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1BAD3A8-9EA7-4F21-9D33-D63194DD68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24814C-1363-4007-AF9D-C4DF528858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1FF41A5-A03D-440F-992E-AC3329A07B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D3E52B2-0D21-4FD7-A0B4-5FEB98AC96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D752010-6299-466B-9EEF-C90D27AECB9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7461EA8-6DD1-4615-A6E1-13C7CFDC086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706851-567C-425F-AA66-347AED9045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7FA7EE-0D5B-4558-88F6-CA240EF01E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6C45A8-C9A7-4112-82BA-61A0684703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6A40AC-8AA5-4E4C-A210-F933826BA4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8E73C0-D355-424C-BE16-827AF472F0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8071121047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临床医学专业认证自评报告的指导原则与方法探讨</a:t>
            </a:r>
          </a:p>
        </p:txBody>
      </p:sp>
      <p:sp>
        <p:nvSpPr>
          <p:cNvPr id="3" name="TextBox 3"/>
          <p:cNvSpPr txBox="1"/>
          <p:nvPr/>
        </p:nvSpPr>
        <p:spPr>
          <a:xfrm>
            <a:off x="1204346" y="4948612"/>
            <a:ext cx="6965395"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a:solidFill>
                  <a:schemeClr val="dk1">
                    <a:alpha val="100000"/>
                  </a:schemeClr>
                </a:solidFill>
                <a:latin typeface="Microsoft Yahei"/>
                <a:ea typeface="Microsoft Yahei"/>
                <a:cs typeface="Microsoft Yahei"/>
              </a:rPr>
              <a:t>汇报人：文小库</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04346" y="5502858"/>
            <a:ext cx="6965395"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a:solidFill>
                  <a:schemeClr val="dk1">
                    <a:alpha val="100000"/>
                  </a:schemeClr>
                </a:solidFill>
                <a:latin typeface="Microsoft Yahei"/>
                <a:ea typeface="Microsoft Yahei"/>
                <a:cs typeface="Microsoft Yahei"/>
              </a:rPr>
              <a:t>2024-01-27</a:t>
            </a:r>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指导原则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方法探讨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自评报告内容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自评报告写作要点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自评报告实施步骤</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促进医学教育国际化</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自评报告是国际医学教育认证的重要环节，有助于促进我国医学教育与国际接轨，提升国际竞争力。</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保障患者安全</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通过自评报告，加强临床医学专业学生的临床技能和医疗安全意识培养，为患者提供更加安全、有效的医疗服务。</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提高临床医学专业教育质量</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通过自评报告，发现教学中存在的问题，推动教育教学改革，提高临床医学专业教育质量。</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改革与发展情况</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包括教育教学改革、科研创新、国际交流合作等方面的自评。</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教育管理情况</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包括教学管理、学生管理、质量管理等方面的自评。</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教育资源情况</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包括教学设施、实践教学基地、图书资料等方面的自评。</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教育教学情况</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包括临床医学专业的培养目标、课程设置、教学方法、师资队伍等方面的自评。</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学生发展情况</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包括学生的学习成果、临床技能、科研能力、医德医风等方面的自评。</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指导原则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反映学校整体情况</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自评报告不仅要关注临床医学专业本身，还要反映学校整体办学水平，包括学校定位、办学理念、教学管理、学生发展等。</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涉及不同层面</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自评报告应涉及学校、学院、专业、教师、学生等多个层面，充分展示临床医学专业的全面情况。</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涵盖所有临床医学专业认证标准</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自评报告应全面覆盖临床医学专业认证的各项标准，包括教学、科研、临床实践、师资队伍、教育资源等方面。</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全面性原则</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基于事实和证据</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自评报告的内容应基于客观的事实和证据，避免主观臆断和片面之词。</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量化与质性评价相结合</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自评报告应采用量化评价和质性评价相结合的方法，提供全面、准确的数据和信息。</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第三方评价</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自评报告可以引入第三方评价机构或专家进行评价，以确保评价的客观性和公正性。</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客观性原则</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关注持续改进</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自评报告应关注临床医学专业的持续改进和发展，提出建设性的意见和建议。</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着眼未来发展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自评报告应结合医学教育和医疗卫生事业的发展趋势，对临床医学专业的未来发展进行展望和规划。</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鼓励创新</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自评报告应鼓励学校和教师在临床医学专业认证过程中进行创新尝试，探索新的教学模式和方法。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发展性原则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明确具体任务</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自评报告应明确具体的改进任务和措施，为学校和教师提供明确的行动指南。</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符合实际情况</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自评报告提出的改进建议和措施应符合学校和教师的实际情况，具有可操作性和可实施性。</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分步实施</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自评报告可以制定分步实施的计划，确保改进工作的有序进行和有效落实。</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可操作性原则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方法探讨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文献研究法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搜集相关文献资料</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通过图书馆、数据库等途径，搜集与临床医学专业认证自评报告相关的文献资料，包括政策文件、学术论文、认证标准等。</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整理与分析文献</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对搜集到的文献资料进行整理、分类和分析，提炼出有用的信息和观点，为自评报告的编写提供理论支持和参考依据。</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从已通过临床医学专业认证的高校或医疗机构中，选择具有代表性的案例进行分析，了解其在自评报告编写过程中的经验和做法。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选择典型案例</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对所选案例进行比较分析，归纳出共性和差异，提炼出可借鉴的优点和不足，为自评报告的编写提供实践参考。</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案例比较与归纳</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专家访谈法</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确定访谈对象</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选择临床医学专业认证领域的专家学者、认证机构官员、高校或医疗机构管理者等作为访谈对象。</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设计访谈提纲</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根据自评报告编写的需要，设计访谈提纲，明确访谈目的、内容和方式。</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实施访谈</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按照访谈提纲，与访谈对象进行深入交流，了解他们对临床医学专业认证自评报告编写的看法、建议和经验。</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整理与分析访谈结果</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对访谈记录进行整理和分析，提炼出有价值的观点和建议，为自评报告的编写提供专家意见和参考。</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整理与分析调查结果</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对收集到的问卷数据进行整理和分析，了解调查对象对临床医学专业认证自评报告的看法和建议，为自评报告的编写提供数据支持和参考依据。</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设计问卷</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根据自评报告编写的需要，设计问卷调查表，明确调查目的、问题和选项。</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确定调查对象</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选择临床医学专业的学生、教师、医生等作为调查对象，确保样本的代表性和广泛性。</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实施调查</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通过在线或纸质形式发放问卷，确保调查的顺利进行和数据的真实性。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问卷调查法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04</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自评报告内容</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临床医学专业现状分析</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介绍专业的师资队伍、教学设施、实践教学基地等教育教学资源情况，分析资源配置与使用效率。</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教育教学资源</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明确临床医学专业的办学定位、专业特色及发展目标，分析专业在国内外同类专业中的地位和影响力。</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专业定位与特色</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阐述专业的招生规模、生源质量、毕业生就业率及就业质量等情况，分析专业人才培养的社会需求和发展趋势。</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招生与就业</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教育教学改革与成果</a:t>
              </a:r>
            </a:p>
          </p:txBody>
        </p:sp>
      </p:grpSp>
      <p:sp>
        <p:nvSpPr>
          <p:cNvPr id="27" name="TextBox 27"/>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阐述专业在人才培养方案制定、课程体系建设、教学方法改革等方面的探索与实践，分析改革成效及对学生知识、能力、素质提升的影响。</a:t>
            </a:r>
          </a:p>
        </p:txBody>
      </p:sp>
      <p:sp>
        <p:nvSpPr>
          <p:cNvPr id="28" name="TextBox 28"/>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实践教学体系建设</a:t>
            </a:r>
          </a:p>
        </p:txBody>
      </p:sp>
      <p:sp>
        <p:nvSpPr>
          <p:cNvPr id="29" name="TextBox 29"/>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介绍专业实践教学体系的构成、实践教学内容与方法、实践教学管理等方面的改革措施及成果，分析实践教学在培养学生临床技能和职业素养中的作用。</a:t>
            </a:r>
          </a:p>
        </p:txBody>
      </p:sp>
      <p:sp>
        <p:nvSpPr>
          <p:cNvPr id="30" name="TextBox 3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教学质量保障</a:t>
            </a:r>
          </a:p>
        </p:txBody>
      </p:sp>
      <p:sp>
        <p:nvSpPr>
          <p:cNvPr id="31" name="TextBox 31"/>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chemeClr val="dk1">
                    <a:alpha val="100000"/>
                  </a:schemeClr>
                </a:solidFill>
                <a:latin typeface="Microsoft Yahei"/>
                <a:ea typeface="Microsoft Yahei"/>
                <a:cs typeface="Microsoft Yahei"/>
              </a:rPr>
              <a:t>阐述专业教学质量监控机制、教学评价及反馈机制等方面的建设情况，分析教学质量保障体系的有效性和可持续性。</a:t>
            </a:r>
          </a:p>
        </p:txBody>
      </p:sp>
      <p:sp>
        <p:nvSpPr>
          <p:cNvPr id="32" name="TextBox 32"/>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人才培养方案改革</a:t>
            </a:r>
          </a:p>
        </p:txBody>
      </p:sp>
      <p:sp>
        <p:nvSpPr>
          <p:cNvPr id="33" name="AutoShape 33"/>
          <p:cNvSpPr/>
          <p:nvPr/>
        </p:nvSpPr>
        <p:spPr>
          <a:xfrm>
            <a:off x="616886" y="1350481"/>
            <a:ext cx="4929007" cy="4929007"/>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1224015" y="1957609"/>
            <a:ext cx="3714750" cy="371475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1795515" y="2529109"/>
            <a:ext cx="2571750" cy="257175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533112" y="3266707"/>
            <a:ext cx="1096555" cy="1096555"/>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https://d.book118.com/348071121047006043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116</Paragraphs>
  <Slides>19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19</vt:i4>
      </vt:variant>
    </vt:vector>
  </HeadingPairs>
  <TitlesOfParts>
    <vt:vector baseType="lpstr" size="2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2024-09-22T20:24:54.593</cp:lastPrinted>
  <dcterms:created xsi:type="dcterms:W3CDTF">2024-09-22T12:24:54Z</dcterms:created>
  <dcterms:modified xsi:type="dcterms:W3CDTF">2024-09-22T12:24:56Z</dcterms:modified>
</cp:coreProperties>
</file>