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7CEFDC-B8F6-49F6-A865-BA768A3D0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90B63-ADD2-4CD4-8BCC-FB3F3424FE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F05316-5D00-43DC-B41F-F518DD51E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D04EE1-235E-4439-932B-7C5A0DDF36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46DC70-4EA4-411C-963F-772E21A3CF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3EC868-8343-46D3-82F2-A72A86895B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E7F3B4-FBFC-42E4-9164-85797E444B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B7137C-320A-47E4-8711-5911B08173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0381D0-F265-492F-AF70-94B2DD998E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B25CED-3573-4261-8245-5DCEF96FD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E71465-9F7D-45C6-94E2-34EBC1AA07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74064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卫生管理行业现状分析报告</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卫生管理行业概述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卫生管理行业现状分析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卫生管理行业存在的问题和挑战</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卫生管理行业的发展趋势和前景展望</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结论和建议</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本报告旨在分析卫生管理行业的现状，包括行业规模、发展趋势、竞争格局等方面，为相关企业和政策制定者提供参考。</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随着社会经济的发展和人民生活水平的提高，卫生管理行业逐渐成为社会关注的焦点。同时，随着医疗改革的深入推进，卫生管理行业面临着新的机遇和挑战。</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3500" r="2350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范围</a:t>
            </a:r>
          </a:p>
        </p:txBody>
      </p:sp>
      <p:sp>
        <p:nvSpPr>
          <p:cNvPr id="5" name="AutoShape 5"/>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本报告涵盖了卫生管理行业的各个方面，包括医疗机构、公共卫生、健康管理、医疗技术等。</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方法</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本报告采用了文献综述、案例分析、专家访谈等多种研究方法，对卫生管理行业的现状进行了深入的分析和研究。同时，还结合了大量的数据和图表，对行业的发展趋势和竞争格局进行了详细的描述。</a:t>
            </a:r>
          </a:p>
        </p:txBody>
      </p:sp>
      <p:sp>
        <p:nvSpPr>
          <p:cNvPr id="12" name="AutoShape 12"/>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卫生管理行业概述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6" name="Picture 6"/>
          <p:cNvPicPr>
            <a:picLocks noChangeAspect="1"/>
          </p:cNvPicPr>
          <p:nvPr/>
        </p:nvPicPr>
        <p:blipFill>
          <a:blip r:embed="rId3">
            <a:alphaModFix/>
          </a:blip>
          <a:srcRect l="14771" r="14771"/>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定义</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卫生管理行业是指以预防疾病、保障健康、促进健康为主要目标，通过制定和执行卫生政策、标准和规范，以及提供卫生服务、卫生监督、卫生信息等手段，对人类健康进行管理和保护的行业。</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分类</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根据服务对象和范围的不同，卫生管理行业可以分为公共卫生管理和医疗服务管理两大类。</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卫生管理行业的规模庞大，涉及的领域广泛，包括公共卫生、医疗服务、疾病预防控制、卫生监督、健康促进等多个方面。</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规模</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随着全球人口老龄化、慢性病增多等问题的加剧，以及人们对健康生活方式的追求，卫生管理行业的需求不断增长。同时，随着医疗技术的不断进步和医疗改革的深入推进，卫生管理行业也在不断发展和创新。</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增长趋势</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行业规模和增长趋势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9" name="Connector 9"/>
          <p:cNvCxnSpPr/>
          <p:nvPr/>
        </p:nvCxnSpPr>
        <p:spPr>
          <a:xfrm>
            <a:off x="1214515" y="2855191"/>
            <a:ext cx="2856056" cy="0"/>
          </a:xfrm>
          <a:prstGeom prst="line">
            <a:avLst/>
          </a:prstGeom>
          <a:ln w="9525">
            <a:solidFill>
              <a:srgbClr val="FFFFFF">
                <a:alpha val="100000"/>
              </a:srgbClr>
            </a:solidFill>
            <a:prstDash val="solid"/>
            <a:headEnd type="oval"/>
          </a:ln>
        </p:spPr>
      </p:cxnSp>
      <p:sp>
        <p:nvSpPr>
          <p:cNvPr id="10" name="TextBox 10"/>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卫生管理行业的结构复杂，包括政府、非政府组织、医疗机构、科研机构等多个主体。其中，政府是卫生管理行业的主要监管者和推动者，医疗机构是卫生服务的主要提供者，非政府组织和科研机构则分别在公共卫生和医疗服务方面发挥着重要作用。</a:t>
            </a:r>
          </a:p>
        </p:txBody>
      </p:sp>
      <p:sp>
        <p:nvSpPr>
          <p:cNvPr id="11" name="TextBox 11"/>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特点</a:t>
            </a:r>
          </a:p>
        </p:txBody>
      </p:sp>
      <p:cxnSp>
        <p:nvCxnSpPr>
          <p:cNvPr id="12" name="Connector 12"/>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卫生管理行业的特点包括公益性、专业性、复杂性等。其中，公益性是指卫生管理行业的目标是保障公众的健康和安全，专业性则是指该行业需要具备专业的医学知识和技能，复杂性则是指该行业需要面对各种复杂的健康问题和挑战。</a:t>
            </a:r>
          </a:p>
        </p:txBody>
      </p:sp>
      <p:sp>
        <p:nvSpPr>
          <p:cNvPr id="14" name="TextBox 14"/>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结构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行业结构和特点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卫生管理行业现状分析</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4" name="Group 4"/>
          <p:cNvGrpSpPr/>
          <p:nvPr/>
        </p:nvGrpSpPr>
        <p:grpSpPr>
          <a:xfrm>
            <a:off x="981837" y="1604867"/>
            <a:ext cx="3394996" cy="2116741"/>
            <a:chOff x="981837" y="1604867"/>
            <a:chExt cx="3394996" cy="2116741"/>
          </a:xfrm>
        </p:grpSpPr>
        <p:sp>
          <p:nvSpPr>
            <p:cNvPr id="5" name="AutoShape 5"/>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6" name="Group 6"/>
          <p:cNvGrpSpPr/>
          <p:nvPr/>
        </p:nvGrpSpPr>
        <p:grpSpPr>
          <a:xfrm>
            <a:off x="4376738" y="3721608"/>
            <a:ext cx="3394996" cy="2116741"/>
            <a:chOff x="4376738" y="3721608"/>
            <a:chExt cx="3394996" cy="2116741"/>
          </a:xfrm>
        </p:grpSpPr>
        <p:sp>
          <p:nvSpPr>
            <p:cNvPr id="7" name="AutoShape 7"/>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8" name="Group 8"/>
          <p:cNvGrpSpPr/>
          <p:nvPr/>
        </p:nvGrpSpPr>
        <p:grpSpPr>
          <a:xfrm>
            <a:off x="7771733" y="1604867"/>
            <a:ext cx="3394996" cy="2116741"/>
            <a:chOff x="7771733" y="1604867"/>
            <a:chExt cx="3394996" cy="2116741"/>
          </a:xfrm>
        </p:grpSpPr>
        <p:sp>
          <p:nvSpPr>
            <p:cNvPr id="9" name="AutoShape 9"/>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pic>
        <p:nvPicPr>
          <p:cNvPr id="10" name="Picture 10"/>
          <p:cNvPicPr>
            <a:picLocks noChangeAspect="1"/>
          </p:cNvPicPr>
          <p:nvPr/>
        </p:nvPicPr>
        <p:blipFill>
          <a:blip r:embed="rId3"/>
          <a:srcRect t="6399" b="6399"/>
          <a:stretch>
            <a:fillRect/>
          </a:stretch>
        </p:blipFill>
        <p:spPr>
          <a:xfrm>
            <a:off x="981837" y="3694465"/>
            <a:ext cx="3394942" cy="2143864"/>
          </a:xfrm>
          <a:prstGeom prst="rect">
            <a:avLst/>
          </a:prstGeom>
        </p:spPr>
      </p:pic>
      <p:pic>
        <p:nvPicPr>
          <p:cNvPr id="11" name="Picture 11"/>
          <p:cNvPicPr>
            <a:picLocks noChangeAspect="1"/>
          </p:cNvPicPr>
          <p:nvPr/>
        </p:nvPicPr>
        <p:blipFill>
          <a:blip r:embed="rId4"/>
          <a:srcRect t="27135" b="27135"/>
          <a:stretch>
            <a:fillRect/>
          </a:stretch>
        </p:blipFill>
        <p:spPr>
          <a:xfrm>
            <a:off x="4376812" y="1577730"/>
            <a:ext cx="3394942" cy="2143864"/>
          </a:xfrm>
          <a:prstGeom prst="rect">
            <a:avLst/>
          </a:prstGeom>
        </p:spPr>
      </p:pic>
      <p:pic>
        <p:nvPicPr>
          <p:cNvPr id="12" name="Picture 12"/>
          <p:cNvPicPr>
            <a:picLocks noChangeAspect="1"/>
          </p:cNvPicPr>
          <p:nvPr/>
        </p:nvPicPr>
        <p:blipFill>
          <a:blip r:embed="rId5"/>
          <a:srcRect t="5372" b="5372"/>
          <a:stretch>
            <a:fillRect/>
          </a:stretch>
        </p:blipFill>
        <p:spPr>
          <a:xfrm>
            <a:off x="7771733" y="3721608"/>
            <a:ext cx="3394942" cy="2143864"/>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行业政策环境分析</a:t>
              </a:r>
            </a:p>
          </p:txBody>
        </p:sp>
      </p:grpSp>
      <p:grpSp>
        <p:nvGrpSpPr>
          <p:cNvPr id="35" name="Group 35"/>
          <p:cNvGrpSpPr/>
          <p:nvPr/>
        </p:nvGrpSpPr>
        <p:grpSpPr>
          <a:xfrm>
            <a:off x="981837" y="1604867"/>
            <a:ext cx="3394996" cy="490334"/>
            <a:chOff x="981837" y="1604867"/>
            <a:chExt cx="3394996" cy="490334"/>
          </a:xfrm>
        </p:grpSpPr>
        <p:sp>
          <p:nvSpPr>
            <p:cNvPr id="36" name="TextBox 36"/>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政策法规不断完善</a:t>
              </a:r>
            </a:p>
          </p:txBody>
        </p:sp>
      </p:grpSp>
      <p:grpSp>
        <p:nvGrpSpPr>
          <p:cNvPr id="37" name="Group 37"/>
          <p:cNvGrpSpPr/>
          <p:nvPr/>
        </p:nvGrpSpPr>
        <p:grpSpPr>
          <a:xfrm>
            <a:off x="1090562" y="2039620"/>
            <a:ext cx="3286271" cy="1654845"/>
            <a:chOff x="1090562" y="2039620"/>
            <a:chExt cx="3286271" cy="1654845"/>
          </a:xfrm>
        </p:grpSpPr>
        <p:sp>
          <p:nvSpPr>
            <p:cNvPr id="38" name="TextBox 38"/>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近年来，政府对卫生管理行业的重视程度不断提高，相关政策法规不断完善，为行业发展提供了有力保障。</a:t>
              </a:r>
            </a:p>
          </p:txBody>
        </p:sp>
      </p:grpSp>
      <p:grpSp>
        <p:nvGrpSpPr>
          <p:cNvPr id="39" name="Group 39"/>
          <p:cNvGrpSpPr/>
          <p:nvPr/>
        </p:nvGrpSpPr>
        <p:grpSpPr>
          <a:xfrm>
            <a:off x="4376833" y="3748751"/>
            <a:ext cx="3394996" cy="490334"/>
            <a:chOff x="4376833" y="3748751"/>
            <a:chExt cx="3394996" cy="490334"/>
          </a:xfrm>
        </p:grpSpPr>
        <p:sp>
          <p:nvSpPr>
            <p:cNvPr id="40" name="TextBox 40"/>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监管力度加大</a:t>
              </a:r>
            </a:p>
          </p:txBody>
        </p:sp>
      </p:grpSp>
      <p:grpSp>
        <p:nvGrpSpPr>
          <p:cNvPr id="41" name="Group 41"/>
          <p:cNvGrpSpPr/>
          <p:nvPr/>
        </p:nvGrpSpPr>
        <p:grpSpPr>
          <a:xfrm>
            <a:off x="4485558" y="4183504"/>
            <a:ext cx="3286271" cy="1654845"/>
            <a:chOff x="4485558" y="4183504"/>
            <a:chExt cx="3286271" cy="1654845"/>
          </a:xfrm>
        </p:grpSpPr>
        <p:sp>
          <p:nvSpPr>
            <p:cNvPr id="42" name="TextBox 4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政府对卫生管理行业的监管力度不断加大，对行业从业人员的资质、技术水平和服务质量等方面提出了更高的要求。</a:t>
              </a:r>
            </a:p>
          </p:txBody>
        </p:sp>
      </p:grpSp>
      <p:grpSp>
        <p:nvGrpSpPr>
          <p:cNvPr id="43" name="Group 43"/>
          <p:cNvGrpSpPr/>
          <p:nvPr/>
        </p:nvGrpSpPr>
        <p:grpSpPr>
          <a:xfrm>
            <a:off x="7771733" y="1604867"/>
            <a:ext cx="3394996" cy="490334"/>
            <a:chOff x="7771733" y="1604867"/>
            <a:chExt cx="3394996" cy="490334"/>
          </a:xfrm>
        </p:grpSpPr>
        <p:sp>
          <p:nvSpPr>
            <p:cNvPr id="44" name="TextBox 44"/>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政策导向明确</a:t>
              </a:r>
            </a:p>
          </p:txBody>
        </p:sp>
      </p:grpSp>
      <p:grpSp>
        <p:nvGrpSpPr>
          <p:cNvPr id="45" name="Group 45"/>
          <p:cNvGrpSpPr/>
          <p:nvPr/>
        </p:nvGrpSpPr>
        <p:grpSpPr>
          <a:xfrm>
            <a:off x="7880459" y="2039620"/>
            <a:ext cx="3286271" cy="1654845"/>
            <a:chOff x="7880459" y="2039620"/>
            <a:chExt cx="3286271" cy="1654845"/>
          </a:xfrm>
        </p:grpSpPr>
        <p:sp>
          <p:nvSpPr>
            <p:cNvPr id="46" name="TextBox 4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政府对卫生管理行业的政策导向明确，鼓励行业创新发展，推动行业转型升级。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随着人们健康意识的提高和医疗保健需求的增加，卫生管理行业市场需求持续增长。</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市场需求持续增长</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1" name="Picture 11"/>
          <p:cNvPicPr>
            <a:picLocks noChangeAspect="1"/>
          </p:cNvPicPr>
          <p:nvPr/>
        </p:nvPicPr>
        <p:blipFill>
          <a:blip r:embed="rId3"/>
          <a:srcRect l="16792" r="16792"/>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服务范围不断扩大</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7" name="Picture 17"/>
          <p:cNvPicPr>
            <a:picLocks noChangeAspect="1"/>
          </p:cNvPicPr>
          <p:nvPr/>
        </p:nvPicPr>
        <p:blipFill>
          <a:blip r:embed="rId4"/>
          <a:srcRect l="12500" r="12500"/>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市场竞争激烈</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22" name="Picture 22"/>
          <p:cNvPicPr>
            <a:picLocks noChangeAspect="1"/>
          </p:cNvPicPr>
          <p:nvPr/>
        </p:nvPicPr>
        <p:blipFill>
          <a:blip r:embed="rId5"/>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卫生管理行业服务范围不断扩大，涵盖了医疗、预防、保健、康复等多个领域。</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卫生管理行业竞争激烈，企业数量众多，但优质服务资源相对稀缺。</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行业市场状况分析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https://d.book118.com/348074064117006036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2024-09-16T05:34:43.145</cp:lastPrinted>
  <dcterms:created xsi:type="dcterms:W3CDTF">2024-09-15T21:34:43Z</dcterms:created>
  <dcterms:modified xsi:type="dcterms:W3CDTF">2024-09-15T21:34:45Z</dcterms:modified>
</cp:coreProperties>
</file>