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9E23C09-B5F8-4E22-8D57-954F063851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B6E399-4D09-4A2F-A3BA-44502C34998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9C73D74-6998-40C2-95B8-A8DD864D1D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E57E8A0-6D19-4CFE-91E5-B4E039AF6E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4CCF8CE-689A-468F-B5BE-4633FFEE9B2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57BCB9C-D70D-40E6-A141-651D5FB624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4428F46-CC89-4CFE-9CEE-A193A41A1D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4CD3A07-09B7-4D06-A328-89C45B1FF47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A32406C-ADD9-4CC3-A2D9-980C2DC75D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CFB3A2A-0591-439C-89B5-07E6035F8F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AFA597-300E-42F4-8F83-1928198044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48105005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0522" y="1105448"/>
            <a:ext cx="7238537" cy="2009775"/>
          </a:xfrm>
          <a:prstGeom prst="rect">
            <a:avLst/>
          </a:prstGeom>
        </p:spPr>
        <p:txBody>
          <a:bodyPr vert="horz" wrap="square" lIns="114300" tIns="57150" rIns="114300" bIns="57150" rtlCol="0" anchor="b"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950" b="1">
                <a:solidFill>
                  <a:schemeClr val="dk1">
                    <a:lumMod val="75000"/>
                    <a:lumOff val="25000"/>
                    <a:alpha val="100000"/>
                  </a:schemeClr>
                </a:solidFill>
                <a:latin typeface="STKaiti"/>
                <a:ea typeface="STKaiti"/>
                <a:cs typeface="STKaiti"/>
              </a:rPr>
              <a:t>护理观察过程记录</a:t>
            </a:r>
          </a:p>
        </p:txBody>
      </p:sp>
      <p:sp>
        <p:nvSpPr>
          <p:cNvPr id="3" name="TextBox 3"/>
          <p:cNvSpPr txBox="1"/>
          <p:nvPr/>
        </p:nvSpPr>
        <p:spPr>
          <a:xfrm>
            <a:off x="1378147" y="3109993"/>
            <a:ext cx="2809875"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endParaRPr lang="en-US" sz="2025">
              <a:solidFill>
                <a:schemeClr val="dk1">
                  <a:lumMod val="75000"/>
                  <a:lumOff val="25000"/>
                  <a:alpha val="100000"/>
                </a:schemeClr>
              </a:solidFill>
              <a:latin typeface="STKaiti"/>
              <a:ea typeface="STKaiti"/>
              <a:cs typeface="STKait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220184" y="1034838"/>
            <a:ext cx="5507355" cy="4692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观察目的</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观察内容</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观察方法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观察记录</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观察结果分析</a:t>
            </a:r>
          </a:p>
          <a:p>
            <a:pPr marL="203200" lvl="0" indent="-203200">
              <a:lnSpc>
                <a:spcPct val="140000"/>
              </a:lnSpc>
              <a:spcBef>
                <a:spcPts val="375"/>
              </a:spcBef>
              <a:buFont typeface="Arial"/>
              <a:buChar char="•"/>
            </a:pPr>
            <a:r>
              <a:rPr lang="en-US" sz="2400">
                <a:solidFill>
                  <a:schemeClr val="accent3">
                    <a:lumMod val="50000"/>
                    <a:alpha val="100000"/>
                  </a:schemeClr>
                </a:solidFill>
                <a:latin typeface="STKaiti"/>
                <a:ea typeface="STKaiti"/>
                <a:cs typeface="STKaiti"/>
              </a:rPr>
              <a:t>观察注意事项</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观察目的</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观察病人的生命体征，如体温、脉搏、呼吸、血压等，了解病人的基本生理状况。</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观察病人的意识状态，如是否清醒、有无昏迷或意识障碍等，判断病人的精神状况。</a:t>
            </a:r>
          </a:p>
        </p:txBody>
      </p:sp>
      <p:pic>
        <p:nvPicPr>
          <p:cNvPr id="6" name="Picture 6"/>
          <p:cNvPicPr>
            <a:picLocks noChangeAspect="1"/>
          </p:cNvPicPr>
          <p:nvPr/>
        </p:nvPicPr>
        <p:blipFill>
          <a:blip r:embed="rId2"/>
          <a:srcRect t="8876" b="8876"/>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观察病人的面色、皮肤、肢体等，了解病人的整体健康状况。</a:t>
            </a:r>
          </a:p>
        </p:txBody>
      </p:sp>
      <p:pic>
        <p:nvPicPr>
          <p:cNvPr id="10" name="Picture 10"/>
          <p:cNvPicPr>
            <a:picLocks noChangeAspect="1"/>
          </p:cNvPicPr>
          <p:nvPr/>
        </p:nvPicPr>
        <p:blipFill>
          <a:blip r:embed="rId4"/>
          <a:srcRect t="23913" b="23913"/>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了解病人病情</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625" r="16625"/>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rcRect l="16667" r="16667"/>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6917" r="16917"/>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观察病人的病情变化，如疼痛、呼吸困难、水肿等症状是否减轻或加重，评估病情的进展情况。</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观察病人的心理状况，如情绪、认知、行为等，了解病人的心理需求和反应。</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观察病人的生活自理能力，如进食、穿衣、洗漱等，评估病人的生活质量和康复情况。</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评估病人状况</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E3F0E1"/>
                </a:solidFill>
                <a:latin typeface="Calibri"/>
                <a:ea typeface="+mn-ea"/>
                <a:cs typeface="+mn-cs"/>
              </a:defRPr>
            </a:lvl1pPr>
            <a:lvl2pPr marL="457200" algn="l" defTabSz="914400" rtl="0" eaLnBrk="1" latinLnBrk="0" hangingPunct="1">
              <a:defRPr sz="1800" kern="1200">
                <a:solidFill>
                  <a:srgbClr val="E3F0E1"/>
                </a:solidFill>
                <a:latin typeface="Calibri"/>
                <a:ea typeface="+mn-ea"/>
                <a:cs typeface="+mn-cs"/>
              </a:defRPr>
            </a:lvl2pPr>
            <a:lvl3pPr marL="914400" algn="l" defTabSz="914400" rtl="0" eaLnBrk="1" latinLnBrk="0" hangingPunct="1">
              <a:defRPr sz="1800" kern="1200">
                <a:solidFill>
                  <a:srgbClr val="E3F0E1"/>
                </a:solidFill>
                <a:latin typeface="Calibri"/>
                <a:ea typeface="+mn-ea"/>
                <a:cs typeface="+mn-cs"/>
              </a:defRPr>
            </a:lvl3pPr>
            <a:lvl4pPr marL="1371600" algn="l" defTabSz="914400" rtl="0" eaLnBrk="1" latinLnBrk="0" hangingPunct="1">
              <a:defRPr sz="1800" kern="1200">
                <a:solidFill>
                  <a:srgbClr val="E3F0E1"/>
                </a:solidFill>
                <a:latin typeface="Calibri"/>
                <a:ea typeface="+mn-ea"/>
                <a:cs typeface="+mn-cs"/>
              </a:defRPr>
            </a:lvl4pPr>
            <a:lvl5pPr marL="1828800" algn="l" defTabSz="914400" rtl="0" eaLnBrk="1" latinLnBrk="0" hangingPunct="1">
              <a:defRPr sz="1800" kern="1200">
                <a:solidFill>
                  <a:srgbClr val="E3F0E1"/>
                </a:solidFill>
                <a:latin typeface="Calibri"/>
                <a:ea typeface="+mn-ea"/>
                <a:cs typeface="+mn-cs"/>
              </a:defRPr>
            </a:lvl5pPr>
            <a:lvl6pPr marL="2286000" algn="l" defTabSz="914400" rtl="0" eaLnBrk="1" latinLnBrk="0" hangingPunct="1">
              <a:defRPr sz="1800" kern="1200">
                <a:solidFill>
                  <a:srgbClr val="E3F0E1"/>
                </a:solidFill>
                <a:latin typeface="Calibri"/>
                <a:ea typeface="+mn-ea"/>
                <a:cs typeface="+mn-cs"/>
              </a:defRPr>
            </a:lvl6pPr>
            <a:lvl7pPr marL="2743200" algn="l" defTabSz="914400" rtl="0" eaLnBrk="1" latinLnBrk="0" hangingPunct="1">
              <a:defRPr sz="1800" kern="1200">
                <a:solidFill>
                  <a:srgbClr val="E3F0E1"/>
                </a:solidFill>
                <a:latin typeface="Calibri"/>
                <a:ea typeface="+mn-ea"/>
                <a:cs typeface="+mn-cs"/>
              </a:defRPr>
            </a:lvl7pPr>
            <a:lvl8pPr marL="3200400" algn="l" defTabSz="914400" rtl="0" eaLnBrk="1" latinLnBrk="0" hangingPunct="1">
              <a:defRPr sz="1800" kern="1200">
                <a:solidFill>
                  <a:srgbClr val="E3F0E1"/>
                </a:solidFill>
                <a:latin typeface="Calibri"/>
                <a:ea typeface="+mn-ea"/>
                <a:cs typeface="+mn-cs"/>
              </a:defRPr>
            </a:lvl8pPr>
            <a:lvl9pPr marL="3657600" algn="l" defTabSz="914400" rtl="0" eaLnBrk="1" latinLnBrk="0" hangingPunct="1">
              <a:defRPr sz="1800" kern="1200">
                <a:solidFill>
                  <a:srgbClr val="E3F0E1"/>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观察病人的病情变化和治疗效果，为调整治疗方案提供依据。</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观察病人的反应和副作用，及时发现和处理不良反应，保障病人的安全和治疗效果。</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观察病人的生活习惯和环境因素，了解病人的生活习惯和环境对病情的影响，为制定个性化的护理方案提供依据。</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为治疗提供依据</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观察内容</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289936" y="1498289"/>
            <a:ext cx="3861422" cy="3861422"/>
          </a:xfrm>
          <a:prstGeom prst="diamond">
            <a:avLst/>
          </a:prstGeom>
        </p:spPr>
      </p:pic>
      <p:grpSp>
        <p:nvGrpSpPr>
          <p:cNvPr id="3" name="Group 3"/>
          <p:cNvGrpSpPr/>
          <p:nvPr/>
        </p:nvGrpSpPr>
        <p:grpSpPr>
          <a:xfrm>
            <a:off x="44972" y="1608799"/>
            <a:ext cx="5067193" cy="1224567"/>
            <a:chOff x="44972" y="1608799"/>
            <a:chExt cx="5067193" cy="1224567"/>
          </a:xfrm>
        </p:grpSpPr>
        <p:sp>
          <p:nvSpPr>
            <p:cNvPr id="4" name="AutoShape 4"/>
            <p:cNvSpPr/>
            <p:nvPr/>
          </p:nvSpPr>
          <p:spPr>
            <a:xfrm>
              <a:off x="4429413" y="1744054"/>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16800"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监测病人是否出现发热或体温过低的情况。</a:t>
              </a:r>
            </a:p>
          </p:txBody>
        </p:sp>
        <p:sp>
          <p:nvSpPr>
            <p:cNvPr id="6" name="TextBox 6"/>
            <p:cNvSpPr txBox="1"/>
            <p:nvPr/>
          </p:nvSpPr>
          <p:spPr>
            <a:xfrm>
              <a:off x="44972"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体温</a:t>
              </a:r>
            </a:p>
          </p:txBody>
        </p:sp>
        <p:sp>
          <p:nvSpPr>
            <p:cNvPr id="7" name="Freeform 7"/>
            <p:cNvSpPr/>
            <p:nvPr/>
          </p:nvSpPr>
          <p:spPr>
            <a:xfrm>
              <a:off x="4566065" y="1914535"/>
              <a:ext cx="418083" cy="363887"/>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7180959" y="1608799"/>
            <a:ext cx="4946836" cy="1224567"/>
            <a:chOff x="7180959" y="1608799"/>
            <a:chExt cx="4946836" cy="1224567"/>
          </a:xfrm>
        </p:grpSpPr>
        <p:sp>
          <p:nvSpPr>
            <p:cNvPr id="9" name="AutoShape 9"/>
            <p:cNvSpPr/>
            <p:nvPr/>
          </p:nvSpPr>
          <p:spPr>
            <a:xfrm>
              <a:off x="7180959" y="168804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27972" y="213118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观察病人脉搏的频率、节律和强弱，以评估心血管状况。</a:t>
              </a:r>
            </a:p>
          </p:txBody>
        </p:sp>
        <p:sp>
          <p:nvSpPr>
            <p:cNvPr id="11" name="TextBox 11"/>
            <p:cNvSpPr txBox="1"/>
            <p:nvPr/>
          </p:nvSpPr>
          <p:spPr>
            <a:xfrm>
              <a:off x="7606701" y="160879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脉搏</a:t>
              </a:r>
            </a:p>
          </p:txBody>
        </p:sp>
        <p:sp>
          <p:nvSpPr>
            <p:cNvPr id="12" name="Freeform 12"/>
            <p:cNvSpPr/>
            <p:nvPr/>
          </p:nvSpPr>
          <p:spPr>
            <a:xfrm>
              <a:off x="7356302" y="1863389"/>
              <a:ext cx="332068" cy="33206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24384" y="4380910"/>
            <a:ext cx="5067193" cy="1224566"/>
            <a:chOff x="24384" y="4380910"/>
            <a:chExt cx="5067193" cy="1224566"/>
          </a:xfrm>
        </p:grpSpPr>
        <p:sp>
          <p:nvSpPr>
            <p:cNvPr id="14" name="AutoShape 14"/>
            <p:cNvSpPr/>
            <p:nvPr/>
          </p:nvSpPr>
          <p:spPr>
            <a:xfrm>
              <a:off x="4408825"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196211"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观察病人呼吸的频率、深度和节奏，以评估肺部功能。</a:t>
              </a:r>
            </a:p>
          </p:txBody>
        </p:sp>
        <p:sp>
          <p:nvSpPr>
            <p:cNvPr id="16" name="TextBox 16"/>
            <p:cNvSpPr txBox="1"/>
            <p:nvPr/>
          </p:nvSpPr>
          <p:spPr>
            <a:xfrm>
              <a:off x="24384"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呼吸</a:t>
              </a:r>
            </a:p>
          </p:txBody>
        </p:sp>
        <p:sp>
          <p:nvSpPr>
            <p:cNvPr id="17" name="Freeform 17"/>
            <p:cNvSpPr/>
            <p:nvPr/>
          </p:nvSpPr>
          <p:spPr>
            <a:xfrm>
              <a:off x="4584167" y="4590972"/>
              <a:ext cx="332068" cy="374641"/>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180959" y="4380910"/>
            <a:ext cx="4946836" cy="1224566"/>
            <a:chOff x="7180959" y="4380910"/>
            <a:chExt cx="4946836" cy="1224566"/>
          </a:xfrm>
        </p:grpSpPr>
        <p:sp>
          <p:nvSpPr>
            <p:cNvPr id="19" name="AutoShape 19"/>
            <p:cNvSpPr/>
            <p:nvPr/>
          </p:nvSpPr>
          <p:spPr>
            <a:xfrm>
              <a:off x="7180959" y="4436917"/>
              <a:ext cx="682752" cy="68275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8027972" y="4903293"/>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监测病人血压的变化，以评估心血管和循环系统状况。</a:t>
              </a:r>
            </a:p>
          </p:txBody>
        </p:sp>
        <p:sp>
          <p:nvSpPr>
            <p:cNvPr id="21" name="TextBox 21"/>
            <p:cNvSpPr txBox="1"/>
            <p:nvPr/>
          </p:nvSpPr>
          <p:spPr>
            <a:xfrm>
              <a:off x="7606701" y="4380910"/>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2325" b="1">
                  <a:solidFill>
                    <a:schemeClr val="accent1">
                      <a:alpha val="100000"/>
                    </a:schemeClr>
                  </a:solidFill>
                  <a:latin typeface="Microsoft Yahei"/>
                  <a:ea typeface="Microsoft Yahei"/>
                  <a:cs typeface="Microsoft Yahei"/>
                </a:rPr>
                <a:t>血压</a:t>
              </a:r>
            </a:p>
          </p:txBody>
        </p:sp>
        <p:sp>
          <p:nvSpPr>
            <p:cNvPr id="22" name="Freeform 22"/>
            <p:cNvSpPr/>
            <p:nvPr/>
          </p:nvSpPr>
          <p:spPr>
            <a:xfrm>
              <a:off x="7339272" y="4595230"/>
              <a:ext cx="366126" cy="366126"/>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病人生命体征</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78" r="18778"/>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7094" r="1709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26504" r="26504"/>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83" r="18783"/>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病人症状表现</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观察病人是否出现疼痛症状，疼痛的位置、性质和程度。</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观察病人是否出现恶心、呕吐等症状，并记录发生的时间和频率。</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观察病人是否出现呼吸困难的症状，评估其严重程度。</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评估病人的意识状态，是否清醒、嗜睡或昏迷。</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疼痛</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恶心、呕吐</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呼吸困难</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意识状态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167" r="161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观察病人是否出现焦虑、抑郁等情绪问题。</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情绪状态</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认知能力</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睡眠状况</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自理能力</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评估病人的认知能力，是否出现记忆力减退、思维混乱等情况。</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观察病人睡眠的质量、时间和规律性，评估其睡眠状况。</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评估病人的自理能力，如进食、洗漱、穿衣等。</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病人心理状况</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饮食状况</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了解病人的日常活动情况，如运动、休息等。</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活动情况</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用药情况</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个人卫生</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观察病人是否注意个人卫生，如口腔清洁、皮肤护理等。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观察病人的饮食习惯，如食欲、食量、食物种类等。</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了解病人是否按时服药，是否有药物过敏或不良反应。</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病人生活习惯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76363" y="3338766"/>
            <a:ext cx="9439275" cy="1610307"/>
          </a:xfrm>
          <a:prstGeom prst="rect">
            <a:avLst/>
          </a:prstGeom>
        </p:spPr>
        <p:txBody>
          <a:bodyPr vert="horz" wrap="square" lIns="114300" tIns="57150" rIns="114300" bIns="5715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pPr>
            <a:r>
              <a:rPr lang="en-US" sz="4500" b="1">
                <a:solidFill>
                  <a:schemeClr val="dk1">
                    <a:lumMod val="75000"/>
                    <a:lumOff val="25000"/>
                    <a:alpha val="100000"/>
                  </a:schemeClr>
                </a:solidFill>
                <a:latin typeface="STKaiti"/>
                <a:ea typeface="STKaiti"/>
                <a:cs typeface="STKaiti"/>
              </a:rPr>
              <a:t>观察方法</a:t>
            </a:r>
          </a:p>
        </p:txBody>
      </p:sp>
      <p:sp>
        <p:nvSpPr>
          <p:cNvPr id="3" name="TextBox 3"/>
          <p:cNvSpPr txBox="1"/>
          <p:nvPr/>
        </p:nvSpPr>
        <p:spPr>
          <a:xfrm>
            <a:off x="4432518" y="2021239"/>
            <a:ext cx="3326964" cy="17145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8400" b="1">
                <a:solidFill>
                  <a:schemeClr val="dk1">
                    <a:lumMod val="75000"/>
                    <a:lumOff val="25000"/>
                    <a:alpha val="100000"/>
                  </a:schemeClr>
                </a:solidFill>
                <a:latin typeface="PingFang SC"/>
                <a:ea typeface="PingFang SC"/>
                <a:cs typeface="PingFang SC"/>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直接观察法是通过直接感知的方式对患者的病情状况、自身认知情况进行了解。</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直接观察法要求护理人员与患者进行面对面的交流，通过观察患者的表情、语言、动作等来判断患者的病情状况和认知情况。这种方法能够获取到较为准确的信息，但需要护理人员具备较高的观察力和判断力。</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直接观察法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间接观察法是通过其他人的描述或记录来了解患者的病情状况和自身认知情况。</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间接观察法可以通过患者的家属、朋友、同事等其他人的描述或记录来获取相关信息。这种方法能够获取到较为全面的信息，但需要护理人员对其他人的描述或记录进行甄别和判断。</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间接观察法</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https://d.book118.com/348105005122006030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282828"/>
      </a:dk1>
      <a:lt1>
        <a:srgbClr val="E3F0E1"/>
      </a:lt1>
      <a:dk2>
        <a:srgbClr val="094000"/>
      </a:dk2>
      <a:lt2>
        <a:srgbClr val="F4F1D8"/>
      </a:lt2>
      <a:accent1>
        <a:srgbClr val="689E5F"/>
      </a:accent1>
      <a:accent2>
        <a:srgbClr val="59AE93"/>
      </a:accent2>
      <a:accent3>
        <a:srgbClr val="2D7A61"/>
      </a:accent3>
      <a:accent4>
        <a:srgbClr val="87D295"/>
      </a:accent4>
      <a:accent5>
        <a:srgbClr val="9CC86E"/>
      </a:accent5>
      <a:accent6>
        <a:srgbClr val="9BB67E"/>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15</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15</vt:i4>
      </vt:variant>
    </vt:vector>
  </HeadingPairs>
  <TitlesOfParts>
    <vt:vector baseType="lpstr" size="21">
      <vt:lpstr>Arial</vt:lpstr>
      <vt:lpstr>Calibri</vt:lpstr>
      <vt:lpstr>STKaiti</vt:lpstr>
      <vt:lpstr>PingFang SC</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2024-09-07T09:47:29.029</cp:lastPrinted>
  <dcterms:created xsi:type="dcterms:W3CDTF">2024-09-07T01:47:29Z</dcterms:created>
  <dcterms:modified xsi:type="dcterms:W3CDTF">2024-09-07T01:47:31Z</dcterms:modified>
</cp:coreProperties>
</file>