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2D103-F897-4935-BCCA-D83C65A12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2F1B-3E42-4EB5-8E33-2D04D6160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0E35E-460B-4CC8-AD74-3EFD1E90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45C84-F537-4ECB-A3B3-D5C1623E1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8E57E-A00D-4CCB-BE22-43BEC8AEA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0F4DE-27C8-41AC-82CE-78970B0CF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692ED-89BA-43E0-B78A-3B202ED69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67B6C-785D-482B-A772-2C6DB874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3A40D-9A2C-4608-AF6F-B46BFBC9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2B982-7089-428E-9BA0-602690CF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1CA27-D36C-4E8A-B5E4-0B2A8847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09637" y="748665"/>
            <a:ext cx="3683000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C0C0C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C0C0C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46735" y="551021"/>
            <a:ext cx="5511800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95556" y="2247602"/>
            <a:ext cx="4648835" cy="36493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C0C0C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150859" y="6294665"/>
            <a:ext cx="266700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0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5022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99100" y="431800"/>
            <a:ext cx="3405187" cy="4762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10317" y="1767178"/>
            <a:ext cx="4851400" cy="3107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4000" b="1">
                <a:latin typeface="Microsoft JhengHei"/>
                <a:cs typeface="Microsoft JhengHei"/>
              </a:rPr>
              <a:t>子曰：</a:t>
            </a:r>
            <a:r>
              <a:rPr sz="4000" b="1">
                <a:latin typeface="Times New Roman"/>
                <a:cs typeface="Times New Roman"/>
              </a:rPr>
              <a:t>“</a:t>
            </a:r>
            <a:r>
              <a:rPr sz="4000" b="1" spc="-10">
                <a:latin typeface="Microsoft JhengHei"/>
                <a:cs typeface="Microsoft JhengHei"/>
              </a:rPr>
              <a:t>学而时习之，</a:t>
            </a:r>
            <a:r>
              <a:rPr sz="4000" b="1" spc="-5">
                <a:latin typeface="Microsoft JhengHei"/>
                <a:cs typeface="Microsoft JhengHei"/>
              </a:rPr>
              <a:t>不亦悦乎？</a:t>
            </a:r>
            <a:r>
              <a:rPr sz="4000" b="1" spc="-25">
                <a:latin typeface="Times New Roman"/>
                <a:cs typeface="Times New Roman"/>
              </a:rPr>
              <a:t>”</a:t>
            </a:r>
            <a:endParaRPr sz="4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4000" b="1">
                <a:latin typeface="Microsoft JhengHei"/>
                <a:cs typeface="Microsoft JhengHei"/>
              </a:rPr>
              <a:t>孔子说：</a:t>
            </a:r>
            <a:r>
              <a:rPr sz="4000" b="1">
                <a:latin typeface="Times New Roman"/>
                <a:cs typeface="Times New Roman"/>
              </a:rPr>
              <a:t>“</a:t>
            </a:r>
            <a:r>
              <a:rPr sz="4000" b="1" spc="-15">
                <a:latin typeface="Microsoft JhengHei"/>
                <a:cs typeface="Microsoft JhengHei"/>
              </a:rPr>
              <a:t>学了又时</a:t>
            </a:r>
            <a:endParaRPr sz="4000">
              <a:latin typeface="Microsoft JhengHei"/>
              <a:cs typeface="Microsoft JhengHei"/>
            </a:endParaRPr>
          </a:p>
          <a:p>
            <a:pPr marL="393700" marR="386715" algn="ctr">
              <a:lnSpc>
                <a:spcPct val="100000"/>
              </a:lnSpc>
              <a:spcBef>
                <a:spcPts val="260"/>
              </a:spcBef>
            </a:pPr>
            <a:r>
              <a:rPr sz="4000" b="1" spc="-10">
                <a:latin typeface="Microsoft JhengHei"/>
                <a:cs typeface="Microsoft JhengHei"/>
              </a:rPr>
              <a:t>常温习和练习，不是很愉快吗？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1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92795" y="334622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5"/>
              <a:t>温故知新</a:t>
            </a:r>
            <a:endParaRPr sz="4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19794" y="56401"/>
            <a:ext cx="147066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0000"/>
                </a:solidFill>
                <a:latin typeface="Arial"/>
                <a:cs typeface="Arial"/>
              </a:rPr>
              <a:t>1</a:t>
            </a:r>
            <a:r>
              <a:rPr sz="3200" spc="-20">
                <a:solidFill>
                  <a:srgbClr val="000000"/>
                </a:solidFill>
              </a:rPr>
              <a:t>、口算</a:t>
            </a:r>
            <a:endParaRPr sz="3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519794" y="2250961"/>
            <a:ext cx="147066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Arial"/>
                <a:cs typeface="Arial"/>
              </a:rPr>
              <a:t>2</a:t>
            </a:r>
            <a:r>
              <a:rPr sz="3200" b="1" spc="-20">
                <a:latin typeface="Microsoft JhengHei"/>
                <a:cs typeface="Microsoft JhengHei"/>
              </a:rPr>
              <a:t>、填空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14609" y="2738642"/>
            <a:ext cx="1121410" cy="221996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3200" b="1" spc="-20">
                <a:latin typeface="Arial"/>
                <a:cs typeface="Arial"/>
              </a:rPr>
              <a:t>12=</a:t>
            </a:r>
            <a:r>
              <a:rPr sz="3200" b="1" spc="-20">
                <a:latin typeface="Microsoft JhengHei"/>
                <a:cs typeface="Microsoft JhengHei"/>
              </a:rPr>
              <a:t>（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20">
                <a:latin typeface="Arial"/>
                <a:cs typeface="Arial"/>
              </a:rPr>
              <a:t>24=</a:t>
            </a:r>
            <a:r>
              <a:rPr sz="3200" b="1" spc="-20">
                <a:latin typeface="Microsoft JhengHei"/>
                <a:cs typeface="Microsoft JhengHei"/>
              </a:rPr>
              <a:t>（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20">
                <a:latin typeface="Arial"/>
                <a:cs typeface="Arial"/>
              </a:rPr>
              <a:t>36=</a:t>
            </a:r>
            <a:r>
              <a:rPr sz="3200" b="1" spc="-20">
                <a:latin typeface="Microsoft JhengHei"/>
                <a:cs typeface="Microsoft JhengHei"/>
              </a:rPr>
              <a:t>（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062025" y="2738642"/>
            <a:ext cx="1933575" cy="221996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20"/>
              </a:spcBef>
              <a:tabLst>
                <a:tab pos="1513840"/>
              </a:tabLst>
            </a:pPr>
            <a:r>
              <a:rPr sz="3200" b="1" spc="-25">
                <a:latin typeface="Microsoft JhengHei"/>
                <a:cs typeface="Microsoft JhengHei"/>
              </a:rPr>
              <a:t>）</a:t>
            </a:r>
            <a:r>
              <a:rPr sz="3200" b="1" spc="-25">
                <a:latin typeface="Arial"/>
                <a:cs typeface="Arial"/>
              </a:rPr>
              <a:t>×</a:t>
            </a:r>
            <a:r>
              <a:rPr sz="3200" b="1" spc="-25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  <a:tabLst>
                <a:tab pos="1513840"/>
              </a:tabLst>
            </a:pPr>
            <a:r>
              <a:rPr sz="3200" b="1" spc="-25">
                <a:latin typeface="Microsoft JhengHei"/>
                <a:cs typeface="Microsoft JhengHei"/>
              </a:rPr>
              <a:t>）</a:t>
            </a:r>
            <a:r>
              <a:rPr sz="3200" b="1" spc="-25">
                <a:latin typeface="Arial"/>
                <a:cs typeface="Arial"/>
              </a:rPr>
              <a:t>×</a:t>
            </a:r>
            <a:r>
              <a:rPr sz="3200" b="1" spc="-25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  <a:tabLst>
                <a:tab pos="1513840"/>
              </a:tabLst>
            </a:pPr>
            <a:r>
              <a:rPr sz="3200" b="1" spc="-25">
                <a:latin typeface="Microsoft JhengHei"/>
                <a:cs typeface="Microsoft JhengHei"/>
              </a:rPr>
              <a:t>）</a:t>
            </a:r>
            <a:r>
              <a:rPr sz="3200" b="1" spc="-25">
                <a:latin typeface="Arial"/>
                <a:cs typeface="Arial"/>
              </a:rPr>
              <a:t>×</a:t>
            </a:r>
            <a:r>
              <a:rPr sz="3200" b="1" spc="-25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96856" y="4933202"/>
            <a:ext cx="3332479" cy="148844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2020"/>
              </a:spcBef>
              <a:tabLst>
                <a:tab pos="2573655"/>
              </a:tabLst>
            </a:pPr>
            <a:r>
              <a:rPr sz="3200" b="1" spc="-10">
                <a:latin typeface="Arial"/>
                <a:cs typeface="Arial"/>
              </a:rPr>
              <a:t>25=100÷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  <a:tabLst>
                <a:tab pos="2912745"/>
              </a:tabLst>
            </a:pPr>
            <a:r>
              <a:rPr sz="3200" b="1" spc="-10">
                <a:latin typeface="Arial"/>
                <a:cs typeface="Arial"/>
              </a:rPr>
              <a:t>125=1000÷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353319" y="209527"/>
            <a:ext cx="1510030" cy="881380"/>
            <a:chOff x="7353319" y="209527"/>
            <a:chExt cx="1510030" cy="881380"/>
          </a:xfrm>
        </p:grpSpPr>
        <p:sp>
          <p:nvSpPr>
            <p:cNvPr id="8" name="object 8"/>
            <p:cNvSpPr/>
            <p:nvPr/>
          </p:nvSpPr>
          <p:spPr>
            <a:xfrm>
              <a:off x="7358081" y="214290"/>
              <a:ext cx="1500505" cy="871855"/>
            </a:xfrm>
            <a:custGeom>
              <a:rect l="l" t="t" r="r" b="b"/>
              <a:pathLst>
                <a:path w="1500504" h="871855">
                  <a:moveTo>
                    <a:pt x="1500165" y="871558"/>
                  </a:moveTo>
                  <a:lnTo>
                    <a:pt x="0" y="871558"/>
                  </a:lnTo>
                  <a:lnTo>
                    <a:pt x="0" y="0"/>
                  </a:lnTo>
                  <a:lnTo>
                    <a:pt x="1500165" y="0"/>
                  </a:lnTo>
                  <a:lnTo>
                    <a:pt x="1500165" y="871558"/>
                  </a:lnTo>
                  <a:close/>
                </a:path>
              </a:pathLst>
            </a:custGeom>
            <a:solidFill>
              <a:srgbClr val="00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358081" y="214290"/>
              <a:ext cx="1500505" cy="871855"/>
            </a:xfrm>
            <a:custGeom>
              <a:rect l="l" t="t" r="r" b="b"/>
              <a:pathLst>
                <a:path w="1500504" h="871855">
                  <a:moveTo>
                    <a:pt x="0" y="0"/>
                  </a:moveTo>
                  <a:lnTo>
                    <a:pt x="1500165" y="0"/>
                  </a:lnTo>
                  <a:lnTo>
                    <a:pt x="1500165" y="871558"/>
                  </a:lnTo>
                  <a:lnTo>
                    <a:pt x="0" y="87155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7282664" y="406229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latin typeface="Microsoft JhengHei"/>
                <a:cs typeface="Microsoft JhengHei"/>
              </a:rPr>
              <a:t>认真思考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2</a:t>
            </a:fld>
          </a:p>
        </p:txBody>
      </p:sp>
      <p:sp>
        <p:nvSpPr>
          <p:cNvPr id="11" name="object 11"/>
          <p:cNvSpPr txBox="1"/>
          <p:nvPr/>
        </p:nvSpPr>
        <p:spPr>
          <a:xfrm>
            <a:off x="721650" y="521785"/>
            <a:ext cx="1710055" cy="130556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2800" b="1" spc="-10">
                <a:latin typeface="Times New Roman"/>
                <a:cs typeface="Times New Roman"/>
              </a:rPr>
              <a:t>25</a:t>
            </a:r>
            <a:r>
              <a:rPr sz="2800" b="1" spc="-10">
                <a:latin typeface="Arial"/>
                <a:cs typeface="Arial"/>
              </a:rPr>
              <a:t>×4×7=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234-66-</a:t>
            </a:r>
            <a:r>
              <a:rPr sz="2800" b="1" spc="-25">
                <a:latin typeface="Times New Roman"/>
                <a:cs typeface="Times New Roman"/>
              </a:rPr>
              <a:t>34=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775330" y="521785"/>
            <a:ext cx="2527300" cy="130556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2800" b="1" spc="-10">
                <a:latin typeface="Arial"/>
                <a:cs typeface="Arial"/>
              </a:rPr>
              <a:t>134×5+5×6=</a:t>
            </a:r>
            <a:endParaRPr sz="2800">
              <a:latin typeface="Arial"/>
              <a:cs typeface="Arial"/>
            </a:endParaRPr>
          </a:p>
          <a:p>
            <a:pPr marL="33147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425-</a:t>
            </a:r>
            <a:r>
              <a:rPr sz="2800" b="1" spc="-10">
                <a:latin typeface="Times New Roman"/>
                <a:cs typeface="Times New Roman"/>
              </a:rPr>
              <a:t>(125+75)=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50278" y="1235212"/>
            <a:ext cx="6870700" cy="3195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减法的性质</a:t>
            </a:r>
            <a:r>
              <a:rPr sz="2800" b="1">
                <a:latin typeface="Times New Roman"/>
                <a:cs typeface="Times New Roman"/>
              </a:rPr>
              <a:t>:</a:t>
            </a:r>
            <a:r>
              <a:rPr sz="2800" b="1">
                <a:latin typeface="Microsoft JhengHei"/>
                <a:cs typeface="Microsoft JhengHei"/>
              </a:rPr>
              <a:t>一个数连续减去两个减数</a:t>
            </a:r>
            <a:r>
              <a:rPr sz="2800" b="1">
                <a:latin typeface="Times New Roman"/>
                <a:cs typeface="Times New Roman"/>
              </a:rPr>
              <a:t>,</a:t>
            </a:r>
            <a:r>
              <a:rPr sz="2800" b="1" spc="-25">
                <a:latin typeface="Microsoft JhengHei"/>
                <a:cs typeface="Microsoft JhengHei"/>
              </a:rPr>
              <a:t>等于</a:t>
            </a:r>
            <a:r>
              <a:rPr sz="2800" b="1">
                <a:latin typeface="Microsoft JhengHei"/>
                <a:cs typeface="Microsoft JhengHei"/>
              </a:rPr>
              <a:t>一个数减去这两个减数的和</a:t>
            </a:r>
            <a:r>
              <a:rPr sz="2800" b="1">
                <a:latin typeface="Times New Roman"/>
                <a:cs typeface="Times New Roman"/>
              </a:rPr>
              <a:t>.</a:t>
            </a:r>
            <a:r>
              <a:rPr sz="2800" b="1" spc="-10">
                <a:latin typeface="Microsoft JhengHei"/>
                <a:cs typeface="Microsoft JhengHei"/>
              </a:rPr>
              <a:t>或者也可以先减</a:t>
            </a:r>
            <a:r>
              <a:rPr sz="2800" b="1">
                <a:latin typeface="Microsoft JhengHei"/>
                <a:cs typeface="Microsoft JhengHei"/>
              </a:rPr>
              <a:t>去第二个减数再减第一个减数</a:t>
            </a:r>
            <a:r>
              <a:rPr sz="2800" b="1" spc="-50">
                <a:latin typeface="Times New Roman"/>
                <a:cs typeface="Times New Roman"/>
              </a:rPr>
              <a:t>.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Microsoft JhengHei"/>
                <a:cs typeface="Microsoft JhengHei"/>
              </a:rPr>
              <a:t>字母公式</a:t>
            </a:r>
            <a:r>
              <a:rPr sz="2800" b="1">
                <a:latin typeface="Times New Roman"/>
                <a:cs typeface="Times New Roman"/>
              </a:rPr>
              <a:t>:a-b-</a:t>
            </a:r>
            <a:r>
              <a:rPr sz="2800" b="1" spc="-10">
                <a:latin typeface="Times New Roman"/>
                <a:cs typeface="Times New Roman"/>
              </a:rPr>
              <a:t>c=a-(b+c)=a-c-</a:t>
            </a:r>
            <a:r>
              <a:rPr sz="2800" b="1" spc="-50"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ts val="4240"/>
              </a:lnSpc>
              <a:spcBef>
                <a:spcPts val="2320"/>
              </a:spcBef>
            </a:pP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猜想</a:t>
            </a:r>
            <a:r>
              <a:rPr sz="2800" b="1">
                <a:latin typeface="Times New Roman"/>
                <a:cs typeface="Times New Roman"/>
              </a:rPr>
              <a:t>: </a:t>
            </a:r>
            <a:r>
              <a:rPr sz="2800" b="1">
                <a:latin typeface="Microsoft JhengHei"/>
                <a:cs typeface="Microsoft JhengHei"/>
              </a:rPr>
              <a:t>乘法的运算和加法相似</a:t>
            </a:r>
            <a:r>
              <a:rPr sz="2800" b="1">
                <a:latin typeface="Times New Roman"/>
                <a:cs typeface="Times New Roman"/>
              </a:rPr>
              <a:t>.</a:t>
            </a:r>
            <a:r>
              <a:rPr sz="2800" b="1">
                <a:latin typeface="Microsoft JhengHei"/>
                <a:cs typeface="Microsoft JhengHei"/>
              </a:rPr>
              <a:t>那么</a:t>
            </a:r>
            <a:r>
              <a:rPr sz="2800" b="1">
                <a:latin typeface="Times New Roman"/>
                <a:cs typeface="Times New Roman"/>
              </a:rPr>
              <a:t>,</a:t>
            </a:r>
            <a:r>
              <a:rPr sz="2800" b="1" spc="-20">
                <a:latin typeface="Microsoft JhengHei"/>
                <a:cs typeface="Microsoft JhengHei"/>
              </a:rPr>
              <a:t>除法的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279"/>
              </a:lnSpc>
            </a:pPr>
            <a:r>
              <a:rPr sz="2800" b="1">
                <a:latin typeface="Microsoft JhengHei"/>
                <a:cs typeface="Microsoft JhengHei"/>
              </a:rPr>
              <a:t>运算与哪个运算规律相似呢</a:t>
            </a:r>
            <a:r>
              <a:rPr sz="2800" b="1" spc="-50">
                <a:latin typeface="Times New Roman"/>
                <a:cs typeface="Times New Roman"/>
              </a:rPr>
              <a:t>?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23173" y="264469"/>
            <a:ext cx="222694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/>
              <a:t>复习回顾</a:t>
            </a:r>
            <a:r>
              <a:rPr sz="4000" spc="-50">
                <a:latin typeface="Times New Roman"/>
                <a:cs typeface="Times New Roman"/>
              </a:rPr>
              <a:t>: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65115" y="-9582"/>
            <a:ext cx="358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800" b="1">
                <a:solidFill>
                  <a:srgbClr val="1F497D"/>
                </a:solidFill>
                <a:latin typeface="Microsoft JhengHei"/>
                <a:cs typeface="Microsoft JhengHei"/>
              </a:rPr>
              <a:t>四年级数学下册</a:t>
            </a:r>
            <a:r>
              <a:rPr sz="2800" b="1" spc="-75">
                <a:solidFill>
                  <a:srgbClr val="1F497D"/>
                </a:solidFill>
                <a:latin typeface="Microsoft JhengHei"/>
                <a:cs typeface="Microsoft JhengHei"/>
              </a:rPr>
              <a:t>（RJ）</a:t>
            </a:r>
            <a:r>
              <a:rPr sz="2800" b="1" spc="-15">
                <a:solidFill>
                  <a:srgbClr val="1F497D"/>
                </a:solidFill>
                <a:latin typeface="Microsoft JhengHei"/>
                <a:cs typeface="Microsoft JhengHei"/>
              </a:rPr>
              <a:t>教学课件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822449" y="2779712"/>
            <a:ext cx="558800" cy="463550"/>
          </a:xfrm>
          <a:custGeom>
            <a:rect l="l" t="t" r="r" b="b"/>
            <a:pathLst>
              <a:path w="558800" h="463550">
                <a:moveTo>
                  <a:pt x="279400" y="0"/>
                </a:moveTo>
                <a:close/>
              </a:path>
              <a:path w="558800" h="463550">
                <a:moveTo>
                  <a:pt x="558799" y="231775"/>
                </a:moveTo>
                <a:lnTo>
                  <a:pt x="0" y="231775"/>
                </a:lnTo>
                <a:lnTo>
                  <a:pt x="4502" y="190112"/>
                </a:lnTo>
                <a:lnTo>
                  <a:pt x="17480" y="150900"/>
                </a:lnTo>
                <a:lnTo>
                  <a:pt x="38147" y="114793"/>
                </a:lnTo>
                <a:lnTo>
                  <a:pt x="65712" y="82445"/>
                </a:lnTo>
                <a:lnTo>
                  <a:pt x="99387" y="54510"/>
                </a:lnTo>
                <a:lnTo>
                  <a:pt x="138382" y="31643"/>
                </a:lnTo>
                <a:lnTo>
                  <a:pt x="181909" y="14500"/>
                </a:lnTo>
                <a:lnTo>
                  <a:pt x="229179" y="3734"/>
                </a:lnTo>
                <a:lnTo>
                  <a:pt x="279400" y="0"/>
                </a:lnTo>
                <a:lnTo>
                  <a:pt x="329622" y="3734"/>
                </a:lnTo>
                <a:lnTo>
                  <a:pt x="376892" y="14500"/>
                </a:lnTo>
                <a:lnTo>
                  <a:pt x="420418" y="31644"/>
                </a:lnTo>
                <a:lnTo>
                  <a:pt x="459414" y="54510"/>
                </a:lnTo>
                <a:lnTo>
                  <a:pt x="493088" y="82445"/>
                </a:lnTo>
                <a:lnTo>
                  <a:pt x="520653" y="114793"/>
                </a:lnTo>
                <a:lnTo>
                  <a:pt x="541320" y="150901"/>
                </a:lnTo>
                <a:lnTo>
                  <a:pt x="554298" y="190113"/>
                </a:lnTo>
                <a:lnTo>
                  <a:pt x="558799" y="231775"/>
                </a:lnTo>
                <a:close/>
              </a:path>
              <a:path w="558800" h="463550">
                <a:moveTo>
                  <a:pt x="279400" y="463549"/>
                </a:moveTo>
                <a:lnTo>
                  <a:pt x="229177" y="459815"/>
                </a:lnTo>
                <a:lnTo>
                  <a:pt x="181908" y="449049"/>
                </a:lnTo>
                <a:lnTo>
                  <a:pt x="138381" y="431905"/>
                </a:lnTo>
                <a:lnTo>
                  <a:pt x="99386" y="409039"/>
                </a:lnTo>
                <a:lnTo>
                  <a:pt x="65711" y="381104"/>
                </a:lnTo>
                <a:lnTo>
                  <a:pt x="38146" y="348756"/>
                </a:lnTo>
                <a:lnTo>
                  <a:pt x="17479" y="312648"/>
                </a:lnTo>
                <a:lnTo>
                  <a:pt x="4501" y="273436"/>
                </a:lnTo>
                <a:lnTo>
                  <a:pt x="0" y="231774"/>
                </a:lnTo>
                <a:lnTo>
                  <a:pt x="558799" y="231775"/>
                </a:lnTo>
                <a:lnTo>
                  <a:pt x="554298" y="273436"/>
                </a:lnTo>
                <a:lnTo>
                  <a:pt x="541319" y="312648"/>
                </a:lnTo>
                <a:lnTo>
                  <a:pt x="520653" y="348756"/>
                </a:lnTo>
                <a:lnTo>
                  <a:pt x="493088" y="381104"/>
                </a:lnTo>
                <a:lnTo>
                  <a:pt x="459413" y="409039"/>
                </a:lnTo>
                <a:lnTo>
                  <a:pt x="420418" y="431905"/>
                </a:lnTo>
                <a:lnTo>
                  <a:pt x="376891" y="449049"/>
                </a:lnTo>
                <a:lnTo>
                  <a:pt x="329622" y="459815"/>
                </a:lnTo>
                <a:lnTo>
                  <a:pt x="279400" y="463549"/>
                </a:lnTo>
                <a:close/>
              </a:path>
            </a:pathLst>
          </a:custGeom>
          <a:solidFill>
            <a:srgbClr val="13C4C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281013" y="2741743"/>
            <a:ext cx="67265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61035"/>
                <a:tab pos="1153795"/>
                <a:tab pos="2329180"/>
              </a:tabLst>
            </a:pPr>
            <a:r>
              <a:rPr sz="3200" b="1" spc="-50">
                <a:solidFill>
                  <a:srgbClr val="1F497D"/>
                </a:solidFill>
                <a:latin typeface="微软雅黑"/>
                <a:cs typeface="微软雅黑"/>
              </a:rPr>
              <a:t>第</a:t>
            </a:r>
            <a:r>
              <a:rPr sz="3200" b="1">
                <a:solidFill>
                  <a:srgbClr val="1F497D"/>
                </a:solidFill>
                <a:latin typeface="微软雅黑"/>
                <a:cs typeface="微软雅黑"/>
              </a:rPr>
              <a:t>	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6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3200" b="1">
                <a:solidFill>
                  <a:srgbClr val="1F497D"/>
                </a:solidFill>
                <a:latin typeface="微软雅黑"/>
                <a:cs typeface="微软雅黑"/>
              </a:rPr>
              <a:t>课</a:t>
            </a:r>
            <a:r>
              <a:rPr sz="3200" b="1" spc="-50">
                <a:solidFill>
                  <a:srgbClr val="1F497D"/>
                </a:solidFill>
                <a:latin typeface="微软雅黑"/>
                <a:cs typeface="微软雅黑"/>
              </a:rPr>
              <a:t>时</a:t>
            </a:r>
            <a:r>
              <a:rPr sz="3200" b="1">
                <a:solidFill>
                  <a:srgbClr val="1F497D"/>
                </a:solidFill>
                <a:latin typeface="微软雅黑"/>
                <a:cs typeface="微软雅黑"/>
              </a:rPr>
              <a:t>	乘、除 法 的 简 便 计 </a:t>
            </a:r>
            <a:r>
              <a:rPr sz="3200" b="1" spc="-50">
                <a:solidFill>
                  <a:srgbClr val="1F497D"/>
                </a:solidFill>
                <a:latin typeface="微软雅黑"/>
                <a:cs typeface="微软雅黑"/>
              </a:rPr>
              <a:t>算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0" y="1746249"/>
            <a:ext cx="5147310" cy="736600"/>
          </a:xfrm>
          <a:custGeom>
            <a:rect l="l" t="t" r="r" b="b"/>
            <a:pathLst>
              <a:path w="5147310" h="736600">
                <a:moveTo>
                  <a:pt x="5146738" y="679450"/>
                </a:moveTo>
                <a:lnTo>
                  <a:pt x="2687637" y="674014"/>
                </a:lnTo>
                <a:lnTo>
                  <a:pt x="2687637" y="285305"/>
                </a:lnTo>
                <a:lnTo>
                  <a:pt x="2695283" y="261505"/>
                </a:lnTo>
                <a:lnTo>
                  <a:pt x="2700324" y="212725"/>
                </a:lnTo>
                <a:lnTo>
                  <a:pt x="2695283" y="163957"/>
                </a:lnTo>
                <a:lnTo>
                  <a:pt x="2687637" y="140169"/>
                </a:lnTo>
                <a:lnTo>
                  <a:pt x="2687637" y="112725"/>
                </a:lnTo>
                <a:lnTo>
                  <a:pt x="2677198" y="112725"/>
                </a:lnTo>
                <a:lnTo>
                  <a:pt x="2658300" y="79679"/>
                </a:lnTo>
                <a:lnTo>
                  <a:pt x="2628684" y="46736"/>
                </a:lnTo>
                <a:lnTo>
                  <a:pt x="2593162" y="21628"/>
                </a:lnTo>
                <a:lnTo>
                  <a:pt x="2552903" y="5626"/>
                </a:lnTo>
                <a:lnTo>
                  <a:pt x="2509037" y="0"/>
                </a:lnTo>
                <a:lnTo>
                  <a:pt x="2508631" y="63"/>
                </a:lnTo>
                <a:lnTo>
                  <a:pt x="2508237" y="0"/>
                </a:lnTo>
                <a:lnTo>
                  <a:pt x="2464562" y="5626"/>
                </a:lnTo>
                <a:lnTo>
                  <a:pt x="2439987" y="15443"/>
                </a:lnTo>
                <a:lnTo>
                  <a:pt x="2439987" y="11125"/>
                </a:lnTo>
                <a:lnTo>
                  <a:pt x="0" y="11125"/>
                </a:lnTo>
                <a:lnTo>
                  <a:pt x="0" y="725500"/>
                </a:lnTo>
                <a:lnTo>
                  <a:pt x="2284349" y="725500"/>
                </a:lnTo>
                <a:lnTo>
                  <a:pt x="2284349" y="730250"/>
                </a:lnTo>
                <a:lnTo>
                  <a:pt x="5146611" y="736600"/>
                </a:lnTo>
                <a:lnTo>
                  <a:pt x="5146687" y="702310"/>
                </a:lnTo>
                <a:lnTo>
                  <a:pt x="2687637" y="696874"/>
                </a:lnTo>
                <a:lnTo>
                  <a:pt x="2687637" y="685444"/>
                </a:lnTo>
                <a:lnTo>
                  <a:pt x="5146713" y="690880"/>
                </a:lnTo>
                <a:lnTo>
                  <a:pt x="5146738" y="679450"/>
                </a:lnTo>
                <a:close/>
              </a:path>
            </a:pathLst>
          </a:custGeom>
          <a:solidFill>
            <a:srgbClr val="13C4C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0" y="1757363"/>
            <a:ext cx="2687955" cy="714375"/>
          </a:xfrm>
          <a:prstGeom prst="rect">
            <a:avLst/>
          </a:prstGeom>
        </p:spPr>
        <p:txBody>
          <a:bodyPr vert="horz" wrap="square" lIns="0" tIns="135890" rIns="0" bIns="0" rtlCol="0">
            <a:spAutoFit/>
          </a:bodyPr>
          <a:lstStyle/>
          <a:p>
            <a:pPr marL="354965">
              <a:lnSpc>
                <a:spcPct val="100000"/>
              </a:lnSpc>
              <a:spcBef>
                <a:spcPts val="1070"/>
              </a:spcBef>
              <a:tabLst>
                <a:tab pos="948055"/>
                <a:tab pos="1366520"/>
              </a:tabLst>
            </a:pPr>
            <a:r>
              <a:rPr sz="3600" spc="-50">
                <a:solidFill>
                  <a:srgbClr val="FFFFFF"/>
                </a:solidFill>
                <a:latin typeface="微软雅黑"/>
                <a:cs typeface="微软雅黑"/>
              </a:rPr>
              <a:t>第</a:t>
            </a:r>
            <a:r>
              <a:rPr sz="36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3600" spc="-5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3600">
                <a:solidFill>
                  <a:srgbClr val="FFFFFF"/>
                </a:solidFill>
                <a:latin typeface="微软雅黑"/>
                <a:cs typeface="微软雅黑"/>
              </a:rPr>
              <a:t>	单</a:t>
            </a:r>
            <a:r>
              <a:rPr sz="3600" spc="-50">
                <a:solidFill>
                  <a:srgbClr val="FFFFFF"/>
                </a:solidFill>
                <a:latin typeface="微软雅黑"/>
                <a:cs typeface="微软雅黑"/>
              </a:rPr>
              <a:t>元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148872" y="188063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5">
                <a:solidFill>
                  <a:srgbClr val="1F497D"/>
                </a:solidFill>
                <a:latin typeface="微软雅黑"/>
                <a:cs typeface="微软雅黑"/>
              </a:rPr>
              <a:t>运算定律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04872" y="6425019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898989"/>
                </a:solidFill>
                <a:latin typeface="Calibri"/>
                <a:cs typeface="Calibri"/>
              </a:rPr>
              <a:t>4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77800" y="476250"/>
            <a:ext cx="8971280" cy="6386830"/>
            <a:chOff x="177800" y="476250"/>
            <a:chExt cx="8971280" cy="63868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7800" y="622300"/>
              <a:ext cx="8796337" cy="592772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639175" y="6569075"/>
              <a:ext cx="504825" cy="288925"/>
            </a:xfrm>
            <a:custGeom>
              <a:rect l="l" t="t" r="r" b="b"/>
              <a:pathLst>
                <a:path w="504825" h="288925">
                  <a:moveTo>
                    <a:pt x="0" y="72231"/>
                  </a:moveTo>
                  <a:lnTo>
                    <a:pt x="378619" y="72231"/>
                  </a:lnTo>
                  <a:lnTo>
                    <a:pt x="378619" y="0"/>
                  </a:lnTo>
                  <a:lnTo>
                    <a:pt x="504825" y="144462"/>
                  </a:lnTo>
                  <a:lnTo>
                    <a:pt x="378619" y="288925"/>
                  </a:lnTo>
                  <a:lnTo>
                    <a:pt x="378619" y="216693"/>
                  </a:lnTo>
                  <a:lnTo>
                    <a:pt x="0" y="216693"/>
                  </a:lnTo>
                  <a:lnTo>
                    <a:pt x="0" y="72231"/>
                  </a:lnTo>
                  <a:close/>
                </a:path>
              </a:pathLst>
            </a:custGeom>
            <a:ln w="9525">
              <a:solidFill>
                <a:srgbClr val="FFCC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991475" y="6569075"/>
              <a:ext cx="504825" cy="288925"/>
            </a:xfrm>
            <a:custGeom>
              <a:rect l="l" t="t" r="r" b="b"/>
              <a:pathLst>
                <a:path w="504825" h="288925">
                  <a:moveTo>
                    <a:pt x="504825" y="216693"/>
                  </a:moveTo>
                  <a:lnTo>
                    <a:pt x="126205" y="216693"/>
                  </a:lnTo>
                  <a:lnTo>
                    <a:pt x="126205" y="288925"/>
                  </a:lnTo>
                  <a:lnTo>
                    <a:pt x="0" y="144462"/>
                  </a:lnTo>
                  <a:lnTo>
                    <a:pt x="126205" y="0"/>
                  </a:lnTo>
                  <a:lnTo>
                    <a:pt x="126205" y="72231"/>
                  </a:lnTo>
                  <a:lnTo>
                    <a:pt x="504825" y="72231"/>
                  </a:lnTo>
                  <a:lnTo>
                    <a:pt x="504825" y="216693"/>
                  </a:lnTo>
                  <a:close/>
                </a:path>
              </a:pathLst>
            </a:custGeom>
            <a:ln w="952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84212" y="476250"/>
              <a:ext cx="8460105" cy="144780"/>
            </a:xfrm>
            <a:custGeom>
              <a:rect l="l" t="t" r="r" b="b"/>
              <a:pathLst>
                <a:path w="8460105" h="144779">
                  <a:moveTo>
                    <a:pt x="8459787" y="144462"/>
                  </a:moveTo>
                  <a:lnTo>
                    <a:pt x="0" y="144462"/>
                  </a:lnTo>
                  <a:lnTo>
                    <a:pt x="0" y="0"/>
                  </a:lnTo>
                  <a:lnTo>
                    <a:pt x="8459787" y="0"/>
                  </a:lnTo>
                  <a:lnTo>
                    <a:pt x="8459787" y="144462"/>
                  </a:lnTo>
                  <a:close/>
                </a:path>
              </a:pathLst>
            </a:custGeom>
            <a:solidFill>
              <a:srgbClr val="D79A1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703262" y="1158875"/>
              <a:ext cx="4670425" cy="1401445"/>
            </a:xfrm>
            <a:custGeom>
              <a:rect l="l" t="t" r="r" b="b"/>
              <a:pathLst>
                <a:path w="4670425" h="1401445">
                  <a:moveTo>
                    <a:pt x="1806753" y="1401392"/>
                  </a:moveTo>
                  <a:lnTo>
                    <a:pt x="778404" y="939800"/>
                  </a:lnTo>
                  <a:lnTo>
                    <a:pt x="0" y="939800"/>
                  </a:lnTo>
                  <a:lnTo>
                    <a:pt x="0" y="0"/>
                  </a:lnTo>
                  <a:lnTo>
                    <a:pt x="4670425" y="0"/>
                  </a:lnTo>
                  <a:lnTo>
                    <a:pt x="4670425" y="939800"/>
                  </a:lnTo>
                  <a:lnTo>
                    <a:pt x="1946010" y="939800"/>
                  </a:lnTo>
                  <a:lnTo>
                    <a:pt x="1806753" y="1401392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03262" y="1158875"/>
              <a:ext cx="4670425" cy="1401445"/>
            </a:xfrm>
            <a:custGeom>
              <a:rect l="l" t="t" r="r" b="b"/>
              <a:pathLst>
                <a:path w="4670425" h="1401445">
                  <a:moveTo>
                    <a:pt x="0" y="0"/>
                  </a:moveTo>
                  <a:lnTo>
                    <a:pt x="778404" y="0"/>
                  </a:lnTo>
                  <a:lnTo>
                    <a:pt x="1946010" y="0"/>
                  </a:lnTo>
                  <a:lnTo>
                    <a:pt x="4670425" y="0"/>
                  </a:lnTo>
                  <a:lnTo>
                    <a:pt x="4670425" y="548216"/>
                  </a:lnTo>
                  <a:lnTo>
                    <a:pt x="4670425" y="783166"/>
                  </a:lnTo>
                  <a:lnTo>
                    <a:pt x="4670425" y="939800"/>
                  </a:lnTo>
                  <a:lnTo>
                    <a:pt x="1946010" y="939800"/>
                  </a:lnTo>
                  <a:lnTo>
                    <a:pt x="1806753" y="1401392"/>
                  </a:lnTo>
                  <a:lnTo>
                    <a:pt x="778404" y="939800"/>
                  </a:lnTo>
                  <a:lnTo>
                    <a:pt x="0" y="939800"/>
                  </a:lnTo>
                  <a:lnTo>
                    <a:pt x="0" y="783166"/>
                  </a:lnTo>
                  <a:lnTo>
                    <a:pt x="0" y="54821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739775" y="1201420"/>
            <a:ext cx="4597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4465" marR="5080" indent="-1524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</a:rPr>
              <a:t>我买了</a:t>
            </a:r>
            <a:r>
              <a:rPr sz="2400" spc="-250">
                <a:solidFill>
                  <a:srgbClr val="000000"/>
                </a:solidFill>
              </a:rPr>
              <a:t>5</a:t>
            </a:r>
            <a:r>
              <a:rPr sz="2400">
                <a:solidFill>
                  <a:srgbClr val="000000"/>
                </a:solidFill>
              </a:rPr>
              <a:t>副羽毛球拍，花了</a:t>
            </a:r>
            <a:r>
              <a:rPr sz="2400" spc="-250">
                <a:solidFill>
                  <a:srgbClr val="000000"/>
                </a:solidFill>
              </a:rPr>
              <a:t>330</a:t>
            </a:r>
            <a:r>
              <a:rPr sz="2400" spc="-25">
                <a:solidFill>
                  <a:srgbClr val="000000"/>
                </a:solidFill>
              </a:rPr>
              <a:t>元。</a:t>
            </a:r>
            <a:r>
              <a:rPr sz="2400">
                <a:solidFill>
                  <a:srgbClr val="000000"/>
                </a:solidFill>
              </a:rPr>
              <a:t>还买了</a:t>
            </a:r>
            <a:r>
              <a:rPr sz="2400" spc="-250">
                <a:solidFill>
                  <a:srgbClr val="000000"/>
                </a:solidFill>
              </a:rPr>
              <a:t>25</a:t>
            </a:r>
            <a:r>
              <a:rPr sz="2400">
                <a:solidFill>
                  <a:srgbClr val="000000"/>
                </a:solidFill>
              </a:rPr>
              <a:t>筒羽毛球，每筒</a:t>
            </a:r>
            <a:r>
              <a:rPr sz="2400" spc="-250">
                <a:solidFill>
                  <a:srgbClr val="000000"/>
                </a:solidFill>
              </a:rPr>
              <a:t>32</a:t>
            </a:r>
            <a:r>
              <a:rPr sz="2400" spc="-25">
                <a:solidFill>
                  <a:srgbClr val="000000"/>
                </a:solidFill>
              </a:rPr>
              <a:t>元。</a:t>
            </a:r>
            <a:endParaRPr sz="2400"/>
          </a:p>
        </p:txBody>
      </p:sp>
      <p:grpSp>
        <p:nvGrpSpPr>
          <p:cNvPr id="10" name="object 10"/>
          <p:cNvGrpSpPr/>
          <p:nvPr/>
        </p:nvGrpSpPr>
        <p:grpSpPr>
          <a:xfrm>
            <a:off x="4572000" y="2171700"/>
            <a:ext cx="4548505" cy="854710"/>
            <a:chOff x="4572000" y="2171700"/>
            <a:chExt cx="4548505" cy="854710"/>
          </a:xfrm>
        </p:grpSpPr>
        <p:sp>
          <p:nvSpPr>
            <p:cNvPr id="11" name="object 11"/>
            <p:cNvSpPr/>
            <p:nvPr/>
          </p:nvSpPr>
          <p:spPr>
            <a:xfrm>
              <a:off x="4576762" y="2176463"/>
              <a:ext cx="4538980" cy="845185"/>
            </a:xfrm>
            <a:custGeom>
              <a:rect l="l" t="t" r="r" b="b"/>
              <a:pathLst>
                <a:path w="4538980" h="845185">
                  <a:moveTo>
                    <a:pt x="1636233" y="845157"/>
                  </a:moveTo>
                  <a:lnTo>
                    <a:pt x="756443" y="649286"/>
                  </a:lnTo>
                  <a:lnTo>
                    <a:pt x="0" y="649286"/>
                  </a:lnTo>
                  <a:lnTo>
                    <a:pt x="0" y="0"/>
                  </a:lnTo>
                  <a:lnTo>
                    <a:pt x="4538661" y="0"/>
                  </a:lnTo>
                  <a:lnTo>
                    <a:pt x="4538661" y="649286"/>
                  </a:lnTo>
                  <a:lnTo>
                    <a:pt x="1891108" y="649286"/>
                  </a:lnTo>
                  <a:lnTo>
                    <a:pt x="1636233" y="845157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576762" y="2176463"/>
              <a:ext cx="4538980" cy="845185"/>
            </a:xfrm>
            <a:custGeom>
              <a:rect l="l" t="t" r="r" b="b"/>
              <a:pathLst>
                <a:path w="4538980" h="845185">
                  <a:moveTo>
                    <a:pt x="0" y="0"/>
                  </a:moveTo>
                  <a:lnTo>
                    <a:pt x="756443" y="0"/>
                  </a:lnTo>
                  <a:lnTo>
                    <a:pt x="1891108" y="0"/>
                  </a:lnTo>
                  <a:lnTo>
                    <a:pt x="4538661" y="0"/>
                  </a:lnTo>
                  <a:lnTo>
                    <a:pt x="4538661" y="378750"/>
                  </a:lnTo>
                  <a:lnTo>
                    <a:pt x="4538661" y="541072"/>
                  </a:lnTo>
                  <a:lnTo>
                    <a:pt x="4538661" y="649286"/>
                  </a:lnTo>
                  <a:lnTo>
                    <a:pt x="1891108" y="649286"/>
                  </a:lnTo>
                  <a:lnTo>
                    <a:pt x="1636233" y="845157"/>
                  </a:lnTo>
                  <a:lnTo>
                    <a:pt x="756443" y="649286"/>
                  </a:lnTo>
                  <a:lnTo>
                    <a:pt x="0" y="649286"/>
                  </a:lnTo>
                  <a:lnTo>
                    <a:pt x="0" y="541072"/>
                  </a:lnTo>
                  <a:lnTo>
                    <a:pt x="0" y="37875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4699793" y="2219008"/>
            <a:ext cx="429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王老师一共买了多少个羽毛球？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257300" y="2273300"/>
            <a:ext cx="7029450" cy="3805554"/>
            <a:chOff x="1257300" y="2273300"/>
            <a:chExt cx="7029450" cy="3805554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257300" y="2273300"/>
              <a:ext cx="5184775" cy="38052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769100" y="4648200"/>
              <a:ext cx="1517650" cy="1274762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4621212" y="5412652"/>
              <a:ext cx="2500630" cy="563245"/>
            </a:xfrm>
            <a:custGeom>
              <a:rect l="l" t="t" r="r" b="b"/>
              <a:pathLst>
                <a:path w="2500629" h="563245">
                  <a:moveTo>
                    <a:pt x="2083594" y="76922"/>
                  </a:moveTo>
                  <a:lnTo>
                    <a:pt x="1458516" y="76922"/>
                  </a:lnTo>
                  <a:lnTo>
                    <a:pt x="2263558" y="0"/>
                  </a:lnTo>
                  <a:lnTo>
                    <a:pt x="2083594" y="76922"/>
                  </a:lnTo>
                  <a:close/>
                </a:path>
                <a:path w="2500629" h="563245">
                  <a:moveTo>
                    <a:pt x="2419349" y="562697"/>
                  </a:moveTo>
                  <a:lnTo>
                    <a:pt x="80964" y="562697"/>
                  </a:lnTo>
                  <a:lnTo>
                    <a:pt x="49449" y="556334"/>
                  </a:lnTo>
                  <a:lnTo>
                    <a:pt x="23713" y="538983"/>
                  </a:lnTo>
                  <a:lnTo>
                    <a:pt x="6362" y="513248"/>
                  </a:lnTo>
                  <a:lnTo>
                    <a:pt x="0" y="481733"/>
                  </a:lnTo>
                  <a:lnTo>
                    <a:pt x="0" y="157884"/>
                  </a:lnTo>
                  <a:lnTo>
                    <a:pt x="6362" y="126371"/>
                  </a:lnTo>
                  <a:lnTo>
                    <a:pt x="23713" y="100635"/>
                  </a:lnTo>
                  <a:lnTo>
                    <a:pt x="49449" y="83284"/>
                  </a:lnTo>
                  <a:lnTo>
                    <a:pt x="80964" y="76922"/>
                  </a:lnTo>
                  <a:lnTo>
                    <a:pt x="2419350" y="76922"/>
                  </a:lnTo>
                  <a:lnTo>
                    <a:pt x="2476599" y="100635"/>
                  </a:lnTo>
                  <a:lnTo>
                    <a:pt x="2500313" y="157884"/>
                  </a:lnTo>
                  <a:lnTo>
                    <a:pt x="2500313" y="481733"/>
                  </a:lnTo>
                  <a:lnTo>
                    <a:pt x="2493950" y="513248"/>
                  </a:lnTo>
                  <a:lnTo>
                    <a:pt x="2476599" y="538983"/>
                  </a:lnTo>
                  <a:lnTo>
                    <a:pt x="2450864" y="556334"/>
                  </a:lnTo>
                  <a:lnTo>
                    <a:pt x="2419349" y="562697"/>
                  </a:lnTo>
                  <a:close/>
                </a:path>
                <a:path w="2500629" h="563245">
                  <a:moveTo>
                    <a:pt x="0" y="157886"/>
                  </a:move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621212" y="5412652"/>
              <a:ext cx="2500630" cy="563245"/>
            </a:xfrm>
            <a:custGeom>
              <a:rect l="l" t="t" r="r" b="b"/>
              <a:pathLst>
                <a:path w="2500629" h="563245">
                  <a:moveTo>
                    <a:pt x="0" y="157886"/>
                  </a:moveTo>
                  <a:lnTo>
                    <a:pt x="6362" y="126371"/>
                  </a:lnTo>
                  <a:lnTo>
                    <a:pt x="23713" y="100635"/>
                  </a:lnTo>
                  <a:lnTo>
                    <a:pt x="49449" y="83284"/>
                  </a:lnTo>
                  <a:lnTo>
                    <a:pt x="80964" y="76922"/>
                  </a:lnTo>
                  <a:lnTo>
                    <a:pt x="1458516" y="76922"/>
                  </a:lnTo>
                  <a:lnTo>
                    <a:pt x="2263558" y="0"/>
                  </a:lnTo>
                  <a:lnTo>
                    <a:pt x="2083594" y="76922"/>
                  </a:lnTo>
                  <a:lnTo>
                    <a:pt x="2419349" y="76922"/>
                  </a:lnTo>
                  <a:lnTo>
                    <a:pt x="2450863" y="83284"/>
                  </a:lnTo>
                  <a:lnTo>
                    <a:pt x="2476599" y="100635"/>
                  </a:lnTo>
                  <a:lnTo>
                    <a:pt x="2493950" y="126371"/>
                  </a:lnTo>
                  <a:lnTo>
                    <a:pt x="2500313" y="157886"/>
                  </a:lnTo>
                  <a:lnTo>
                    <a:pt x="2500313" y="279328"/>
                  </a:lnTo>
                  <a:lnTo>
                    <a:pt x="2500313" y="481733"/>
                  </a:lnTo>
                  <a:lnTo>
                    <a:pt x="2493950" y="513248"/>
                  </a:lnTo>
                  <a:lnTo>
                    <a:pt x="2476599" y="538983"/>
                  </a:lnTo>
                  <a:lnTo>
                    <a:pt x="2450864" y="556334"/>
                  </a:lnTo>
                  <a:lnTo>
                    <a:pt x="2419349" y="562697"/>
                  </a:lnTo>
                  <a:lnTo>
                    <a:pt x="2083594" y="562697"/>
                  </a:lnTo>
                  <a:lnTo>
                    <a:pt x="1458516" y="562697"/>
                  </a:lnTo>
                  <a:lnTo>
                    <a:pt x="80964" y="562697"/>
                  </a:lnTo>
                  <a:lnTo>
                    <a:pt x="49449" y="556334"/>
                  </a:lnTo>
                  <a:lnTo>
                    <a:pt x="23713" y="538983"/>
                  </a:lnTo>
                  <a:lnTo>
                    <a:pt x="6362" y="513248"/>
                  </a:lnTo>
                  <a:lnTo>
                    <a:pt x="0" y="481733"/>
                  </a:lnTo>
                  <a:lnTo>
                    <a:pt x="0" y="279328"/>
                  </a:lnTo>
                  <a:lnTo>
                    <a:pt x="0" y="157884"/>
                  </a:lnTo>
                  <a:close/>
                </a:path>
              </a:pathLst>
            </a:custGeom>
            <a:ln w="19050">
              <a:solidFill>
                <a:srgbClr val="33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4723666" y="5584614"/>
            <a:ext cx="19812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>
                <a:latin typeface="Times New Roman"/>
                <a:cs typeface="Times New Roman"/>
              </a:rPr>
              <a:t>“</a:t>
            </a:r>
            <a:r>
              <a:rPr sz="2200" b="1">
                <a:latin typeface="Microsoft JhengHei"/>
                <a:cs typeface="Microsoft JhengHei"/>
              </a:rPr>
              <a:t>一打</a:t>
            </a:r>
            <a:r>
              <a:rPr sz="2200" b="1">
                <a:latin typeface="Times New Roman"/>
                <a:cs typeface="Times New Roman"/>
              </a:rPr>
              <a:t>”</a:t>
            </a:r>
            <a:r>
              <a:rPr sz="2200" b="1">
                <a:latin typeface="Microsoft JhengHei"/>
                <a:cs typeface="Microsoft JhengHei"/>
              </a:rPr>
              <a:t>是</a:t>
            </a:r>
            <a:r>
              <a:rPr sz="2200" b="1">
                <a:latin typeface="Times New Roman"/>
                <a:cs typeface="Times New Roman"/>
              </a:rPr>
              <a:t>12</a:t>
            </a:r>
            <a:r>
              <a:rPr sz="2200" b="1" spc="-25">
                <a:latin typeface="Microsoft JhengHei"/>
                <a:cs typeface="Microsoft JhengHei"/>
              </a:rPr>
              <a:t>个。</a:t>
            </a:r>
            <a:endParaRPr sz="22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77800" y="476250"/>
            <a:ext cx="8971280" cy="6386830"/>
            <a:chOff x="177800" y="476250"/>
            <a:chExt cx="8971280" cy="63868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7800" y="622300"/>
              <a:ext cx="8785225" cy="590391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639175" y="6569075"/>
              <a:ext cx="504825" cy="288925"/>
            </a:xfrm>
            <a:custGeom>
              <a:rect l="l" t="t" r="r" b="b"/>
              <a:pathLst>
                <a:path w="504825" h="288925">
                  <a:moveTo>
                    <a:pt x="0" y="72231"/>
                  </a:moveTo>
                  <a:lnTo>
                    <a:pt x="378619" y="72231"/>
                  </a:lnTo>
                  <a:lnTo>
                    <a:pt x="378619" y="0"/>
                  </a:lnTo>
                  <a:lnTo>
                    <a:pt x="504825" y="144462"/>
                  </a:lnTo>
                  <a:lnTo>
                    <a:pt x="378619" y="288925"/>
                  </a:lnTo>
                  <a:lnTo>
                    <a:pt x="378619" y="216693"/>
                  </a:lnTo>
                  <a:lnTo>
                    <a:pt x="0" y="216693"/>
                  </a:lnTo>
                  <a:lnTo>
                    <a:pt x="0" y="72231"/>
                  </a:lnTo>
                  <a:close/>
                </a:path>
              </a:pathLst>
            </a:custGeom>
            <a:ln w="9525">
              <a:solidFill>
                <a:srgbClr val="FFCC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991475" y="6569075"/>
              <a:ext cx="504825" cy="288925"/>
            </a:xfrm>
            <a:custGeom>
              <a:rect l="l" t="t" r="r" b="b"/>
              <a:pathLst>
                <a:path w="504825" h="288925">
                  <a:moveTo>
                    <a:pt x="504825" y="216693"/>
                  </a:moveTo>
                  <a:lnTo>
                    <a:pt x="126205" y="216693"/>
                  </a:lnTo>
                  <a:lnTo>
                    <a:pt x="126205" y="288925"/>
                  </a:lnTo>
                  <a:lnTo>
                    <a:pt x="0" y="144462"/>
                  </a:lnTo>
                  <a:lnTo>
                    <a:pt x="126205" y="0"/>
                  </a:lnTo>
                  <a:lnTo>
                    <a:pt x="126205" y="72231"/>
                  </a:lnTo>
                  <a:lnTo>
                    <a:pt x="504825" y="72231"/>
                  </a:lnTo>
                  <a:lnTo>
                    <a:pt x="504825" y="216693"/>
                  </a:lnTo>
                  <a:close/>
                </a:path>
              </a:pathLst>
            </a:custGeom>
            <a:ln w="952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84212" y="476250"/>
              <a:ext cx="8460105" cy="144780"/>
            </a:xfrm>
            <a:custGeom>
              <a:rect l="l" t="t" r="r" b="b"/>
              <a:pathLst>
                <a:path w="8460105" h="144779">
                  <a:moveTo>
                    <a:pt x="8459787" y="144462"/>
                  </a:moveTo>
                  <a:lnTo>
                    <a:pt x="0" y="144462"/>
                  </a:lnTo>
                  <a:lnTo>
                    <a:pt x="0" y="0"/>
                  </a:lnTo>
                  <a:lnTo>
                    <a:pt x="8459787" y="0"/>
                  </a:lnTo>
                  <a:lnTo>
                    <a:pt x="8459787" y="144462"/>
                  </a:lnTo>
                  <a:close/>
                </a:path>
              </a:pathLst>
            </a:custGeom>
            <a:solidFill>
              <a:srgbClr val="D79A1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79387" y="620712"/>
            <a:ext cx="8785225" cy="1554480"/>
          </a:xfrm>
          <a:prstGeom prst="rect">
            <a:avLst/>
          </a:prstGeom>
          <a:solidFill>
            <a:srgbClr val="FFFFCC"/>
          </a:solidFill>
        </p:spPr>
        <p:txBody>
          <a:bodyPr vert="horz" wrap="square" lIns="0" tIns="31750" rIns="0" bIns="0" rtlCol="0">
            <a:spAutoFit/>
          </a:bodyPr>
          <a:lstStyle/>
          <a:p>
            <a:pPr marL="91440" marR="151765" indent="711200" algn="just">
              <a:lnSpc>
                <a:spcPct val="100000"/>
              </a:lnSpc>
              <a:spcBef>
                <a:spcPts val="250"/>
              </a:spcBef>
            </a:pPr>
            <a:r>
              <a:rPr sz="3200">
                <a:solidFill>
                  <a:srgbClr val="3366FF"/>
                </a:solidFill>
              </a:rPr>
              <a:t>王老师买了</a:t>
            </a:r>
            <a:r>
              <a:rPr sz="3200">
                <a:solidFill>
                  <a:srgbClr val="3366FF"/>
                </a:solidFill>
                <a:latin typeface="Times New Roman"/>
                <a:cs typeface="Times New Roman"/>
              </a:rPr>
              <a:t>5</a:t>
            </a:r>
            <a:r>
              <a:rPr sz="3200">
                <a:solidFill>
                  <a:srgbClr val="3366FF"/>
                </a:solidFill>
              </a:rPr>
              <a:t>副羽毛球拍，花了</a:t>
            </a:r>
            <a:r>
              <a:rPr sz="3200">
                <a:solidFill>
                  <a:srgbClr val="3366FF"/>
                </a:solidFill>
                <a:latin typeface="Times New Roman"/>
                <a:cs typeface="Times New Roman"/>
              </a:rPr>
              <a:t>330</a:t>
            </a:r>
            <a:r>
              <a:rPr sz="3200" spc="-15">
                <a:solidFill>
                  <a:srgbClr val="3366FF"/>
                </a:solidFill>
              </a:rPr>
              <a:t>元。还买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了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25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筒羽毛球，每</a:t>
            </a:r>
            <a:r>
              <a:rPr sz="3200">
                <a:solidFill>
                  <a:srgbClr val="3366FF"/>
                </a:solidFill>
              </a:rPr>
              <a:t>筒</a:t>
            </a:r>
            <a:r>
              <a:rPr sz="3200">
                <a:solidFill>
                  <a:srgbClr val="3366FF"/>
                </a:solidFill>
                <a:latin typeface="Times New Roman"/>
                <a:cs typeface="Times New Roman"/>
              </a:rPr>
              <a:t>32</a:t>
            </a:r>
            <a:r>
              <a:rPr sz="3200">
                <a:solidFill>
                  <a:srgbClr val="3366FF"/>
                </a:solidFill>
              </a:rPr>
              <a:t>元。王老</a:t>
            </a:r>
            <a:r>
              <a:rPr sz="3200" u="heavy" spc="-1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师一共买了多少</a:t>
            </a:r>
            <a:r>
              <a:rPr sz="3200" u="heavy" spc="80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 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个羽毛球？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(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每筒一打，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“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一打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”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是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12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个。</a:t>
            </a:r>
            <a:r>
              <a:rPr sz="3200" u="heavy" spc="-5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)</a:t>
            </a:r>
            <a:r>
              <a:rPr sz="3200" u="heavy" spc="80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    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992187" y="3055938"/>
            <a:ext cx="817880" cy="386080"/>
            <a:chOff x="992187" y="3055938"/>
            <a:chExt cx="817880" cy="386080"/>
          </a:xfrm>
        </p:grpSpPr>
        <p:sp>
          <p:nvSpPr>
            <p:cNvPr id="9" name="object 9"/>
            <p:cNvSpPr/>
            <p:nvPr/>
          </p:nvSpPr>
          <p:spPr>
            <a:xfrm>
              <a:off x="1004887" y="3068638"/>
              <a:ext cx="288925" cy="360680"/>
            </a:xfrm>
            <a:custGeom>
              <a:rect l="l" t="t" r="r" b="b"/>
              <a:pathLst>
                <a:path w="288925" h="360679">
                  <a:moveTo>
                    <a:pt x="288925" y="360361"/>
                  </a:moveTo>
                  <a:lnTo>
                    <a:pt x="0" y="0"/>
                  </a:lnTo>
                </a:path>
              </a:pathLst>
            </a:custGeom>
            <a:ln w="254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509712" y="3068638"/>
              <a:ext cx="287655" cy="360680"/>
            </a:xfrm>
            <a:custGeom>
              <a:rect l="l" t="t" r="r" b="b"/>
              <a:pathLst>
                <a:path w="287655" h="360679">
                  <a:moveTo>
                    <a:pt x="0" y="360361"/>
                  </a:moveTo>
                  <a:lnTo>
                    <a:pt x="287337" y="0"/>
                  </a:lnTo>
                </a:path>
              </a:pathLst>
            </a:custGeom>
            <a:ln w="254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85189" y="2643340"/>
            <a:ext cx="76136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3 ×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50">
                <a:latin typeface="Times New Roman"/>
                <a:cs typeface="Times New Roman"/>
              </a:rPr>
              <a:t>4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4389" y="3376606"/>
            <a:ext cx="1802764" cy="1016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80645" algn="ctr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Times New Roman"/>
                <a:cs typeface="Times New Roman"/>
              </a:rPr>
              <a:t>12×25</a:t>
            </a:r>
            <a:endParaRPr sz="3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z="3200" b="1" spc="-10">
                <a:latin typeface="Times New Roman"/>
                <a:cs typeface="Times New Roman"/>
              </a:rPr>
              <a:t>=(3×4)×25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4389" y="4384668"/>
            <a:ext cx="2119630" cy="1521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Times New Roman"/>
                <a:cs typeface="Times New Roman"/>
              </a:rPr>
              <a:t>=3×(4×25)</a:t>
            </a:r>
            <a:endParaRPr sz="3200">
              <a:latin typeface="Times New Roman"/>
              <a:cs typeface="Times New Roman"/>
            </a:endParaRPr>
          </a:p>
          <a:p>
            <a:pPr marL="45720">
              <a:lnSpc>
                <a:spcPct val="100000"/>
              </a:lnSpc>
              <a:spcBef>
                <a:spcPts val="120"/>
              </a:spcBef>
            </a:pPr>
            <a:r>
              <a:rPr sz="3200" b="1" spc="-10">
                <a:latin typeface="Times New Roman"/>
                <a:cs typeface="Times New Roman"/>
              </a:rPr>
              <a:t>=3×100</a:t>
            </a:r>
            <a:endParaRPr sz="3200">
              <a:latin typeface="Times New Roman"/>
              <a:cs typeface="Times New Roman"/>
            </a:endParaRPr>
          </a:p>
          <a:p>
            <a:pPr marL="45720">
              <a:lnSpc>
                <a:spcPct val="100000"/>
              </a:lnSpc>
              <a:spcBef>
                <a:spcPts val="135"/>
              </a:spcBef>
            </a:pPr>
            <a:r>
              <a:rPr sz="3200" b="1" spc="-10">
                <a:latin typeface="Times New Roman"/>
                <a:cs typeface="Times New Roman"/>
              </a:rPr>
              <a:t>=300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个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085840" y="2586190"/>
            <a:ext cx="10033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12165"/>
              </a:tabLst>
            </a:pPr>
            <a:r>
              <a:rPr sz="2800" b="1">
                <a:latin typeface="Times New Roman"/>
                <a:cs typeface="Times New Roman"/>
              </a:rPr>
              <a:t>8 </a:t>
            </a:r>
            <a:r>
              <a:rPr sz="2800" b="1" spc="-50">
                <a:latin typeface="Microsoft JhengHei"/>
                <a:cs typeface="Microsoft JhengHei"/>
              </a:rPr>
              <a:t>＋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 spc="-50">
                <a:latin typeface="Times New Roman"/>
                <a:cs typeface="Times New Roman"/>
              </a:rPr>
              <a:t>4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804988" y="2984500"/>
            <a:ext cx="5227955" cy="1475105"/>
            <a:chOff x="1804988" y="2984500"/>
            <a:chExt cx="5227955" cy="1475105"/>
          </a:xfrm>
        </p:grpSpPr>
        <p:sp>
          <p:nvSpPr>
            <p:cNvPr id="16" name="object 16"/>
            <p:cNvSpPr/>
            <p:nvPr/>
          </p:nvSpPr>
          <p:spPr>
            <a:xfrm>
              <a:off x="6227762" y="2997200"/>
              <a:ext cx="288925" cy="360680"/>
            </a:xfrm>
            <a:custGeom>
              <a:rect l="l" t="t" r="r" b="b"/>
              <a:pathLst>
                <a:path w="288925" h="360679">
                  <a:moveTo>
                    <a:pt x="288925" y="360362"/>
                  </a:moveTo>
                  <a:lnTo>
                    <a:pt x="0" y="0"/>
                  </a:lnTo>
                </a:path>
              </a:pathLst>
            </a:custGeom>
            <a:ln w="25399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6732588" y="2997200"/>
              <a:ext cx="287655" cy="360680"/>
            </a:xfrm>
            <a:custGeom>
              <a:rect l="l" t="t" r="r" b="b"/>
              <a:pathLst>
                <a:path w="287654" h="360679">
                  <a:moveTo>
                    <a:pt x="0" y="360362"/>
                  </a:moveTo>
                  <a:lnTo>
                    <a:pt x="287337" y="0"/>
                  </a:lnTo>
                </a:path>
              </a:pathLst>
            </a:custGeom>
            <a:ln w="254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824038" y="4437062"/>
              <a:ext cx="1322705" cy="3175"/>
            </a:xfrm>
            <a:custGeom>
              <a:rect l="l" t="t" r="r" b="b"/>
              <a:pathLst>
                <a:path w="1322705" h="3175">
                  <a:moveTo>
                    <a:pt x="0" y="0"/>
                  </a:moveTo>
                  <a:lnTo>
                    <a:pt x="1322387" y="3175"/>
                  </a:lnTo>
                </a:path>
              </a:pathLst>
            </a:custGeom>
            <a:ln w="38100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3237864" y="3259120"/>
            <a:ext cx="2548890" cy="319532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317500">
              <a:lnSpc>
                <a:spcPct val="100000"/>
              </a:lnSpc>
              <a:spcBef>
                <a:spcPts val="1250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12×25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10+2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×25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=10×25+2×25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=250+50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=300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个</a:t>
            </a:r>
            <a:r>
              <a:rPr sz="3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052502" y="3178486"/>
            <a:ext cx="2345690" cy="3078480"/>
          </a:xfrm>
          <a:prstGeom prst="rect">
            <a:avLst/>
          </a:prstGeom>
        </p:spPr>
        <p:txBody>
          <a:bodyPr vert="horz" wrap="square" lIns="0" tIns="153670" rIns="0" bIns="0" rtlCol="0">
            <a:spAutoFit/>
          </a:bodyPr>
          <a:lstStyle/>
          <a:p>
            <a:pPr marL="302895">
              <a:lnSpc>
                <a:spcPct val="100000"/>
              </a:lnSpc>
              <a:spcBef>
                <a:spcPts val="1210"/>
              </a:spcBef>
            </a:pPr>
            <a:r>
              <a:rPr sz="3200" b="1" spc="-10">
                <a:latin typeface="Times New Roman"/>
                <a:cs typeface="Times New Roman"/>
              </a:rPr>
              <a:t>12×25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3200" b="1" spc="-10">
                <a:latin typeface="Times New Roman"/>
                <a:cs typeface="Times New Roman"/>
              </a:rPr>
              <a:t>=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 spc="-10">
                <a:latin typeface="Times New Roman"/>
                <a:cs typeface="Times New Roman"/>
              </a:rPr>
              <a:t>8+4</a:t>
            </a:r>
            <a:r>
              <a:rPr sz="3200" b="1" spc="-10">
                <a:latin typeface="Microsoft JhengHei"/>
                <a:cs typeface="Microsoft JhengHei"/>
              </a:rPr>
              <a:t>）</a:t>
            </a:r>
            <a:r>
              <a:rPr sz="3200" b="1" spc="-10">
                <a:latin typeface="Times New Roman"/>
                <a:cs typeface="Times New Roman"/>
              </a:rPr>
              <a:t>×25</a:t>
            </a:r>
            <a:endParaRPr sz="3200">
              <a:latin typeface="Times New Roman"/>
              <a:cs typeface="Times New Roman"/>
            </a:endParaRPr>
          </a:p>
          <a:p>
            <a:pPr marL="13970">
              <a:lnSpc>
                <a:spcPct val="100000"/>
              </a:lnSpc>
              <a:spcBef>
                <a:spcPts val="1295"/>
              </a:spcBef>
            </a:pPr>
            <a:r>
              <a:rPr sz="3200" b="1" spc="-10">
                <a:latin typeface="Times New Roman"/>
                <a:cs typeface="Times New Roman"/>
              </a:rPr>
              <a:t>=8×25+4×25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sz="3200" b="1" spc="-10">
                <a:latin typeface="Times New Roman"/>
                <a:cs typeface="Times New Roman"/>
              </a:rPr>
              <a:t>=200+100</a:t>
            </a:r>
            <a:endParaRPr sz="3200">
              <a:latin typeface="Times New Roman"/>
              <a:cs typeface="Times New Roman"/>
            </a:endParaRPr>
          </a:p>
          <a:p>
            <a:pPr marL="13970">
              <a:lnSpc>
                <a:spcPct val="100000"/>
              </a:lnSpc>
              <a:spcBef>
                <a:spcPts val="695"/>
              </a:spcBef>
            </a:pPr>
            <a:r>
              <a:rPr sz="3200" b="1" spc="-10">
                <a:latin typeface="Times New Roman"/>
                <a:cs typeface="Times New Roman"/>
              </a:rPr>
              <a:t>=300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个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080703" y="2657628"/>
            <a:ext cx="11811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89965"/>
              </a:tabLst>
            </a:pPr>
            <a:r>
              <a:rPr sz="2800" b="1">
                <a:latin typeface="Times New Roman"/>
                <a:cs typeface="Times New Roman"/>
              </a:rPr>
              <a:t>10 </a:t>
            </a:r>
            <a:r>
              <a:rPr sz="2800" b="1" spc="-50">
                <a:latin typeface="Microsoft JhengHei"/>
                <a:cs typeface="Microsoft JhengHei"/>
              </a:rPr>
              <a:t>＋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 spc="-50">
                <a:latin typeface="Times New Roman"/>
                <a:cs typeface="Times New Roman"/>
              </a:rPr>
              <a:t>2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3386137" y="3055938"/>
            <a:ext cx="817880" cy="386080"/>
            <a:chOff x="3386137" y="3055938"/>
            <a:chExt cx="817880" cy="386080"/>
          </a:xfrm>
        </p:grpSpPr>
        <p:sp>
          <p:nvSpPr>
            <p:cNvPr id="23" name="object 23"/>
            <p:cNvSpPr/>
            <p:nvPr/>
          </p:nvSpPr>
          <p:spPr>
            <a:xfrm>
              <a:off x="3398837" y="3068638"/>
              <a:ext cx="288925" cy="360680"/>
            </a:xfrm>
            <a:custGeom>
              <a:rect l="l" t="t" r="r" b="b"/>
              <a:pathLst>
                <a:path w="288925" h="360679">
                  <a:moveTo>
                    <a:pt x="288925" y="360361"/>
                  </a:moveTo>
                  <a:lnTo>
                    <a:pt x="0" y="0"/>
                  </a:lnTo>
                </a:path>
              </a:pathLst>
            </a:custGeom>
            <a:ln w="254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903662" y="3068638"/>
              <a:ext cx="287655" cy="360680"/>
            </a:xfrm>
            <a:custGeom>
              <a:rect l="l" t="t" r="r" b="b"/>
              <a:pathLst>
                <a:path w="287654" h="360679">
                  <a:moveTo>
                    <a:pt x="0" y="360361"/>
                  </a:moveTo>
                  <a:lnTo>
                    <a:pt x="287337" y="0"/>
                  </a:lnTo>
                </a:path>
              </a:pathLst>
            </a:custGeom>
            <a:ln w="254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04813"/>
            <a:ext cx="9144000" cy="1549400"/>
          </a:xfrm>
          <a:custGeom>
            <a:rect l="l" t="t" r="r" b="b"/>
            <a:pathLst>
              <a:path w="9144000" h="1549400">
                <a:moveTo>
                  <a:pt x="9144000" y="1549400"/>
                </a:moveTo>
                <a:lnTo>
                  <a:pt x="0" y="15494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15494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" y="426607"/>
            <a:ext cx="865124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8994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3366FF"/>
                </a:solidFill>
              </a:rPr>
              <a:t>王老师买了</a:t>
            </a:r>
            <a:r>
              <a:rPr sz="3200">
                <a:solidFill>
                  <a:srgbClr val="3366FF"/>
                </a:solidFill>
                <a:latin typeface="Arial"/>
                <a:cs typeface="Arial"/>
              </a:rPr>
              <a:t>5</a:t>
            </a:r>
            <a:r>
              <a:rPr sz="3200">
                <a:solidFill>
                  <a:srgbClr val="3366FF"/>
                </a:solidFill>
              </a:rPr>
              <a:t>副羽毛球拍，花了</a:t>
            </a:r>
            <a:r>
              <a:rPr sz="3200" spc="-10">
                <a:solidFill>
                  <a:srgbClr val="3366FF"/>
                </a:solidFill>
                <a:latin typeface="Arial"/>
                <a:cs typeface="Arial"/>
              </a:rPr>
              <a:t>330</a:t>
            </a:r>
            <a:r>
              <a:rPr sz="3200" spc="-15">
                <a:solidFill>
                  <a:srgbClr val="3366FF"/>
                </a:solidFill>
              </a:rPr>
              <a:t>元。还买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了</a:t>
            </a:r>
            <a:r>
              <a:rPr sz="3200" u="heavy" spc="-1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25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筒羽毛球，</a:t>
            </a:r>
            <a:r>
              <a:rPr sz="3200">
                <a:solidFill>
                  <a:srgbClr val="3366FF"/>
                </a:solidFill>
              </a:rPr>
              <a:t>每筒</a:t>
            </a:r>
            <a:r>
              <a:rPr sz="3200" spc="-10">
                <a:solidFill>
                  <a:srgbClr val="3366FF"/>
                </a:solidFill>
                <a:latin typeface="Arial"/>
                <a:cs typeface="Arial"/>
              </a:rPr>
              <a:t>32</a:t>
            </a:r>
            <a:r>
              <a:rPr sz="3200">
                <a:solidFill>
                  <a:srgbClr val="3366FF"/>
                </a:solidFill>
              </a:rPr>
              <a:t>元。王</a:t>
            </a:r>
            <a:r>
              <a:rPr sz="3200" u="heavy" spc="-1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老师一共买了多少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956550" y="981075"/>
            <a:ext cx="862330" cy="0"/>
          </a:xfrm>
          <a:custGeom>
            <a:rect l="l" t="t" r="r" b="b"/>
            <a:pathLst>
              <a:path w="862328">
                <a:moveTo>
                  <a:pt x="0" y="0"/>
                </a:moveTo>
                <a:lnTo>
                  <a:pt x="862013" y="0"/>
                </a:lnTo>
              </a:path>
            </a:pathLst>
          </a:custGeom>
          <a:ln w="38100">
            <a:solidFill>
              <a:srgbClr val="FF00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787900" y="2852738"/>
            <a:ext cx="288925" cy="360680"/>
          </a:xfrm>
          <a:custGeom>
            <a:rect l="l" t="t" r="r" b="b"/>
            <a:pathLst>
              <a:path w="288925" h="360680">
                <a:moveTo>
                  <a:pt x="288925" y="360361"/>
                </a:moveTo>
                <a:lnTo>
                  <a:pt x="0" y="0"/>
                </a:lnTo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364162" y="2852738"/>
            <a:ext cx="287655" cy="360680"/>
          </a:xfrm>
          <a:custGeom>
            <a:rect l="l" t="t" r="r" b="b"/>
            <a:pathLst>
              <a:path w="287654" h="360680">
                <a:moveTo>
                  <a:pt x="0" y="360361"/>
                </a:moveTo>
                <a:lnTo>
                  <a:pt x="287337" y="0"/>
                </a:lnTo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932362" y="4292600"/>
            <a:ext cx="1081405" cy="0"/>
          </a:xfrm>
          <a:custGeom>
            <a:rect l="l" t="t" r="r" b="b"/>
            <a:pathLst>
              <a:path w="1081404">
                <a:moveTo>
                  <a:pt x="0" y="0"/>
                </a:moveTo>
                <a:lnTo>
                  <a:pt x="1081087" y="0"/>
                </a:lnTo>
              </a:path>
            </a:pathLst>
          </a:custGeom>
          <a:ln w="38100">
            <a:solidFill>
              <a:srgbClr val="FF00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78740" y="1401967"/>
            <a:ext cx="7251065" cy="450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Microsoft JhengHei"/>
                <a:cs typeface="Microsoft JhengHei"/>
              </a:rPr>
              <a:t>个羽毛球？</a:t>
            </a:r>
            <a:r>
              <a:rPr sz="3200" b="1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(</a:t>
            </a:r>
            <a:r>
              <a:rPr sz="3200" b="1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Microsoft JhengHei"/>
                <a:cs typeface="Microsoft JhengHei"/>
              </a:rPr>
              <a:t>每筒一打，</a:t>
            </a:r>
            <a:r>
              <a:rPr sz="3200" b="1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“</a:t>
            </a:r>
            <a:r>
              <a:rPr sz="3200" b="1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Microsoft JhengHei"/>
                <a:cs typeface="Microsoft JhengHei"/>
              </a:rPr>
              <a:t>一打</a:t>
            </a:r>
            <a:r>
              <a:rPr sz="3200" b="1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”</a:t>
            </a:r>
            <a:r>
              <a:rPr sz="3200" b="1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Microsoft JhengHei"/>
                <a:cs typeface="Microsoft JhengHei"/>
              </a:rPr>
              <a:t>是</a:t>
            </a:r>
            <a:r>
              <a:rPr sz="3200" b="1" u="heavy" spc="-1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12</a:t>
            </a:r>
            <a:r>
              <a:rPr sz="3200" b="1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Microsoft JhengHei"/>
                <a:cs typeface="Microsoft JhengHei"/>
              </a:rPr>
              <a:t>个。</a:t>
            </a:r>
            <a:r>
              <a:rPr sz="3200" b="1" spc="-50">
                <a:solidFill>
                  <a:srgbClr val="3366FF"/>
                </a:solidFill>
                <a:latin typeface="Arial"/>
                <a:cs typeface="Arial"/>
              </a:rPr>
              <a:t>)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300">
              <a:latin typeface="Arial"/>
              <a:cs typeface="Arial"/>
            </a:endParaRPr>
          </a:p>
          <a:p>
            <a:pPr marL="4664075">
              <a:lnSpc>
                <a:spcPct val="100000"/>
              </a:lnSpc>
            </a:pPr>
            <a:r>
              <a:rPr sz="2800" b="1">
                <a:latin typeface="Arial"/>
                <a:cs typeface="Arial"/>
              </a:rPr>
              <a:t>20</a:t>
            </a:r>
            <a:r>
              <a:rPr sz="2800" b="1" spc="-20">
                <a:latin typeface="Arial"/>
                <a:cs typeface="Arial"/>
              </a:rPr>
              <a:t> </a:t>
            </a:r>
            <a:r>
              <a:rPr sz="2800" b="1">
                <a:latin typeface="Arial"/>
                <a:cs typeface="Arial"/>
              </a:rPr>
              <a:t>+</a:t>
            </a:r>
            <a:r>
              <a:rPr sz="2800" b="1" spc="-10">
                <a:latin typeface="Arial"/>
                <a:cs typeface="Arial"/>
              </a:rPr>
              <a:t> </a:t>
            </a:r>
            <a:r>
              <a:rPr sz="2800" b="1" spc="-60">
                <a:latin typeface="Arial"/>
                <a:cs typeface="Arial"/>
              </a:rPr>
              <a:t>5</a:t>
            </a:r>
            <a:endParaRPr sz="2800">
              <a:latin typeface="Arial"/>
              <a:cs typeface="Arial"/>
            </a:endParaRPr>
          </a:p>
          <a:p>
            <a:pPr marL="4008120">
              <a:lnSpc>
                <a:spcPct val="100000"/>
              </a:lnSpc>
              <a:spcBef>
                <a:spcPts val="2420"/>
              </a:spcBef>
            </a:pPr>
            <a:r>
              <a:rPr sz="3200" b="1" spc="-10">
                <a:latin typeface="Arial"/>
                <a:cs typeface="Arial"/>
              </a:rPr>
              <a:t>12×25</a:t>
            </a:r>
            <a:endParaRPr sz="3200">
              <a:latin typeface="Arial"/>
              <a:cs typeface="Arial"/>
            </a:endParaRPr>
          </a:p>
          <a:p>
            <a:pPr marL="3720465">
              <a:lnSpc>
                <a:spcPct val="100000"/>
              </a:lnSpc>
              <a:spcBef>
                <a:spcPts val="1105"/>
              </a:spcBef>
            </a:pPr>
            <a:r>
              <a:rPr sz="3200" b="1" spc="-10">
                <a:latin typeface="Arial"/>
                <a:cs typeface="Arial"/>
              </a:rPr>
              <a:t>=12×(20+5)</a:t>
            </a:r>
            <a:endParaRPr sz="3200">
              <a:latin typeface="Arial"/>
              <a:cs typeface="Arial"/>
            </a:endParaRPr>
          </a:p>
          <a:p>
            <a:pPr marL="3721100">
              <a:lnSpc>
                <a:spcPct val="100000"/>
              </a:lnSpc>
              <a:spcBef>
                <a:spcPts val="1300"/>
              </a:spcBef>
            </a:pPr>
            <a:r>
              <a:rPr sz="3200" b="1" spc="-10">
                <a:latin typeface="Arial"/>
                <a:cs typeface="Arial"/>
              </a:rPr>
              <a:t>=12×20+12×5</a:t>
            </a:r>
            <a:endParaRPr sz="3200">
              <a:latin typeface="Arial"/>
              <a:cs typeface="Arial"/>
            </a:endParaRPr>
          </a:p>
          <a:p>
            <a:pPr marL="3719195">
              <a:lnSpc>
                <a:spcPct val="100000"/>
              </a:lnSpc>
              <a:spcBef>
                <a:spcPts val="125"/>
              </a:spcBef>
            </a:pPr>
            <a:r>
              <a:rPr sz="3200" b="1" spc="-10">
                <a:latin typeface="Arial"/>
                <a:cs typeface="Arial"/>
              </a:rPr>
              <a:t>=240+60</a:t>
            </a:r>
            <a:endParaRPr sz="3200">
              <a:latin typeface="Arial"/>
              <a:cs typeface="Arial"/>
            </a:endParaRPr>
          </a:p>
          <a:p>
            <a:pPr marL="3719195">
              <a:lnSpc>
                <a:spcPct val="100000"/>
              </a:lnSpc>
              <a:spcBef>
                <a:spcPts val="135"/>
              </a:spcBef>
            </a:pPr>
            <a:r>
              <a:rPr sz="3200" b="1" spc="-10">
                <a:latin typeface="Arial"/>
                <a:cs typeface="Arial"/>
              </a:rPr>
              <a:t>=300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个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39175" y="6569075"/>
            <a:ext cx="504825" cy="288925"/>
          </a:xfrm>
          <a:custGeom>
            <a:rect l="l" t="t" r="r" b="b"/>
            <a:pathLst>
              <a:path w="504825" h="288925">
                <a:moveTo>
                  <a:pt x="0" y="72231"/>
                </a:moveTo>
                <a:lnTo>
                  <a:pt x="378619" y="72231"/>
                </a:lnTo>
                <a:lnTo>
                  <a:pt x="378619" y="0"/>
                </a:lnTo>
                <a:lnTo>
                  <a:pt x="504825" y="144462"/>
                </a:lnTo>
                <a:lnTo>
                  <a:pt x="378619" y="288925"/>
                </a:lnTo>
                <a:lnTo>
                  <a:pt x="378619" y="216693"/>
                </a:lnTo>
                <a:lnTo>
                  <a:pt x="0" y="216693"/>
                </a:lnTo>
                <a:lnTo>
                  <a:pt x="0" y="72231"/>
                </a:lnTo>
                <a:close/>
              </a:path>
            </a:pathLst>
          </a:custGeom>
          <a:ln w="9525">
            <a:solidFill>
              <a:srgbClr val="FFCC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991475" y="6569075"/>
            <a:ext cx="504825" cy="288925"/>
          </a:xfrm>
          <a:custGeom>
            <a:rect l="l" t="t" r="r" b="b"/>
            <a:pathLst>
              <a:path w="504825" h="288925">
                <a:moveTo>
                  <a:pt x="504825" y="216693"/>
                </a:moveTo>
                <a:lnTo>
                  <a:pt x="126205" y="216693"/>
                </a:lnTo>
                <a:lnTo>
                  <a:pt x="126205" y="288925"/>
                </a:lnTo>
                <a:lnTo>
                  <a:pt x="0" y="144462"/>
                </a:lnTo>
                <a:lnTo>
                  <a:pt x="126205" y="0"/>
                </a:lnTo>
                <a:lnTo>
                  <a:pt x="126205" y="72231"/>
                </a:lnTo>
                <a:lnTo>
                  <a:pt x="504825" y="72231"/>
                </a:lnTo>
                <a:lnTo>
                  <a:pt x="504825" y="216693"/>
                </a:lnTo>
                <a:close/>
              </a:path>
            </a:pathLst>
          </a:custGeom>
          <a:ln w="9525">
            <a:solidFill>
              <a:srgbClr val="FFCC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964613" y="762000"/>
            <a:ext cx="179705" cy="144780"/>
          </a:xfrm>
          <a:custGeom>
            <a:rect l="l" t="t" r="r" b="b"/>
            <a:pathLst>
              <a:path w="179704" h="144780">
                <a:moveTo>
                  <a:pt x="0" y="144463"/>
                </a:moveTo>
                <a:lnTo>
                  <a:pt x="179386" y="144463"/>
                </a:lnTo>
                <a:lnTo>
                  <a:pt x="179386" y="0"/>
                </a:lnTo>
                <a:lnTo>
                  <a:pt x="0" y="0"/>
                </a:lnTo>
                <a:lnTo>
                  <a:pt x="0" y="144463"/>
                </a:lnTo>
                <a:close/>
              </a:path>
            </a:pathLst>
          </a:custGeom>
          <a:solidFill>
            <a:srgbClr val="D79A1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9387" y="620712"/>
            <a:ext cx="8785225" cy="1554480"/>
          </a:xfrm>
          <a:prstGeom prst="rect">
            <a:avLst/>
          </a:prstGeom>
          <a:solidFill>
            <a:srgbClr val="FFFF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91440" marR="466725" indent="789940" algn="just">
              <a:lnSpc>
                <a:spcPct val="100000"/>
              </a:lnSpc>
              <a:spcBef>
                <a:spcPts val="270"/>
              </a:spcBef>
            </a:pPr>
            <a:r>
              <a:rPr sz="3200">
                <a:solidFill>
                  <a:srgbClr val="3366FF"/>
                </a:solidFill>
              </a:rPr>
              <a:t>王老师买了</a:t>
            </a:r>
            <a:r>
              <a:rPr sz="3200">
                <a:solidFill>
                  <a:srgbClr val="3366FF"/>
                </a:solidFill>
                <a:latin typeface="Arial"/>
                <a:cs typeface="Arial"/>
              </a:rPr>
              <a:t>5</a:t>
            </a:r>
            <a:r>
              <a:rPr sz="3200">
                <a:solidFill>
                  <a:srgbClr val="3366FF"/>
                </a:solidFill>
              </a:rPr>
              <a:t>副羽毛球拍花了</a:t>
            </a:r>
            <a:r>
              <a:rPr sz="3200" spc="-10">
                <a:solidFill>
                  <a:srgbClr val="3366FF"/>
                </a:solidFill>
                <a:latin typeface="Arial"/>
                <a:cs typeface="Arial"/>
              </a:rPr>
              <a:t>330</a:t>
            </a:r>
            <a:r>
              <a:rPr sz="3200" spc="-15">
                <a:solidFill>
                  <a:srgbClr val="3366FF"/>
                </a:solidFill>
              </a:rPr>
              <a:t>元。还买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了</a:t>
            </a:r>
            <a:r>
              <a:rPr sz="3200" u="heavy" spc="-1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25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筒羽毛球，每</a:t>
            </a:r>
            <a:r>
              <a:rPr sz="3200">
                <a:solidFill>
                  <a:srgbClr val="3366FF"/>
                </a:solidFill>
              </a:rPr>
              <a:t>筒</a:t>
            </a:r>
            <a:r>
              <a:rPr sz="3200" spc="-10">
                <a:solidFill>
                  <a:srgbClr val="3366FF"/>
                </a:solidFill>
                <a:latin typeface="Arial"/>
                <a:cs typeface="Arial"/>
              </a:rPr>
              <a:t>32</a:t>
            </a:r>
            <a:r>
              <a:rPr sz="3200">
                <a:solidFill>
                  <a:srgbClr val="3366FF"/>
                </a:solidFill>
              </a:rPr>
              <a:t>元。王</a:t>
            </a:r>
            <a:r>
              <a:rPr sz="3200" u="heavy" spc="-1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老师一共买了多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少个羽毛球？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(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每筒一打，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“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一打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”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是</a:t>
            </a:r>
            <a:r>
              <a:rPr sz="3200" u="heavy" spc="-1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12</a:t>
            </a:r>
            <a:r>
              <a:rPr sz="3200" u="heavy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</a:rPr>
              <a:t>个。</a:t>
            </a:r>
            <a:r>
              <a:rPr sz="3200" u="heavy" spc="-5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)</a:t>
            </a:r>
            <a:r>
              <a:rPr sz="3200" u="heavy" spc="800">
                <a:solidFill>
                  <a:srgbClr val="3366FF"/>
                </a:solidFill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  </a:t>
            </a:r>
            <a:endParaRPr sz="3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96902" y="2588597"/>
            <a:ext cx="2193925" cy="3263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23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Arial"/>
                <a:cs typeface="Arial"/>
              </a:rPr>
              <a:t>100</a:t>
            </a:r>
            <a:r>
              <a:rPr sz="2800" b="1" spc="-20">
                <a:latin typeface="Arial"/>
                <a:cs typeface="Arial"/>
              </a:rPr>
              <a:t> </a:t>
            </a:r>
            <a:r>
              <a:rPr sz="2800" b="1">
                <a:latin typeface="Arial"/>
                <a:cs typeface="Arial"/>
              </a:rPr>
              <a:t>÷</a:t>
            </a:r>
            <a:r>
              <a:rPr sz="2800" b="1" spc="-10">
                <a:latin typeface="Arial"/>
                <a:cs typeface="Arial"/>
              </a:rPr>
              <a:t> </a:t>
            </a:r>
            <a:r>
              <a:rPr sz="2800" b="1" spc="-50">
                <a:latin typeface="Arial"/>
                <a:cs typeface="Arial"/>
              </a:rPr>
              <a:t>4</a:t>
            </a:r>
            <a:endParaRPr sz="2800">
              <a:latin typeface="Arial"/>
              <a:cs typeface="Arial"/>
            </a:endParaRPr>
          </a:p>
          <a:p>
            <a:pPr marL="334645">
              <a:lnSpc>
                <a:spcPct val="100000"/>
              </a:lnSpc>
              <a:spcBef>
                <a:spcPts val="2415"/>
              </a:spcBef>
            </a:pPr>
            <a:r>
              <a:rPr sz="3200" b="1" spc="-10">
                <a:latin typeface="Arial"/>
                <a:cs typeface="Arial"/>
              </a:rPr>
              <a:t>12×25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3200" b="1" spc="-10">
                <a:latin typeface="Arial"/>
                <a:cs typeface="Arial"/>
              </a:rPr>
              <a:t>=12×1</a:t>
            </a:r>
            <a:r>
              <a:rPr sz="3200" b="1" u="heavy" spc="-10">
                <a:uFill>
                  <a:solidFill>
                    <a:srgbClr val="FF00FF"/>
                  </a:solidFill>
                </a:uFill>
                <a:latin typeface="Arial"/>
                <a:cs typeface="Arial"/>
              </a:rPr>
              <a:t>00÷4</a:t>
            </a:r>
            <a:endParaRPr sz="3200">
              <a:latin typeface="Arial"/>
              <a:cs typeface="Arial"/>
            </a:endParaRPr>
          </a:p>
          <a:p>
            <a:pPr marL="45720">
              <a:lnSpc>
                <a:spcPct val="100000"/>
              </a:lnSpc>
              <a:spcBef>
                <a:spcPts val="1835"/>
              </a:spcBef>
            </a:pPr>
            <a:r>
              <a:rPr sz="3200" b="1" spc="-10">
                <a:latin typeface="Arial"/>
                <a:cs typeface="Arial"/>
              </a:rPr>
              <a:t>=1200÷4</a:t>
            </a:r>
            <a:endParaRPr sz="3200">
              <a:latin typeface="Arial"/>
              <a:cs typeface="Arial"/>
            </a:endParaRPr>
          </a:p>
          <a:p>
            <a:pPr marL="45720">
              <a:lnSpc>
                <a:spcPct val="100000"/>
              </a:lnSpc>
              <a:spcBef>
                <a:spcPts val="1410"/>
              </a:spcBef>
            </a:pPr>
            <a:r>
              <a:rPr sz="3200" b="1" spc="-10">
                <a:latin typeface="Arial"/>
                <a:cs typeface="Arial"/>
              </a:rPr>
              <a:t>=300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元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731000" y="2997200"/>
            <a:ext cx="288925" cy="360680"/>
          </a:xfrm>
          <a:custGeom>
            <a:rect l="l" t="t" r="r" b="b"/>
            <a:pathLst>
              <a:path w="288925" h="360679">
                <a:moveTo>
                  <a:pt x="288925" y="36036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235825" y="2997200"/>
            <a:ext cx="287655" cy="360680"/>
          </a:xfrm>
          <a:custGeom>
            <a:rect l="l" t="t" r="r" b="b"/>
            <a:pathLst>
              <a:path w="287654" h="360679">
                <a:moveTo>
                  <a:pt x="0" y="360362"/>
                </a:moveTo>
                <a:lnTo>
                  <a:pt x="287338" y="0"/>
                </a:lnTo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5810" y="1971509"/>
            <a:ext cx="7988300" cy="429387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5080" indent="-342900">
              <a:lnSpc>
                <a:spcPts val="4320"/>
              </a:lnSpc>
              <a:spcBef>
                <a:spcPts val="640"/>
              </a:spcBef>
              <a:buSzPct val="101250"/>
              <a:buFont typeface="Times New Roman"/>
              <a:buChar char="•"/>
              <a:tabLst>
                <a:tab pos="355600"/>
              </a:tabLst>
            </a:pPr>
            <a:r>
              <a:rPr sz="4000" b="1" spc="-5">
                <a:latin typeface="Microsoft JhengHei"/>
                <a:cs typeface="Microsoft JhengHei"/>
              </a:rPr>
              <a:t>在计算的过程中，仔细观察算式的特点，选择最简便的方法。</a:t>
            </a:r>
            <a:endParaRPr sz="4000">
              <a:latin typeface="Microsoft JhengHei"/>
              <a:cs typeface="Microsoft JhengHei"/>
            </a:endParaRPr>
          </a:p>
          <a:p>
            <a:pPr marL="355600" marR="223520" indent="-342900">
              <a:lnSpc>
                <a:spcPts val="4320"/>
              </a:lnSpc>
              <a:spcBef>
                <a:spcPts val="725"/>
              </a:spcBef>
              <a:buSzPct val="101250"/>
              <a:buFont typeface="Times New Roman"/>
              <a:buChar char="•"/>
              <a:tabLst>
                <a:tab pos="355600"/>
              </a:tabLst>
            </a:pPr>
            <a:r>
              <a:rPr sz="4000" b="1">
                <a:latin typeface="Microsoft JhengHei"/>
                <a:cs typeface="Microsoft JhengHei"/>
              </a:rPr>
              <a:t>可以把一个数进行拆分，如</a:t>
            </a:r>
            <a:r>
              <a:rPr sz="4000" b="1" spc="-10">
                <a:latin typeface="Times New Roman"/>
                <a:cs typeface="Times New Roman"/>
              </a:rPr>
              <a:t>12×25</a:t>
            </a:r>
            <a:r>
              <a:rPr sz="4000" b="1">
                <a:latin typeface="Microsoft JhengHei"/>
                <a:cs typeface="Microsoft JhengHei"/>
              </a:rPr>
              <a:t>中，可以把</a:t>
            </a:r>
            <a:r>
              <a:rPr sz="4000" b="1">
                <a:latin typeface="Times New Roman"/>
                <a:cs typeface="Times New Roman"/>
              </a:rPr>
              <a:t>12</a:t>
            </a:r>
            <a:r>
              <a:rPr sz="4000" b="1">
                <a:latin typeface="Microsoft JhengHei"/>
                <a:cs typeface="Microsoft JhengHei"/>
              </a:rPr>
              <a:t>拆分为</a:t>
            </a:r>
            <a:r>
              <a:rPr sz="4000" b="1" spc="-20">
                <a:latin typeface="Times New Roman"/>
                <a:cs typeface="Times New Roman"/>
              </a:rPr>
              <a:t>4×3.</a:t>
            </a:r>
            <a:endParaRPr sz="40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4079"/>
              </a:lnSpc>
              <a:spcBef>
                <a:spcPts val="1390"/>
              </a:spcBef>
              <a:buSzPct val="101250"/>
              <a:buFont typeface="Times New Roman"/>
              <a:buChar char="•"/>
              <a:tabLst>
                <a:tab pos="355600"/>
              </a:tabLst>
            </a:pPr>
            <a:r>
              <a:rPr sz="4000" b="1" spc="-5">
                <a:latin typeface="Microsoft JhengHei"/>
                <a:cs typeface="Microsoft JhengHei"/>
              </a:rPr>
              <a:t>也可以把一个数变为两个数相除的</a:t>
            </a:r>
            <a:r>
              <a:rPr sz="4000" b="1">
                <a:latin typeface="Microsoft JhengHei"/>
                <a:cs typeface="Microsoft JhengHei"/>
              </a:rPr>
              <a:t>形式，如</a:t>
            </a:r>
            <a:r>
              <a:rPr sz="4000" b="1">
                <a:latin typeface="Times New Roman"/>
                <a:cs typeface="Times New Roman"/>
              </a:rPr>
              <a:t>25</a:t>
            </a:r>
            <a:r>
              <a:rPr sz="4000" b="1">
                <a:latin typeface="Microsoft JhengHei"/>
                <a:cs typeface="Microsoft JhengHei"/>
              </a:rPr>
              <a:t>可以变为</a:t>
            </a:r>
            <a:r>
              <a:rPr sz="4000" b="1" spc="-10">
                <a:latin typeface="Times New Roman"/>
                <a:cs typeface="Times New Roman"/>
              </a:rPr>
              <a:t>100÷4</a:t>
            </a:r>
            <a:r>
              <a:rPr sz="4000" b="1" spc="-50">
                <a:latin typeface="Microsoft JhengHei"/>
                <a:cs typeface="Microsoft JhengHei"/>
              </a:rPr>
              <a:t>。</a:t>
            </a:r>
            <a:endParaRPr sz="40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05"/>
              </a:spcBef>
              <a:buSzPct val="101250"/>
              <a:buFont typeface="Times New Roman"/>
              <a:buChar char="•"/>
              <a:tabLst>
                <a:tab pos="355600"/>
              </a:tabLst>
            </a:pPr>
            <a:r>
              <a:rPr sz="4000" b="1" spc="-5">
                <a:latin typeface="Microsoft JhengHei"/>
                <a:cs typeface="Microsoft JhengHei"/>
              </a:rPr>
              <a:t>具体问题，具体分析。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44900" y="38735"/>
            <a:ext cx="18542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spc="-25">
                <a:solidFill>
                  <a:srgbClr val="000000"/>
                </a:solidFill>
              </a:rPr>
              <a:t>总结</a:t>
            </a:r>
            <a:endParaRPr sz="7200"/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705483" y="847706"/>
            <a:ext cx="3249602" cy="539768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4597399"/>
            <a:ext cx="1292225" cy="2212975"/>
            <a:chOff x="0" y="4597399"/>
            <a:chExt cx="1292225" cy="22129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1600" y="4597399"/>
              <a:ext cx="505301" cy="204017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5206999"/>
              <a:ext cx="1292225" cy="1602905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8674100" y="6197600"/>
            <a:ext cx="469900" cy="550862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793490" y="1156970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归纳总结：</a:t>
            </a:r>
            <a:endParaRPr sz="3200"/>
          </a:p>
        </p:txBody>
      </p:sp>
      <p:sp>
        <p:nvSpPr>
          <p:cNvPr id="8" name="object 8"/>
          <p:cNvSpPr/>
          <p:nvPr/>
        </p:nvSpPr>
        <p:spPr>
          <a:xfrm>
            <a:off x="995362" y="2105025"/>
            <a:ext cx="7164705" cy="0"/>
          </a:xfrm>
          <a:custGeom>
            <a:rect l="l" t="t" r="r" b="b"/>
            <a:pathLst>
              <a:path w="7164705">
                <a:moveTo>
                  <a:pt x="0" y="0"/>
                </a:moveTo>
                <a:lnTo>
                  <a:pt x="7164388" y="0"/>
                </a:lnTo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762953" y="2053765"/>
            <a:ext cx="8067040" cy="3837304"/>
          </a:xfrm>
          <a:prstGeom prst="rect">
            <a:avLst/>
          </a:prstGeom>
        </p:spPr>
        <p:txBody>
          <a:bodyPr vert="horz" wrap="square" lIns="0" tIns="1663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10"/>
              </a:spcBef>
            </a:pP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乘法的简便算法：</a:t>
            </a:r>
            <a:endParaRPr sz="2400">
              <a:latin typeface="Microsoft JhengHei"/>
              <a:cs typeface="Microsoft JhengHei"/>
            </a:endParaRPr>
          </a:p>
          <a:p>
            <a:pPr marL="38100" marR="53340" indent="609600">
              <a:lnSpc>
                <a:spcPts val="4320"/>
              </a:lnSpc>
              <a:spcBef>
                <a:spcPts val="160"/>
              </a:spcBef>
            </a:pPr>
            <a:r>
              <a:rPr sz="2400" b="1">
                <a:latin typeface="Microsoft JhengHei"/>
                <a:cs typeface="Microsoft JhengHei"/>
              </a:rPr>
              <a:t>两个数相乘，如果其中一个因数是</a:t>
            </a:r>
            <a:r>
              <a:rPr sz="2400" b="1">
                <a:latin typeface="Times New Roman"/>
                <a:cs typeface="Times New Roman"/>
              </a:rPr>
              <a:t>25</a:t>
            </a:r>
            <a:r>
              <a:rPr sz="2400" b="1">
                <a:latin typeface="Microsoft JhengHei"/>
                <a:cs typeface="Microsoft JhengHei"/>
              </a:rPr>
              <a:t>（或</a:t>
            </a:r>
            <a:r>
              <a:rPr sz="2400" b="1">
                <a:latin typeface="Times New Roman"/>
                <a:cs typeface="Times New Roman"/>
              </a:rPr>
              <a:t>125</a:t>
            </a:r>
            <a:r>
              <a:rPr sz="2400" b="1">
                <a:latin typeface="Microsoft JhengHei"/>
                <a:cs typeface="Microsoft JhengHei"/>
              </a:rPr>
              <a:t>），</a:t>
            </a:r>
            <a:r>
              <a:rPr sz="2400" b="1" spc="-25">
                <a:latin typeface="Microsoft JhengHei"/>
                <a:cs typeface="Microsoft JhengHei"/>
              </a:rPr>
              <a:t>可考</a:t>
            </a:r>
            <a:r>
              <a:rPr sz="2400" b="1">
                <a:latin typeface="Microsoft JhengHei"/>
                <a:cs typeface="Microsoft JhengHei"/>
              </a:rPr>
              <a:t>虑将另一个因数分解成</a:t>
            </a:r>
            <a:r>
              <a:rPr sz="2400" b="1">
                <a:latin typeface="Times New Roman"/>
                <a:cs typeface="Times New Roman"/>
              </a:rPr>
              <a:t>4×</a:t>
            </a:r>
            <a:r>
              <a:rPr sz="2400" b="1">
                <a:latin typeface="Microsoft JhengHei"/>
                <a:cs typeface="Microsoft JhengHei"/>
              </a:rPr>
              <a:t>（）或</a:t>
            </a:r>
            <a:r>
              <a:rPr sz="2400" b="1">
                <a:latin typeface="Times New Roman"/>
                <a:cs typeface="Times New Roman"/>
              </a:rPr>
              <a:t>8×</a:t>
            </a:r>
            <a:r>
              <a:rPr sz="2400" b="1">
                <a:latin typeface="Microsoft JhengHei"/>
                <a:cs typeface="Microsoft JhengHei"/>
              </a:rPr>
              <a:t>（），</a:t>
            </a:r>
            <a:r>
              <a:rPr sz="2400" b="1" spc="-10">
                <a:latin typeface="Microsoft JhengHei"/>
                <a:cs typeface="Microsoft JhengHei"/>
              </a:rPr>
              <a:t>再运用乘法结合律</a:t>
            </a:r>
            <a:endParaRPr sz="2400">
              <a:latin typeface="Microsoft JhengHei"/>
              <a:cs typeface="Microsoft JhengHei"/>
            </a:endParaRPr>
          </a:p>
          <a:p>
            <a:pPr marL="38100">
              <a:lnSpc>
                <a:spcPct val="100000"/>
              </a:lnSpc>
              <a:spcBef>
                <a:spcPts val="1280"/>
              </a:spcBef>
            </a:pPr>
            <a:r>
              <a:rPr sz="2400" b="1">
                <a:latin typeface="Microsoft JhengHei"/>
                <a:cs typeface="Microsoft JhengHei"/>
              </a:rPr>
              <a:t>进行简便计算；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（将数分解成两个数的积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  <a:p>
            <a:pPr marL="38100" marR="30480" indent="533400">
              <a:lnSpc>
                <a:spcPts val="4320"/>
              </a:lnSpc>
              <a:spcBef>
                <a:spcPts val="160"/>
              </a:spcBef>
              <a:tabLst>
                <a:tab pos="2186305"/>
                <a:tab pos="3877310"/>
                <a:tab pos="5721350"/>
              </a:tabLst>
            </a:pPr>
            <a:r>
              <a:rPr sz="2400" b="1">
                <a:latin typeface="Microsoft JhengHei"/>
                <a:cs typeface="Microsoft JhengHei"/>
              </a:rPr>
              <a:t>如果其中一个因数接近整十数、整百数、整千数</a:t>
            </a:r>
            <a:r>
              <a:rPr sz="2325" b="1" baseline="25089">
                <a:latin typeface="Times New Roman"/>
                <a:cs typeface="Times New Roman"/>
              </a:rPr>
              <a:t>……</a:t>
            </a:r>
            <a:r>
              <a:rPr sz="2400" b="1">
                <a:latin typeface="Microsoft JhengHei"/>
                <a:cs typeface="Microsoft JhengHei"/>
              </a:rPr>
              <a:t>可</a:t>
            </a:r>
            <a:r>
              <a:rPr sz="2400" b="1" spc="-50">
                <a:latin typeface="Microsoft JhengHei"/>
                <a:cs typeface="Microsoft JhengHei"/>
              </a:rPr>
              <a:t>将</a:t>
            </a:r>
            <a:r>
              <a:rPr sz="2400" b="1">
                <a:latin typeface="Microsoft JhengHei"/>
                <a:cs typeface="Microsoft JhengHei"/>
              </a:rPr>
              <a:t>其分解成</a:t>
            </a:r>
            <a:r>
              <a:rPr sz="2400" b="1" spc="-20">
                <a:latin typeface="Times New Roman"/>
                <a:cs typeface="Times New Roman"/>
              </a:rPr>
              <a:t>10±</a:t>
            </a:r>
            <a:r>
              <a:rPr sz="2400" b="1" spc="-20">
                <a:latin typeface="Microsoft JhengHei"/>
                <a:cs typeface="Microsoft JhengHei"/>
              </a:rPr>
              <a:t>（</a:t>
            </a:r>
            <a:r>
              <a:rPr sz="2400" b="1">
                <a:latin typeface="Microsoft JhengHei"/>
                <a:cs typeface="Microsoft JhengHei"/>
              </a:rPr>
              <a:t>	）、</a:t>
            </a:r>
            <a:r>
              <a:rPr sz="2400" b="1" spc="-10">
                <a:latin typeface="Times New Roman"/>
                <a:cs typeface="Times New Roman"/>
              </a:rPr>
              <a:t>100±</a:t>
            </a:r>
            <a:r>
              <a:rPr sz="2400" b="1" spc="-10">
                <a:latin typeface="Microsoft JhengHei"/>
                <a:cs typeface="Microsoft JhengHei"/>
              </a:rPr>
              <a:t>（</a:t>
            </a:r>
            <a:r>
              <a:rPr sz="2400" b="1">
                <a:latin typeface="Microsoft JhengHei"/>
                <a:cs typeface="Microsoft JhengHei"/>
              </a:rPr>
              <a:t>	）、</a:t>
            </a:r>
            <a:r>
              <a:rPr sz="2400" b="1" spc="-10">
                <a:latin typeface="Times New Roman"/>
                <a:cs typeface="Times New Roman"/>
              </a:rPr>
              <a:t>1000±</a:t>
            </a:r>
            <a:r>
              <a:rPr sz="2400" b="1" spc="-10">
                <a:latin typeface="Microsoft JhengHei"/>
                <a:cs typeface="Microsoft JhengHei"/>
              </a:rPr>
              <a:t>（</a:t>
            </a:r>
            <a:r>
              <a:rPr sz="2400" b="1">
                <a:latin typeface="Microsoft JhengHei"/>
                <a:cs typeface="Microsoft JhengHei"/>
              </a:rPr>
              <a:t>	）</a:t>
            </a:r>
            <a:r>
              <a:rPr sz="2400" b="1" spc="60">
                <a:latin typeface="Microsoft JhengHei"/>
                <a:cs typeface="Microsoft JhengHei"/>
              </a:rPr>
              <a:t> </a:t>
            </a:r>
            <a:r>
              <a:rPr sz="2325" b="1" baseline="25089">
                <a:latin typeface="Times New Roman"/>
                <a:cs typeface="Times New Roman"/>
              </a:rPr>
              <a:t>……</a:t>
            </a:r>
            <a:r>
              <a:rPr sz="2400" b="1">
                <a:latin typeface="Microsoft JhengHei"/>
                <a:cs typeface="Microsoft JhengHei"/>
              </a:rPr>
              <a:t>再运用乘</a:t>
            </a:r>
            <a:r>
              <a:rPr sz="2400" b="1" spc="-50">
                <a:latin typeface="Microsoft JhengHei"/>
                <a:cs typeface="Microsoft JhengHei"/>
              </a:rPr>
              <a:t>法</a:t>
            </a:r>
            <a:endParaRPr sz="2400">
              <a:latin typeface="Microsoft JhengHei"/>
              <a:cs typeface="Microsoft JhengHei"/>
            </a:endParaRPr>
          </a:p>
          <a:p>
            <a:pPr marL="38100">
              <a:lnSpc>
                <a:spcPct val="100000"/>
              </a:lnSpc>
              <a:spcBef>
                <a:spcPts val="1280"/>
              </a:spcBef>
            </a:pPr>
            <a:r>
              <a:rPr sz="2400" b="1">
                <a:latin typeface="Microsoft JhengHei"/>
                <a:cs typeface="Microsoft JhengHei"/>
              </a:rPr>
              <a:t>分配律进行简便计算。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（将数分解成两个数的和或差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77800" y="476250"/>
            <a:ext cx="8971280" cy="6386830"/>
            <a:chOff x="177800" y="476250"/>
            <a:chExt cx="8971280" cy="63868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7800" y="622300"/>
              <a:ext cx="8796337" cy="592772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639175" y="6569075"/>
              <a:ext cx="504825" cy="288925"/>
            </a:xfrm>
            <a:custGeom>
              <a:rect l="l" t="t" r="r" b="b"/>
              <a:pathLst>
                <a:path w="504825" h="288925">
                  <a:moveTo>
                    <a:pt x="0" y="72231"/>
                  </a:moveTo>
                  <a:lnTo>
                    <a:pt x="378619" y="72231"/>
                  </a:lnTo>
                  <a:lnTo>
                    <a:pt x="378619" y="0"/>
                  </a:lnTo>
                  <a:lnTo>
                    <a:pt x="504825" y="144462"/>
                  </a:lnTo>
                  <a:lnTo>
                    <a:pt x="378619" y="288925"/>
                  </a:lnTo>
                  <a:lnTo>
                    <a:pt x="378619" y="216693"/>
                  </a:lnTo>
                  <a:lnTo>
                    <a:pt x="0" y="216693"/>
                  </a:lnTo>
                  <a:lnTo>
                    <a:pt x="0" y="72231"/>
                  </a:lnTo>
                  <a:close/>
                </a:path>
              </a:pathLst>
            </a:custGeom>
            <a:ln w="9525">
              <a:solidFill>
                <a:srgbClr val="FFCC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991475" y="6569075"/>
              <a:ext cx="504825" cy="288925"/>
            </a:xfrm>
            <a:custGeom>
              <a:rect l="l" t="t" r="r" b="b"/>
              <a:pathLst>
                <a:path w="504825" h="288925">
                  <a:moveTo>
                    <a:pt x="504825" y="216693"/>
                  </a:moveTo>
                  <a:lnTo>
                    <a:pt x="126205" y="216693"/>
                  </a:lnTo>
                  <a:lnTo>
                    <a:pt x="126205" y="288925"/>
                  </a:lnTo>
                  <a:lnTo>
                    <a:pt x="0" y="144462"/>
                  </a:lnTo>
                  <a:lnTo>
                    <a:pt x="126205" y="0"/>
                  </a:lnTo>
                  <a:lnTo>
                    <a:pt x="126205" y="72231"/>
                  </a:lnTo>
                  <a:lnTo>
                    <a:pt x="504825" y="72231"/>
                  </a:lnTo>
                  <a:lnTo>
                    <a:pt x="504825" y="216693"/>
                  </a:lnTo>
                  <a:close/>
                </a:path>
              </a:pathLst>
            </a:custGeom>
            <a:ln w="9525">
              <a:solidFill>
                <a:srgbClr val="FFCC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84212" y="476250"/>
              <a:ext cx="8460105" cy="144780"/>
            </a:xfrm>
            <a:custGeom>
              <a:rect l="l" t="t" r="r" b="b"/>
              <a:pathLst>
                <a:path w="8460105" h="144779">
                  <a:moveTo>
                    <a:pt x="8459787" y="144462"/>
                  </a:moveTo>
                  <a:lnTo>
                    <a:pt x="0" y="144462"/>
                  </a:lnTo>
                  <a:lnTo>
                    <a:pt x="0" y="0"/>
                  </a:lnTo>
                  <a:lnTo>
                    <a:pt x="8459787" y="0"/>
                  </a:lnTo>
                  <a:lnTo>
                    <a:pt x="8459787" y="144462"/>
                  </a:lnTo>
                  <a:close/>
                </a:path>
              </a:pathLst>
            </a:custGeom>
            <a:solidFill>
              <a:srgbClr val="D79A1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09700" y="2565400"/>
              <a:ext cx="5184775" cy="347662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2627313" y="1125537"/>
              <a:ext cx="3384550" cy="1787525"/>
            </a:xfrm>
            <a:custGeom>
              <a:rect l="l" t="t" r="r" b="b"/>
              <a:pathLst>
                <a:path w="3384550" h="1787525">
                  <a:moveTo>
                    <a:pt x="73004" y="1787505"/>
                  </a:moveTo>
                  <a:lnTo>
                    <a:pt x="564091" y="1368425"/>
                  </a:lnTo>
                  <a:lnTo>
                    <a:pt x="0" y="1368425"/>
                  </a:lnTo>
                  <a:lnTo>
                    <a:pt x="0" y="0"/>
                  </a:lnTo>
                  <a:lnTo>
                    <a:pt x="3384550" y="0"/>
                  </a:lnTo>
                  <a:lnTo>
                    <a:pt x="3384550" y="1368425"/>
                  </a:lnTo>
                  <a:lnTo>
                    <a:pt x="1410229" y="1368425"/>
                  </a:lnTo>
                  <a:lnTo>
                    <a:pt x="73004" y="1787505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627313" y="1125537"/>
              <a:ext cx="3384550" cy="1787525"/>
            </a:xfrm>
            <a:custGeom>
              <a:rect l="l" t="t" r="r" b="b"/>
              <a:pathLst>
                <a:path w="3384550" h="1787525">
                  <a:moveTo>
                    <a:pt x="0" y="0"/>
                  </a:moveTo>
                  <a:lnTo>
                    <a:pt x="564091" y="0"/>
                  </a:lnTo>
                  <a:lnTo>
                    <a:pt x="1410229" y="0"/>
                  </a:lnTo>
                  <a:lnTo>
                    <a:pt x="3384550" y="0"/>
                  </a:lnTo>
                  <a:lnTo>
                    <a:pt x="3384550" y="798247"/>
                  </a:lnTo>
                  <a:lnTo>
                    <a:pt x="3384550" y="1140354"/>
                  </a:lnTo>
                  <a:lnTo>
                    <a:pt x="3384550" y="1368425"/>
                  </a:lnTo>
                  <a:lnTo>
                    <a:pt x="1410229" y="1368425"/>
                  </a:lnTo>
                  <a:lnTo>
                    <a:pt x="73004" y="1787505"/>
                  </a:lnTo>
                  <a:lnTo>
                    <a:pt x="564091" y="1368425"/>
                  </a:lnTo>
                  <a:lnTo>
                    <a:pt x="0" y="1368425"/>
                  </a:lnTo>
                  <a:lnTo>
                    <a:pt x="0" y="1140354"/>
                  </a:lnTo>
                  <a:lnTo>
                    <a:pt x="0" y="79824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706688" y="1168082"/>
            <a:ext cx="3225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</a:rPr>
              <a:t>我买了</a:t>
            </a:r>
            <a:r>
              <a:rPr sz="2400" spc="-250">
                <a:solidFill>
                  <a:srgbClr val="000000"/>
                </a:solidFill>
              </a:rPr>
              <a:t>5</a:t>
            </a:r>
            <a:r>
              <a:rPr sz="2400" spc="-10">
                <a:solidFill>
                  <a:srgbClr val="000000"/>
                </a:solidFill>
              </a:rPr>
              <a:t>副羽毛球拍，花</a:t>
            </a:r>
            <a:r>
              <a:rPr sz="2400">
                <a:solidFill>
                  <a:srgbClr val="000000"/>
                </a:solidFill>
              </a:rPr>
              <a:t>了</a:t>
            </a:r>
            <a:r>
              <a:rPr sz="2400" spc="-250">
                <a:solidFill>
                  <a:srgbClr val="000000"/>
                </a:solidFill>
              </a:rPr>
              <a:t>330</a:t>
            </a:r>
            <a:r>
              <a:rPr sz="2400">
                <a:solidFill>
                  <a:srgbClr val="000000"/>
                </a:solidFill>
              </a:rPr>
              <a:t>元。还买了</a:t>
            </a:r>
            <a:r>
              <a:rPr sz="2400" spc="-250">
                <a:solidFill>
                  <a:srgbClr val="000000"/>
                </a:solidFill>
              </a:rPr>
              <a:t>25</a:t>
            </a:r>
            <a:r>
              <a:rPr sz="2400" spc="-25">
                <a:solidFill>
                  <a:srgbClr val="000000"/>
                </a:solidFill>
              </a:rPr>
              <a:t>筒羽</a:t>
            </a:r>
            <a:r>
              <a:rPr sz="2400">
                <a:solidFill>
                  <a:srgbClr val="000000"/>
                </a:solidFill>
              </a:rPr>
              <a:t>毛球，每筒</a:t>
            </a:r>
            <a:r>
              <a:rPr sz="2400" spc="-250">
                <a:solidFill>
                  <a:srgbClr val="000000"/>
                </a:solidFill>
              </a:rPr>
              <a:t>32</a:t>
            </a:r>
            <a:r>
              <a:rPr sz="2400" spc="-25">
                <a:solidFill>
                  <a:srgbClr val="000000"/>
                </a:solidFill>
              </a:rPr>
              <a:t>元。</a:t>
            </a:r>
            <a:endParaRPr sz="2400"/>
          </a:p>
        </p:txBody>
      </p:sp>
      <p:pic>
        <p:nvPicPr>
          <p:cNvPr id="11" name="object 11"/>
          <p:cNvPicPr/>
          <p:nvPr/>
        </p:nvPicPr>
        <p:blipFill>
          <a:blip r:embed="rId4"/>
          <a:stretch>
            <a:fillRect/>
          </a:stretch>
        </p:blipFill>
        <p:spPr>
          <a:xfrm>
            <a:off x="6438900" y="3568700"/>
            <a:ext cx="2511425" cy="259715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6893877" y="3932861"/>
            <a:ext cx="1803400" cy="13525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55600">
              <a:lnSpc>
                <a:spcPct val="105500"/>
              </a:lnSpc>
              <a:spcBef>
                <a:spcPts val="95"/>
              </a:spcBef>
            </a:pPr>
            <a:r>
              <a:rPr sz="2800" b="1" spc="-15">
                <a:solidFill>
                  <a:srgbClr val="3366FF"/>
                </a:solidFill>
                <a:latin typeface="Microsoft JhengHei"/>
                <a:cs typeface="Microsoft JhengHei"/>
              </a:rPr>
              <a:t>每支羽毛</a:t>
            </a:r>
            <a:r>
              <a:rPr sz="2800" b="1" spc="-10">
                <a:solidFill>
                  <a:srgbClr val="3366FF"/>
                </a:solidFill>
                <a:latin typeface="Microsoft JhengHei"/>
                <a:cs typeface="Microsoft JhengHei"/>
              </a:rPr>
              <a:t>球拍多少钱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3366FF"/>
                </a:solidFill>
                <a:latin typeface="Microsoft JhengHei"/>
                <a:cs typeface="Microsoft JhengHei"/>
              </a:rPr>
              <a:t>？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4597400"/>
            <a:ext cx="1279525" cy="2212975"/>
            <a:chOff x="0" y="4597400"/>
            <a:chExt cx="1279525" cy="22129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900" y="4597400"/>
              <a:ext cx="505301" cy="204017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5207000"/>
              <a:ext cx="1279525" cy="1602906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8661400" y="6197600"/>
            <a:ext cx="482600" cy="550862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01089" y="1378262"/>
            <a:ext cx="3835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</a:rPr>
              <a:t>（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r>
              <a:rPr sz="2400">
                <a:solidFill>
                  <a:srgbClr val="000000"/>
                </a:solidFill>
              </a:rPr>
              <a:t>）</a:t>
            </a:r>
            <a:r>
              <a:rPr sz="2400" spc="-5">
                <a:solidFill>
                  <a:srgbClr val="000000"/>
                </a:solidFill>
              </a:rPr>
              <a:t>每支羽毛球拍多少钱？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490153" y="1929125"/>
            <a:ext cx="19780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64689"/>
              </a:tabLst>
            </a:pP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330÷5÷2=</a:t>
            </a:r>
            <a:r>
              <a:rPr sz="2400" u="heavy">
                <a:solidFill>
                  <a:srgbClr val="FF0000"/>
                </a:solidFill>
                <a:uFill>
                  <a:solidFill>
                    <a:srgbClr val="FE0000"/>
                  </a:solidFill>
                </a:uFill>
                <a:latin typeface="Times New Roman"/>
                <a:cs typeface="Times New Roman"/>
              </a:rPr>
              <a:t>	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52499" y="4826000"/>
            <a:ext cx="8191500" cy="1935480"/>
            <a:chOff x="952499" y="4826000"/>
            <a:chExt cx="8191500" cy="1935480"/>
          </a:xfrm>
        </p:grpSpPr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797799" y="4826000"/>
              <a:ext cx="1346200" cy="127476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962025" y="5485065"/>
              <a:ext cx="7138670" cy="1266825"/>
            </a:xfrm>
            <a:custGeom>
              <a:rect l="l" t="t" r="r" b="b"/>
              <a:pathLst>
                <a:path w="7138670" h="1266825">
                  <a:moveTo>
                    <a:pt x="5948404" y="175959"/>
                  </a:moveTo>
                  <a:lnTo>
                    <a:pt x="4163883" y="175959"/>
                  </a:lnTo>
                  <a:lnTo>
                    <a:pt x="7009171" y="0"/>
                  </a:lnTo>
                  <a:lnTo>
                    <a:pt x="5948404" y="175959"/>
                  </a:lnTo>
                  <a:close/>
                </a:path>
                <a:path w="7138670" h="1266825">
                  <a:moveTo>
                    <a:pt x="5948404" y="1266572"/>
                  </a:moveTo>
                  <a:lnTo>
                    <a:pt x="181766" y="1266571"/>
                  </a:lnTo>
                  <a:lnTo>
                    <a:pt x="133450" y="1260078"/>
                  </a:lnTo>
                  <a:lnTo>
                    <a:pt x="90028" y="1241754"/>
                  </a:lnTo>
                  <a:lnTo>
                    <a:pt x="53239" y="1213331"/>
                  </a:lnTo>
                  <a:lnTo>
                    <a:pt x="24817" y="1176543"/>
                  </a:lnTo>
                  <a:lnTo>
                    <a:pt x="6493" y="1133121"/>
                  </a:lnTo>
                  <a:lnTo>
                    <a:pt x="0" y="1084799"/>
                  </a:lnTo>
                  <a:lnTo>
                    <a:pt x="0" y="357728"/>
                  </a:lnTo>
                  <a:lnTo>
                    <a:pt x="6493" y="309408"/>
                  </a:lnTo>
                  <a:lnTo>
                    <a:pt x="24817" y="265987"/>
                  </a:lnTo>
                  <a:lnTo>
                    <a:pt x="53240" y="229198"/>
                  </a:lnTo>
                  <a:lnTo>
                    <a:pt x="90029" y="200776"/>
                  </a:lnTo>
                  <a:lnTo>
                    <a:pt x="133453" y="182452"/>
                  </a:lnTo>
                  <a:lnTo>
                    <a:pt x="181772" y="175959"/>
                  </a:lnTo>
                  <a:lnTo>
                    <a:pt x="6956312" y="175959"/>
                  </a:lnTo>
                  <a:lnTo>
                    <a:pt x="7004634" y="182452"/>
                  </a:lnTo>
                  <a:lnTo>
                    <a:pt x="7048055" y="200776"/>
                  </a:lnTo>
                  <a:lnTo>
                    <a:pt x="7084844" y="229199"/>
                  </a:lnTo>
                  <a:lnTo>
                    <a:pt x="7113266" y="265987"/>
                  </a:lnTo>
                  <a:lnTo>
                    <a:pt x="7131590" y="309409"/>
                  </a:lnTo>
                  <a:lnTo>
                    <a:pt x="7138085" y="357731"/>
                  </a:lnTo>
                  <a:lnTo>
                    <a:pt x="7138083" y="1084799"/>
                  </a:lnTo>
                  <a:lnTo>
                    <a:pt x="7131590" y="1133121"/>
                  </a:lnTo>
                  <a:lnTo>
                    <a:pt x="7113266" y="1176543"/>
                  </a:lnTo>
                  <a:lnTo>
                    <a:pt x="7084843" y="1213331"/>
                  </a:lnTo>
                  <a:lnTo>
                    <a:pt x="7048055" y="1241754"/>
                  </a:lnTo>
                  <a:lnTo>
                    <a:pt x="7004634" y="1260078"/>
                  </a:lnTo>
                  <a:lnTo>
                    <a:pt x="6956311" y="1266571"/>
                  </a:lnTo>
                  <a:lnTo>
                    <a:pt x="5948404" y="1266572"/>
                  </a:lnTo>
                  <a:close/>
                </a:path>
                <a:path w="7138670" h="1266825">
                  <a:moveTo>
                    <a:pt x="7138085" y="1084799"/>
                  </a:move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62024" y="5485065"/>
              <a:ext cx="7138670" cy="1266825"/>
            </a:xfrm>
            <a:custGeom>
              <a:rect l="l" t="t" r="r" b="b"/>
              <a:pathLst>
                <a:path w="7138670" h="1266825">
                  <a:moveTo>
                    <a:pt x="0" y="357732"/>
                  </a:moveTo>
                  <a:lnTo>
                    <a:pt x="6493" y="309409"/>
                  </a:lnTo>
                  <a:lnTo>
                    <a:pt x="24817" y="265987"/>
                  </a:lnTo>
                  <a:lnTo>
                    <a:pt x="53239" y="229199"/>
                  </a:lnTo>
                  <a:lnTo>
                    <a:pt x="90028" y="200776"/>
                  </a:lnTo>
                  <a:lnTo>
                    <a:pt x="133450" y="182452"/>
                  </a:lnTo>
                  <a:lnTo>
                    <a:pt x="181772" y="175959"/>
                  </a:lnTo>
                  <a:lnTo>
                    <a:pt x="4163883" y="175959"/>
                  </a:lnTo>
                  <a:lnTo>
                    <a:pt x="7009171" y="0"/>
                  </a:lnTo>
                  <a:lnTo>
                    <a:pt x="5948404" y="175959"/>
                  </a:lnTo>
                  <a:lnTo>
                    <a:pt x="6956312" y="175959"/>
                  </a:lnTo>
                  <a:lnTo>
                    <a:pt x="7004633" y="182452"/>
                  </a:lnTo>
                  <a:lnTo>
                    <a:pt x="7048055" y="200776"/>
                  </a:lnTo>
                  <a:lnTo>
                    <a:pt x="7084843" y="229198"/>
                  </a:lnTo>
                  <a:lnTo>
                    <a:pt x="7113266" y="265987"/>
                  </a:lnTo>
                  <a:lnTo>
                    <a:pt x="7131590" y="309408"/>
                  </a:lnTo>
                  <a:lnTo>
                    <a:pt x="7138083" y="357731"/>
                  </a:lnTo>
                  <a:lnTo>
                    <a:pt x="7138085" y="630381"/>
                  </a:lnTo>
                  <a:lnTo>
                    <a:pt x="7138085" y="1084799"/>
                  </a:lnTo>
                  <a:lnTo>
                    <a:pt x="7131590" y="1133121"/>
                  </a:lnTo>
                  <a:lnTo>
                    <a:pt x="7113266" y="1176543"/>
                  </a:lnTo>
                  <a:lnTo>
                    <a:pt x="7084844" y="1213331"/>
                  </a:lnTo>
                  <a:lnTo>
                    <a:pt x="7048055" y="1241754"/>
                  </a:lnTo>
                  <a:lnTo>
                    <a:pt x="7004634" y="1260078"/>
                  </a:lnTo>
                  <a:lnTo>
                    <a:pt x="6956311" y="1266571"/>
                  </a:lnTo>
                  <a:lnTo>
                    <a:pt x="5948404" y="1266572"/>
                  </a:lnTo>
                  <a:lnTo>
                    <a:pt x="4163883" y="1266572"/>
                  </a:lnTo>
                  <a:lnTo>
                    <a:pt x="181772" y="1266572"/>
                  </a:lnTo>
                  <a:lnTo>
                    <a:pt x="133450" y="1260078"/>
                  </a:lnTo>
                  <a:lnTo>
                    <a:pt x="90028" y="1241754"/>
                  </a:lnTo>
                  <a:lnTo>
                    <a:pt x="53240" y="1213331"/>
                  </a:lnTo>
                  <a:lnTo>
                    <a:pt x="24817" y="1176543"/>
                  </a:lnTo>
                  <a:lnTo>
                    <a:pt x="6493" y="1133121"/>
                  </a:lnTo>
                  <a:lnTo>
                    <a:pt x="0" y="1084799"/>
                  </a:lnTo>
                  <a:lnTo>
                    <a:pt x="0" y="630381"/>
                  </a:lnTo>
                  <a:lnTo>
                    <a:pt x="0" y="357728"/>
                  </a:lnTo>
                  <a:close/>
                </a:path>
              </a:pathLst>
            </a:custGeom>
            <a:ln w="19050">
              <a:solidFill>
                <a:srgbClr val="33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094004" y="5692360"/>
            <a:ext cx="6731000" cy="950594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R="514350" algn="ctr">
              <a:lnSpc>
                <a:spcPct val="100000"/>
              </a:lnSpc>
              <a:spcBef>
                <a:spcPts val="860"/>
              </a:spcBef>
            </a:pP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330÷5÷2=330÷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5×2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2400" b="1" spc="-5">
                <a:latin typeface="Microsoft JhengHei"/>
                <a:cs typeface="Microsoft JhengHei"/>
              </a:rPr>
              <a:t>想一想：一个数连续除以两个数，我们可以怎样算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2728" y="2981134"/>
            <a:ext cx="2872105" cy="1741170"/>
          </a:xfrm>
          <a:prstGeom prst="rect">
            <a:avLst/>
          </a:prstGeom>
        </p:spPr>
        <p:txBody>
          <a:bodyPr vert="horz" wrap="square" lIns="0" tIns="21399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685"/>
              </a:spcBef>
              <a:tabLst>
                <a:tab pos="1614170"/>
              </a:tabLst>
            </a:pPr>
            <a:r>
              <a:rPr sz="4200" b="1" baseline="-5952">
                <a:solidFill>
                  <a:srgbClr val="CCCCFF"/>
                </a:solidFill>
                <a:latin typeface="Microsoft JhengHei"/>
                <a:cs typeface="Microsoft JhengHei"/>
              </a:rPr>
              <a:t>方法一</a:t>
            </a:r>
            <a:r>
              <a:rPr sz="4200" b="1" spc="-75" baseline="-5952">
                <a:solidFill>
                  <a:srgbClr val="CCCCFF"/>
                </a:solidFill>
                <a:latin typeface="Microsoft JhengHei"/>
                <a:cs typeface="Microsoft JhengHei"/>
              </a:rPr>
              <a:t>：</a:t>
            </a:r>
            <a:r>
              <a:rPr sz="4200" b="1" baseline="-5952">
                <a:solidFill>
                  <a:srgbClr val="CCCCFF"/>
                </a:solidFill>
                <a:latin typeface="Microsoft JhengHei"/>
                <a:cs typeface="Microsoft JhengHei"/>
              </a:rPr>
              <a:t>	</a:t>
            </a:r>
            <a:r>
              <a:rPr sz="2400" b="1" u="heavy" spc="-10">
                <a:solidFill>
                  <a:srgbClr val="FF0000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330÷5÷</a:t>
            </a: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2</a:t>
            </a:r>
            <a:endParaRPr sz="2400">
              <a:latin typeface="Times New Roman"/>
              <a:cs typeface="Times New Roman"/>
            </a:endParaRPr>
          </a:p>
          <a:p>
            <a:pPr marL="1309370">
              <a:lnSpc>
                <a:spcPct val="100000"/>
              </a:lnSpc>
              <a:spcBef>
                <a:spcPts val="1360"/>
              </a:spcBef>
            </a:pP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＝</a:t>
            </a: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66÷2</a:t>
            </a:r>
            <a:endParaRPr sz="2400">
              <a:latin typeface="Times New Roman"/>
              <a:cs typeface="Times New Roman"/>
            </a:endParaRPr>
          </a:p>
          <a:p>
            <a:pPr marL="1309370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＝</a:t>
            </a:r>
            <a:r>
              <a:rPr sz="2400" b="1">
                <a:solidFill>
                  <a:srgbClr val="FF0000"/>
                </a:solidFill>
                <a:latin typeface="Times New Roman"/>
                <a:cs typeface="Times New Roman"/>
              </a:rPr>
              <a:t>33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（元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649028" y="2945098"/>
            <a:ext cx="3144520" cy="1741170"/>
          </a:xfrm>
          <a:prstGeom prst="rect">
            <a:avLst/>
          </a:prstGeom>
        </p:spPr>
        <p:txBody>
          <a:bodyPr vert="horz" wrap="square" lIns="0" tIns="2139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85"/>
              </a:spcBef>
            </a:pPr>
            <a:r>
              <a:rPr sz="4200" b="1" spc="-7" baseline="4960">
                <a:solidFill>
                  <a:srgbClr val="CCCCFF"/>
                </a:solidFill>
                <a:latin typeface="Microsoft JhengHei"/>
                <a:cs typeface="Microsoft JhengHei"/>
              </a:rPr>
              <a:t>方法二：</a:t>
            </a: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330÷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5</a:t>
            </a:r>
            <a:r>
              <a:rPr sz="2400" b="1" u="heavy" spc="-10">
                <a:solidFill>
                  <a:srgbClr val="FF0000"/>
                </a:solidFill>
                <a:uFill>
                  <a:solidFill>
                    <a:srgbClr val="FF00FF"/>
                  </a:solidFill>
                </a:uFill>
                <a:latin typeface="Times New Roman"/>
                <a:cs typeface="Times New Roman"/>
              </a:rPr>
              <a:t>×2</a:t>
            </a:r>
            <a:r>
              <a:rPr sz="2400" b="1" u="heavy" spc="-10">
                <a:solidFill>
                  <a:srgbClr val="FF0000"/>
                </a:solidFill>
                <a:uFill>
                  <a:solidFill>
                    <a:srgbClr val="FF00FF"/>
                  </a:solidFill>
                </a:uFill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  <a:p>
            <a:pPr marL="1418590">
              <a:lnSpc>
                <a:spcPct val="100000"/>
              </a:lnSpc>
              <a:spcBef>
                <a:spcPts val="1360"/>
              </a:spcBef>
            </a:pP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=330÷10</a:t>
            </a:r>
            <a:endParaRPr sz="2400">
              <a:latin typeface="Times New Roman"/>
              <a:cs typeface="Times New Roman"/>
            </a:endParaRPr>
          </a:p>
          <a:p>
            <a:pPr marL="1418590">
              <a:lnSpc>
                <a:spcPct val="100000"/>
              </a:lnSpc>
              <a:spcBef>
                <a:spcPts val="1440"/>
              </a:spcBef>
            </a:pP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=33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元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69862" y="2538412"/>
            <a:ext cx="3081655" cy="707390"/>
            <a:chOff x="169862" y="2538412"/>
            <a:chExt cx="3081655" cy="707390"/>
          </a:xfrm>
        </p:grpSpPr>
        <p:sp>
          <p:nvSpPr>
            <p:cNvPr id="17" name="object 17"/>
            <p:cNvSpPr/>
            <p:nvPr/>
          </p:nvSpPr>
          <p:spPr>
            <a:xfrm>
              <a:off x="179388" y="2547937"/>
              <a:ext cx="3062605" cy="688340"/>
            </a:xfrm>
            <a:custGeom>
              <a:rect l="l" t="t" r="r" b="b"/>
              <a:pathLst>
                <a:path w="3062605" h="688339">
                  <a:moveTo>
                    <a:pt x="1950677" y="687805"/>
                  </a:moveTo>
                  <a:lnTo>
                    <a:pt x="1786334" y="393700"/>
                  </a:lnTo>
                  <a:lnTo>
                    <a:pt x="65616" y="393700"/>
                  </a:lnTo>
                  <a:lnTo>
                    <a:pt x="40076" y="388543"/>
                  </a:lnTo>
                  <a:lnTo>
                    <a:pt x="19218" y="374480"/>
                  </a:lnTo>
                  <a:lnTo>
                    <a:pt x="5156" y="353623"/>
                  </a:lnTo>
                  <a:lnTo>
                    <a:pt x="0" y="328083"/>
                  </a:lnTo>
                  <a:lnTo>
                    <a:pt x="0" y="65617"/>
                  </a:lnTo>
                  <a:lnTo>
                    <a:pt x="5156" y="40076"/>
                  </a:lnTo>
                  <a:lnTo>
                    <a:pt x="19219" y="19219"/>
                  </a:lnTo>
                  <a:lnTo>
                    <a:pt x="40076" y="5156"/>
                  </a:lnTo>
                  <a:lnTo>
                    <a:pt x="65617" y="0"/>
                  </a:lnTo>
                  <a:lnTo>
                    <a:pt x="2996670" y="0"/>
                  </a:lnTo>
                  <a:lnTo>
                    <a:pt x="3022211" y="5156"/>
                  </a:lnTo>
                  <a:lnTo>
                    <a:pt x="3043068" y="19219"/>
                  </a:lnTo>
                  <a:lnTo>
                    <a:pt x="3057131" y="40076"/>
                  </a:lnTo>
                  <a:lnTo>
                    <a:pt x="3062287" y="65617"/>
                  </a:lnTo>
                  <a:lnTo>
                    <a:pt x="3062287" y="328083"/>
                  </a:lnTo>
                  <a:lnTo>
                    <a:pt x="3043068" y="374481"/>
                  </a:lnTo>
                  <a:lnTo>
                    <a:pt x="2996670" y="393700"/>
                  </a:lnTo>
                  <a:lnTo>
                    <a:pt x="2551906" y="393700"/>
                  </a:lnTo>
                  <a:lnTo>
                    <a:pt x="1950677" y="6878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79387" y="2547937"/>
              <a:ext cx="3062605" cy="688340"/>
            </a:xfrm>
            <a:custGeom>
              <a:rect l="l" t="t" r="r" b="b"/>
              <a:pathLst>
                <a:path w="3062605" h="688339">
                  <a:moveTo>
                    <a:pt x="0" y="65618"/>
                  </a:moveTo>
                  <a:lnTo>
                    <a:pt x="5156" y="40076"/>
                  </a:lnTo>
                  <a:lnTo>
                    <a:pt x="19219" y="19219"/>
                  </a:lnTo>
                  <a:lnTo>
                    <a:pt x="40076" y="5156"/>
                  </a:lnTo>
                  <a:lnTo>
                    <a:pt x="65617" y="0"/>
                  </a:lnTo>
                  <a:lnTo>
                    <a:pt x="1786334" y="0"/>
                  </a:lnTo>
                  <a:lnTo>
                    <a:pt x="2551906" y="0"/>
                  </a:lnTo>
                  <a:lnTo>
                    <a:pt x="2996670" y="0"/>
                  </a:lnTo>
                  <a:lnTo>
                    <a:pt x="3022211" y="5156"/>
                  </a:lnTo>
                  <a:lnTo>
                    <a:pt x="3043068" y="19219"/>
                  </a:lnTo>
                  <a:lnTo>
                    <a:pt x="3057131" y="40076"/>
                  </a:lnTo>
                  <a:lnTo>
                    <a:pt x="3062287" y="65617"/>
                  </a:lnTo>
                  <a:lnTo>
                    <a:pt x="3062287" y="229658"/>
                  </a:lnTo>
                  <a:lnTo>
                    <a:pt x="3062287" y="328083"/>
                  </a:lnTo>
                  <a:lnTo>
                    <a:pt x="3057131" y="353623"/>
                  </a:lnTo>
                  <a:lnTo>
                    <a:pt x="3043068" y="374480"/>
                  </a:lnTo>
                  <a:lnTo>
                    <a:pt x="3022211" y="388543"/>
                  </a:lnTo>
                  <a:lnTo>
                    <a:pt x="2996670" y="393700"/>
                  </a:lnTo>
                  <a:lnTo>
                    <a:pt x="2551906" y="393700"/>
                  </a:lnTo>
                  <a:lnTo>
                    <a:pt x="1950677" y="687805"/>
                  </a:lnTo>
                  <a:lnTo>
                    <a:pt x="1786334" y="393700"/>
                  </a:lnTo>
                  <a:lnTo>
                    <a:pt x="65617" y="393700"/>
                  </a:lnTo>
                  <a:lnTo>
                    <a:pt x="40076" y="388543"/>
                  </a:lnTo>
                  <a:lnTo>
                    <a:pt x="19219" y="374481"/>
                  </a:lnTo>
                  <a:lnTo>
                    <a:pt x="5156" y="353623"/>
                  </a:lnTo>
                  <a:lnTo>
                    <a:pt x="0" y="328082"/>
                  </a:lnTo>
                  <a:lnTo>
                    <a:pt x="0" y="229658"/>
                  </a:lnTo>
                  <a:lnTo>
                    <a:pt x="0" y="65618"/>
                  </a:lnTo>
                  <a:close/>
                </a:path>
              </a:pathLst>
            </a:custGeom>
            <a:ln w="19050">
              <a:solidFill>
                <a:srgbClr val="33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277346" y="2654634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0000"/>
                </a:solidFill>
                <a:latin typeface="Microsoft JhengHei"/>
                <a:cs typeface="Microsoft JhengHei"/>
              </a:rPr>
              <a:t>先算</a:t>
            </a:r>
            <a:r>
              <a:rPr sz="2000" b="1" spc="-10">
                <a:latin typeface="Microsoft JhengHei"/>
                <a:cs typeface="Microsoft JhengHei"/>
              </a:rPr>
              <a:t>每副羽毛球拍多少钱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5911848" y="1884362"/>
            <a:ext cx="3078480" cy="1310640"/>
            <a:chOff x="5911848" y="1884362"/>
            <a:chExt cx="3078480" cy="1310640"/>
          </a:xfrm>
        </p:grpSpPr>
        <p:sp>
          <p:nvSpPr>
            <p:cNvPr id="21" name="object 21"/>
            <p:cNvSpPr/>
            <p:nvPr/>
          </p:nvSpPr>
          <p:spPr>
            <a:xfrm>
              <a:off x="5921373" y="1893887"/>
              <a:ext cx="3059430" cy="1291590"/>
            </a:xfrm>
            <a:custGeom>
              <a:rect l="l" t="t" r="r" b="b"/>
              <a:pathLst>
                <a:path w="3059429" h="1291589">
                  <a:moveTo>
                    <a:pt x="3059113" y="709083"/>
                  </a:moveTo>
                  <a:lnTo>
                    <a:pt x="0" y="709083"/>
                  </a:lnTo>
                  <a:lnTo>
                    <a:pt x="0" y="141819"/>
                  </a:lnTo>
                  <a:lnTo>
                    <a:pt x="7230" y="96993"/>
                  </a:lnTo>
                  <a:lnTo>
                    <a:pt x="27363" y="58062"/>
                  </a:lnTo>
                  <a:lnTo>
                    <a:pt x="58063" y="27362"/>
                  </a:lnTo>
                  <a:lnTo>
                    <a:pt x="96995" y="7230"/>
                  </a:lnTo>
                  <a:lnTo>
                    <a:pt x="141819" y="0"/>
                  </a:lnTo>
                  <a:lnTo>
                    <a:pt x="2917294" y="0"/>
                  </a:lnTo>
                  <a:lnTo>
                    <a:pt x="2962120" y="7230"/>
                  </a:lnTo>
                  <a:lnTo>
                    <a:pt x="3001050" y="27363"/>
                  </a:lnTo>
                  <a:lnTo>
                    <a:pt x="3031750" y="58063"/>
                  </a:lnTo>
                  <a:lnTo>
                    <a:pt x="3051883" y="96993"/>
                  </a:lnTo>
                  <a:lnTo>
                    <a:pt x="3059113" y="141819"/>
                  </a:lnTo>
                  <a:lnTo>
                    <a:pt x="3059113" y="709083"/>
                  </a:lnTo>
                  <a:close/>
                </a:path>
                <a:path w="3059429" h="1291589">
                  <a:moveTo>
                    <a:pt x="2917294" y="850900"/>
                  </a:moveTo>
                  <a:lnTo>
                    <a:pt x="141819" y="850900"/>
                  </a:lnTo>
                  <a:lnTo>
                    <a:pt x="96993" y="843670"/>
                  </a:lnTo>
                  <a:lnTo>
                    <a:pt x="58062" y="823537"/>
                  </a:lnTo>
                  <a:lnTo>
                    <a:pt x="27362" y="792837"/>
                  </a:lnTo>
                  <a:lnTo>
                    <a:pt x="7230" y="753906"/>
                  </a:lnTo>
                  <a:lnTo>
                    <a:pt x="0" y="709080"/>
                  </a:lnTo>
                  <a:lnTo>
                    <a:pt x="3059113" y="709083"/>
                  </a:lnTo>
                  <a:lnTo>
                    <a:pt x="3051883" y="753906"/>
                  </a:lnTo>
                  <a:lnTo>
                    <a:pt x="3031750" y="792837"/>
                  </a:lnTo>
                  <a:lnTo>
                    <a:pt x="3001051" y="823537"/>
                  </a:lnTo>
                  <a:lnTo>
                    <a:pt x="2962120" y="843670"/>
                  </a:lnTo>
                  <a:lnTo>
                    <a:pt x="2917294" y="850900"/>
                  </a:lnTo>
                  <a:close/>
                </a:path>
                <a:path w="3059429" h="1291589">
                  <a:moveTo>
                    <a:pt x="781910" y="1291215"/>
                  </a:moveTo>
                  <a:lnTo>
                    <a:pt x="509852" y="850900"/>
                  </a:lnTo>
                  <a:lnTo>
                    <a:pt x="1274631" y="850900"/>
                  </a:lnTo>
                  <a:lnTo>
                    <a:pt x="781910" y="12912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5921373" y="1893887"/>
              <a:ext cx="3059430" cy="1291590"/>
            </a:xfrm>
            <a:custGeom>
              <a:rect l="l" t="t" r="r" b="b"/>
              <a:pathLst>
                <a:path w="3059429" h="1291589">
                  <a:moveTo>
                    <a:pt x="0" y="141819"/>
                  </a:moveTo>
                  <a:lnTo>
                    <a:pt x="7230" y="96993"/>
                  </a:lnTo>
                  <a:lnTo>
                    <a:pt x="27363" y="58063"/>
                  </a:lnTo>
                  <a:lnTo>
                    <a:pt x="58063" y="27363"/>
                  </a:lnTo>
                  <a:lnTo>
                    <a:pt x="96993" y="7230"/>
                  </a:lnTo>
                  <a:lnTo>
                    <a:pt x="141819" y="0"/>
                  </a:lnTo>
                  <a:lnTo>
                    <a:pt x="509852" y="0"/>
                  </a:lnTo>
                  <a:lnTo>
                    <a:pt x="1274631" y="0"/>
                  </a:lnTo>
                  <a:lnTo>
                    <a:pt x="2917294" y="0"/>
                  </a:lnTo>
                  <a:lnTo>
                    <a:pt x="2962119" y="7230"/>
                  </a:lnTo>
                  <a:lnTo>
                    <a:pt x="3001050" y="27362"/>
                  </a:lnTo>
                  <a:lnTo>
                    <a:pt x="3031750" y="58062"/>
                  </a:lnTo>
                  <a:lnTo>
                    <a:pt x="3051883" y="96993"/>
                  </a:lnTo>
                  <a:lnTo>
                    <a:pt x="3059113" y="141819"/>
                  </a:lnTo>
                  <a:lnTo>
                    <a:pt x="3059113" y="496358"/>
                  </a:lnTo>
                  <a:lnTo>
                    <a:pt x="3059113" y="709083"/>
                  </a:lnTo>
                  <a:lnTo>
                    <a:pt x="3051883" y="753906"/>
                  </a:lnTo>
                  <a:lnTo>
                    <a:pt x="3031750" y="792837"/>
                  </a:lnTo>
                  <a:lnTo>
                    <a:pt x="3001051" y="823537"/>
                  </a:lnTo>
                  <a:lnTo>
                    <a:pt x="2962120" y="843670"/>
                  </a:lnTo>
                  <a:lnTo>
                    <a:pt x="2917294" y="850900"/>
                  </a:lnTo>
                  <a:lnTo>
                    <a:pt x="1274631" y="850900"/>
                  </a:lnTo>
                  <a:lnTo>
                    <a:pt x="781910" y="1291215"/>
                  </a:lnTo>
                  <a:lnTo>
                    <a:pt x="509852" y="850900"/>
                  </a:lnTo>
                  <a:lnTo>
                    <a:pt x="141820" y="850900"/>
                  </a:lnTo>
                  <a:lnTo>
                    <a:pt x="96993" y="843670"/>
                  </a:lnTo>
                  <a:lnTo>
                    <a:pt x="58062" y="823537"/>
                  </a:lnTo>
                  <a:lnTo>
                    <a:pt x="27363" y="792837"/>
                  </a:lnTo>
                  <a:lnTo>
                    <a:pt x="7230" y="753906"/>
                  </a:lnTo>
                  <a:lnTo>
                    <a:pt x="0" y="709080"/>
                  </a:lnTo>
                  <a:lnTo>
                    <a:pt x="0" y="496358"/>
                  </a:lnTo>
                  <a:lnTo>
                    <a:pt x="0" y="141819"/>
                  </a:lnTo>
                  <a:close/>
                </a:path>
              </a:pathLst>
            </a:custGeom>
            <a:ln w="19050">
              <a:solidFill>
                <a:srgbClr val="33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6041652" y="1981577"/>
            <a:ext cx="2692400" cy="71818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5"/>
              </a:spcBef>
            </a:pPr>
            <a:r>
              <a:rPr sz="2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先算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2000" b="1">
                <a:latin typeface="Times New Roman"/>
                <a:cs typeface="Times New Roman"/>
              </a:rPr>
              <a:t>5</a:t>
            </a:r>
            <a:r>
              <a:rPr sz="2000" b="1" spc="-5">
                <a:latin typeface="Microsoft JhengHei"/>
                <a:cs typeface="Microsoft JhengHei"/>
              </a:rPr>
              <a:t>副羽毛球拍一共多少支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1762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12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020931" y="1605736"/>
            <a:ext cx="2944495" cy="2052320"/>
            <a:chOff x="5020931" y="1605736"/>
            <a:chExt cx="2944495" cy="2052320"/>
          </a:xfrm>
        </p:grpSpPr>
        <p:sp>
          <p:nvSpPr>
            <p:cNvPr id="3" name="object 3"/>
            <p:cNvSpPr/>
            <p:nvPr/>
          </p:nvSpPr>
          <p:spPr>
            <a:xfrm>
              <a:off x="5033631" y="1618436"/>
              <a:ext cx="2919095" cy="2026920"/>
            </a:xfrm>
            <a:custGeom>
              <a:rect l="l" t="t" r="r" b="b"/>
              <a:pathLst>
                <a:path w="2919095" h="2026920">
                  <a:moveTo>
                    <a:pt x="337771" y="2026587"/>
                  </a:moveTo>
                  <a:lnTo>
                    <a:pt x="291937" y="2023503"/>
                  </a:lnTo>
                  <a:lnTo>
                    <a:pt x="247978" y="2014521"/>
                  </a:lnTo>
                  <a:lnTo>
                    <a:pt x="206295" y="2000042"/>
                  </a:lnTo>
                  <a:lnTo>
                    <a:pt x="167291" y="1980471"/>
                  </a:lnTo>
                  <a:lnTo>
                    <a:pt x="131369" y="1956207"/>
                  </a:lnTo>
                  <a:lnTo>
                    <a:pt x="98930" y="1927655"/>
                  </a:lnTo>
                  <a:lnTo>
                    <a:pt x="70378" y="1895217"/>
                  </a:lnTo>
                  <a:lnTo>
                    <a:pt x="46115" y="1859295"/>
                  </a:lnTo>
                  <a:lnTo>
                    <a:pt x="26543" y="1820291"/>
                  </a:lnTo>
                  <a:lnTo>
                    <a:pt x="12065" y="1778608"/>
                  </a:lnTo>
                  <a:lnTo>
                    <a:pt x="3083" y="1734648"/>
                  </a:lnTo>
                  <a:lnTo>
                    <a:pt x="0" y="1688815"/>
                  </a:lnTo>
                  <a:lnTo>
                    <a:pt x="0" y="337770"/>
                  </a:lnTo>
                  <a:lnTo>
                    <a:pt x="3083" y="291937"/>
                  </a:lnTo>
                  <a:lnTo>
                    <a:pt x="12065" y="247977"/>
                  </a:lnTo>
                  <a:lnTo>
                    <a:pt x="26544" y="206294"/>
                  </a:lnTo>
                  <a:lnTo>
                    <a:pt x="46116" y="167291"/>
                  </a:lnTo>
                  <a:lnTo>
                    <a:pt x="70379" y="131368"/>
                  </a:lnTo>
                  <a:lnTo>
                    <a:pt x="98931" y="98930"/>
                  </a:lnTo>
                  <a:lnTo>
                    <a:pt x="131370" y="70378"/>
                  </a:lnTo>
                  <a:lnTo>
                    <a:pt x="167292" y="46115"/>
                  </a:lnTo>
                  <a:lnTo>
                    <a:pt x="206296" y="26543"/>
                  </a:lnTo>
                  <a:lnTo>
                    <a:pt x="247979" y="12065"/>
                  </a:lnTo>
                  <a:lnTo>
                    <a:pt x="291941" y="3083"/>
                  </a:lnTo>
                  <a:lnTo>
                    <a:pt x="337771" y="0"/>
                  </a:lnTo>
                  <a:lnTo>
                    <a:pt x="2581074" y="0"/>
                  </a:lnTo>
                  <a:lnTo>
                    <a:pt x="2626907" y="3083"/>
                  </a:lnTo>
                  <a:lnTo>
                    <a:pt x="2670866" y="12065"/>
                  </a:lnTo>
                  <a:lnTo>
                    <a:pt x="2712549" y="26543"/>
                  </a:lnTo>
                  <a:lnTo>
                    <a:pt x="2751553" y="46115"/>
                  </a:lnTo>
                  <a:lnTo>
                    <a:pt x="2787475" y="70379"/>
                  </a:lnTo>
                  <a:lnTo>
                    <a:pt x="2819913" y="98931"/>
                  </a:lnTo>
                  <a:lnTo>
                    <a:pt x="2848465" y="131369"/>
                  </a:lnTo>
                  <a:lnTo>
                    <a:pt x="2872728" y="167291"/>
                  </a:lnTo>
                  <a:lnTo>
                    <a:pt x="2892300" y="206295"/>
                  </a:lnTo>
                  <a:lnTo>
                    <a:pt x="2906778" y="247978"/>
                  </a:lnTo>
                  <a:lnTo>
                    <a:pt x="2915760" y="291937"/>
                  </a:lnTo>
                  <a:lnTo>
                    <a:pt x="2918844" y="337770"/>
                  </a:lnTo>
                  <a:lnTo>
                    <a:pt x="2918844" y="1688815"/>
                  </a:lnTo>
                  <a:lnTo>
                    <a:pt x="2915760" y="1734649"/>
                  </a:lnTo>
                  <a:lnTo>
                    <a:pt x="2906778" y="1778608"/>
                  </a:lnTo>
                  <a:lnTo>
                    <a:pt x="2892300" y="1820291"/>
                  </a:lnTo>
                  <a:lnTo>
                    <a:pt x="2872728" y="1859295"/>
                  </a:lnTo>
                  <a:lnTo>
                    <a:pt x="2848465" y="1895217"/>
                  </a:lnTo>
                  <a:lnTo>
                    <a:pt x="2819912" y="1927656"/>
                  </a:lnTo>
                  <a:lnTo>
                    <a:pt x="2787474" y="1956208"/>
                  </a:lnTo>
                  <a:lnTo>
                    <a:pt x="2751552" y="1980471"/>
                  </a:lnTo>
                  <a:lnTo>
                    <a:pt x="2712548" y="2000043"/>
                  </a:lnTo>
                  <a:lnTo>
                    <a:pt x="2670865" y="2014521"/>
                  </a:lnTo>
                  <a:lnTo>
                    <a:pt x="2626905" y="2023503"/>
                  </a:lnTo>
                  <a:lnTo>
                    <a:pt x="2581073" y="2026586"/>
                  </a:lnTo>
                  <a:lnTo>
                    <a:pt x="337771" y="2026587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033631" y="1618436"/>
              <a:ext cx="2919095" cy="2026920"/>
            </a:xfrm>
            <a:custGeom>
              <a:rect l="l" t="t" r="r" b="b"/>
              <a:pathLst>
                <a:path w="2919095" h="2026920">
                  <a:moveTo>
                    <a:pt x="0" y="337771"/>
                  </a:moveTo>
                  <a:lnTo>
                    <a:pt x="3083" y="291938"/>
                  </a:lnTo>
                  <a:lnTo>
                    <a:pt x="12065" y="247978"/>
                  </a:lnTo>
                  <a:lnTo>
                    <a:pt x="26543" y="206295"/>
                  </a:lnTo>
                  <a:lnTo>
                    <a:pt x="46115" y="167291"/>
                  </a:lnTo>
                  <a:lnTo>
                    <a:pt x="70378" y="131369"/>
                  </a:lnTo>
                  <a:lnTo>
                    <a:pt x="98930" y="98931"/>
                  </a:lnTo>
                  <a:lnTo>
                    <a:pt x="131369" y="70379"/>
                  </a:lnTo>
                  <a:lnTo>
                    <a:pt x="167291" y="46115"/>
                  </a:lnTo>
                  <a:lnTo>
                    <a:pt x="206295" y="26543"/>
                  </a:lnTo>
                  <a:lnTo>
                    <a:pt x="247978" y="12065"/>
                  </a:lnTo>
                  <a:lnTo>
                    <a:pt x="291937" y="3083"/>
                  </a:lnTo>
                  <a:lnTo>
                    <a:pt x="337771" y="0"/>
                  </a:lnTo>
                  <a:lnTo>
                    <a:pt x="2581074" y="0"/>
                  </a:lnTo>
                  <a:lnTo>
                    <a:pt x="2626906" y="3083"/>
                  </a:lnTo>
                  <a:lnTo>
                    <a:pt x="2670865" y="12065"/>
                  </a:lnTo>
                  <a:lnTo>
                    <a:pt x="2712548" y="26543"/>
                  </a:lnTo>
                  <a:lnTo>
                    <a:pt x="2751552" y="46115"/>
                  </a:lnTo>
                  <a:lnTo>
                    <a:pt x="2787474" y="70378"/>
                  </a:lnTo>
                  <a:lnTo>
                    <a:pt x="2819913" y="98930"/>
                  </a:lnTo>
                  <a:lnTo>
                    <a:pt x="2848465" y="131368"/>
                  </a:lnTo>
                  <a:lnTo>
                    <a:pt x="2872728" y="167291"/>
                  </a:lnTo>
                  <a:lnTo>
                    <a:pt x="2892300" y="206295"/>
                  </a:lnTo>
                  <a:lnTo>
                    <a:pt x="2906778" y="247977"/>
                  </a:lnTo>
                  <a:lnTo>
                    <a:pt x="2915760" y="291937"/>
                  </a:lnTo>
                  <a:lnTo>
                    <a:pt x="2918844" y="337771"/>
                  </a:lnTo>
                  <a:lnTo>
                    <a:pt x="2918845" y="1688815"/>
                  </a:lnTo>
                  <a:lnTo>
                    <a:pt x="2915760" y="1734649"/>
                  </a:lnTo>
                  <a:lnTo>
                    <a:pt x="2906778" y="1778608"/>
                  </a:lnTo>
                  <a:lnTo>
                    <a:pt x="2892300" y="1820291"/>
                  </a:lnTo>
                  <a:lnTo>
                    <a:pt x="2872728" y="1859295"/>
                  </a:lnTo>
                  <a:lnTo>
                    <a:pt x="2848465" y="1895217"/>
                  </a:lnTo>
                  <a:lnTo>
                    <a:pt x="2819913" y="1927655"/>
                  </a:lnTo>
                  <a:lnTo>
                    <a:pt x="2787474" y="1956207"/>
                  </a:lnTo>
                  <a:lnTo>
                    <a:pt x="2751552" y="1980471"/>
                  </a:lnTo>
                  <a:lnTo>
                    <a:pt x="2712548" y="2000043"/>
                  </a:lnTo>
                  <a:lnTo>
                    <a:pt x="2670866" y="2014521"/>
                  </a:lnTo>
                  <a:lnTo>
                    <a:pt x="2626906" y="2023503"/>
                  </a:lnTo>
                  <a:lnTo>
                    <a:pt x="2581073" y="2026586"/>
                  </a:lnTo>
                  <a:lnTo>
                    <a:pt x="337771" y="2026587"/>
                  </a:lnTo>
                  <a:lnTo>
                    <a:pt x="291938" y="2023503"/>
                  </a:lnTo>
                  <a:lnTo>
                    <a:pt x="247978" y="2014521"/>
                  </a:lnTo>
                  <a:lnTo>
                    <a:pt x="206295" y="2000043"/>
                  </a:lnTo>
                  <a:lnTo>
                    <a:pt x="167291" y="1980471"/>
                  </a:lnTo>
                  <a:lnTo>
                    <a:pt x="131369" y="1956208"/>
                  </a:lnTo>
                  <a:lnTo>
                    <a:pt x="98931" y="1927656"/>
                  </a:lnTo>
                  <a:lnTo>
                    <a:pt x="70379" y="1895217"/>
                  </a:lnTo>
                  <a:lnTo>
                    <a:pt x="46116" y="1859295"/>
                  </a:lnTo>
                  <a:lnTo>
                    <a:pt x="26544" y="1820291"/>
                  </a:lnTo>
                  <a:lnTo>
                    <a:pt x="12065" y="1778608"/>
                  </a:lnTo>
                  <a:lnTo>
                    <a:pt x="3083" y="1734649"/>
                  </a:lnTo>
                  <a:lnTo>
                    <a:pt x="0" y="1688815"/>
                  </a:lnTo>
                  <a:lnTo>
                    <a:pt x="0" y="337771"/>
                  </a:lnTo>
                  <a:close/>
                </a:path>
              </a:pathLst>
            </a:custGeom>
            <a:ln w="25400">
              <a:solidFill>
                <a:srgbClr val="009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955001" y="1644997"/>
            <a:ext cx="2612390" cy="2012950"/>
            <a:chOff x="955001" y="1644997"/>
            <a:chExt cx="2612390" cy="2012950"/>
          </a:xfrm>
        </p:grpSpPr>
        <p:sp>
          <p:nvSpPr>
            <p:cNvPr id="6" name="object 6"/>
            <p:cNvSpPr/>
            <p:nvPr/>
          </p:nvSpPr>
          <p:spPr>
            <a:xfrm>
              <a:off x="967701" y="1657697"/>
              <a:ext cx="2586990" cy="1987550"/>
            </a:xfrm>
            <a:custGeom>
              <a:rect l="l" t="t" r="r" b="b"/>
              <a:pathLst>
                <a:path w="2586990" h="1987550">
                  <a:moveTo>
                    <a:pt x="331227" y="1987327"/>
                  </a:moveTo>
                  <a:lnTo>
                    <a:pt x="282281" y="1983735"/>
                  </a:lnTo>
                  <a:lnTo>
                    <a:pt x="235565" y="1973302"/>
                  </a:lnTo>
                  <a:lnTo>
                    <a:pt x="191590" y="1956541"/>
                  </a:lnTo>
                  <a:lnTo>
                    <a:pt x="150871" y="1933963"/>
                  </a:lnTo>
                  <a:lnTo>
                    <a:pt x="113918" y="1906082"/>
                  </a:lnTo>
                  <a:lnTo>
                    <a:pt x="81244" y="1873408"/>
                  </a:lnTo>
                  <a:lnTo>
                    <a:pt x="53363" y="1836455"/>
                  </a:lnTo>
                  <a:lnTo>
                    <a:pt x="30785" y="1795736"/>
                  </a:lnTo>
                  <a:lnTo>
                    <a:pt x="14024" y="1751761"/>
                  </a:lnTo>
                  <a:lnTo>
                    <a:pt x="3591" y="1705045"/>
                  </a:lnTo>
                  <a:lnTo>
                    <a:pt x="0" y="1656099"/>
                  </a:lnTo>
                  <a:lnTo>
                    <a:pt x="0" y="331227"/>
                  </a:lnTo>
                  <a:lnTo>
                    <a:pt x="3591" y="282281"/>
                  </a:lnTo>
                  <a:lnTo>
                    <a:pt x="14023" y="235564"/>
                  </a:lnTo>
                  <a:lnTo>
                    <a:pt x="30785" y="191590"/>
                  </a:lnTo>
                  <a:lnTo>
                    <a:pt x="53363" y="150870"/>
                  </a:lnTo>
                  <a:lnTo>
                    <a:pt x="81244" y="113917"/>
                  </a:lnTo>
                  <a:lnTo>
                    <a:pt x="113918" y="81244"/>
                  </a:lnTo>
                  <a:lnTo>
                    <a:pt x="150871" y="53362"/>
                  </a:lnTo>
                  <a:lnTo>
                    <a:pt x="191591" y="30784"/>
                  </a:lnTo>
                  <a:lnTo>
                    <a:pt x="235565" y="14023"/>
                  </a:lnTo>
                  <a:lnTo>
                    <a:pt x="282283" y="3591"/>
                  </a:lnTo>
                  <a:lnTo>
                    <a:pt x="331227" y="0"/>
                  </a:lnTo>
                  <a:lnTo>
                    <a:pt x="2255392" y="0"/>
                  </a:lnTo>
                  <a:lnTo>
                    <a:pt x="2304338" y="3591"/>
                  </a:lnTo>
                  <a:lnTo>
                    <a:pt x="2351055" y="14023"/>
                  </a:lnTo>
                  <a:lnTo>
                    <a:pt x="2395029" y="30785"/>
                  </a:lnTo>
                  <a:lnTo>
                    <a:pt x="2435748" y="53363"/>
                  </a:lnTo>
                  <a:lnTo>
                    <a:pt x="2472701" y="81244"/>
                  </a:lnTo>
                  <a:lnTo>
                    <a:pt x="2505374" y="113918"/>
                  </a:lnTo>
                  <a:lnTo>
                    <a:pt x="2533256" y="150871"/>
                  </a:lnTo>
                  <a:lnTo>
                    <a:pt x="2555834" y="191590"/>
                  </a:lnTo>
                  <a:lnTo>
                    <a:pt x="2572595" y="235565"/>
                  </a:lnTo>
                  <a:lnTo>
                    <a:pt x="2583028" y="282281"/>
                  </a:lnTo>
                  <a:lnTo>
                    <a:pt x="2586619" y="331227"/>
                  </a:lnTo>
                  <a:lnTo>
                    <a:pt x="2586619" y="1656099"/>
                  </a:lnTo>
                  <a:lnTo>
                    <a:pt x="2583028" y="1705045"/>
                  </a:lnTo>
                  <a:lnTo>
                    <a:pt x="2572595" y="1751761"/>
                  </a:lnTo>
                  <a:lnTo>
                    <a:pt x="2555834" y="1795736"/>
                  </a:lnTo>
                  <a:lnTo>
                    <a:pt x="2533256" y="1836455"/>
                  </a:lnTo>
                  <a:lnTo>
                    <a:pt x="2505374" y="1873408"/>
                  </a:lnTo>
                  <a:lnTo>
                    <a:pt x="2472701" y="1906082"/>
                  </a:lnTo>
                  <a:lnTo>
                    <a:pt x="2435748" y="1933963"/>
                  </a:lnTo>
                  <a:lnTo>
                    <a:pt x="2395029" y="1956541"/>
                  </a:lnTo>
                  <a:lnTo>
                    <a:pt x="2351054" y="1973302"/>
                  </a:lnTo>
                  <a:lnTo>
                    <a:pt x="2304338" y="1983735"/>
                  </a:lnTo>
                  <a:lnTo>
                    <a:pt x="2255391" y="1987326"/>
                  </a:lnTo>
                  <a:lnTo>
                    <a:pt x="331227" y="1987327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67701" y="1657697"/>
              <a:ext cx="2586990" cy="1987550"/>
            </a:xfrm>
            <a:custGeom>
              <a:rect l="l" t="t" r="r" b="b"/>
              <a:pathLst>
                <a:path w="2586990" h="1987550">
                  <a:moveTo>
                    <a:pt x="0" y="331228"/>
                  </a:moveTo>
                  <a:lnTo>
                    <a:pt x="3591" y="282281"/>
                  </a:lnTo>
                  <a:lnTo>
                    <a:pt x="14023" y="235565"/>
                  </a:lnTo>
                  <a:lnTo>
                    <a:pt x="30785" y="191590"/>
                  </a:lnTo>
                  <a:lnTo>
                    <a:pt x="53362" y="150871"/>
                  </a:lnTo>
                  <a:lnTo>
                    <a:pt x="81244" y="113918"/>
                  </a:lnTo>
                  <a:lnTo>
                    <a:pt x="113917" y="81244"/>
                  </a:lnTo>
                  <a:lnTo>
                    <a:pt x="150870" y="53363"/>
                  </a:lnTo>
                  <a:lnTo>
                    <a:pt x="191590" y="30785"/>
                  </a:lnTo>
                  <a:lnTo>
                    <a:pt x="235564" y="14023"/>
                  </a:lnTo>
                  <a:lnTo>
                    <a:pt x="282281" y="3591"/>
                  </a:lnTo>
                  <a:lnTo>
                    <a:pt x="331227" y="0"/>
                  </a:lnTo>
                  <a:lnTo>
                    <a:pt x="2255392" y="0"/>
                  </a:lnTo>
                  <a:lnTo>
                    <a:pt x="2304337" y="3591"/>
                  </a:lnTo>
                  <a:lnTo>
                    <a:pt x="2351054" y="14023"/>
                  </a:lnTo>
                  <a:lnTo>
                    <a:pt x="2395028" y="30784"/>
                  </a:lnTo>
                  <a:lnTo>
                    <a:pt x="2435748" y="53362"/>
                  </a:lnTo>
                  <a:lnTo>
                    <a:pt x="2472701" y="81244"/>
                  </a:lnTo>
                  <a:lnTo>
                    <a:pt x="2505374" y="113917"/>
                  </a:lnTo>
                  <a:lnTo>
                    <a:pt x="2533256" y="150870"/>
                  </a:lnTo>
                  <a:lnTo>
                    <a:pt x="2555834" y="191590"/>
                  </a:lnTo>
                  <a:lnTo>
                    <a:pt x="2572595" y="235564"/>
                  </a:lnTo>
                  <a:lnTo>
                    <a:pt x="2583028" y="282281"/>
                  </a:lnTo>
                  <a:lnTo>
                    <a:pt x="2586619" y="331227"/>
                  </a:lnTo>
                  <a:lnTo>
                    <a:pt x="2586619" y="1656099"/>
                  </a:lnTo>
                  <a:lnTo>
                    <a:pt x="2583028" y="1705045"/>
                  </a:lnTo>
                  <a:lnTo>
                    <a:pt x="2572595" y="1751761"/>
                  </a:lnTo>
                  <a:lnTo>
                    <a:pt x="2555834" y="1795736"/>
                  </a:lnTo>
                  <a:lnTo>
                    <a:pt x="2533256" y="1836455"/>
                  </a:lnTo>
                  <a:lnTo>
                    <a:pt x="2505375" y="1873408"/>
                  </a:lnTo>
                  <a:lnTo>
                    <a:pt x="2472701" y="1906082"/>
                  </a:lnTo>
                  <a:lnTo>
                    <a:pt x="2435748" y="1933963"/>
                  </a:lnTo>
                  <a:lnTo>
                    <a:pt x="2395029" y="1956541"/>
                  </a:lnTo>
                  <a:lnTo>
                    <a:pt x="2351054" y="1973302"/>
                  </a:lnTo>
                  <a:lnTo>
                    <a:pt x="2304338" y="1983735"/>
                  </a:lnTo>
                  <a:lnTo>
                    <a:pt x="2255391" y="1987326"/>
                  </a:lnTo>
                  <a:lnTo>
                    <a:pt x="331227" y="1987327"/>
                  </a:lnTo>
                  <a:lnTo>
                    <a:pt x="282281" y="1983735"/>
                  </a:lnTo>
                  <a:lnTo>
                    <a:pt x="235565" y="1973302"/>
                  </a:lnTo>
                  <a:lnTo>
                    <a:pt x="191590" y="1956541"/>
                  </a:lnTo>
                  <a:lnTo>
                    <a:pt x="150871" y="1933963"/>
                  </a:lnTo>
                  <a:lnTo>
                    <a:pt x="113918" y="1906082"/>
                  </a:lnTo>
                  <a:lnTo>
                    <a:pt x="81244" y="1873408"/>
                  </a:lnTo>
                  <a:lnTo>
                    <a:pt x="53363" y="1836455"/>
                  </a:lnTo>
                  <a:lnTo>
                    <a:pt x="30785" y="1795736"/>
                  </a:lnTo>
                  <a:lnTo>
                    <a:pt x="14024" y="1751761"/>
                  </a:lnTo>
                  <a:lnTo>
                    <a:pt x="3591" y="1705045"/>
                  </a:lnTo>
                  <a:lnTo>
                    <a:pt x="0" y="1656099"/>
                  </a:lnTo>
                  <a:lnTo>
                    <a:pt x="0" y="331228"/>
                  </a:lnTo>
                  <a:close/>
                </a:path>
              </a:pathLst>
            </a:custGeom>
            <a:ln w="25400">
              <a:solidFill>
                <a:srgbClr val="009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726548" y="587827"/>
            <a:ext cx="66408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1B1B1B"/>
                </a:solidFill>
                <a:latin typeface="Microsoft JhengHei"/>
                <a:cs typeface="Microsoft JhengHei"/>
              </a:rPr>
              <a:t>观察算式的特点</a:t>
            </a:r>
            <a:r>
              <a:rPr sz="3200" b="1">
                <a:solidFill>
                  <a:srgbClr val="1B1B1B"/>
                </a:solidFill>
                <a:latin typeface="Arial"/>
                <a:cs typeface="Arial"/>
              </a:rPr>
              <a:t>,</a:t>
            </a:r>
            <a:r>
              <a:rPr sz="3200" b="1" spc="-10">
                <a:solidFill>
                  <a:srgbClr val="1B1B1B"/>
                </a:solidFill>
                <a:latin typeface="Microsoft JhengHei"/>
                <a:cs typeface="Microsoft JhengHei"/>
              </a:rPr>
              <a:t>你能发现什么规律？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21650" y="4469808"/>
            <a:ext cx="79502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70">
                <a:solidFill>
                  <a:srgbClr val="C00000"/>
                </a:solidFill>
                <a:latin typeface="Microsoft JhengHei"/>
                <a:cs typeface="Microsoft JhengHei"/>
              </a:rPr>
              <a:t>一个数连续除以两个数,</a:t>
            </a:r>
            <a:r>
              <a:rPr sz="3200" b="1" spc="-10">
                <a:solidFill>
                  <a:srgbClr val="C00000"/>
                </a:solidFill>
                <a:latin typeface="Microsoft JhengHei"/>
                <a:cs typeface="Microsoft JhengHei"/>
              </a:rPr>
              <a:t>可以用这个数除以两个除数的乘积。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653" y="944275"/>
            <a:ext cx="2223135" cy="2494915"/>
          </a:xfrm>
          <a:prstGeom prst="rect">
            <a:avLst/>
          </a:prstGeom>
        </p:spPr>
        <p:txBody>
          <a:bodyPr vert="horz" wrap="square" lIns="0" tIns="193675" rIns="0" bIns="0" rtlCol="0">
            <a:spAutoFit/>
          </a:bodyPr>
          <a:lstStyle/>
          <a:p>
            <a:pPr marL="231140">
              <a:lnSpc>
                <a:spcPct val="100000"/>
              </a:lnSpc>
              <a:spcBef>
                <a:spcPts val="1525"/>
              </a:spcBef>
            </a:pPr>
            <a:r>
              <a:rPr sz="3200" b="1" spc="-15">
                <a:solidFill>
                  <a:srgbClr val="C00000"/>
                </a:solidFill>
                <a:latin typeface="Microsoft JhengHei"/>
                <a:cs typeface="Microsoft JhengHei"/>
              </a:rPr>
              <a:t>方法①：</a:t>
            </a:r>
            <a:endParaRPr sz="3200">
              <a:latin typeface="Microsoft JhengHei"/>
              <a:cs typeface="Microsoft JhengHei"/>
            </a:endParaRPr>
          </a:p>
          <a:p>
            <a:pPr marL="394970">
              <a:lnSpc>
                <a:spcPct val="100000"/>
              </a:lnSpc>
              <a:spcBef>
                <a:spcPts val="1430"/>
              </a:spcBef>
            </a:pPr>
            <a:r>
              <a:rPr sz="3200" b="1" spc="-10">
                <a:latin typeface="Arial"/>
                <a:cs typeface="Arial"/>
              </a:rPr>
              <a:t>330÷5÷2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3200" b="1" spc="-10">
                <a:latin typeface="Microsoft JhengHei"/>
                <a:cs typeface="Microsoft JhengHei"/>
              </a:rPr>
              <a:t>＝</a:t>
            </a:r>
            <a:r>
              <a:rPr sz="3200" b="1" spc="-10">
                <a:latin typeface="Arial"/>
                <a:cs typeface="Arial"/>
              </a:rPr>
              <a:t>66÷2</a:t>
            </a:r>
            <a:endParaRPr sz="3200">
              <a:latin typeface="Arial"/>
              <a:cs typeface="Arial"/>
            </a:endParaRPr>
          </a:p>
          <a:p>
            <a:pPr marL="19050">
              <a:lnSpc>
                <a:spcPct val="100000"/>
              </a:lnSpc>
              <a:spcBef>
                <a:spcPts val="535"/>
              </a:spcBef>
            </a:pPr>
            <a:r>
              <a:rPr sz="3200" b="1">
                <a:latin typeface="Microsoft JhengHei"/>
                <a:cs typeface="Microsoft JhengHei"/>
              </a:rPr>
              <a:t>＝</a:t>
            </a:r>
            <a:r>
              <a:rPr sz="3200" b="1" spc="110">
                <a:latin typeface="Microsoft JhengHei"/>
                <a:cs typeface="Microsoft JhengHei"/>
              </a:rPr>
              <a:t> </a:t>
            </a:r>
            <a:r>
              <a:rPr sz="3200" b="1" spc="-10">
                <a:latin typeface="Arial"/>
                <a:cs typeface="Arial"/>
              </a:rPr>
              <a:t>33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元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119134" y="853142"/>
            <a:ext cx="2216150" cy="2688590"/>
          </a:xfrm>
          <a:prstGeom prst="rect">
            <a:avLst/>
          </a:prstGeom>
        </p:spPr>
        <p:txBody>
          <a:bodyPr vert="horz" wrap="square" lIns="0" tIns="218440" rIns="0" bIns="0" rtlCol="0">
            <a:spAutoFit/>
          </a:bodyPr>
          <a:lstStyle/>
          <a:p>
            <a:pPr marR="57150" algn="r">
              <a:lnSpc>
                <a:spcPct val="100000"/>
              </a:lnSpc>
              <a:spcBef>
                <a:spcPts val="1720"/>
              </a:spcBef>
            </a:pPr>
            <a:r>
              <a:rPr sz="3200" b="1" spc="-15">
                <a:solidFill>
                  <a:srgbClr val="C00000"/>
                </a:solidFill>
                <a:latin typeface="Microsoft JhengHei"/>
                <a:cs typeface="Microsoft JhengHei"/>
              </a:rPr>
              <a:t>方法②：</a:t>
            </a:r>
            <a:endParaRPr sz="3200">
              <a:latin typeface="Microsoft JhengHei"/>
              <a:cs typeface="Microsoft JhengHei"/>
            </a:endParaRPr>
          </a:p>
          <a:p>
            <a:pPr marL="405130">
              <a:lnSpc>
                <a:spcPct val="100000"/>
              </a:lnSpc>
              <a:spcBef>
                <a:spcPts val="1620"/>
              </a:spcBef>
            </a:pPr>
            <a:r>
              <a:rPr sz="3200" b="1" spc="-10">
                <a:latin typeface="Times New Roman"/>
                <a:cs typeface="Times New Roman"/>
              </a:rPr>
              <a:t>330÷(5×2)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25"/>
              </a:spcBef>
            </a:pPr>
            <a:r>
              <a:rPr sz="3200" b="1" spc="-10">
                <a:latin typeface="Microsoft JhengHei"/>
                <a:cs typeface="Microsoft JhengHei"/>
              </a:rPr>
              <a:t>＝</a:t>
            </a:r>
            <a:r>
              <a:rPr sz="3200" b="1" spc="-10">
                <a:latin typeface="Arial"/>
                <a:cs typeface="Arial"/>
              </a:rPr>
              <a:t>330÷10</a:t>
            </a:r>
            <a:endParaRPr sz="32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740"/>
              </a:spcBef>
            </a:pPr>
            <a:r>
              <a:rPr sz="3200" b="1">
                <a:latin typeface="Microsoft JhengHei"/>
                <a:cs typeface="Microsoft JhengHei"/>
              </a:rPr>
              <a:t>＝</a:t>
            </a:r>
            <a:r>
              <a:rPr sz="3200" b="1" spc="110">
                <a:latin typeface="Microsoft JhengHei"/>
                <a:cs typeface="Microsoft JhengHei"/>
              </a:rPr>
              <a:t> </a:t>
            </a:r>
            <a:r>
              <a:rPr sz="3200" b="1" spc="-10">
                <a:latin typeface="Arial"/>
                <a:cs typeface="Arial"/>
              </a:rPr>
              <a:t>33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元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28095" y="3917752"/>
            <a:ext cx="6282055" cy="596265"/>
            <a:chOff x="928095" y="3917752"/>
            <a:chExt cx="6282055" cy="596265"/>
          </a:xfrm>
        </p:grpSpPr>
        <p:sp>
          <p:nvSpPr>
            <p:cNvPr id="13" name="object 13"/>
            <p:cNvSpPr/>
            <p:nvPr/>
          </p:nvSpPr>
          <p:spPr>
            <a:xfrm>
              <a:off x="932857" y="3923892"/>
              <a:ext cx="6272530" cy="585470"/>
            </a:xfrm>
            <a:custGeom>
              <a:rect l="l" t="t" r="r" b="b"/>
              <a:pathLst>
                <a:path w="6272530" h="585470">
                  <a:moveTo>
                    <a:pt x="6272213" y="584896"/>
                  </a:moveTo>
                  <a:lnTo>
                    <a:pt x="0" y="584896"/>
                  </a:lnTo>
                  <a:lnTo>
                    <a:pt x="0" y="0"/>
                  </a:lnTo>
                  <a:lnTo>
                    <a:pt x="6272213" y="0"/>
                  </a:lnTo>
                  <a:lnTo>
                    <a:pt x="6272213" y="584896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32857" y="3923892"/>
              <a:ext cx="6272530" cy="585470"/>
            </a:xfrm>
            <a:custGeom>
              <a:rect l="l" t="t" r="r" b="b"/>
              <a:pathLst>
                <a:path w="6272530" h="585470">
                  <a:moveTo>
                    <a:pt x="0" y="0"/>
                  </a:moveTo>
                  <a:lnTo>
                    <a:pt x="6272213" y="0"/>
                  </a:lnTo>
                  <a:lnTo>
                    <a:pt x="6272213" y="584896"/>
                  </a:lnTo>
                  <a:lnTo>
                    <a:pt x="0" y="58489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5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720507" y="3922515"/>
              <a:ext cx="638175" cy="586740"/>
            </a:xfrm>
            <a:custGeom>
              <a:rect l="l" t="t" r="r" b="b"/>
              <a:pathLst>
                <a:path w="638175" h="586739">
                  <a:moveTo>
                    <a:pt x="638175" y="293137"/>
                  </a:moveTo>
                  <a:lnTo>
                    <a:pt x="0" y="293137"/>
                  </a:lnTo>
                  <a:lnTo>
                    <a:pt x="4176" y="245588"/>
                  </a:lnTo>
                  <a:lnTo>
                    <a:pt x="16268" y="200482"/>
                  </a:lnTo>
                  <a:lnTo>
                    <a:pt x="35616" y="158423"/>
                  </a:lnTo>
                  <a:lnTo>
                    <a:pt x="61566" y="120013"/>
                  </a:lnTo>
                  <a:lnTo>
                    <a:pt x="93459" y="85857"/>
                  </a:lnTo>
                  <a:lnTo>
                    <a:pt x="130640" y="56558"/>
                  </a:lnTo>
                  <a:lnTo>
                    <a:pt x="172450" y="32719"/>
                  </a:lnTo>
                  <a:lnTo>
                    <a:pt x="218234" y="14944"/>
                  </a:lnTo>
                  <a:lnTo>
                    <a:pt x="267336" y="3836"/>
                  </a:lnTo>
                  <a:lnTo>
                    <a:pt x="319087" y="0"/>
                  </a:lnTo>
                  <a:lnTo>
                    <a:pt x="370847" y="3837"/>
                  </a:lnTo>
                  <a:lnTo>
                    <a:pt x="419945" y="14944"/>
                  </a:lnTo>
                  <a:lnTo>
                    <a:pt x="465727" y="32719"/>
                  </a:lnTo>
                  <a:lnTo>
                    <a:pt x="507537" y="56559"/>
                  </a:lnTo>
                  <a:lnTo>
                    <a:pt x="544717" y="85858"/>
                  </a:lnTo>
                  <a:lnTo>
                    <a:pt x="576610" y="120014"/>
                  </a:lnTo>
                  <a:lnTo>
                    <a:pt x="602559" y="158424"/>
                  </a:lnTo>
                  <a:lnTo>
                    <a:pt x="621908" y="200483"/>
                  </a:lnTo>
                  <a:lnTo>
                    <a:pt x="633999" y="245588"/>
                  </a:lnTo>
                  <a:lnTo>
                    <a:pt x="638175" y="293137"/>
                  </a:lnTo>
                  <a:close/>
                </a:path>
                <a:path w="638175" h="586739">
                  <a:moveTo>
                    <a:pt x="319087" y="586273"/>
                  </a:moveTo>
                  <a:lnTo>
                    <a:pt x="267330" y="582436"/>
                  </a:lnTo>
                  <a:lnTo>
                    <a:pt x="218231" y="571328"/>
                  </a:lnTo>
                  <a:lnTo>
                    <a:pt x="172448" y="553553"/>
                  </a:lnTo>
                  <a:lnTo>
                    <a:pt x="130638" y="529714"/>
                  </a:lnTo>
                  <a:lnTo>
                    <a:pt x="93458" y="500415"/>
                  </a:lnTo>
                  <a:lnTo>
                    <a:pt x="61565" y="466259"/>
                  </a:lnTo>
                  <a:lnTo>
                    <a:pt x="35616" y="427849"/>
                  </a:lnTo>
                  <a:lnTo>
                    <a:pt x="16267" y="385790"/>
                  </a:lnTo>
                  <a:lnTo>
                    <a:pt x="4176" y="340684"/>
                  </a:lnTo>
                  <a:lnTo>
                    <a:pt x="0" y="293136"/>
                  </a:lnTo>
                  <a:lnTo>
                    <a:pt x="638175" y="293137"/>
                  </a:lnTo>
                  <a:lnTo>
                    <a:pt x="633998" y="340685"/>
                  </a:lnTo>
                  <a:lnTo>
                    <a:pt x="621907" y="385790"/>
                  </a:lnTo>
                  <a:lnTo>
                    <a:pt x="602558" y="427849"/>
                  </a:lnTo>
                  <a:lnTo>
                    <a:pt x="576609" y="466259"/>
                  </a:lnTo>
                  <a:lnTo>
                    <a:pt x="544716" y="500415"/>
                  </a:lnTo>
                  <a:lnTo>
                    <a:pt x="507536" y="529714"/>
                  </a:lnTo>
                  <a:lnTo>
                    <a:pt x="465726" y="553553"/>
                  </a:lnTo>
                  <a:lnTo>
                    <a:pt x="419943" y="571328"/>
                  </a:lnTo>
                  <a:lnTo>
                    <a:pt x="370845" y="582436"/>
                  </a:lnTo>
                  <a:lnTo>
                    <a:pt x="319087" y="58627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720507" y="3922515"/>
              <a:ext cx="638175" cy="586740"/>
            </a:xfrm>
            <a:custGeom>
              <a:rect l="l" t="t" r="r" b="b"/>
              <a:pathLst>
                <a:path w="638175" h="586739">
                  <a:moveTo>
                    <a:pt x="0" y="293137"/>
                  </a:moveTo>
                  <a:lnTo>
                    <a:pt x="4176" y="245588"/>
                  </a:lnTo>
                  <a:lnTo>
                    <a:pt x="16267" y="200483"/>
                  </a:lnTo>
                  <a:lnTo>
                    <a:pt x="35616" y="158424"/>
                  </a:lnTo>
                  <a:lnTo>
                    <a:pt x="61565" y="120014"/>
                  </a:lnTo>
                  <a:lnTo>
                    <a:pt x="93458" y="85858"/>
                  </a:lnTo>
                  <a:lnTo>
                    <a:pt x="130638" y="56559"/>
                  </a:lnTo>
                  <a:lnTo>
                    <a:pt x="172448" y="32719"/>
                  </a:lnTo>
                  <a:lnTo>
                    <a:pt x="218231" y="14944"/>
                  </a:lnTo>
                  <a:lnTo>
                    <a:pt x="267330" y="3837"/>
                  </a:lnTo>
                  <a:lnTo>
                    <a:pt x="319087" y="0"/>
                  </a:lnTo>
                  <a:lnTo>
                    <a:pt x="370845" y="3836"/>
                  </a:lnTo>
                  <a:lnTo>
                    <a:pt x="419943" y="14944"/>
                  </a:lnTo>
                  <a:lnTo>
                    <a:pt x="465726" y="32719"/>
                  </a:lnTo>
                  <a:lnTo>
                    <a:pt x="507536" y="56558"/>
                  </a:lnTo>
                  <a:lnTo>
                    <a:pt x="544716" y="85857"/>
                  </a:lnTo>
                  <a:lnTo>
                    <a:pt x="576609" y="120013"/>
                  </a:lnTo>
                  <a:lnTo>
                    <a:pt x="602559" y="158423"/>
                  </a:lnTo>
                  <a:lnTo>
                    <a:pt x="621907" y="200482"/>
                  </a:lnTo>
                  <a:lnTo>
                    <a:pt x="633998" y="245588"/>
                  </a:lnTo>
                  <a:lnTo>
                    <a:pt x="638175" y="293136"/>
                  </a:lnTo>
                  <a:lnTo>
                    <a:pt x="633998" y="340684"/>
                  </a:lnTo>
                  <a:lnTo>
                    <a:pt x="621907" y="385790"/>
                  </a:lnTo>
                  <a:lnTo>
                    <a:pt x="602559" y="427849"/>
                  </a:lnTo>
                  <a:lnTo>
                    <a:pt x="576609" y="466259"/>
                  </a:lnTo>
                  <a:lnTo>
                    <a:pt x="544716" y="500415"/>
                  </a:lnTo>
                  <a:lnTo>
                    <a:pt x="507536" y="529714"/>
                  </a:lnTo>
                  <a:lnTo>
                    <a:pt x="465726" y="553553"/>
                  </a:lnTo>
                  <a:lnTo>
                    <a:pt x="419944" y="571328"/>
                  </a:lnTo>
                  <a:lnTo>
                    <a:pt x="370845" y="582436"/>
                  </a:lnTo>
                  <a:lnTo>
                    <a:pt x="319087" y="586273"/>
                  </a:lnTo>
                  <a:lnTo>
                    <a:pt x="267330" y="582436"/>
                  </a:lnTo>
                  <a:lnTo>
                    <a:pt x="218231" y="571328"/>
                  </a:lnTo>
                  <a:lnTo>
                    <a:pt x="172448" y="553553"/>
                  </a:lnTo>
                  <a:lnTo>
                    <a:pt x="130638" y="529714"/>
                  </a:lnTo>
                  <a:lnTo>
                    <a:pt x="93458" y="500415"/>
                  </a:lnTo>
                  <a:lnTo>
                    <a:pt x="61565" y="466259"/>
                  </a:lnTo>
                  <a:lnTo>
                    <a:pt x="35616" y="427849"/>
                  </a:lnTo>
                  <a:lnTo>
                    <a:pt x="16267" y="385790"/>
                  </a:lnTo>
                  <a:lnTo>
                    <a:pt x="4176" y="340685"/>
                  </a:lnTo>
                  <a:lnTo>
                    <a:pt x="0" y="293136"/>
                  </a:lnTo>
                  <a:close/>
                </a:path>
              </a:pathLst>
            </a:custGeom>
            <a:ln w="9525">
              <a:solidFill>
                <a:srgbClr val="FF66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1269581" y="3947531"/>
            <a:ext cx="179768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C00000"/>
                </a:solidFill>
                <a:latin typeface="Arial"/>
                <a:cs typeface="Arial"/>
              </a:rPr>
              <a:t>330÷5÷2</a:t>
            </a:r>
            <a:endParaRPr sz="3600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18" name="object 18"/>
          <p:cNvSpPr txBox="1"/>
          <p:nvPr/>
        </p:nvSpPr>
        <p:spPr>
          <a:xfrm>
            <a:off x="3676533" y="3774943"/>
            <a:ext cx="290893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911860"/>
              </a:tabLst>
            </a:pPr>
            <a:r>
              <a:rPr sz="7200" b="1" spc="-75" baseline="-6944">
                <a:solidFill>
                  <a:srgbClr val="FF5050"/>
                </a:solidFill>
                <a:latin typeface="Microsoft JhengHei"/>
                <a:cs typeface="Microsoft JhengHei"/>
              </a:rPr>
              <a:t>＝</a:t>
            </a:r>
            <a:r>
              <a:rPr sz="7200" b="1" baseline="-6944">
                <a:solidFill>
                  <a:srgbClr val="FF5050"/>
                </a:solidFill>
                <a:latin typeface="Microsoft JhengHei"/>
                <a:cs typeface="Microsoft JhengHei"/>
              </a:rPr>
              <a:t>	</a:t>
            </a:r>
            <a:r>
              <a:rPr sz="3600" b="1" spc="-10">
                <a:latin typeface="Times New Roman"/>
                <a:cs typeface="Times New Roman"/>
              </a:rPr>
              <a:t>330÷(5×2)</a:t>
            </a:r>
            <a:endParaRPr sz="36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57224" y="5500701"/>
            <a:ext cx="4387850" cy="70802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279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20"/>
              </a:spcBef>
            </a:pPr>
            <a:r>
              <a:rPr sz="4000" b="1" i="1" spc="-10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4000" b="1" i="1" spc="-1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4000" b="1" i="1" spc="-1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=</a:t>
            </a:r>
            <a:r>
              <a:rPr sz="4000" b="1" i="1" spc="-10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÷(</a:t>
            </a:r>
            <a:r>
              <a:rPr sz="4000" b="1" i="1" spc="-1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×</a:t>
            </a:r>
            <a:r>
              <a:rPr sz="4000" b="1" i="1" spc="-1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)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357817" y="5572140"/>
            <a:ext cx="2632710" cy="70802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2794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20"/>
              </a:spcBef>
            </a:pP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(</a:t>
            </a:r>
            <a:r>
              <a:rPr sz="4000" b="1" i="1" spc="-1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≠0</a:t>
            </a:r>
            <a:r>
              <a:rPr sz="4000" b="1" spc="-10">
                <a:solidFill>
                  <a:srgbClr val="FF0000"/>
                </a:solidFill>
                <a:latin typeface="MS Gothic"/>
                <a:cs typeface="MS Gothic"/>
              </a:rPr>
              <a:t>，</a:t>
            </a:r>
            <a:r>
              <a:rPr sz="4000" b="1" i="1" spc="-1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r>
              <a:rPr sz="4000" b="1" spc="-10">
                <a:solidFill>
                  <a:srgbClr val="FF0000"/>
                </a:solidFill>
                <a:latin typeface="Times New Roman"/>
                <a:cs typeface="Times New Roman"/>
              </a:rPr>
              <a:t>≠0)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4597399"/>
            <a:ext cx="1292225" cy="2212975"/>
            <a:chOff x="0" y="4597399"/>
            <a:chExt cx="1292225" cy="22129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1600" y="4597399"/>
              <a:ext cx="505301" cy="204017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5206999"/>
              <a:ext cx="1292225" cy="1602905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5283199" y="5232400"/>
            <a:ext cx="3860800" cy="1516380"/>
            <a:chOff x="5283199" y="5232400"/>
            <a:chExt cx="3860800" cy="151638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674100" y="6197600"/>
              <a:ext cx="469900" cy="55086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505700" y="5232400"/>
              <a:ext cx="1487003" cy="1274763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5292724" y="5768975"/>
              <a:ext cx="2270760" cy="615950"/>
            </a:xfrm>
            <a:custGeom>
              <a:rect l="l" t="t" r="r" b="b"/>
              <a:pathLst>
                <a:path w="2270759" h="615950">
                  <a:moveTo>
                    <a:pt x="1917860" y="615950"/>
                  </a:moveTo>
                  <a:lnTo>
                    <a:pt x="102660" y="615950"/>
                  </a:lnTo>
                  <a:lnTo>
                    <a:pt x="62700" y="607882"/>
                  </a:lnTo>
                  <a:lnTo>
                    <a:pt x="30068" y="585881"/>
                  </a:lnTo>
                  <a:lnTo>
                    <a:pt x="8067" y="553249"/>
                  </a:lnTo>
                  <a:lnTo>
                    <a:pt x="0" y="513289"/>
                  </a:lnTo>
                  <a:lnTo>
                    <a:pt x="0" y="102658"/>
                  </a:lnTo>
                  <a:lnTo>
                    <a:pt x="8067" y="62700"/>
                  </a:lnTo>
                  <a:lnTo>
                    <a:pt x="30068" y="30068"/>
                  </a:lnTo>
                  <a:lnTo>
                    <a:pt x="62701" y="8067"/>
                  </a:lnTo>
                  <a:lnTo>
                    <a:pt x="102660" y="0"/>
                  </a:lnTo>
                  <a:lnTo>
                    <a:pt x="1917861" y="0"/>
                  </a:lnTo>
                  <a:lnTo>
                    <a:pt x="1957820" y="8067"/>
                  </a:lnTo>
                  <a:lnTo>
                    <a:pt x="1990452" y="30068"/>
                  </a:lnTo>
                  <a:lnTo>
                    <a:pt x="2012453" y="62700"/>
                  </a:lnTo>
                  <a:lnTo>
                    <a:pt x="2020527" y="102660"/>
                  </a:lnTo>
                  <a:lnTo>
                    <a:pt x="2270742" y="194369"/>
                  </a:lnTo>
                  <a:lnTo>
                    <a:pt x="2020521" y="256646"/>
                  </a:lnTo>
                  <a:lnTo>
                    <a:pt x="2020521" y="513289"/>
                  </a:lnTo>
                  <a:lnTo>
                    <a:pt x="2012453" y="553250"/>
                  </a:lnTo>
                  <a:lnTo>
                    <a:pt x="1990452" y="585881"/>
                  </a:lnTo>
                  <a:lnTo>
                    <a:pt x="1957820" y="607882"/>
                  </a:lnTo>
                  <a:lnTo>
                    <a:pt x="1917860" y="6159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292724" y="5768975"/>
              <a:ext cx="2270760" cy="615950"/>
            </a:xfrm>
            <a:custGeom>
              <a:rect l="l" t="t" r="r" b="b"/>
              <a:pathLst>
                <a:path w="2270759" h="615950">
                  <a:moveTo>
                    <a:pt x="0" y="102660"/>
                  </a:moveTo>
                  <a:lnTo>
                    <a:pt x="8067" y="62700"/>
                  </a:lnTo>
                  <a:lnTo>
                    <a:pt x="30068" y="30068"/>
                  </a:lnTo>
                  <a:lnTo>
                    <a:pt x="62700" y="8067"/>
                  </a:lnTo>
                  <a:lnTo>
                    <a:pt x="102660" y="0"/>
                  </a:lnTo>
                  <a:lnTo>
                    <a:pt x="1178637" y="0"/>
                  </a:lnTo>
                  <a:lnTo>
                    <a:pt x="1683767" y="0"/>
                  </a:lnTo>
                  <a:lnTo>
                    <a:pt x="1917860" y="0"/>
                  </a:lnTo>
                  <a:lnTo>
                    <a:pt x="1957820" y="8067"/>
                  </a:lnTo>
                  <a:lnTo>
                    <a:pt x="1990452" y="30068"/>
                  </a:lnTo>
                  <a:lnTo>
                    <a:pt x="2012453" y="62700"/>
                  </a:lnTo>
                  <a:lnTo>
                    <a:pt x="2020521" y="102660"/>
                  </a:lnTo>
                  <a:lnTo>
                    <a:pt x="2270742" y="194369"/>
                  </a:lnTo>
                  <a:lnTo>
                    <a:pt x="2020521" y="256646"/>
                  </a:lnTo>
                  <a:lnTo>
                    <a:pt x="2020521" y="513289"/>
                  </a:lnTo>
                  <a:lnTo>
                    <a:pt x="2012453" y="553249"/>
                  </a:lnTo>
                  <a:lnTo>
                    <a:pt x="1990452" y="585881"/>
                  </a:lnTo>
                  <a:lnTo>
                    <a:pt x="1957820" y="607882"/>
                  </a:lnTo>
                  <a:lnTo>
                    <a:pt x="1917860" y="615950"/>
                  </a:lnTo>
                  <a:lnTo>
                    <a:pt x="1683767" y="615950"/>
                  </a:lnTo>
                  <a:lnTo>
                    <a:pt x="1178637" y="615950"/>
                  </a:lnTo>
                  <a:lnTo>
                    <a:pt x="102660" y="615950"/>
                  </a:lnTo>
                  <a:lnTo>
                    <a:pt x="62700" y="607882"/>
                  </a:lnTo>
                  <a:lnTo>
                    <a:pt x="30068" y="585881"/>
                  </a:lnTo>
                  <a:lnTo>
                    <a:pt x="8067" y="553250"/>
                  </a:lnTo>
                  <a:lnTo>
                    <a:pt x="0" y="513289"/>
                  </a:lnTo>
                  <a:lnTo>
                    <a:pt x="0" y="256646"/>
                  </a:lnTo>
                  <a:lnTo>
                    <a:pt x="0" y="102658"/>
                  </a:lnTo>
                  <a:close/>
                </a:path>
              </a:pathLst>
            </a:custGeom>
            <a:ln w="19050">
              <a:solidFill>
                <a:srgbClr val="33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3930015" y="1042670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归纳总结：</a:t>
            </a:r>
            <a:endParaRPr sz="3200"/>
          </a:p>
        </p:txBody>
      </p:sp>
      <p:sp>
        <p:nvSpPr>
          <p:cNvPr id="12" name="object 12"/>
          <p:cNvSpPr/>
          <p:nvPr/>
        </p:nvSpPr>
        <p:spPr>
          <a:xfrm>
            <a:off x="995362" y="1916113"/>
            <a:ext cx="7164705" cy="0"/>
          </a:xfrm>
          <a:custGeom>
            <a:rect l="l" t="t" r="r" b="b"/>
            <a:pathLst>
              <a:path w="7164705">
                <a:moveTo>
                  <a:pt x="0" y="0"/>
                </a:moveTo>
                <a:lnTo>
                  <a:pt x="7164388" y="0"/>
                </a:lnTo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074103" y="2049413"/>
            <a:ext cx="7515859" cy="4215765"/>
          </a:xfrm>
          <a:prstGeom prst="rect">
            <a:avLst/>
          </a:prstGeom>
        </p:spPr>
        <p:txBody>
          <a:bodyPr vert="horz" wrap="square" lIns="0" tIns="153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2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除法的运算性质：</a:t>
            </a:r>
            <a:endParaRPr sz="2200">
              <a:latin typeface="Microsoft JhengHei"/>
              <a:cs typeface="Microsoft JhengHei"/>
            </a:endParaRPr>
          </a:p>
          <a:p>
            <a:pPr marL="279400" marR="230504" indent="-266700">
              <a:lnSpc>
                <a:spcPts val="3960"/>
              </a:lnSpc>
              <a:spcBef>
                <a:spcPts val="145"/>
              </a:spcBef>
              <a:buFont typeface="Times New Roman"/>
              <a:buAutoNum type="arabicPeriod"/>
              <a:tabLst>
                <a:tab pos="292100"/>
              </a:tabLst>
            </a:pPr>
            <a:r>
              <a:rPr sz="2200" b="1" spc="-5">
                <a:latin typeface="Microsoft JhengHei"/>
                <a:cs typeface="Microsoft JhengHei"/>
              </a:rPr>
              <a:t>一个数连续除以两个数，等于这个数除以这两个数的积。</a:t>
            </a:r>
            <a:r>
              <a:rPr sz="2200" b="1">
                <a:latin typeface="Microsoft JhengHei"/>
                <a:cs typeface="Microsoft JhengHei"/>
              </a:rPr>
              <a:t>用字母表示为：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＝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a÷</a:t>
            </a: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×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r>
              <a:rPr sz="2200" b="1" spc="-50">
                <a:latin typeface="Microsoft JhengHei"/>
                <a:cs typeface="Microsoft JhengHei"/>
              </a:rPr>
              <a:t>。</a:t>
            </a:r>
            <a:endParaRPr sz="2200">
              <a:latin typeface="Microsoft JhengHei"/>
              <a:cs typeface="Microsoft JhengHei"/>
            </a:endParaRPr>
          </a:p>
          <a:p>
            <a:pPr marL="292100" indent="-279400">
              <a:lnSpc>
                <a:spcPct val="100000"/>
              </a:lnSpc>
              <a:spcBef>
                <a:spcPts val="965"/>
              </a:spcBef>
              <a:buFont typeface="Times New Roman"/>
              <a:buAutoNum type="arabicPeriod"/>
              <a:tabLst>
                <a:tab pos="292100"/>
              </a:tabLst>
            </a:pPr>
            <a:r>
              <a:rPr sz="2200" b="1" spc="-5">
                <a:latin typeface="Microsoft JhengHei"/>
                <a:cs typeface="Microsoft JhengHei"/>
              </a:rPr>
              <a:t>两个数相除，如果除数分解成的因数恰好与被除数成倍</a:t>
            </a:r>
            <a:endParaRPr sz="2200">
              <a:latin typeface="Microsoft JhengHei"/>
              <a:cs typeface="Microsoft JhengHei"/>
            </a:endParaRPr>
          </a:p>
          <a:p>
            <a:pPr marL="279400">
              <a:lnSpc>
                <a:spcPct val="100000"/>
              </a:lnSpc>
              <a:spcBef>
                <a:spcPts val="1320"/>
              </a:spcBef>
            </a:pPr>
            <a:r>
              <a:rPr sz="2200" b="1">
                <a:latin typeface="Microsoft JhengHei"/>
                <a:cs typeface="Microsoft JhengHei"/>
              </a:rPr>
              <a:t>数关系，那么可以利用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（ 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×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c </a:t>
            </a: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）＝ 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r>
              <a:rPr sz="2200" b="1" spc="-10">
                <a:latin typeface="Microsoft JhengHei"/>
                <a:cs typeface="Microsoft JhengHei"/>
              </a:rPr>
              <a:t>进行简便计算。</a:t>
            </a:r>
            <a:endParaRPr sz="2200">
              <a:latin typeface="Microsoft JhengHei"/>
              <a:cs typeface="Microsoft JhengHei"/>
            </a:endParaRPr>
          </a:p>
          <a:p>
            <a:pPr marL="279400" marR="509905" indent="-266700">
              <a:lnSpc>
                <a:spcPct val="150000"/>
              </a:lnSpc>
              <a:buFont typeface="Times New Roman"/>
              <a:buAutoNum type="arabicPeriod" startAt="3"/>
              <a:tabLst>
                <a:tab pos="292100"/>
              </a:tabLst>
            </a:pPr>
            <a:r>
              <a:rPr sz="2200" b="1" spc="-5">
                <a:latin typeface="Microsoft JhengHei"/>
                <a:cs typeface="Microsoft JhengHei"/>
              </a:rPr>
              <a:t>一个数连续除以两个数，交换除数的位置，商不变。用</a:t>
            </a:r>
            <a:r>
              <a:rPr sz="2200" b="1">
                <a:latin typeface="Microsoft JhengHei"/>
                <a:cs typeface="Microsoft JhengHei"/>
              </a:rPr>
              <a:t>字母表示为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2200" b="1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 i="1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＝ </a:t>
            </a:r>
            <a:r>
              <a:rPr sz="2200" b="1" i="1" spc="-20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2200" b="1" spc="-20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 i="1" spc="-2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r>
              <a:rPr sz="2200" b="1" spc="-20">
                <a:solidFill>
                  <a:srgbClr val="FF0000"/>
                </a:solidFill>
                <a:latin typeface="Times New Roman"/>
                <a:cs typeface="Times New Roman"/>
              </a:rPr>
              <a:t>÷</a:t>
            </a:r>
            <a:r>
              <a:rPr sz="2200" b="1" i="1" spc="-2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400">
              <a:latin typeface="Times New Roman"/>
              <a:cs typeface="Times New Roman"/>
            </a:endParaRPr>
          </a:p>
          <a:p>
            <a:pPr marL="4339590">
              <a:lnSpc>
                <a:spcPct val="100000"/>
              </a:lnSpc>
            </a:pPr>
            <a:r>
              <a:rPr sz="2400" b="1">
                <a:latin typeface="Times New Roman"/>
                <a:cs typeface="Times New Roman"/>
              </a:rPr>
              <a:t>b</a:t>
            </a:r>
            <a:r>
              <a:rPr sz="2400" b="1">
                <a:latin typeface="Microsoft JhengHei"/>
                <a:cs typeface="Microsoft JhengHei"/>
              </a:rPr>
              <a:t>、</a:t>
            </a:r>
            <a:r>
              <a:rPr sz="2400" b="1">
                <a:latin typeface="Times New Roman"/>
                <a:cs typeface="Times New Roman"/>
              </a:rPr>
              <a:t>c</a:t>
            </a:r>
            <a:r>
              <a:rPr sz="2400" b="1">
                <a:latin typeface="Microsoft JhengHei"/>
                <a:cs typeface="Microsoft JhengHei"/>
              </a:rPr>
              <a:t>不能为</a:t>
            </a:r>
            <a:r>
              <a:rPr sz="2400" b="1" spc="-50">
                <a:latin typeface="Times New Roman"/>
                <a:cs typeface="Times New Roman"/>
              </a:rPr>
              <a:t>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39175" y="6569075"/>
            <a:ext cx="504825" cy="288925"/>
          </a:xfrm>
          <a:custGeom>
            <a:rect l="l" t="t" r="r" b="b"/>
            <a:pathLst>
              <a:path w="504825" h="288925">
                <a:moveTo>
                  <a:pt x="0" y="72231"/>
                </a:moveTo>
                <a:lnTo>
                  <a:pt x="378619" y="72231"/>
                </a:lnTo>
                <a:lnTo>
                  <a:pt x="378619" y="0"/>
                </a:lnTo>
                <a:lnTo>
                  <a:pt x="504825" y="144462"/>
                </a:lnTo>
                <a:lnTo>
                  <a:pt x="378619" y="288925"/>
                </a:lnTo>
                <a:lnTo>
                  <a:pt x="378619" y="216693"/>
                </a:lnTo>
                <a:lnTo>
                  <a:pt x="0" y="216693"/>
                </a:lnTo>
                <a:lnTo>
                  <a:pt x="0" y="72231"/>
                </a:lnTo>
                <a:close/>
              </a:path>
            </a:pathLst>
          </a:custGeom>
          <a:ln w="9525">
            <a:solidFill>
              <a:srgbClr val="FFCC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991475" y="6569075"/>
            <a:ext cx="504825" cy="288925"/>
          </a:xfrm>
          <a:custGeom>
            <a:rect l="l" t="t" r="r" b="b"/>
            <a:pathLst>
              <a:path w="504825" h="288925">
                <a:moveTo>
                  <a:pt x="504825" y="216693"/>
                </a:moveTo>
                <a:lnTo>
                  <a:pt x="126205" y="216693"/>
                </a:lnTo>
                <a:lnTo>
                  <a:pt x="126205" y="288925"/>
                </a:lnTo>
                <a:lnTo>
                  <a:pt x="0" y="144462"/>
                </a:lnTo>
                <a:lnTo>
                  <a:pt x="126205" y="0"/>
                </a:lnTo>
                <a:lnTo>
                  <a:pt x="126205" y="72231"/>
                </a:lnTo>
                <a:lnTo>
                  <a:pt x="504825" y="72231"/>
                </a:lnTo>
                <a:lnTo>
                  <a:pt x="504825" y="216693"/>
                </a:lnTo>
                <a:close/>
              </a:path>
            </a:pathLst>
          </a:custGeom>
          <a:ln w="9525">
            <a:solidFill>
              <a:srgbClr val="FFCC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77800" y="476250"/>
            <a:ext cx="8966200" cy="6086475"/>
            <a:chOff x="177800" y="476250"/>
            <a:chExt cx="8966200" cy="6086475"/>
          </a:xfrm>
        </p:grpSpPr>
        <p:sp>
          <p:nvSpPr>
            <p:cNvPr id="5" name="object 5"/>
            <p:cNvSpPr/>
            <p:nvPr/>
          </p:nvSpPr>
          <p:spPr>
            <a:xfrm>
              <a:off x="684212" y="476250"/>
              <a:ext cx="8460105" cy="144780"/>
            </a:xfrm>
            <a:custGeom>
              <a:rect l="l" t="t" r="r" b="b"/>
              <a:pathLst>
                <a:path w="8460105" h="144779">
                  <a:moveTo>
                    <a:pt x="8459787" y="144462"/>
                  </a:moveTo>
                  <a:lnTo>
                    <a:pt x="0" y="144462"/>
                  </a:lnTo>
                  <a:lnTo>
                    <a:pt x="0" y="0"/>
                  </a:lnTo>
                  <a:lnTo>
                    <a:pt x="8459787" y="0"/>
                  </a:lnTo>
                  <a:lnTo>
                    <a:pt x="8459787" y="144462"/>
                  </a:lnTo>
                  <a:close/>
                </a:path>
              </a:pathLst>
            </a:custGeom>
            <a:solidFill>
              <a:srgbClr val="D79A1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7800" y="622300"/>
              <a:ext cx="8785225" cy="5940424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7387590" y="3168333"/>
            <a:ext cx="12446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>
                <a:solidFill>
                  <a:srgbClr val="FF66FF"/>
                </a:solidFill>
                <a:latin typeface="Microsoft JhengHei"/>
                <a:cs typeface="Microsoft JhengHei"/>
              </a:rPr>
              <a:t>拼</a:t>
            </a:r>
            <a:endParaRPr sz="9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104389" y="483235"/>
            <a:ext cx="4752975" cy="6238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44420" marR="1181100" indent="-2306955">
              <a:lnSpc>
                <a:spcPct val="121100"/>
              </a:lnSpc>
              <a:spcBef>
                <a:spcPts val="100"/>
              </a:spcBef>
              <a:tabLst>
                <a:tab pos="1910714"/>
              </a:tabLst>
            </a:pPr>
            <a:r>
              <a:rPr sz="9600" b="1" spc="-50">
                <a:solidFill>
                  <a:srgbClr val="FFFF66"/>
                </a:solidFill>
                <a:latin typeface="Microsoft JhengHei"/>
                <a:cs typeface="Microsoft JhengHei"/>
              </a:rPr>
              <a:t>智</a:t>
            </a:r>
            <a:r>
              <a:rPr sz="9600" b="1">
                <a:solidFill>
                  <a:srgbClr val="FFFF66"/>
                </a:solidFill>
                <a:latin typeface="Microsoft JhengHei"/>
                <a:cs typeface="Microsoft JhengHei"/>
              </a:rPr>
              <a:t>	</a:t>
            </a:r>
            <a:r>
              <a:rPr sz="14400" b="1" spc="-75" baseline="-11863">
                <a:solidFill>
                  <a:srgbClr val="FFFFFF"/>
                </a:solidFill>
                <a:latin typeface="Microsoft JhengHei"/>
                <a:cs typeface="Microsoft JhengHei"/>
              </a:rPr>
              <a:t>力</a:t>
            </a:r>
            <a:r>
              <a:rPr sz="9600" b="1" spc="-50">
                <a:solidFill>
                  <a:srgbClr val="99CCFF"/>
                </a:solidFill>
                <a:latin typeface="Microsoft JhengHei"/>
                <a:cs typeface="Microsoft JhengHei"/>
              </a:rPr>
              <a:t>大</a:t>
            </a:r>
            <a:endParaRPr sz="9600">
              <a:latin typeface="Microsoft JhengHei"/>
              <a:cs typeface="Microsoft JhengHei"/>
            </a:endParaRPr>
          </a:p>
          <a:p>
            <a:pPr marL="509270">
              <a:lnSpc>
                <a:spcPct val="100000"/>
              </a:lnSpc>
              <a:spcBef>
                <a:spcPts val="1820"/>
              </a:spcBef>
            </a:pPr>
            <a:r>
              <a:rPr sz="4800" b="1">
                <a:solidFill>
                  <a:srgbClr val="FF0000"/>
                </a:solidFill>
                <a:latin typeface="Microsoft JhengHei"/>
                <a:cs typeface="Microsoft JhengHei"/>
              </a:rPr>
              <a:t>勇气</a:t>
            </a:r>
            <a:r>
              <a:rPr sz="4800" b="1">
                <a:solidFill>
                  <a:srgbClr val="FF0000"/>
                </a:solidFill>
                <a:latin typeface="Times New Roman"/>
                <a:cs typeface="Times New Roman"/>
              </a:rPr>
              <a:t>+</a:t>
            </a:r>
            <a:r>
              <a:rPr sz="4800" b="1" spc="125">
                <a:solidFill>
                  <a:srgbClr val="FF0000"/>
                </a:solidFill>
                <a:latin typeface="Microsoft JhengHei"/>
                <a:cs typeface="Microsoft JhengHei"/>
              </a:rPr>
              <a:t>智慧 </a:t>
            </a:r>
            <a:r>
              <a:rPr sz="14400" b="1" spc="-75" baseline="1736">
                <a:solidFill>
                  <a:srgbClr val="66FF99"/>
                </a:solidFill>
                <a:latin typeface="Microsoft JhengHei"/>
                <a:cs typeface="Microsoft JhengHei"/>
              </a:rPr>
              <a:t>比</a:t>
            </a:r>
            <a:endParaRPr sz="14400" baseline="1736">
              <a:latin typeface="Microsoft JhengHei"/>
              <a:cs typeface="Microsoft JhengHei"/>
            </a:endParaRPr>
          </a:p>
          <a:p>
            <a:pPr marL="335915">
              <a:lnSpc>
                <a:spcPct val="100000"/>
              </a:lnSpc>
              <a:spcBef>
                <a:spcPts val="1920"/>
              </a:spcBef>
            </a:pPr>
            <a:r>
              <a:rPr sz="4800" b="1">
                <a:solidFill>
                  <a:srgbClr val="FF0000"/>
                </a:solidFill>
                <a:latin typeface="Times New Roman"/>
                <a:cs typeface="Times New Roman"/>
              </a:rPr>
              <a:t>+</a:t>
            </a:r>
            <a:r>
              <a:rPr sz="4800" b="1">
                <a:solidFill>
                  <a:srgbClr val="FF0000"/>
                </a:solidFill>
                <a:latin typeface="Microsoft JhengHei"/>
                <a:cs typeface="Microsoft JhengHei"/>
              </a:rPr>
              <a:t>细心</a:t>
            </a:r>
            <a:r>
              <a:rPr sz="4800" b="1">
                <a:solidFill>
                  <a:srgbClr val="FF0000"/>
                </a:solidFill>
                <a:latin typeface="Times New Roman"/>
                <a:cs typeface="Times New Roman"/>
              </a:rPr>
              <a:t>=</a:t>
            </a:r>
            <a:r>
              <a:rPr sz="4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成功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762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15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527175" cy="163512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16939" y="1768149"/>
            <a:ext cx="2381885" cy="3683000"/>
          </a:xfrm>
          <a:prstGeom prst="rect">
            <a:avLst/>
          </a:prstGeom>
        </p:spPr>
        <p:txBody>
          <a:bodyPr vert="horz" wrap="square" lIns="0" tIns="317500" rIns="0" bIns="0" rtlCol="0">
            <a:spAutoFit/>
          </a:bodyPr>
          <a:lstStyle/>
          <a:p>
            <a:pPr marL="456565">
              <a:lnSpc>
                <a:spcPct val="100000"/>
              </a:lnSpc>
              <a:spcBef>
                <a:spcPts val="2500"/>
              </a:spcBef>
            </a:pPr>
            <a:r>
              <a:rPr sz="4000" b="1" spc="-10">
                <a:solidFill>
                  <a:srgbClr val="008000"/>
                </a:solidFill>
                <a:latin typeface="Times New Roman"/>
                <a:cs typeface="Times New Roman"/>
              </a:rPr>
              <a:t>25×14</a:t>
            </a:r>
            <a:endParaRPr sz="4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400"/>
              </a:spcBef>
            </a:pPr>
            <a:r>
              <a:rPr sz="4000" b="1" spc="-10">
                <a:solidFill>
                  <a:srgbClr val="008000"/>
                </a:solidFill>
                <a:latin typeface="Microsoft JhengHei"/>
                <a:cs typeface="Microsoft JhengHei"/>
              </a:rPr>
              <a:t>＝</a:t>
            </a:r>
            <a:r>
              <a:rPr sz="4000" b="1" u="heavy" spc="-10">
                <a:solidFill>
                  <a:srgbClr val="008000"/>
                </a:solidFill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25×10×</a:t>
            </a:r>
            <a:r>
              <a:rPr sz="4000" b="1" spc="-10">
                <a:solidFill>
                  <a:srgbClr val="008000"/>
                </a:solidFill>
                <a:latin typeface="Times New Roman"/>
                <a:cs typeface="Times New Roman"/>
              </a:rPr>
              <a:t>4</a:t>
            </a:r>
            <a:endParaRPr sz="4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400"/>
              </a:spcBef>
            </a:pPr>
            <a:r>
              <a:rPr sz="4000" b="1" spc="-10">
                <a:solidFill>
                  <a:srgbClr val="008000"/>
                </a:solidFill>
                <a:latin typeface="Microsoft JhengHei"/>
                <a:cs typeface="Microsoft JhengHei"/>
              </a:rPr>
              <a:t>＝</a:t>
            </a:r>
            <a:r>
              <a:rPr sz="4000" b="1" spc="-10">
                <a:solidFill>
                  <a:srgbClr val="008000"/>
                </a:solidFill>
                <a:latin typeface="Times New Roman"/>
                <a:cs typeface="Times New Roman"/>
              </a:rPr>
              <a:t>250×4</a:t>
            </a:r>
            <a:endParaRPr sz="4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400"/>
              </a:spcBef>
            </a:pPr>
            <a:r>
              <a:rPr sz="4000" b="1" spc="-10">
                <a:solidFill>
                  <a:srgbClr val="008000"/>
                </a:solidFill>
                <a:latin typeface="Microsoft JhengHei"/>
                <a:cs typeface="Microsoft JhengHei"/>
              </a:rPr>
              <a:t>＝</a:t>
            </a:r>
            <a:r>
              <a:rPr sz="4000" b="1" spc="-10">
                <a:solidFill>
                  <a:srgbClr val="008000"/>
                </a:solidFill>
                <a:latin typeface="Times New Roman"/>
                <a:cs typeface="Times New Roman"/>
              </a:rPr>
              <a:t>1000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50740" y="1768149"/>
            <a:ext cx="3144520" cy="1854200"/>
          </a:xfrm>
          <a:prstGeom prst="rect">
            <a:avLst/>
          </a:prstGeom>
        </p:spPr>
        <p:txBody>
          <a:bodyPr vert="horz" wrap="square" lIns="0" tIns="317500" rIns="0" bIns="0" rtlCol="0">
            <a:spAutoFit/>
          </a:bodyPr>
          <a:lstStyle/>
          <a:p>
            <a:pPr marL="456565">
              <a:lnSpc>
                <a:spcPct val="100000"/>
              </a:lnSpc>
              <a:spcBef>
                <a:spcPts val="2500"/>
              </a:spcBef>
            </a:pPr>
            <a:r>
              <a:rPr sz="4000" b="1" spc="-10">
                <a:solidFill>
                  <a:srgbClr val="008000"/>
                </a:solidFill>
                <a:latin typeface="Times New Roman"/>
                <a:cs typeface="Times New Roman"/>
              </a:rPr>
              <a:t>4×5×19</a:t>
            </a:r>
            <a:endParaRPr sz="4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400"/>
              </a:spcBef>
            </a:pPr>
            <a:r>
              <a:rPr sz="4000" b="1" spc="-10">
                <a:solidFill>
                  <a:srgbClr val="008000"/>
                </a:solidFill>
                <a:latin typeface="Microsoft JhengHei"/>
                <a:cs typeface="Microsoft JhengHei"/>
              </a:rPr>
              <a:t>＝</a:t>
            </a:r>
            <a:r>
              <a:rPr sz="4000" b="1" spc="-10">
                <a:solidFill>
                  <a:srgbClr val="008000"/>
                </a:solidFill>
                <a:latin typeface="Times New Roman"/>
                <a:cs typeface="Times New Roman"/>
              </a:rPr>
              <a:t>4×</a:t>
            </a:r>
            <a:r>
              <a:rPr sz="4000" b="1" spc="-10">
                <a:solidFill>
                  <a:srgbClr val="008000"/>
                </a:solidFill>
                <a:latin typeface="Microsoft JhengHei"/>
                <a:cs typeface="Microsoft JhengHei"/>
              </a:rPr>
              <a:t>（</a:t>
            </a:r>
            <a:r>
              <a:rPr sz="4000" b="1" spc="-10">
                <a:solidFill>
                  <a:srgbClr val="008000"/>
                </a:solidFill>
                <a:latin typeface="Times New Roman"/>
                <a:cs typeface="Times New Roman"/>
              </a:rPr>
              <a:t>5×19</a:t>
            </a:r>
            <a:r>
              <a:rPr sz="4000" b="1" spc="-10">
                <a:solidFill>
                  <a:srgbClr val="008000"/>
                </a:solidFill>
                <a:latin typeface="Microsoft JhengHei"/>
                <a:cs typeface="Microsoft JhengHei"/>
              </a:rPr>
              <a:t>）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50740" y="3596949"/>
            <a:ext cx="1584960" cy="1854200"/>
          </a:xfrm>
          <a:prstGeom prst="rect">
            <a:avLst/>
          </a:prstGeom>
        </p:spPr>
        <p:txBody>
          <a:bodyPr vert="horz" wrap="square" lIns="0" tIns="3175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00"/>
              </a:spcBef>
            </a:pPr>
            <a:r>
              <a:rPr sz="4000" b="1" spc="-10">
                <a:solidFill>
                  <a:srgbClr val="008000"/>
                </a:solidFill>
                <a:latin typeface="Microsoft JhengHei"/>
                <a:cs typeface="Microsoft JhengHei"/>
              </a:rPr>
              <a:t>＝</a:t>
            </a:r>
            <a:r>
              <a:rPr sz="4000" b="1" spc="-10">
                <a:solidFill>
                  <a:srgbClr val="008000"/>
                </a:solidFill>
                <a:latin typeface="Times New Roman"/>
                <a:cs typeface="Times New Roman"/>
              </a:rPr>
              <a:t>4×95</a:t>
            </a:r>
            <a:endParaRPr sz="4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400"/>
              </a:spcBef>
            </a:pPr>
            <a:r>
              <a:rPr sz="4000" b="1" spc="-20">
                <a:solidFill>
                  <a:srgbClr val="008000"/>
                </a:solidFill>
                <a:latin typeface="Microsoft JhengHei"/>
                <a:cs typeface="Microsoft JhengHei"/>
              </a:rPr>
              <a:t>＝</a:t>
            </a:r>
            <a:r>
              <a:rPr sz="4000" b="1" spc="-20">
                <a:solidFill>
                  <a:srgbClr val="008000"/>
                </a:solidFill>
                <a:latin typeface="Times New Roman"/>
                <a:cs typeface="Times New Roman"/>
              </a:rPr>
              <a:t>380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54444" y="3658235"/>
            <a:ext cx="1494155" cy="24130"/>
          </a:xfrm>
          <a:custGeom>
            <a:rect l="l" t="t" r="r" b="b"/>
            <a:pathLst>
              <a:path w="1494154" h="24129">
                <a:moveTo>
                  <a:pt x="0" y="24129"/>
                </a:moveTo>
                <a:lnTo>
                  <a:pt x="1494154" y="0"/>
                </a:lnTo>
              </a:path>
            </a:pathLst>
          </a:custGeom>
          <a:ln w="38100">
            <a:solidFill>
              <a:srgbClr val="FF0066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2044699" y="773064"/>
            <a:ext cx="4560887" cy="856445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7315200" y="457200"/>
            <a:ext cx="1828800" cy="914400"/>
          </a:xfrm>
          <a:prstGeom prst="rect">
            <a:avLst/>
          </a:prstGeom>
          <a:solidFill>
            <a:srgbClr val="00CC99"/>
          </a:solidFill>
          <a:ln w="9525">
            <a:solidFill>
              <a:srgbClr val="000000"/>
            </a:solidFill>
          </a:ln>
        </p:spPr>
        <p:txBody>
          <a:bodyPr vert="horz" wrap="square" lIns="0" tIns="226060" rIns="0" bIns="0" rtlCol="0">
            <a:spAutoFit/>
          </a:bodyPr>
          <a:lstStyle/>
          <a:p>
            <a:pPr marL="101600">
              <a:lnSpc>
                <a:spcPct val="100000"/>
              </a:lnSpc>
              <a:spcBef>
                <a:spcPts val="1780"/>
              </a:spcBef>
            </a:pPr>
            <a:r>
              <a:rPr sz="3200" spc="-15">
                <a:solidFill>
                  <a:srgbClr val="000000"/>
                </a:solidFill>
              </a:rPr>
              <a:t>认真思考</a:t>
            </a:r>
            <a:endParaRPr sz="3200"/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845753" y="3754750"/>
            <a:ext cx="1993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0000"/>
                </a:solidFill>
                <a:latin typeface="Times New Roman"/>
                <a:cs typeface="Times New Roman"/>
              </a:rPr>
              <a:t>×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883909" y="1693792"/>
            <a:ext cx="2870200" cy="11963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215265">
              <a:lnSpc>
                <a:spcPct val="100000"/>
              </a:lnSpc>
              <a:spcBef>
                <a:spcPts val="865"/>
              </a:spcBef>
            </a:pPr>
            <a:r>
              <a:rPr sz="3200" spc="-10">
                <a:latin typeface="Times New Roman"/>
                <a:cs typeface="Times New Roman"/>
              </a:rPr>
              <a:t>15×16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spc="-120">
                <a:latin typeface="微软雅黑"/>
                <a:cs typeface="微软雅黑"/>
              </a:rPr>
              <a:t>=</a:t>
            </a:r>
            <a:r>
              <a:rPr sz="3200" b="0" spc="-120">
                <a:latin typeface="黑体"/>
                <a:cs typeface="黑体"/>
              </a:rPr>
              <a:t>15</a:t>
            </a:r>
            <a:r>
              <a:rPr sz="3200" spc="-120">
                <a:latin typeface="微软雅黑"/>
                <a:cs typeface="微软雅黑"/>
              </a:rPr>
              <a:t>×（10＋6）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883909" y="2988436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7664"/>
                <a:tab pos="2247265"/>
              </a:tabLst>
            </a:pPr>
            <a:r>
              <a:rPr sz="3200" b="1" spc="-290">
                <a:solidFill>
                  <a:srgbClr val="FF0000"/>
                </a:solidFill>
                <a:latin typeface="微软雅黑"/>
                <a:cs typeface="微软雅黑"/>
              </a:rPr>
              <a:t>=15×10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200" b="1" spc="-50">
                <a:solidFill>
                  <a:srgbClr val="FF0000"/>
                </a:solidFill>
                <a:latin typeface="微软雅黑"/>
                <a:cs typeface="微软雅黑"/>
              </a:rPr>
              <a:t>＋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200" b="1" spc="-85">
                <a:solidFill>
                  <a:srgbClr val="FF0000"/>
                </a:solidFill>
                <a:latin typeface="微软雅黑"/>
                <a:cs typeface="微软雅黑"/>
              </a:rPr>
              <a:t>15×6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883909" y="3476116"/>
            <a:ext cx="1854200" cy="11963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  <a:tabLst>
                <a:tab pos="1028065"/>
              </a:tabLst>
            </a:pPr>
            <a:r>
              <a:rPr sz="3200" b="1" spc="-525">
                <a:solidFill>
                  <a:srgbClr val="FF0000"/>
                </a:solidFill>
                <a:latin typeface="微软雅黑"/>
                <a:cs typeface="微软雅黑"/>
              </a:rPr>
              <a:t>=150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200" b="1" spc="-240">
                <a:solidFill>
                  <a:srgbClr val="FF0000"/>
                </a:solidFill>
                <a:latin typeface="微软雅黑"/>
                <a:cs typeface="微软雅黑"/>
              </a:rPr>
              <a:t>＋90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525">
                <a:solidFill>
                  <a:srgbClr val="FF0000"/>
                </a:solidFill>
                <a:latin typeface="微软雅黑"/>
                <a:cs typeface="微软雅黑"/>
              </a:rPr>
              <a:t>=240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358900" y="1206500"/>
            <a:ext cx="4034790" cy="4449445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7803" y="460988"/>
            <a:ext cx="4699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0000"/>
                </a:solidFill>
              </a:rPr>
              <a:t>教材第</a:t>
            </a:r>
            <a:r>
              <a:rPr sz="3200" spc="-325">
                <a:solidFill>
                  <a:srgbClr val="000000"/>
                </a:solidFill>
              </a:rPr>
              <a:t>30</a:t>
            </a:r>
            <a:r>
              <a:rPr sz="3200">
                <a:solidFill>
                  <a:srgbClr val="000000"/>
                </a:solidFill>
              </a:rPr>
              <a:t>页练习八第</a:t>
            </a:r>
            <a:r>
              <a:rPr sz="3200" spc="-325">
                <a:solidFill>
                  <a:srgbClr val="000000"/>
                </a:solidFill>
              </a:rPr>
              <a:t>6</a:t>
            </a:r>
            <a:r>
              <a:rPr sz="3200" spc="-25">
                <a:solidFill>
                  <a:srgbClr val="000000"/>
                </a:solidFill>
              </a:rPr>
              <a:t>题。</a:t>
            </a:r>
            <a:endParaRPr sz="3200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290195" y="1134135"/>
            <a:ext cx="8966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888865"/>
              </a:tabLst>
            </a:pPr>
            <a:r>
              <a:rPr sz="3200" b="1">
                <a:solidFill>
                  <a:srgbClr val="0C0C0C"/>
                </a:solidFill>
                <a:latin typeface="Microsoft JhengHei"/>
                <a:cs typeface="Microsoft JhengHei"/>
              </a:rPr>
              <a:t>我当小法官</a:t>
            </a:r>
            <a:r>
              <a:rPr sz="3200" b="1" spc="780">
                <a:solidFill>
                  <a:srgbClr val="0C0C0C"/>
                </a:solidFill>
                <a:latin typeface="Microsoft JhengHei"/>
                <a:cs typeface="Microsoft JhengHei"/>
              </a:rPr>
              <a:t>.</a:t>
            </a:r>
            <a:r>
              <a:rPr sz="3200" b="1">
                <a:solidFill>
                  <a:srgbClr val="0C0C0C"/>
                </a:solidFill>
                <a:latin typeface="Microsoft JhengHei"/>
                <a:cs typeface="Microsoft JhengHei"/>
              </a:rPr>
              <a:t>正确的画</a:t>
            </a:r>
            <a:r>
              <a:rPr sz="3200" b="1" spc="434">
                <a:solidFill>
                  <a:srgbClr val="0C0C0C"/>
                </a:solidFill>
                <a:latin typeface="Microsoft JhengHei"/>
                <a:cs typeface="Microsoft JhengHei"/>
              </a:rPr>
              <a:t>“√</a:t>
            </a:r>
            <a:r>
              <a:rPr sz="3200" b="1">
                <a:solidFill>
                  <a:srgbClr val="0C0C0C"/>
                </a:solidFill>
                <a:latin typeface="Microsoft JhengHei"/>
                <a:cs typeface="Microsoft JhengHei"/>
              </a:rPr>
              <a:t>	”，错误的画</a:t>
            </a:r>
            <a:r>
              <a:rPr sz="3200" b="1" spc="260">
                <a:solidFill>
                  <a:srgbClr val="0C0C0C"/>
                </a:solidFill>
                <a:latin typeface="Microsoft JhengHei"/>
                <a:cs typeface="Microsoft JhengHei"/>
              </a:rPr>
              <a:t>“×”</a:t>
            </a:r>
            <a:r>
              <a:rPr sz="3200" b="1" spc="-50">
                <a:solidFill>
                  <a:srgbClr val="0C0C0C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22459" y="3223308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0C0C0C"/>
                </a:solidFill>
                <a:latin typeface="Microsoft JhengHei"/>
                <a:cs typeface="Microsoft JhengHei"/>
              </a:rPr>
              <a:t>（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450553" y="3804589"/>
            <a:ext cx="80962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baseline="-3472">
                <a:solidFill>
                  <a:srgbClr val="0C0C0C"/>
                </a:solidFill>
                <a:latin typeface="Microsoft JhengHei"/>
                <a:cs typeface="Microsoft JhengHei"/>
              </a:rPr>
              <a:t>（</a:t>
            </a:r>
            <a:r>
              <a:rPr sz="4800" b="1" spc="-165" baseline="-3472">
                <a:solidFill>
                  <a:srgbClr val="0C0C0C"/>
                </a:solidFill>
                <a:latin typeface="Microsoft JhengHei"/>
                <a:cs typeface="Microsoft JhengHei"/>
              </a:rPr>
              <a:t> </a:t>
            </a:r>
            <a:r>
              <a:rPr sz="4000" b="1" spc="-50">
                <a:solidFill>
                  <a:srgbClr val="FF0000"/>
                </a:solidFill>
                <a:latin typeface="Times New Roman"/>
                <a:cs typeface="Times New Roman"/>
              </a:rPr>
              <a:t>×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68153" y="3931194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0C0C0C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447232" y="2305121"/>
            <a:ext cx="1549400" cy="1414780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65"/>
              </a:spcBef>
              <a:tabLst>
                <a:tab pos="621030"/>
                <a:tab pos="1116965"/>
              </a:tabLst>
            </a:pPr>
            <a:r>
              <a:rPr sz="3200" b="1" spc="-50">
                <a:solidFill>
                  <a:srgbClr val="0C0C0C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0C0C0C"/>
                </a:solidFill>
                <a:latin typeface="Microsoft JhengHei"/>
                <a:cs typeface="Microsoft JhengHei"/>
              </a:rPr>
              <a:t>	</a:t>
            </a:r>
            <a:r>
              <a:rPr sz="6000" b="1" spc="-75" baseline="-4861">
                <a:solidFill>
                  <a:srgbClr val="FF0000"/>
                </a:solidFill>
                <a:latin typeface="Times New Roman"/>
                <a:cs typeface="Times New Roman"/>
              </a:rPr>
              <a:t>√</a:t>
            </a:r>
            <a:r>
              <a:rPr sz="6000" b="1" baseline="-486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3200" b="1" spc="-50">
                <a:solidFill>
                  <a:srgbClr val="0C0C0C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R="23495" algn="ctr">
              <a:lnSpc>
                <a:spcPct val="100000"/>
              </a:lnSpc>
              <a:spcBef>
                <a:spcPts val="670"/>
              </a:spcBef>
            </a:pPr>
            <a:r>
              <a:rPr sz="4800" b="1" spc="-4507" baseline="-5208">
                <a:solidFill>
                  <a:srgbClr val="0C0C0C"/>
                </a:solidFill>
                <a:latin typeface="Microsoft JhengHei"/>
                <a:cs typeface="Microsoft JhengHei"/>
              </a:rPr>
              <a:t>）</a:t>
            </a:r>
            <a:r>
              <a:rPr sz="4000" b="1" spc="-25">
                <a:solidFill>
                  <a:srgbClr val="FF0000"/>
                </a:solidFill>
                <a:latin typeface="Times New Roman"/>
                <a:cs typeface="Times New Roman"/>
              </a:rPr>
              <a:t>√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48260">
              <a:lnSpc>
                <a:spcPct val="100000"/>
              </a:lnSpc>
              <a:spcBef>
                <a:spcPts val="2020"/>
              </a:spcBef>
            </a:pPr>
            <a:r>
              <a:rPr spc="-10"/>
              <a:t>29+22+78=29+100</a:t>
            </a:r>
          </a:p>
          <a:p>
            <a:pPr marL="31115">
              <a:lnSpc>
                <a:spcPct val="100000"/>
              </a:lnSpc>
              <a:spcBef>
                <a:spcPts val="1920"/>
              </a:spcBef>
            </a:pPr>
            <a:r>
              <a:rPr spc="-10"/>
              <a:t>35×16=35×2×8</a:t>
            </a:r>
          </a:p>
          <a:p>
            <a:pPr marL="12700">
              <a:lnSpc>
                <a:spcPct val="100000"/>
              </a:lnSpc>
              <a:spcBef>
                <a:spcPts val="1735"/>
              </a:spcBef>
            </a:pPr>
            <a:r>
              <a:rPr/>
              <a:t>123-</a:t>
            </a:r>
            <a:r>
              <a:rPr spc="-10"/>
              <a:t>68+32=123-</a:t>
            </a:r>
            <a:r>
              <a:rPr spc="-10">
                <a:latin typeface="Microsoft JhengHei"/>
                <a:cs typeface="Microsoft JhengHei"/>
              </a:rPr>
              <a:t>（</a:t>
            </a:r>
            <a:r>
              <a:rPr spc="-10"/>
              <a:t>68+32</a:t>
            </a:r>
            <a:r>
              <a:rPr spc="-10">
                <a:latin typeface="Microsoft JhengHei"/>
                <a:cs typeface="Microsoft JhengHei"/>
              </a:rPr>
              <a:t>）</a:t>
            </a:r>
          </a:p>
          <a:p>
            <a:pPr marL="31115">
              <a:lnSpc>
                <a:spcPct val="100000"/>
              </a:lnSpc>
              <a:spcBef>
                <a:spcPts val="2020"/>
              </a:spcBef>
            </a:pPr>
            <a:r>
              <a:rPr spc="-10"/>
              <a:t>102×56=100×56+2</a:t>
            </a:r>
          </a:p>
          <a:p>
            <a:pPr marL="12700">
              <a:lnSpc>
                <a:spcPct val="100000"/>
              </a:lnSpc>
              <a:spcBef>
                <a:spcPts val="1735"/>
              </a:spcBef>
            </a:pPr>
            <a:r>
              <a:rPr spc="-10"/>
              <a:t>12×97+3=12×100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106661" y="4475776"/>
            <a:ext cx="1568450" cy="1441450"/>
          </a:xfrm>
          <a:prstGeom prst="rect">
            <a:avLst/>
          </a:prstGeom>
        </p:spPr>
        <p:txBody>
          <a:bodyPr vert="horz" wrap="square" lIns="0" tIns="110489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869"/>
              </a:spcBef>
              <a:tabLst>
                <a:tab pos="829944"/>
              </a:tabLst>
            </a:pPr>
            <a:r>
              <a:rPr sz="3200" b="1" spc="-50">
                <a:solidFill>
                  <a:srgbClr val="0C0C0C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0C0C0C"/>
                </a:solidFill>
                <a:latin typeface="Microsoft JhengHei"/>
                <a:cs typeface="Microsoft JhengHei"/>
              </a:rPr>
              <a:t>	</a:t>
            </a:r>
            <a:r>
              <a:rPr sz="6000" b="1" spc="135" baseline="-4861">
                <a:solidFill>
                  <a:srgbClr val="FF0000"/>
                </a:solidFill>
                <a:latin typeface="Times New Roman"/>
                <a:cs typeface="Times New Roman"/>
              </a:rPr>
              <a:t>×</a:t>
            </a:r>
            <a:r>
              <a:rPr sz="3200" b="1" spc="90">
                <a:solidFill>
                  <a:srgbClr val="0C0C0C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  <a:tabLst>
                <a:tab pos="829944"/>
              </a:tabLst>
            </a:pPr>
            <a:r>
              <a:rPr sz="3200" b="1" spc="-50">
                <a:solidFill>
                  <a:srgbClr val="0C0C0C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0C0C0C"/>
                </a:solidFill>
                <a:latin typeface="Microsoft JhengHei"/>
                <a:cs typeface="Microsoft JhengHei"/>
              </a:rPr>
              <a:t>	</a:t>
            </a:r>
            <a:r>
              <a:rPr sz="6000" b="1" spc="-37" baseline="-3472">
                <a:solidFill>
                  <a:srgbClr val="FF0000"/>
                </a:solidFill>
                <a:latin typeface="Times New Roman"/>
                <a:cs typeface="Times New Roman"/>
              </a:rPr>
              <a:t>×</a:t>
            </a:r>
            <a:r>
              <a:rPr sz="3200" b="1" spc="-25">
                <a:solidFill>
                  <a:srgbClr val="0C0C0C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70800" y="0"/>
            <a:ext cx="1295400" cy="12922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702882" y="221208"/>
            <a:ext cx="1272868" cy="501077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99242" y="919914"/>
          <a:ext cx="8329295" cy="345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586730"/>
                <a:gridCol w="1018540"/>
                <a:gridCol w="1724025"/>
              </a:tblGrid>
              <a:tr h="563245">
                <a:tc>
                  <a:txBody>
                    <a:bodyPr vert="horz" wrap="square"/>
                    <a:lstStyle/>
                    <a:p>
                      <a:pPr marL="83820">
                        <a:lnSpc>
                          <a:spcPts val="3390"/>
                        </a:lnSpc>
                      </a:pPr>
                      <a:r>
                        <a:rPr sz="3200" b="1">
                          <a:solidFill>
                            <a:srgbClr val="FF3399"/>
                          </a:solidFill>
                          <a:latin typeface="Microsoft JhengHei"/>
                          <a:cs typeface="Microsoft JhengHei"/>
                        </a:rPr>
                        <a:t>（易错题</a:t>
                      </a:r>
                      <a:r>
                        <a:rPr sz="3200" b="1" spc="-50">
                          <a:solidFill>
                            <a:srgbClr val="FF3399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518920">
                <a:tc>
                  <a:txBody>
                    <a:bodyPr vert="horz" wrap="square"/>
                    <a:lstStyle/>
                    <a:p>
                      <a:pPr marL="541655" indent="-474980">
                        <a:lnSpc>
                          <a:spcPct val="100000"/>
                        </a:lnSpc>
                        <a:spcBef>
                          <a:spcPts val="1235"/>
                        </a:spcBef>
                        <a:buSzPct val="96875"/>
                        <a:buAutoNum type="arabicParenBoth"/>
                        <a:tabLst>
                          <a:tab pos="542290"/>
                        </a:tabLst>
                      </a:pPr>
                      <a:r>
                        <a:rPr sz="3200" b="1" spc="-1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125×16=125×8×2</a:t>
                      </a:r>
                      <a:r>
                        <a:rPr sz="3200" b="1" spc="-50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  <a:p>
                      <a:pPr marL="537845" indent="-474980">
                        <a:lnSpc>
                          <a:spcPct val="100000"/>
                        </a:lnSpc>
                        <a:spcBef>
                          <a:spcPts val="1920"/>
                        </a:spcBef>
                        <a:buSzPct val="96875"/>
                        <a:buAutoNum type="arabicParenBoth"/>
                        <a:tabLst>
                          <a:tab pos="538480"/>
                        </a:tabLst>
                      </a:pPr>
                      <a:r>
                        <a:rPr sz="3200" b="1" spc="-1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1250÷(25×5)=1250÷25×5</a:t>
                      </a:r>
                      <a:r>
                        <a:rPr sz="3200" b="1" spc="-50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15684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850">
                        <a:latin typeface="Times New Roman"/>
                        <a:cs typeface="Times New Roman"/>
                      </a:endParaRPr>
                    </a:p>
                    <a:p>
                      <a:pPr marR="17716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b="1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（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67640">
                        <a:lnSpc>
                          <a:spcPct val="100000"/>
                        </a:lnSpc>
                        <a:spcBef>
                          <a:spcPts val="434"/>
                        </a:spcBef>
                        <a:tabLst>
                          <a:tab pos="1285240"/>
                        </a:tabLst>
                      </a:pPr>
                      <a:r>
                        <a:rPr sz="3200" b="1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（</a:t>
                      </a:r>
                      <a:r>
                        <a:rPr sz="3200" b="1" spc="180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 </a:t>
                      </a:r>
                      <a:r>
                        <a:rPr sz="6000" b="1" spc="-89" baseline="-486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√</a:t>
                      </a:r>
                      <a:r>
                        <a:rPr sz="6000" b="1" baseline="-486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3200" b="1" spc="-50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  <a:p>
                      <a:pPr marL="525780">
                        <a:lnSpc>
                          <a:spcPct val="100000"/>
                        </a:lnSpc>
                        <a:spcBef>
                          <a:spcPts val="960"/>
                        </a:spcBef>
                      </a:pPr>
                      <a:r>
                        <a:rPr sz="3200" b="1" spc="-3155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r>
                        <a:rPr sz="6000" b="1" spc="-37" baseline="-4166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×</a:t>
                      </a:r>
                      <a:endParaRPr sz="6000" baseline="-4166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/>
                </a:tc>
              </a:tr>
              <a:tr h="72517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sz="3200" b="1" spc="-1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(3)347÷24÷5=347÷(24×5)</a:t>
                      </a:r>
                      <a:r>
                        <a:rPr sz="3200" b="1" spc="-50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76835" marB="0"/>
                </a:tc>
                <a:tc>
                  <a:txBody>
                    <a:bodyPr vert="horz" wrap="square"/>
                    <a:lstStyle/>
                    <a:p>
                      <a:pPr marL="38544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sz="3200" b="1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（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76835" marB="0"/>
                </a:tc>
                <a:tc>
                  <a:txBody>
                    <a:bodyPr vert="horz" wrap="square"/>
                    <a:lstStyle/>
                    <a:p>
                      <a:pPr marL="485140">
                        <a:lnSpc>
                          <a:spcPts val="4610"/>
                        </a:lnSpc>
                      </a:pPr>
                      <a:r>
                        <a:rPr sz="3200" b="1" spc="-1805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r>
                        <a:rPr sz="6000" b="1" spc="-37" baseline="-486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√</a:t>
                      </a:r>
                      <a:endParaRPr sz="6000" baseline="-4861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647065">
                <a:tc>
                  <a:txBody>
                    <a:bodyPr vert="horz" wrap="square"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755"/>
                        </a:spcBef>
                      </a:pPr>
                      <a:r>
                        <a:rPr sz="3200" b="1" spc="-1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(4)36×25×8=36×(25×8)</a:t>
                      </a:r>
                      <a:r>
                        <a:rPr sz="3200" b="1" spc="-50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95885" marB="0"/>
                </a:tc>
                <a:tc>
                  <a:txBody>
                    <a:bodyPr vert="horz" wrap="square"/>
                    <a:lstStyle/>
                    <a:p>
                      <a:pPr marR="160020" algn="r">
                        <a:lnSpc>
                          <a:spcPct val="100000"/>
                        </a:lnSpc>
                        <a:spcBef>
                          <a:spcPts val="755"/>
                        </a:spcBef>
                      </a:pPr>
                      <a:r>
                        <a:rPr sz="3200" b="1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（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95885" marB="0"/>
                </a:tc>
                <a:tc>
                  <a:txBody>
                    <a:bodyPr vert="horz" wrap="square"/>
                    <a:lstStyle/>
                    <a:p>
                      <a:pPr marL="542925">
                        <a:lnSpc>
                          <a:spcPts val="4760"/>
                        </a:lnSpc>
                      </a:pPr>
                      <a:r>
                        <a:rPr sz="3200" b="1" spc="-1995">
                          <a:solidFill>
                            <a:srgbClr val="0C0C0C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r>
                        <a:rPr sz="6000" b="1" spc="-37" baseline="-3472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√</a:t>
                      </a:r>
                      <a:endParaRPr sz="6000" baseline="-3472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768600" y="4800600"/>
            <a:ext cx="3240360" cy="1236779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670800" y="0"/>
            <a:ext cx="1305560" cy="1292225"/>
            <a:chOff x="7670800" y="0"/>
            <a:chExt cx="1305560" cy="12922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670800" y="0"/>
              <a:ext cx="1295400" cy="12922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702882" y="221208"/>
              <a:ext cx="1272868" cy="501077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93087" y="588966"/>
            <a:ext cx="3073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90">
                <a:solidFill>
                  <a:srgbClr val="0C0C0C"/>
                </a:solidFill>
              </a:rPr>
              <a:t>根据运算定律,在</a:t>
            </a:r>
            <a:endParaRPr sz="3200"/>
          </a:p>
        </p:txBody>
      </p:sp>
      <p:sp>
        <p:nvSpPr>
          <p:cNvPr id="6" name="object 6"/>
          <p:cNvSpPr txBox="1"/>
          <p:nvPr/>
        </p:nvSpPr>
        <p:spPr>
          <a:xfrm>
            <a:off x="4653887" y="588966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0C0C0C"/>
                </a:solidFill>
                <a:latin typeface="Microsoft JhengHei"/>
                <a:cs typeface="Microsoft JhengHei"/>
              </a:rPr>
              <a:t>里填上适当的数。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143388" y="568304"/>
            <a:ext cx="576580" cy="618490"/>
          </a:xfrm>
          <a:custGeom>
            <a:rect l="l" t="t" r="r" b="b"/>
            <a:pathLst>
              <a:path w="576579" h="618490">
                <a:moveTo>
                  <a:pt x="0" y="0"/>
                </a:moveTo>
                <a:lnTo>
                  <a:pt x="576064" y="0"/>
                </a:lnTo>
                <a:lnTo>
                  <a:pt x="576064" y="618455"/>
                </a:lnTo>
                <a:lnTo>
                  <a:pt x="0" y="618455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938123" y="1932381"/>
            <a:ext cx="282956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latin typeface="Times New Roman"/>
                <a:cs typeface="Times New Roman"/>
              </a:rPr>
              <a:t>(1)</a:t>
            </a:r>
            <a:r>
              <a:rPr sz="4000" b="1" i="1" spc="-10">
                <a:latin typeface="Times New Roman"/>
                <a:cs typeface="Times New Roman"/>
              </a:rPr>
              <a:t>a</a:t>
            </a:r>
            <a:r>
              <a:rPr sz="4000" b="1" spc="-10">
                <a:latin typeface="Times New Roman"/>
                <a:cs typeface="Times New Roman"/>
              </a:rPr>
              <a:t>÷(30×8)=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50483" y="3075311"/>
            <a:ext cx="61785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25">
                <a:latin typeface="Times New Roman"/>
                <a:cs typeface="Times New Roman"/>
              </a:rPr>
              <a:t>(2)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812819" y="3075311"/>
            <a:ext cx="401129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latin typeface="Times New Roman"/>
                <a:cs typeface="Times New Roman"/>
              </a:rPr>
              <a:t>×82=100×82+2×82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77226" y="4155431"/>
            <a:ext cx="419735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latin typeface="Times New Roman"/>
                <a:cs typeface="Times New Roman"/>
              </a:rPr>
              <a:t>(3)360÷12÷3=360÷(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38122" y="5307558"/>
            <a:ext cx="414655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43654"/>
              </a:tabLst>
            </a:pPr>
            <a:r>
              <a:rPr sz="4000" b="1" spc="-10">
                <a:latin typeface="Times New Roman"/>
                <a:cs typeface="Times New Roman"/>
              </a:rPr>
              <a:t>(4)25×(4+8)=</a:t>
            </a:r>
            <a:r>
              <a:rPr sz="4000" b="1">
                <a:latin typeface="Times New Roman"/>
                <a:cs typeface="Times New Roman"/>
              </a:rPr>
              <a:t>	</a:t>
            </a:r>
            <a:r>
              <a:rPr sz="4000" b="1" spc="-50">
                <a:latin typeface="Times New Roman"/>
                <a:cs typeface="Times New Roman"/>
              </a:rPr>
              <a:t>×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00562" y="1928802"/>
            <a:ext cx="576580" cy="6184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62560">
              <a:lnSpc>
                <a:spcPts val="4460"/>
              </a:lnSpc>
            </a:pPr>
            <a:r>
              <a:rPr sz="4000" b="1" i="1" spc="-1180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6000" b="1" spc="-37" baseline="-6250">
                <a:latin typeface="Times New Roman"/>
                <a:cs typeface="Times New Roman"/>
              </a:rPr>
              <a:t>÷</a:t>
            </a:r>
            <a:endParaRPr sz="6000" baseline="-625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857883" y="1928802"/>
            <a:ext cx="576580" cy="6184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9685">
              <a:lnSpc>
                <a:spcPts val="4460"/>
              </a:lnSpc>
            </a:pPr>
            <a:r>
              <a:rPr sz="4000" b="1" spc="-550">
                <a:solidFill>
                  <a:srgbClr val="FF0000"/>
                </a:solidFill>
                <a:latin typeface="Times New Roman"/>
                <a:cs typeface="Times New Roman"/>
              </a:rPr>
              <a:t>3</a:t>
            </a:r>
            <a:r>
              <a:rPr sz="6000" b="1" spc="-2550" baseline="-6250">
                <a:latin typeface="Times New Roman"/>
                <a:cs typeface="Times New Roman"/>
              </a:rPr>
              <a:t>÷</a:t>
            </a:r>
            <a:r>
              <a:rPr sz="4000" b="1" spc="-25">
                <a:solidFill>
                  <a:srgbClr val="FF0000"/>
                </a:solidFill>
                <a:latin typeface="Times New Roman"/>
                <a:cs typeface="Times New Roman"/>
              </a:rPr>
              <a:t>0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286644" y="1928802"/>
            <a:ext cx="576580" cy="6184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62560">
              <a:lnSpc>
                <a:spcPts val="4460"/>
              </a:lnSpc>
            </a:pPr>
            <a:r>
              <a:rPr sz="4000" b="1">
                <a:solidFill>
                  <a:srgbClr val="FF0000"/>
                </a:solidFill>
                <a:latin typeface="Times New Roman"/>
                <a:cs typeface="Times New Roman"/>
              </a:rPr>
              <a:t>8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714480" y="3071809"/>
            <a:ext cx="912494" cy="6184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9685">
              <a:lnSpc>
                <a:spcPts val="4460"/>
              </a:lnSpc>
            </a:pPr>
            <a:r>
              <a:rPr sz="4000" b="1" spc="-25">
                <a:solidFill>
                  <a:srgbClr val="FF0000"/>
                </a:solidFill>
                <a:latin typeface="Times New Roman"/>
                <a:cs typeface="Times New Roman"/>
              </a:rPr>
              <a:t>102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43635" y="4214817"/>
            <a:ext cx="576580" cy="6184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9685">
              <a:lnSpc>
                <a:spcPts val="4460"/>
              </a:lnSpc>
            </a:pPr>
            <a:r>
              <a:rPr sz="4000" b="1" spc="-1905">
                <a:solidFill>
                  <a:srgbClr val="FF0000"/>
                </a:solidFill>
                <a:latin typeface="Times New Roman"/>
                <a:cs typeface="Times New Roman"/>
              </a:rPr>
              <a:t>1</a:t>
            </a:r>
            <a:r>
              <a:rPr sz="4000" b="1" spc="-430">
                <a:latin typeface="Times New Roman"/>
                <a:cs typeface="Times New Roman"/>
              </a:rPr>
              <a:t>×</a:t>
            </a:r>
            <a:r>
              <a:rPr sz="4000" b="1" spc="-25">
                <a:solidFill>
                  <a:srgbClr val="FF0000"/>
                </a:solidFill>
                <a:latin typeface="Times New Roman"/>
                <a:cs typeface="Times New Roman"/>
              </a:rPr>
              <a:t>2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344666" y="4158929"/>
            <a:ext cx="5861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latin typeface="Times New Roman"/>
                <a:cs typeface="Times New Roman"/>
              </a:rPr>
              <a:t>)</a:t>
            </a:r>
            <a:r>
              <a:rPr sz="4000" b="1" spc="80">
                <a:latin typeface="Times New Roman"/>
                <a:cs typeface="Times New Roman"/>
              </a:rPr>
              <a:t> </a:t>
            </a:r>
            <a:r>
              <a:rPr sz="4000" b="1" spc="-50">
                <a:solidFill>
                  <a:srgbClr val="FF0000"/>
                </a:solidFill>
                <a:latin typeface="Times New Roman"/>
                <a:cs typeface="Times New Roman"/>
              </a:rPr>
              <a:t>3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14810" y="5286388"/>
            <a:ext cx="576580" cy="6184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9685">
              <a:lnSpc>
                <a:spcPts val="4460"/>
              </a:lnSpc>
            </a:pPr>
            <a:r>
              <a:rPr sz="4000" b="1" spc="-25">
                <a:solidFill>
                  <a:srgbClr val="FF0000"/>
                </a:solidFill>
                <a:latin typeface="Times New Roman"/>
                <a:cs typeface="Times New Roman"/>
              </a:rPr>
              <a:t>25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696910" y="5230498"/>
            <a:ext cx="71818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00"/>
                </a:solidFill>
                <a:latin typeface="Times New Roman"/>
                <a:cs typeface="Times New Roman"/>
              </a:rPr>
              <a:t>4</a:t>
            </a:r>
            <a:r>
              <a:rPr sz="4000" b="1" spc="-229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6000" b="1" spc="-75" baseline="-8333">
                <a:latin typeface="Times New Roman"/>
                <a:cs typeface="Times New Roman"/>
              </a:rPr>
              <a:t>+</a:t>
            </a:r>
            <a:endParaRPr sz="6000" baseline="-8333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215338" y="5286388"/>
            <a:ext cx="576580" cy="6184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27940" rIns="0" bIns="0" rtlCol="0">
            <a:spAutoFit/>
          </a:bodyPr>
          <a:lstStyle/>
          <a:p>
            <a:pPr marL="162560">
              <a:lnSpc>
                <a:spcPts val="4645"/>
              </a:lnSpc>
              <a:spcBef>
                <a:spcPts val="220"/>
              </a:spcBef>
            </a:pPr>
            <a:r>
              <a:rPr sz="4000" b="1">
                <a:solidFill>
                  <a:srgbClr val="FF0000"/>
                </a:solidFill>
                <a:latin typeface="Times New Roman"/>
                <a:cs typeface="Times New Roman"/>
              </a:rPr>
              <a:t>8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929453" y="5286388"/>
            <a:ext cx="576580" cy="6184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33655" rIns="0" bIns="0" rtlCol="0">
            <a:spAutoFit/>
          </a:bodyPr>
          <a:lstStyle/>
          <a:p>
            <a:pPr marL="19685">
              <a:lnSpc>
                <a:spcPts val="4605"/>
              </a:lnSpc>
              <a:spcBef>
                <a:spcPts val="265"/>
              </a:spcBef>
            </a:pPr>
            <a:r>
              <a:rPr sz="4000" b="1" spc="-535">
                <a:solidFill>
                  <a:srgbClr val="FF0000"/>
                </a:solidFill>
                <a:latin typeface="Times New Roman"/>
                <a:cs typeface="Times New Roman"/>
              </a:rPr>
              <a:t>2</a:t>
            </a:r>
            <a:r>
              <a:rPr sz="4000" b="1" spc="-1800">
                <a:latin typeface="Times New Roman"/>
                <a:cs typeface="Times New Roman"/>
              </a:rPr>
              <a:t>×</a:t>
            </a:r>
            <a:r>
              <a:rPr sz="4000" b="1" spc="-25">
                <a:solidFill>
                  <a:srgbClr val="FF0000"/>
                </a:solidFill>
                <a:latin typeface="Times New Roman"/>
                <a:cs typeface="Times New Roman"/>
              </a:rPr>
              <a:t>5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500957" y="4143380"/>
            <a:ext cx="576580" cy="618490"/>
          </a:xfrm>
          <a:custGeom>
            <a:rect l="l" t="t" r="r" b="b"/>
            <a:pathLst>
              <a:path w="576579" h="618489">
                <a:moveTo>
                  <a:pt x="0" y="0"/>
                </a:moveTo>
                <a:lnTo>
                  <a:pt x="576064" y="0"/>
                </a:lnTo>
                <a:lnTo>
                  <a:pt x="576064" y="618456"/>
                </a:lnTo>
                <a:lnTo>
                  <a:pt x="0" y="618456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572131" y="5310873"/>
            <a:ext cx="576580" cy="618490"/>
          </a:xfrm>
          <a:custGeom>
            <a:rect l="l" t="t" r="r" b="b"/>
            <a:pathLst>
              <a:path w="576579" h="618489">
                <a:moveTo>
                  <a:pt x="0" y="0"/>
                </a:moveTo>
                <a:lnTo>
                  <a:pt x="576064" y="0"/>
                </a:lnTo>
                <a:lnTo>
                  <a:pt x="576064" y="618456"/>
                </a:lnTo>
                <a:lnTo>
                  <a:pt x="0" y="618456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20</a:t>
            </a:fld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670800" y="0"/>
            <a:ext cx="1305560" cy="1292225"/>
            <a:chOff x="7670800" y="0"/>
            <a:chExt cx="1305560" cy="12922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670800" y="0"/>
              <a:ext cx="1295400" cy="12922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702882" y="221208"/>
              <a:ext cx="1272868" cy="50107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84955" y="800286"/>
            <a:ext cx="7170420" cy="4160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195">
                <a:solidFill>
                  <a:srgbClr val="0C0C0C"/>
                </a:solidFill>
                <a:latin typeface="Microsoft JhengHei"/>
                <a:cs typeface="Microsoft JhengHei"/>
              </a:rPr>
              <a:t>先列式,</a:t>
            </a:r>
            <a:r>
              <a:rPr sz="3200" b="1" spc="-10">
                <a:solidFill>
                  <a:srgbClr val="0C0C0C"/>
                </a:solidFill>
                <a:latin typeface="Microsoft JhengHei"/>
                <a:cs typeface="Microsoft JhengHei"/>
              </a:rPr>
              <a:t>再用简便算法计算。</a:t>
            </a:r>
            <a:endParaRPr sz="3200">
              <a:latin typeface="Microsoft JhengHei"/>
              <a:cs typeface="Microsoft JhengHei"/>
            </a:endParaRPr>
          </a:p>
          <a:p>
            <a:pPr marL="648335" indent="-474980">
              <a:lnSpc>
                <a:spcPct val="100000"/>
              </a:lnSpc>
              <a:spcBef>
                <a:spcPts val="2365"/>
              </a:spcBef>
              <a:buSzPct val="96875"/>
              <a:buAutoNum type="arabicParenBoth"/>
              <a:tabLst>
                <a:tab pos="648970"/>
              </a:tabLst>
            </a:pPr>
            <a:r>
              <a:rPr sz="3200" b="1">
                <a:latin typeface="Times New Roman"/>
                <a:cs typeface="Times New Roman"/>
              </a:rPr>
              <a:t>7500</a:t>
            </a:r>
            <a:r>
              <a:rPr sz="3200" b="1">
                <a:latin typeface="Microsoft JhengHei"/>
                <a:cs typeface="Microsoft JhengHei"/>
              </a:rPr>
              <a:t>除以</a:t>
            </a:r>
            <a:r>
              <a:rPr sz="3200" b="1">
                <a:latin typeface="Times New Roman"/>
                <a:cs typeface="Times New Roman"/>
              </a:rPr>
              <a:t>25</a:t>
            </a:r>
            <a:r>
              <a:rPr sz="3200" b="1">
                <a:latin typeface="Microsoft JhengHei"/>
                <a:cs typeface="Microsoft JhengHei"/>
              </a:rPr>
              <a:t>与</a:t>
            </a:r>
            <a:r>
              <a:rPr sz="3200" b="1">
                <a:latin typeface="Times New Roman"/>
                <a:cs typeface="Times New Roman"/>
              </a:rPr>
              <a:t>4</a:t>
            </a:r>
            <a:r>
              <a:rPr sz="3200" b="1">
                <a:latin typeface="Microsoft JhengHei"/>
                <a:cs typeface="Microsoft JhengHei"/>
              </a:rPr>
              <a:t>的乘积</a:t>
            </a:r>
            <a:r>
              <a:rPr sz="3200" b="1">
                <a:latin typeface="Times New Roman"/>
                <a:cs typeface="Times New Roman"/>
              </a:rPr>
              <a:t>,</a:t>
            </a:r>
            <a:r>
              <a:rPr sz="3200" b="1">
                <a:latin typeface="Microsoft JhengHei"/>
                <a:cs typeface="Microsoft JhengHei"/>
              </a:rPr>
              <a:t>商是多少</a:t>
            </a:r>
            <a:r>
              <a:rPr sz="3200" b="1" spc="-50">
                <a:latin typeface="Times New Roman"/>
                <a:cs typeface="Times New Roman"/>
              </a:rPr>
              <a:t>?</a:t>
            </a:r>
            <a:endParaRPr sz="3200">
              <a:latin typeface="Times New Roman"/>
              <a:cs typeface="Times New Roman"/>
            </a:endParaRPr>
          </a:p>
          <a:p>
            <a:pPr marL="749935">
              <a:lnSpc>
                <a:spcPct val="100000"/>
              </a:lnSpc>
              <a:spcBef>
                <a:spcPts val="2725"/>
              </a:spcBef>
              <a:tabLst>
                <a:tab pos="3387090"/>
              </a:tabLst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7500÷(25×4)</a:t>
            </a:r>
            <a:r>
              <a:rPr sz="3200" b="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3200" b="1" spc="-25">
                <a:solidFill>
                  <a:srgbClr val="FF0000"/>
                </a:solidFill>
                <a:latin typeface="Times New Roman"/>
                <a:cs typeface="Times New Roman"/>
              </a:rPr>
              <a:t>=75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3500">
              <a:latin typeface="Times New Roman"/>
              <a:cs typeface="Times New Roman"/>
            </a:endParaRPr>
          </a:p>
          <a:p>
            <a:pPr marL="756920" indent="-475615">
              <a:lnSpc>
                <a:spcPct val="100000"/>
              </a:lnSpc>
              <a:spcBef>
                <a:spcPts val="2085"/>
              </a:spcBef>
              <a:buSzPct val="96875"/>
              <a:buAutoNum type="arabicParenBoth" startAt="2"/>
              <a:tabLst>
                <a:tab pos="757555"/>
              </a:tabLst>
            </a:pPr>
            <a:r>
              <a:rPr sz="3200" b="1">
                <a:latin typeface="Times New Roman"/>
                <a:cs typeface="Times New Roman"/>
              </a:rPr>
              <a:t>480</a:t>
            </a:r>
            <a:r>
              <a:rPr sz="3200" b="1">
                <a:latin typeface="Microsoft JhengHei"/>
                <a:cs typeface="Microsoft JhengHei"/>
              </a:rPr>
              <a:t>除以</a:t>
            </a:r>
            <a:r>
              <a:rPr sz="3200" b="1">
                <a:latin typeface="Times New Roman"/>
                <a:cs typeface="Times New Roman"/>
              </a:rPr>
              <a:t>12</a:t>
            </a:r>
            <a:r>
              <a:rPr sz="3200" b="1">
                <a:latin typeface="Microsoft JhengHei"/>
                <a:cs typeface="Microsoft JhengHei"/>
              </a:rPr>
              <a:t>的商再除以</a:t>
            </a:r>
            <a:r>
              <a:rPr sz="3200" b="1">
                <a:latin typeface="Times New Roman"/>
                <a:cs typeface="Times New Roman"/>
              </a:rPr>
              <a:t>8,</a:t>
            </a:r>
            <a:r>
              <a:rPr sz="3200" b="1">
                <a:latin typeface="Microsoft JhengHei"/>
                <a:cs typeface="Microsoft JhengHei"/>
              </a:rPr>
              <a:t>结果是多少</a:t>
            </a:r>
            <a:r>
              <a:rPr sz="3200" b="1" spc="-50">
                <a:latin typeface="Times New Roman"/>
                <a:cs typeface="Times New Roman"/>
              </a:rPr>
              <a:t>?</a:t>
            </a:r>
            <a:endParaRPr sz="3200">
              <a:latin typeface="Times New Roman"/>
              <a:cs typeface="Times New Roman"/>
            </a:endParaRPr>
          </a:p>
          <a:p>
            <a:pPr marL="752475">
              <a:lnSpc>
                <a:spcPct val="100000"/>
              </a:lnSpc>
              <a:spcBef>
                <a:spcPts val="2155"/>
              </a:spcBef>
              <a:tabLst>
                <a:tab pos="2992120"/>
              </a:tabLst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480÷12÷8</a:t>
            </a:r>
            <a:r>
              <a:rPr sz="3200" b="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3200" b="1" spc="-25">
                <a:solidFill>
                  <a:srgbClr val="FF0000"/>
                </a:solidFill>
                <a:latin typeface="Times New Roman"/>
                <a:cs typeface="Times New Roman"/>
              </a:rPr>
              <a:t>=5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4279900" y="4495800"/>
            <a:ext cx="3142729" cy="1600463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21</a:t>
            </a:fld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76004" y="472736"/>
            <a:ext cx="5537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教材第</a:t>
            </a:r>
            <a:r>
              <a:rPr sz="2800" spc="-285">
                <a:solidFill>
                  <a:srgbClr val="000000"/>
                </a:solidFill>
              </a:rPr>
              <a:t>30</a:t>
            </a:r>
            <a:r>
              <a:rPr sz="2800">
                <a:solidFill>
                  <a:srgbClr val="000000"/>
                </a:solidFill>
              </a:rPr>
              <a:t>页练习八第</a:t>
            </a:r>
            <a:r>
              <a:rPr sz="2800" spc="-285">
                <a:solidFill>
                  <a:srgbClr val="000000"/>
                </a:solidFill>
              </a:rPr>
              <a:t>1</a:t>
            </a:r>
            <a:r>
              <a:rPr sz="2800" spc="204">
                <a:solidFill>
                  <a:srgbClr val="000000"/>
                </a:solidFill>
              </a:rPr>
              <a:t>题(</a:t>
            </a:r>
            <a:r>
              <a:rPr sz="2800" spc="70">
                <a:solidFill>
                  <a:srgbClr val="000000"/>
                </a:solidFill>
              </a:rPr>
              <a:t>后三行)。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615514" y="1304181"/>
            <a:ext cx="6426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200">
                <a:solidFill>
                  <a:srgbClr val="0C0C0C"/>
                </a:solidFill>
                <a:latin typeface="Microsoft JhengHei"/>
                <a:cs typeface="Microsoft JhengHei"/>
              </a:rPr>
              <a:t>1.</a:t>
            </a:r>
            <a:r>
              <a:rPr sz="2800" b="1" spc="-5">
                <a:solidFill>
                  <a:srgbClr val="0C0C0C"/>
                </a:solidFill>
                <a:latin typeface="Microsoft JhengHei"/>
                <a:cs typeface="Microsoft JhengHei"/>
              </a:rPr>
              <a:t>计算下面各题，怎样简便就怎样计算。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4030" y="2035031"/>
            <a:ext cx="2235200" cy="208470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201930">
              <a:lnSpc>
                <a:spcPct val="100000"/>
              </a:lnSpc>
              <a:spcBef>
                <a:spcPts val="315"/>
              </a:spcBef>
            </a:pPr>
            <a:r>
              <a:rPr sz="3200" b="1" spc="-10">
                <a:solidFill>
                  <a:srgbClr val="0C0C0C"/>
                </a:solidFill>
                <a:latin typeface="Times New Roman"/>
                <a:cs typeface="Times New Roman"/>
              </a:rPr>
              <a:t>17×23-</a:t>
            </a:r>
            <a:r>
              <a:rPr sz="3200" b="1" spc="-20">
                <a:solidFill>
                  <a:srgbClr val="0C0C0C"/>
                </a:solidFill>
                <a:latin typeface="Times New Roman"/>
                <a:cs typeface="Times New Roman"/>
              </a:rPr>
              <a:t>23×7</a:t>
            </a:r>
            <a:endParaRPr sz="3200">
              <a:latin typeface="Times New Roman"/>
              <a:cs typeface="Times New Roman"/>
            </a:endParaRPr>
          </a:p>
          <a:p>
            <a:pPr marL="27940">
              <a:lnSpc>
                <a:spcPct val="100000"/>
              </a:lnSpc>
              <a:spcBef>
                <a:spcPts val="215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=23×(17-</a:t>
            </a:r>
            <a:r>
              <a:rPr sz="3200" b="1" spc="-25">
                <a:solidFill>
                  <a:srgbClr val="FF0000"/>
                </a:solidFill>
                <a:latin typeface="Times New Roman"/>
                <a:cs typeface="Times New Roman"/>
              </a:rPr>
              <a:t>7)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=23×10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3200" b="1" spc="-20">
                <a:solidFill>
                  <a:srgbClr val="FF0000"/>
                </a:solidFill>
                <a:latin typeface="Times New Roman"/>
                <a:cs typeface="Times New Roman"/>
              </a:rPr>
              <a:t>=230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893302" y="2043741"/>
            <a:ext cx="2021205" cy="262890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201930">
              <a:lnSpc>
                <a:spcPct val="100000"/>
              </a:lnSpc>
              <a:spcBef>
                <a:spcPts val="315"/>
              </a:spcBef>
            </a:pPr>
            <a:r>
              <a:rPr sz="3200" b="1" spc="-10">
                <a:solidFill>
                  <a:srgbClr val="0C0C0C"/>
                </a:solidFill>
                <a:latin typeface="Times New Roman"/>
                <a:cs typeface="Times New Roman"/>
              </a:rPr>
              <a:t>72×125</a:t>
            </a:r>
            <a:endParaRPr sz="3200">
              <a:latin typeface="Times New Roman"/>
              <a:cs typeface="Times New Roman"/>
            </a:endParaRPr>
          </a:p>
          <a:p>
            <a:pPr marL="27940">
              <a:lnSpc>
                <a:spcPct val="100000"/>
              </a:lnSpc>
              <a:spcBef>
                <a:spcPts val="215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=(9×8)×125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=9×(8×125)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=9×1000</a:t>
            </a:r>
            <a:endParaRPr sz="3200">
              <a:latin typeface="Times New Roman"/>
              <a:cs typeface="Times New Roman"/>
            </a:endParaRPr>
          </a:p>
          <a:p>
            <a:pPr marL="13970">
              <a:lnSpc>
                <a:spcPct val="100000"/>
              </a:lnSpc>
              <a:spcBef>
                <a:spcPts val="440"/>
              </a:spcBef>
            </a:pPr>
            <a:r>
              <a:rPr sz="3200" b="1" spc="-10">
                <a:solidFill>
                  <a:srgbClr val="FF0000"/>
                </a:solidFill>
                <a:latin typeface="Times New Roman"/>
                <a:cs typeface="Times New Roman"/>
              </a:rPr>
              <a:t>=9000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469900" y="4102100"/>
            <a:ext cx="3819525" cy="209550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22</a:t>
            </a:fld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https://d.book118.com/348105022026006037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201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Microsoft JhengHei</vt:lpstr>
      <vt:lpstr>Times New Roman</vt:lpstr>
      <vt:lpstr>微软雅黑</vt:lpstr>
      <vt:lpstr>MS Gothic</vt:lpstr>
      <vt:lpstr>黑体</vt:lpstr>
      <vt:lpstr>Office Theme</vt:lpstr>
      <vt:lpstr>温故知新</vt:lpstr>
      <vt:lpstr>1、口算</vt:lpstr>
      <vt:lpstr>复习回顾:</vt:lpstr>
      <vt:lpstr>第	3	单元</vt:lpstr>
      <vt:lpstr>我买了5副羽毛球拍，花了330元。还买了25筒羽毛球，每筒32元。</vt:lpstr>
      <vt:lpstr>王老师买了5副羽毛球拍，花了330元。还买了25筒羽毛球，每筒32元。王老师一共买了多少 个羽毛球？(每筒一打，“一打”是12个。)    </vt:lpstr>
      <vt:lpstr>王老师买了5副羽毛球拍，花了330元。还买了25筒羽毛球，每筒32元。王老师一共买了多少</vt:lpstr>
      <vt:lpstr>王老师买了5副羽毛球拍花了330元。还买了25筒羽毛球，每筒32元。王老师一共买了多少个羽毛球？(每筒一打，“一打”是12个。)  </vt:lpstr>
      <vt:lpstr>总结</vt:lpstr>
      <vt:lpstr>归纳总结：</vt:lpstr>
      <vt:lpstr>我买了5副羽毛球拍，花了330元。还买了25筒羽毛球，每筒32元。</vt:lpstr>
      <vt:lpstr>（2）每支羽毛球拍多少钱？</vt:lpstr>
      <vt:lpstr>PowerPoint Presentation</vt:lpstr>
      <vt:lpstr>归纳总结：</vt:lpstr>
      <vt:lpstr>PowerPoint Presentation</vt:lpstr>
      <vt:lpstr>认真思考</vt:lpstr>
      <vt:lpstr>15×16
=15×（10＋6）</vt:lpstr>
      <vt:lpstr>教材第30页练习八第6题。</vt:lpstr>
      <vt:lpstr>PowerPoint Presentation</vt:lpstr>
      <vt:lpstr>根据运算定律,在</vt:lpstr>
      <vt:lpstr>PowerPoint Presentation</vt:lpstr>
      <vt:lpstr>教材第30页练习八第1题(后三行)。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2024-09-16T22:12:23.677</cp:lastPrinted>
  <dcterms:created xsi:type="dcterms:W3CDTF">2024-09-16T14:12:23Z</dcterms:created>
  <dcterms:modified xsi:type="dcterms:W3CDTF">2024-09-16T14:12:25Z</dcterms:modified>
</cp:coreProperties>
</file>