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4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60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83B57-563D-460E-B2D1-91C5A1B24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69D44-43E4-449B-A9DA-572224398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FCDA7-05EB-4A5C-AA8D-02F4081E3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0B4F6-FC40-4CAA-BA9E-F81B7B5F4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0E8E4A-A32D-4F10-A1D3-5D253DC3E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7E691F-C88D-4BC2-B424-F2D52EAF9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4FCC99-3647-4766-A689-D159A3B02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C378B-AE5E-4324-A4E0-B05EE6A0E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C5ADA-97FE-46E7-B583-C5CD62544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E4434-9230-40B4-A98A-538C98DFB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6DF32-905C-4262-9982-6C21933E0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231" r:id="rId2"/>
    <p:sldLayoutId id="2147485232" r:id="rId3"/>
    <p:sldLayoutId id="2147485233" r:id="rId4"/>
    <p:sldLayoutId id="2147485234" r:id="rId5"/>
    <p:sldLayoutId id="2147485235" r:id="rId6"/>
    <p:sldLayoutId id="2147485236" r:id="rId7"/>
    <p:sldLayoutId id="2147485237" r:id="rId8"/>
    <p:sldLayoutId id="2147485238" r:id="rId9"/>
    <p:sldLayoutId id="2147485239" r:id="rId10"/>
    <p:sldLayoutId id="214748524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22" Type="http://schemas.openxmlformats.org/officeDocument/2006/relationships/tags" Target="../tags/tag228.xml" /><Relationship Id="rId23" Type="http://schemas.openxmlformats.org/officeDocument/2006/relationships/tags" Target="../tags/tag229.xml" /><Relationship Id="rId24" Type="http://schemas.openxmlformats.org/officeDocument/2006/relationships/tags" Target="../tags/tag230.xml" /><Relationship Id="rId25" Type="http://schemas.openxmlformats.org/officeDocument/2006/relationships/tags" Target="../tags/tag231.xml" /><Relationship Id="rId26" Type="http://schemas.openxmlformats.org/officeDocument/2006/relationships/tags" Target="../tags/tag232.xml" /><Relationship Id="rId27" Type="http://schemas.openxmlformats.org/officeDocument/2006/relationships/tags" Target="../tags/tag233.xml" /><Relationship Id="rId28" Type="http://schemas.openxmlformats.org/officeDocument/2006/relationships/tags" Target="../tags/tag234.xml" /><Relationship Id="rId29" Type="http://schemas.openxmlformats.org/officeDocument/2006/relationships/tags" Target="../tags/tag235.xml" /><Relationship Id="rId3" Type="http://schemas.openxmlformats.org/officeDocument/2006/relationships/tags" Target="../tags/tag209.xml" /><Relationship Id="rId30" Type="http://schemas.openxmlformats.org/officeDocument/2006/relationships/tags" Target="../tags/tag236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0603505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2024年技术领域的新突破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技术领域的发展现状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2024年技术领域的新突破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技术领域的新突破带来的机遇与挑战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未来技术领域的发展方向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个人如何应对技术领域的新突破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技术领域的发展现状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当前技术领域的热点话题</a:t>
            </a:r>
            <a:endParaRPr lang="zh-CN" altLang="en-US"/>
          </a:p>
        </p:txBody>
      </p:sp>
      <p:sp>
        <p:nvSpPr>
          <p:cNvPr id="1048976" name="对角圆角矩形 52"/>
          <p:cNvSpPr/>
          <p:nvPr>
            <p:custDataLst>
              <p:tags r:id="rId2"/>
            </p:custDataLst>
          </p:nvPr>
        </p:nvSpPr>
        <p:spPr>
          <a:xfrm>
            <a:off x="697314" y="1495013"/>
            <a:ext cx="5171118" cy="1259470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53"/>
          <p:cNvSpPr/>
          <p:nvPr>
            <p:custDataLst>
              <p:tags r:id="rId3"/>
            </p:custDataLst>
          </p:nvPr>
        </p:nvSpPr>
        <p:spPr>
          <a:xfrm>
            <a:off x="697314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54"/>
          <p:cNvSpPr/>
          <p:nvPr>
            <p:custDataLst>
              <p:tags r:id="rId4"/>
            </p:custDataLst>
          </p:nvPr>
        </p:nvSpPr>
        <p:spPr>
          <a:xfrm>
            <a:off x="1215219" y="1365050"/>
            <a:ext cx="77978" cy="12996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56"/>
          <p:cNvSpPr txBox="1"/>
          <p:nvPr>
            <p:custDataLst>
              <p:tags r:id="rId5"/>
            </p:custDataLst>
          </p:nvPr>
        </p:nvSpPr>
        <p:spPr>
          <a:xfrm>
            <a:off x="1249010" y="1547649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人工智能：深度学习、自然语言处理、计算机视觉等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9"/>
          <p:cNvSpPr/>
          <p:nvPr>
            <p:custDataLst>
              <p:tags r:id="rId6"/>
            </p:custDataLst>
          </p:nvPr>
        </p:nvSpPr>
        <p:spPr>
          <a:xfrm>
            <a:off x="6323436" y="1495013"/>
            <a:ext cx="5171118" cy="1259470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10"/>
          <p:cNvSpPr/>
          <p:nvPr>
            <p:custDataLst>
              <p:tags r:id="rId7"/>
            </p:custDataLst>
          </p:nvPr>
        </p:nvSpPr>
        <p:spPr>
          <a:xfrm>
            <a:off x="6323436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11"/>
          <p:cNvSpPr/>
          <p:nvPr>
            <p:custDataLst>
              <p:tags r:id="rId8"/>
            </p:custDataLst>
          </p:nvPr>
        </p:nvSpPr>
        <p:spPr>
          <a:xfrm>
            <a:off x="6840691" y="1365050"/>
            <a:ext cx="77978" cy="12996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12"/>
          <p:cNvSpPr txBox="1"/>
          <p:nvPr>
            <p:custDataLst>
              <p:tags r:id="rId9"/>
            </p:custDataLst>
          </p:nvPr>
        </p:nvSpPr>
        <p:spPr>
          <a:xfrm>
            <a:off x="6874482" y="155414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物联网：万物互联、数据采集、智能控制等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5"/>
          <p:cNvSpPr/>
          <p:nvPr>
            <p:custDataLst>
              <p:tags r:id="rId10"/>
            </p:custDataLst>
          </p:nvPr>
        </p:nvSpPr>
        <p:spPr>
          <a:xfrm>
            <a:off x="697314" y="3206633"/>
            <a:ext cx="5171118" cy="1259470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6"/>
          <p:cNvSpPr/>
          <p:nvPr>
            <p:custDataLst>
              <p:tags r:id="rId11"/>
            </p:custDataLst>
          </p:nvPr>
        </p:nvSpPr>
        <p:spPr>
          <a:xfrm>
            <a:off x="697314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7"/>
          <p:cNvSpPr/>
          <p:nvPr>
            <p:custDataLst>
              <p:tags r:id="rId12"/>
            </p:custDataLst>
          </p:nvPr>
        </p:nvSpPr>
        <p:spPr>
          <a:xfrm>
            <a:off x="1215219" y="3076670"/>
            <a:ext cx="77978" cy="12996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8"/>
          <p:cNvSpPr txBox="1"/>
          <p:nvPr>
            <p:custDataLst>
              <p:tags r:id="rId13"/>
            </p:custDataLst>
          </p:nvPr>
        </p:nvSpPr>
        <p:spPr>
          <a:xfrm>
            <a:off x="1249010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区块链：去中心化、加密技术、智能合约等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14"/>
          <p:cNvSpPr/>
          <p:nvPr>
            <p:custDataLst>
              <p:tags r:id="rId14"/>
            </p:custDataLst>
          </p:nvPr>
        </p:nvSpPr>
        <p:spPr>
          <a:xfrm>
            <a:off x="6323436" y="3206633"/>
            <a:ext cx="5171118" cy="1259470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8"/>
          <p:cNvSpPr/>
          <p:nvPr>
            <p:custDataLst>
              <p:tags r:id="rId15"/>
            </p:custDataLst>
          </p:nvPr>
        </p:nvSpPr>
        <p:spPr>
          <a:xfrm>
            <a:off x="6323436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9"/>
          <p:cNvSpPr/>
          <p:nvPr>
            <p:custDataLst>
              <p:tags r:id="rId16"/>
            </p:custDataLst>
          </p:nvPr>
        </p:nvSpPr>
        <p:spPr>
          <a:xfrm>
            <a:off x="6840691" y="3076670"/>
            <a:ext cx="77978" cy="12996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20"/>
          <p:cNvSpPr txBox="1"/>
          <p:nvPr>
            <p:custDataLst>
              <p:tags r:id="rId17"/>
            </p:custDataLst>
          </p:nvPr>
        </p:nvSpPr>
        <p:spPr>
          <a:xfrm>
            <a:off x="6874482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量子计算：量子比特、量子纠缠、量子算法等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15"/>
          <p:cNvSpPr/>
          <p:nvPr>
            <p:custDataLst>
              <p:tags r:id="rId18"/>
            </p:custDataLst>
          </p:nvPr>
        </p:nvSpPr>
        <p:spPr>
          <a:xfrm>
            <a:off x="697314" y="4918253"/>
            <a:ext cx="5171118" cy="1259470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16"/>
          <p:cNvSpPr/>
          <p:nvPr>
            <p:custDataLst>
              <p:tags r:id="rId19"/>
            </p:custDataLst>
          </p:nvPr>
        </p:nvSpPr>
        <p:spPr>
          <a:xfrm>
            <a:off x="697314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17"/>
          <p:cNvSpPr/>
          <p:nvPr>
            <p:custDataLst>
              <p:tags r:id="rId20"/>
            </p:custDataLst>
          </p:nvPr>
        </p:nvSpPr>
        <p:spPr>
          <a:xfrm>
            <a:off x="1215219" y="4783091"/>
            <a:ext cx="77978" cy="12996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27"/>
          <p:cNvSpPr txBox="1"/>
          <p:nvPr>
            <p:custDataLst>
              <p:tags r:id="rId21"/>
            </p:custDataLst>
          </p:nvPr>
        </p:nvSpPr>
        <p:spPr>
          <a:xfrm>
            <a:off x="1249010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5G通信：高速率、低延时、大规模连接等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对角圆角矩形 22"/>
          <p:cNvSpPr/>
          <p:nvPr>
            <p:custDataLst>
              <p:tags r:id="rId22"/>
            </p:custDataLst>
          </p:nvPr>
        </p:nvSpPr>
        <p:spPr>
          <a:xfrm>
            <a:off x="6323436" y="4918253"/>
            <a:ext cx="5171118" cy="1259470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23"/>
          <p:cNvSpPr/>
          <p:nvPr>
            <p:custDataLst>
              <p:tags r:id="rId23"/>
            </p:custDataLst>
          </p:nvPr>
        </p:nvSpPr>
        <p:spPr>
          <a:xfrm>
            <a:off x="6323436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24"/>
          <p:cNvSpPr/>
          <p:nvPr>
            <p:custDataLst>
              <p:tags r:id="rId24"/>
            </p:custDataLst>
          </p:nvPr>
        </p:nvSpPr>
        <p:spPr>
          <a:xfrm>
            <a:off x="6840691" y="4783091"/>
            <a:ext cx="77978" cy="129964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25"/>
          <p:cNvSpPr txBox="1"/>
          <p:nvPr>
            <p:custDataLst>
              <p:tags r:id="rId25"/>
            </p:custDataLst>
          </p:nvPr>
        </p:nvSpPr>
        <p:spPr>
          <a:xfrm>
            <a:off x="6874482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自动驾驶：传感器、算法、高精度地图等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技术领域的发展趋势</a:t>
            </a:r>
            <a:endParaRPr lang="zh-CN" altLang="en-US"/>
          </a:p>
        </p:txBody>
      </p:sp>
      <p:sp>
        <p:nvSpPr>
          <p:cNvPr id="10490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人工智能：深度学习、自然语言处理等技术不断突破，应用场景日益广泛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5G技术：高速、低延时、高连接密度的特点将推动物联网、自动驾驶等领域的发展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区块链技术：分布式记账、智能合约等技术将改变金融、供应链等领域的运作方式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量子计算：量子计算机的研发将极大地提高计算速度和处理能力，推动科学研究和工程领域的发展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技术领域面临的挑战</a:t>
            </a:r>
            <a:endParaRPr lang="zh-CN" altLang="en-US"/>
          </a:p>
        </p:txBody>
      </p:sp>
      <p:sp>
        <p:nvSpPr>
          <p:cNvPr id="10491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技术更新速度加快，需要不断学习和适应新技术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技术应用范围广泛，需要解决各种应用场景的问题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技术伦理问题日益突出，需要平衡技术发展和伦理道德的关系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技术竞争激烈，需要不断创新和突破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2024年技术领域的新突破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新技术的突破与创新</a:t>
            </a:r>
            <a:endParaRPr lang="zh-CN" altLang="en-US"/>
          </a:p>
        </p:txBody>
      </p:sp>
      <p:sp>
        <p:nvSpPr>
          <p:cNvPr id="1049246" name="圆角矩形 26"/>
          <p:cNvSpPr/>
          <p:nvPr>
            <p:custDataLst>
              <p:tags r:id="rId2"/>
            </p:custDataLst>
          </p:nvPr>
        </p:nvSpPr>
        <p:spPr>
          <a:xfrm>
            <a:off x="551935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8" name="圆角矩形 28"/>
          <p:cNvSpPr/>
          <p:nvPr>
            <p:custDataLst>
              <p:tags r:id="rId3"/>
            </p:custDataLst>
          </p:nvPr>
        </p:nvSpPr>
        <p:spPr>
          <a:xfrm>
            <a:off x="553884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50" name="文本框 31"/>
          <p:cNvSpPr txBox="1"/>
          <p:nvPr>
            <p:custDataLst>
              <p:tags r:id="rId4"/>
            </p:custDataLst>
          </p:nvPr>
        </p:nvSpPr>
        <p:spPr>
          <a:xfrm>
            <a:off x="657171" y="2303539"/>
            <a:ext cx="1469409" cy="32935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人工智能：深度学习、自然语言处理等技术取得突破性进展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29"/>
          <p:cNvSpPr/>
          <p:nvPr>
            <p:custDataLst>
              <p:tags r:id="rId5"/>
            </p:custDataLst>
          </p:nvPr>
        </p:nvSpPr>
        <p:spPr>
          <a:xfrm>
            <a:off x="2433845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4" name="圆角矩形 32"/>
          <p:cNvSpPr/>
          <p:nvPr>
            <p:custDataLst>
              <p:tags r:id="rId6"/>
            </p:custDataLst>
          </p:nvPr>
        </p:nvSpPr>
        <p:spPr>
          <a:xfrm>
            <a:off x="2435793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6" name="文本框 34"/>
          <p:cNvSpPr txBox="1"/>
          <p:nvPr>
            <p:custDataLst>
              <p:tags r:id="rId7"/>
            </p:custDataLst>
          </p:nvPr>
        </p:nvSpPr>
        <p:spPr>
          <a:xfrm>
            <a:off x="2539081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5G技术：实现高速、低延时、高连接密度的通信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3"/>
          <p:cNvSpPr/>
          <p:nvPr>
            <p:custDataLst>
              <p:tags r:id="rId8"/>
            </p:custDataLst>
          </p:nvPr>
        </p:nvSpPr>
        <p:spPr>
          <a:xfrm>
            <a:off x="4315754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0" name="圆角矩形 4"/>
          <p:cNvSpPr/>
          <p:nvPr>
            <p:custDataLst>
              <p:tags r:id="rId9"/>
            </p:custDataLst>
          </p:nvPr>
        </p:nvSpPr>
        <p:spPr>
          <a:xfrm>
            <a:off x="4317703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2" name="文本框 5"/>
          <p:cNvSpPr txBox="1"/>
          <p:nvPr>
            <p:custDataLst>
              <p:tags r:id="rId10"/>
            </p:custDataLst>
          </p:nvPr>
        </p:nvSpPr>
        <p:spPr>
          <a:xfrm>
            <a:off x="4420990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区块链技术：在金融、供应链等领域得到广泛应用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8"/>
          <p:cNvSpPr/>
          <p:nvPr>
            <p:custDataLst>
              <p:tags r:id="rId11"/>
            </p:custDataLst>
          </p:nvPr>
        </p:nvSpPr>
        <p:spPr>
          <a:xfrm>
            <a:off x="6197663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6" name="圆角矩形 9"/>
          <p:cNvSpPr/>
          <p:nvPr>
            <p:custDataLst>
              <p:tags r:id="rId12"/>
            </p:custDataLst>
          </p:nvPr>
        </p:nvSpPr>
        <p:spPr>
          <a:xfrm>
            <a:off x="6199612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8" name="文本框 10"/>
          <p:cNvSpPr txBox="1"/>
          <p:nvPr>
            <p:custDataLst>
              <p:tags r:id="rId13"/>
            </p:custDataLst>
          </p:nvPr>
        </p:nvSpPr>
        <p:spPr>
          <a:xfrm>
            <a:off x="6302900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量子计算：实现量子霸权，解决传统计算机无法解决的问题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6"/>
          <p:cNvSpPr/>
          <p:nvPr>
            <p:custDataLst>
              <p:tags r:id="rId14"/>
            </p:custDataLst>
          </p:nvPr>
        </p:nvSpPr>
        <p:spPr>
          <a:xfrm>
            <a:off x="8079573" y="19137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2" name="圆角矩形 7"/>
          <p:cNvSpPr/>
          <p:nvPr>
            <p:custDataLst>
              <p:tags r:id="rId15"/>
            </p:custDataLst>
          </p:nvPr>
        </p:nvSpPr>
        <p:spPr>
          <a:xfrm>
            <a:off x="8081522" y="19137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4" name="文本框 11"/>
          <p:cNvSpPr txBox="1"/>
          <p:nvPr>
            <p:custDataLst>
              <p:tags r:id="rId16"/>
            </p:custDataLst>
          </p:nvPr>
        </p:nvSpPr>
        <p:spPr>
          <a:xfrm>
            <a:off x="8184809" y="23048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生物技术：基因编辑、细胞治疗等技术取得重要进展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16"/>
          <p:cNvSpPr/>
          <p:nvPr>
            <p:custDataLst>
              <p:tags r:id="rId17"/>
            </p:custDataLst>
          </p:nvPr>
        </p:nvSpPr>
        <p:spPr>
          <a:xfrm>
            <a:off x="9961482" y="19137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8" name="圆角矩形 17"/>
          <p:cNvSpPr/>
          <p:nvPr>
            <p:custDataLst>
              <p:tags r:id="rId18"/>
            </p:custDataLst>
          </p:nvPr>
        </p:nvSpPr>
        <p:spPr>
          <a:xfrm>
            <a:off x="9963431" y="19137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0" name="文本框 18"/>
          <p:cNvSpPr txBox="1"/>
          <p:nvPr>
            <p:custDataLst>
              <p:tags r:id="rId19"/>
            </p:custDataLst>
          </p:nvPr>
        </p:nvSpPr>
        <p:spPr>
          <a:xfrm>
            <a:off x="10066719" y="23048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新材料技术：开发出高性能、环保的新型材料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新技术的应用场景与优势</a:t>
            </a:r>
            <a:endParaRPr lang="zh-CN" altLang="en-US"/>
          </a:p>
        </p:txBody>
      </p:sp>
      <p:sp>
        <p:nvSpPr>
          <p:cNvPr id="1049320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2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4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6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8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2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4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6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0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2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人工智能：在医疗、金融、交通等领域的应用，提高效率，降低成本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量子计算：在药物研发、气候模拟、密码学等领域的应用，解决传统计算机无法解决的问题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区块链：在金融、供应链、版权等领域的应用，提高安全性，降低信任成本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5G技术：高速、低延时，实现远程医疗、自动驾驶、VR/AR等应用场景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新技术对行业的影响与变革</a:t>
            </a:r>
            <a:endParaRPr lang="zh-CN" altLang="en-US"/>
          </a:p>
        </p:txBody>
      </p:sp>
      <p:sp>
        <p:nvSpPr>
          <p:cNvPr id="10494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人工智能：提高生产效率，降低成本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区块链：提高数据安全性，促进金融创新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量子计算：解决传统计算难题，推动科学研究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5G技术：加速数据传输，推动物联网发展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技术领域的新突破带来的机遇与挑战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https://d.book118.com/348106035055006027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25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宋体</vt:lpstr>
      <vt:lpstr>Office Theme</vt:lpstr>
      <vt:lpstr>2024年技术领域的新突破</vt:lpstr>
      <vt:lpstr>目录</vt:lpstr>
      <vt:lpstr>技术领域的发展现状</vt:lpstr>
      <vt:lpstr>当前技术领域的热点话题</vt:lpstr>
      <vt:lpstr>技术领域的发展趋势</vt:lpstr>
      <vt:lpstr>技术领域面临的挑战</vt:lpstr>
      <vt:lpstr>2024年技术领域的新突破</vt:lpstr>
      <vt:lpstr>新技术的突破与创新</vt:lpstr>
      <vt:lpstr>新技术的应用场景与优势</vt:lpstr>
      <vt:lpstr>新技术对行业的影响与变革</vt:lpstr>
      <vt:lpstr>技术领域的新突破带来的机遇与挑战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2024-09-05T06:45:23.468</cp:lastPrinted>
  <dcterms:created xsi:type="dcterms:W3CDTF">2024-09-04T22:45:23Z</dcterms:created>
  <dcterms:modified xsi:type="dcterms:W3CDTF">2024-09-04T22:45:25Z</dcterms:modified>
</cp:coreProperties>
</file>