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84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3A07A-5E0F-4714-80B5-724E8BECD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29AC9-DA98-42E3-BCD4-32B859EC6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CC5B4-97D9-42C5-B36F-EEA187593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B74419-9339-42F5-8358-CD074CA93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903F2B-38FC-4D09-9212-6FEAD95C7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2C88CC-F915-48C5-904D-D84BFD744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B91E6B-723B-4DD9-B171-017E141EC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54ECD-E807-4B69-AD34-31BA74B23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20A71E-FA63-4C75-BD3D-63950C3F0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1FD41-A469-473B-96CD-A52D5FBCF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92ED4-45B4-4F9B-B740-8917444FF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Rectangle 41800_#color-2111&amp;1275"/>
          <p:cNvSpPr/>
          <p:nvPr userDrawn="1">
            <p:custDataLst>
              <p:tags r:id="rId1"/>
            </p:custDataLst>
          </p:nvPr>
        </p:nvSpPr>
        <p:spPr>
          <a:xfrm>
            <a:off x="6586728" y="0"/>
            <a:ext cx="5605272" cy="6858000"/>
          </a:xfrm>
          <a:custGeom>
            <a:rect l="l" t="t" r="r" b="b"/>
            <a:pathLst>
              <a:path w="5605272" h="6858000">
                <a:moveTo>
                  <a:pt x="0" y="6858000"/>
                </a:moveTo>
                <a:lnTo>
                  <a:pt x="5605272" y="6858000"/>
                </a:lnTo>
                <a:lnTo>
                  <a:pt x="5605272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8" name="Rectangle 29_#color_$accent1_$accent2-2111&amp;1278"/>
          <p:cNvSpPr/>
          <p:nvPr userDrawn="1">
            <p:custDataLst>
              <p:tags r:id="rId2"/>
            </p:custDataLst>
          </p:nvPr>
        </p:nvSpPr>
        <p:spPr>
          <a:xfrm>
            <a:off x="8607552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Rectangle 30_#color_$accent1_$accent2_$accent1-2111&amp;128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Rectangle 27_#color_#shadow_$dk2-2111&amp;128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2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94780" y="5380332"/>
            <a:ext cx="7296720" cy="674393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Rectangle 41800_#color-2111&amp;81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8" name="Rectangle 29_#color_$accent1_$accent2-2111&amp;129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0085832" cy="6858000"/>
          </a:xfrm>
          <a:custGeom>
            <a:rect l="l" t="t" r="r" b="b"/>
            <a:pathLst>
              <a:path w="10085832" h="6858000">
                <a:moveTo>
                  <a:pt x="0" y="4581144"/>
                </a:moveTo>
                <a:lnTo>
                  <a:pt x="4581144" y="0"/>
                </a:lnTo>
                <a:lnTo>
                  <a:pt x="6830568" y="0"/>
                </a:lnTo>
                <a:lnTo>
                  <a:pt x="10085832" y="3255264"/>
                </a:lnTo>
                <a:lnTo>
                  <a:pt x="6483096" y="6858000"/>
                </a:lnTo>
                <a:lnTo>
                  <a:pt x="0" y="6858000"/>
                </a:lnTo>
                <a:lnTo>
                  <a:pt x="0" y="45811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0" name="Rectangle 27_#color-2111&amp;1293"/>
          <p:cNvSpPr/>
          <p:nvPr userDrawn="1">
            <p:custDataLst>
              <p:tags r:id="rId3"/>
            </p:custDataLst>
          </p:nvPr>
        </p:nvSpPr>
        <p:spPr>
          <a:xfrm>
            <a:off x="2673096" y="0"/>
            <a:ext cx="9518904" cy="6858000"/>
          </a:xfrm>
          <a:custGeom>
            <a:rect l="l" t="t" r="r" b="b"/>
            <a:pathLst>
              <a:path w="9518904" h="6858000">
                <a:moveTo>
                  <a:pt x="2569464" y="6858000"/>
                </a:moveTo>
                <a:lnTo>
                  <a:pt x="9518904" y="6858000"/>
                </a:lnTo>
                <a:lnTo>
                  <a:pt x="9518904" y="0"/>
                </a:lnTo>
                <a:lnTo>
                  <a:pt x="3867912" y="0"/>
                </a:lnTo>
                <a:lnTo>
                  <a:pt x="146304" y="3721608"/>
                </a:lnTo>
                <a:cubicBezTo>
                  <a:pt x="-45720" y="3913632"/>
                  <a:pt x="-45720" y="4242816"/>
                  <a:pt x="146304" y="4434840"/>
                </a:cubicBezTo>
                <a:lnTo>
                  <a:pt x="2569464" y="685800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2" name="Rectangle 28_#color_$lt2_$lt2-2111&amp;1296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5879592" cy="3538728"/>
          </a:xfrm>
          <a:custGeom>
            <a:rect l="l" t="t" r="r" b="b"/>
            <a:pathLst>
              <a:path w="5879592" h="3538728">
                <a:moveTo>
                  <a:pt x="5879592" y="0"/>
                </a:moveTo>
                <a:lnTo>
                  <a:pt x="0" y="0"/>
                </a:lnTo>
                <a:lnTo>
                  <a:pt x="0" y="1618488"/>
                </a:lnTo>
                <a:lnTo>
                  <a:pt x="1773936" y="3392424"/>
                </a:lnTo>
                <a:cubicBezTo>
                  <a:pt x="1965960" y="3593592"/>
                  <a:pt x="2295144" y="3593592"/>
                  <a:pt x="2487168" y="3392424"/>
                </a:cubicBezTo>
                <a:lnTo>
                  <a:pt x="5879592" y="0"/>
                </a:lnTo>
              </a:path>
            </a:pathLst>
          </a:custGeom>
          <a:gradFill>
            <a:gsLst>
              <a:gs pos="0">
                <a:schemeClr val="bg2">
                  <a:alpha val="100000"/>
                </a:schemeClr>
              </a:gs>
              <a:gs pos="100000">
                <a:schemeClr val="bg2">
                  <a:alpha val="56000"/>
                </a:schemeClr>
              </a:gs>
            </a:gsLst>
            <a:lin ang="91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0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654078" y="506780"/>
            <a:ext cx="10085831" cy="1081088"/>
          </a:xfrm>
        </p:spPr>
        <p:txBody>
          <a:bodyPr wrap="square" anchor="b">
            <a:normAutofit/>
          </a:bodyPr>
          <a:lstStyle>
            <a:lvl1pPr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Rectangle 41799_#color-2111&amp;1299"/>
          <p:cNvSpPr/>
          <p:nvPr userDrawn="1">
            <p:custDataLst>
              <p:tags r:id="rId1"/>
            </p:custDataLst>
          </p:nvPr>
        </p:nvSpPr>
        <p:spPr>
          <a:xfrm>
            <a:off x="6284976" y="4041648"/>
            <a:ext cx="5907024" cy="2816352"/>
          </a:xfrm>
          <a:custGeom>
            <a:rect l="l" t="t" r="r" b="b"/>
            <a:pathLst>
              <a:path w="5907024" h="2816352">
                <a:moveTo>
                  <a:pt x="5907024" y="2670048"/>
                </a:moveTo>
                <a:lnTo>
                  <a:pt x="5907024" y="2816352"/>
                </a:lnTo>
                <a:lnTo>
                  <a:pt x="0" y="2816352"/>
                </a:lnTo>
                <a:lnTo>
                  <a:pt x="2660904" y="146304"/>
                </a:lnTo>
                <a:cubicBezTo>
                  <a:pt x="2862072" y="-45720"/>
                  <a:pt x="3182112" y="-45720"/>
                  <a:pt x="3383280" y="146304"/>
                </a:cubicBezTo>
                <a:lnTo>
                  <a:pt x="5907024" y="2670048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Rectangle 29_#color_$accent1_$accent2_#shadow_$dk2-2111&amp;1302"/>
          <p:cNvSpPr/>
          <p:nvPr userDrawn="1">
            <p:custDataLst>
              <p:tags r:id="rId2"/>
            </p:custDataLst>
          </p:nvPr>
        </p:nvSpPr>
        <p:spPr>
          <a:xfrm>
            <a:off x="8311896" y="0"/>
            <a:ext cx="3877056" cy="5824728"/>
          </a:xfrm>
          <a:custGeom>
            <a:rect l="l" t="t" r="r" b="b"/>
            <a:pathLst>
              <a:path w="3877055" h="5824728">
                <a:moveTo>
                  <a:pt x="146304" y="1380744"/>
                </a:moveTo>
                <a:cubicBezTo>
                  <a:pt x="-45720" y="1581912"/>
                  <a:pt x="-45720" y="1901952"/>
                  <a:pt x="146304" y="2093976"/>
                </a:cubicBezTo>
                <a:lnTo>
                  <a:pt x="3877056" y="5824728"/>
                </a:lnTo>
                <a:lnTo>
                  <a:pt x="3877056" y="0"/>
                </a:lnTo>
                <a:lnTo>
                  <a:pt x="1527048" y="0"/>
                </a:lnTo>
                <a:lnTo>
                  <a:pt x="146304" y="13807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8900" b="1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400"/>
            <a:ext cx="532384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32384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5960" y="360045"/>
            <a:ext cx="10801985" cy="581787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lIns="0" tIns="0" rIns="0" bIns="0" anchor="b">
            <a:normAutofit/>
          </a:bodyPr>
          <a:lstStyle>
            <a:lvl1pPr algn="l">
              <a:defRPr sz="36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Rectangle 41800_#color-2111&amp;855"/>
          <p:cNvSpPr/>
          <p:nvPr userDrawn="1">
            <p:custDataLst>
              <p:tags r:id="rId1"/>
            </p:custDataLst>
          </p:nvPr>
        </p:nvSpPr>
        <p:spPr>
          <a:xfrm>
            <a:off x="6574536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8" name="Rectangle 29_#color_$accent1_$accent2-2111&amp;1308"/>
          <p:cNvSpPr/>
          <p:nvPr userDrawn="1">
            <p:custDataLst>
              <p:tags r:id="rId2"/>
            </p:custDataLst>
          </p:nvPr>
        </p:nvSpPr>
        <p:spPr>
          <a:xfrm>
            <a:off x="8604504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0" name="Rectangle 30_#color_$accent1_$accent2_$accent1-2111&amp;131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2" name="Rectangle 27_#color_$lt2_$lt2_#shadow_$dk2-2111&amp;131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4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2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1899891"/>
            <a:ext cx="7505700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8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80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52430"/>
            <a:ext cx="7505700" cy="1585855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60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2" name="Rectangle 29_#color_$accent1_$accent2-2111&amp;1305"/>
          <p:cNvSpPr/>
          <p:nvPr userDrawn="1">
            <p:custDataLst>
              <p:tags r:id="rId17"/>
            </p:custDataLst>
          </p:nvPr>
        </p:nvSpPr>
        <p:spPr>
          <a:xfrm>
            <a:off x="11213592" y="5879592"/>
            <a:ext cx="978408" cy="978408"/>
          </a:xfrm>
          <a:custGeom>
            <a:rect l="l" t="t" r="r" b="b"/>
            <a:pathLst>
              <a:path w="978408" h="978408">
                <a:moveTo>
                  <a:pt x="978408" y="0"/>
                </a:moveTo>
                <a:lnTo>
                  <a:pt x="978408" y="978408"/>
                </a:lnTo>
                <a:lnTo>
                  <a:pt x="0" y="978408"/>
                </a:lnTo>
                <a:lnTo>
                  <a:pt x="97840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835" r:id="rId2"/>
    <p:sldLayoutId id="2147487836" r:id="rId3"/>
    <p:sldLayoutId id="2147487837" r:id="rId4"/>
    <p:sldLayoutId id="2147487838" r:id="rId5"/>
    <p:sldLayoutId id="2147487839" r:id="rId6"/>
    <p:sldLayoutId id="2147487840" r:id="rId7"/>
    <p:sldLayoutId id="2147487841" r:id="rId8"/>
    <p:sldLayoutId id="2147487842" r:id="rId9"/>
    <p:sldLayoutId id="2147487843" r:id="rId10"/>
    <p:sldLayoutId id="214748784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tags" Target="../tags/tag98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24" Type="http://schemas.openxmlformats.org/officeDocument/2006/relationships/tags" Target="../tags/tag120.xml" /><Relationship Id="rId25" Type="http://schemas.openxmlformats.org/officeDocument/2006/relationships/tags" Target="../tags/tag121.xml" /><Relationship Id="rId26" Type="http://schemas.openxmlformats.org/officeDocument/2006/relationships/tags" Target="../tags/tag122.xml" /><Relationship Id="rId27" Type="http://schemas.openxmlformats.org/officeDocument/2006/relationships/tags" Target="../tags/tag123.xml" /><Relationship Id="rId28" Type="http://schemas.openxmlformats.org/officeDocument/2006/relationships/tags" Target="../tags/tag124.xml" /><Relationship Id="rId29" Type="http://schemas.openxmlformats.org/officeDocument/2006/relationships/tags" Target="../tags/tag125.xml" /><Relationship Id="rId3" Type="http://schemas.openxmlformats.org/officeDocument/2006/relationships/tags" Target="../tags/tag99.xml" /><Relationship Id="rId30" Type="http://schemas.openxmlformats.org/officeDocument/2006/relationships/tags" Target="../tags/tag126.xml" /><Relationship Id="rId31" Type="http://schemas.openxmlformats.org/officeDocument/2006/relationships/tags" Target="../tags/tag127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8.xml" /><Relationship Id="rId20" Type="http://schemas.openxmlformats.org/officeDocument/2006/relationships/tags" Target="../tags/tag216.xml" /><Relationship Id="rId21" Type="http://schemas.openxmlformats.org/officeDocument/2006/relationships/tags" Target="../tags/tag217.xml" /><Relationship Id="rId22" Type="http://schemas.openxmlformats.org/officeDocument/2006/relationships/tags" Target="../tags/tag218.xml" /><Relationship Id="rId23" Type="http://schemas.openxmlformats.org/officeDocument/2006/relationships/tags" Target="../tags/tag219.xml" /><Relationship Id="rId24" Type="http://schemas.openxmlformats.org/officeDocument/2006/relationships/tags" Target="../tags/tag220.xml" /><Relationship Id="rId25" Type="http://schemas.openxmlformats.org/officeDocument/2006/relationships/tags" Target="../tags/tag221.xml" /><Relationship Id="rId26" Type="http://schemas.openxmlformats.org/officeDocument/2006/relationships/tags" Target="../tags/tag222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1012206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>
            <a:normAutofit/>
          </a:bodyPr>
          <a:lstStyle/>
          <a:p>
            <a:r>
              <a:rPr lang="zh-CN" altLang="en-US"/>
              <a:t>空气污染防护措施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94780" y="5545432"/>
            <a:ext cx="7296720" cy="674393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序号"/>
          <p:cNvSpPr txBox="1"/>
          <p:nvPr>
            <p:custDataLst>
              <p:tags r:id="rId2"/>
            </p:custDataLst>
          </p:nvPr>
        </p:nvSpPr>
        <p:spPr>
          <a:xfrm>
            <a:off x="4732870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01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3"/>
            </p:custDataLst>
          </p:nvPr>
        </p:nvSpPr>
        <p:spPr>
          <a:xfrm>
            <a:off x="4807482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空气污染的危害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0" name="序号"/>
          <p:cNvSpPr txBox="1"/>
          <p:nvPr>
            <p:custDataLst>
              <p:tags r:id="rId4"/>
            </p:custDataLst>
          </p:nvPr>
        </p:nvSpPr>
        <p:spPr>
          <a:xfrm>
            <a:off x="8357629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04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5"/>
            </p:custDataLst>
          </p:nvPr>
        </p:nvSpPr>
        <p:spPr>
          <a:xfrm>
            <a:off x="8432241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防护措施的具体实施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6"/>
            </p:custDataLst>
          </p:nvPr>
        </p:nvSpPr>
        <p:spPr>
          <a:xfrm>
            <a:off x="5941123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02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7"/>
            </p:custDataLst>
          </p:nvPr>
        </p:nvSpPr>
        <p:spPr>
          <a:xfrm>
            <a:off x="6015735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防护措施的必要性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8" name="序号"/>
          <p:cNvSpPr txBox="1"/>
          <p:nvPr>
            <p:custDataLst>
              <p:tags r:id="rId8"/>
            </p:custDataLst>
          </p:nvPr>
        </p:nvSpPr>
        <p:spPr>
          <a:xfrm>
            <a:off x="714937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03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40" name="项标题"/>
          <p:cNvSpPr txBox="1"/>
          <p:nvPr>
            <p:custDataLst>
              <p:tags r:id="rId9"/>
            </p:custDataLst>
          </p:nvPr>
        </p:nvSpPr>
        <p:spPr>
          <a:xfrm>
            <a:off x="722398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防护措施的分类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42" name="序号"/>
          <p:cNvSpPr txBox="1"/>
          <p:nvPr>
            <p:custDataLst>
              <p:tags r:id="rId10"/>
            </p:custDataLst>
          </p:nvPr>
        </p:nvSpPr>
        <p:spPr>
          <a:xfrm>
            <a:off x="1077413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06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44" name="项标题"/>
          <p:cNvSpPr txBox="1"/>
          <p:nvPr>
            <p:custDataLst>
              <p:tags r:id="rId11"/>
            </p:custDataLst>
          </p:nvPr>
        </p:nvSpPr>
        <p:spPr>
          <a:xfrm>
            <a:off x="1084874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防护措施的未来展望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46" name="序号"/>
          <p:cNvSpPr txBox="1"/>
          <p:nvPr>
            <p:custDataLst>
              <p:tags r:id="rId12"/>
            </p:custDataLst>
          </p:nvPr>
        </p:nvSpPr>
        <p:spPr>
          <a:xfrm>
            <a:off x="9565882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05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48" name="项标题"/>
          <p:cNvSpPr txBox="1"/>
          <p:nvPr>
            <p:custDataLst>
              <p:tags r:id="rId13"/>
            </p:custDataLst>
          </p:nvPr>
        </p:nvSpPr>
        <p:spPr>
          <a:xfrm>
            <a:off x="9640494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防护措施的效果评估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50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54078" y="488365"/>
            <a:ext cx="10085831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空气污染的危害</a:t>
            </a:r>
            <a:endParaRPr lang="zh-CN" altLang="en-US"/>
          </a:p>
        </p:txBody>
      </p:sp>
      <p:sp>
        <p:nvSpPr>
          <p:cNvPr id="10489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 fontScale="98876" lnSpcReduction="10000"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对人体健康的危害</a:t>
            </a:r>
            <a:endParaRPr lang="zh-CN" altLang="en-US"/>
          </a:p>
        </p:txBody>
      </p:sp>
      <p:sp>
        <p:nvSpPr>
          <p:cNvPr id="1048946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268074" y="2192639"/>
            <a:ext cx="599315" cy="174298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283704" y="4135189"/>
            <a:ext cx="570081" cy="156523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任意多边形 4"/>
          <p:cNvSpPr/>
          <p:nvPr>
            <p:custDataLst>
              <p:tags r:id="rId4"/>
            </p:custDataLst>
          </p:nvPr>
        </p:nvSpPr>
        <p:spPr>
          <a:xfrm>
            <a:off x="785406" y="2762212"/>
            <a:ext cx="1565237" cy="236218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任意多边形 5"/>
          <p:cNvSpPr/>
          <p:nvPr>
            <p:custDataLst>
              <p:tags r:id="rId5"/>
            </p:custDataLst>
          </p:nvPr>
        </p:nvSpPr>
        <p:spPr>
          <a:xfrm flipV="1">
            <a:off x="696000" y="2313932"/>
            <a:ext cx="1742985" cy="83787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85406" y="3202990"/>
            <a:ext cx="1565237" cy="153029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呼吸系统疾病：如哮喘、支气管炎等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6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55569" y="2192014"/>
            <a:ext cx="599315" cy="174415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869949" y="4135189"/>
            <a:ext cx="570081" cy="156523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任意多边形 18"/>
          <p:cNvSpPr/>
          <p:nvPr>
            <p:custDataLst>
              <p:tags r:id="rId9"/>
            </p:custDataLst>
          </p:nvPr>
        </p:nvSpPr>
        <p:spPr>
          <a:xfrm>
            <a:off x="4372902" y="2762212"/>
            <a:ext cx="1565237" cy="236218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任意多边形 19"/>
          <p:cNvSpPr/>
          <p:nvPr>
            <p:custDataLst>
              <p:tags r:id="rId10"/>
            </p:custDataLst>
          </p:nvPr>
        </p:nvSpPr>
        <p:spPr>
          <a:xfrm flipV="1">
            <a:off x="4282870" y="2313932"/>
            <a:ext cx="1744155" cy="83787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72276" y="3196113"/>
            <a:ext cx="1565821" cy="154302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神经系统疾病：如头痛、头晕等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6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48692" y="2218899"/>
            <a:ext cx="599315" cy="174298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63697" y="4160198"/>
            <a:ext cx="570081" cy="156582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任意多边形 25"/>
          <p:cNvSpPr/>
          <p:nvPr>
            <p:custDataLst>
              <p:tags r:id="rId14"/>
            </p:custDataLst>
          </p:nvPr>
        </p:nvSpPr>
        <p:spPr>
          <a:xfrm>
            <a:off x="6165399" y="2787846"/>
            <a:ext cx="1565821" cy="236159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任意多边形 26"/>
          <p:cNvSpPr/>
          <p:nvPr>
            <p:custDataLst>
              <p:tags r:id="rId15"/>
            </p:custDataLst>
          </p:nvPr>
        </p:nvSpPr>
        <p:spPr>
          <a:xfrm flipV="1">
            <a:off x="6076618" y="2340191"/>
            <a:ext cx="1742985" cy="83787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6024" y="3221747"/>
            <a:ext cx="1565237" cy="154302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皮肤疾病：如皮肤过敏、皮炎等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6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076827" y="4143942"/>
            <a:ext cx="570081" cy="156523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061196" y="2201392"/>
            <a:ext cx="599315" cy="174298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任意多边形 11"/>
          <p:cNvSpPr/>
          <p:nvPr>
            <p:custDataLst>
              <p:tags r:id="rId19"/>
            </p:custDataLst>
          </p:nvPr>
        </p:nvSpPr>
        <p:spPr>
          <a:xfrm>
            <a:off x="2579154" y="2770340"/>
            <a:ext cx="1565237" cy="236218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12"/>
          <p:cNvSpPr/>
          <p:nvPr>
            <p:custDataLst>
              <p:tags r:id="rId20"/>
            </p:custDataLst>
          </p:nvPr>
        </p:nvSpPr>
        <p:spPr>
          <a:xfrm flipV="1">
            <a:off x="2489748" y="2322685"/>
            <a:ext cx="1742985" cy="8384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579154" y="3199239"/>
            <a:ext cx="1565237" cy="155293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心血管疾病：如高血压、心脏病等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6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441814" y="2218899"/>
            <a:ext cx="599315" cy="174298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456820" y="4160198"/>
            <a:ext cx="570081" cy="156582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任意多边形 25"/>
          <p:cNvSpPr/>
          <p:nvPr>
            <p:custDataLst>
              <p:tags r:id="rId24"/>
            </p:custDataLst>
          </p:nvPr>
        </p:nvSpPr>
        <p:spPr>
          <a:xfrm>
            <a:off x="7959147" y="2787846"/>
            <a:ext cx="1565821" cy="236159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任意多边形 26"/>
          <p:cNvSpPr/>
          <p:nvPr>
            <p:custDataLst>
              <p:tags r:id="rId25"/>
            </p:custDataLst>
          </p:nvPr>
        </p:nvSpPr>
        <p:spPr>
          <a:xfrm flipV="1">
            <a:off x="7869741" y="2340191"/>
            <a:ext cx="1742985" cy="83787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59147" y="3214244"/>
            <a:ext cx="1565237" cy="155788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免疫系统疾病：如免疫力下降、易感冒等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6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324343" y="2218899"/>
            <a:ext cx="599315" cy="174298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339973" y="4160198"/>
            <a:ext cx="570081" cy="156582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任意多边形 25"/>
          <p:cNvSpPr/>
          <p:nvPr>
            <p:custDataLst>
              <p:tags r:id="rId29"/>
            </p:custDataLst>
          </p:nvPr>
        </p:nvSpPr>
        <p:spPr>
          <a:xfrm>
            <a:off x="9841675" y="2787846"/>
            <a:ext cx="1565821" cy="236159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26"/>
          <p:cNvSpPr/>
          <p:nvPr>
            <p:custDataLst>
              <p:tags r:id="rId30"/>
            </p:custDataLst>
          </p:nvPr>
        </p:nvSpPr>
        <p:spPr>
          <a:xfrm flipV="1">
            <a:off x="9752895" y="2340191"/>
            <a:ext cx="1742985" cy="83787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842301" y="3219871"/>
            <a:ext cx="1565237" cy="154656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生殖系统疾病：如不孕不育、胎儿畸形等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对环境的危害</a:t>
            </a:r>
            <a:endParaRPr lang="zh-CN" altLang="en-US"/>
          </a:p>
        </p:txBody>
      </p:sp>
      <p:sp>
        <p:nvSpPr>
          <p:cNvPr id="1049042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772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破坏生态系统：空气污染导致植物枯萎、动物死亡，影响生物多样性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48" name="矩形 100"/>
          <p:cNvSpPr/>
          <p:nvPr>
            <p:custDataLst>
              <p:tags r:id="rId5"/>
            </p:custDataLst>
          </p:nvPr>
        </p:nvSpPr>
        <p:spPr>
          <a:xfrm rot="204112">
            <a:off x="66128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TextBox 2"/>
          <p:cNvSpPr txBox="1"/>
          <p:nvPr>
            <p:custDataLst>
              <p:tags r:id="rId7"/>
            </p:custDataLst>
          </p:nvPr>
        </p:nvSpPr>
        <p:spPr>
          <a:xfrm>
            <a:off x="68561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影响气候：空气污染导致全球变暖、酸雨等气候问题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54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772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污染土壤：空气污染中的有害物质沉降在土壤中，影响土壤质量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60" name="矩形 89"/>
          <p:cNvSpPr/>
          <p:nvPr>
            <p:custDataLst>
              <p:tags r:id="rId11"/>
            </p:custDataLst>
          </p:nvPr>
        </p:nvSpPr>
        <p:spPr>
          <a:xfrm rot="204112">
            <a:off x="66128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TextBox 2"/>
          <p:cNvSpPr txBox="1"/>
          <p:nvPr>
            <p:custDataLst>
              <p:tags r:id="rId13"/>
            </p:custDataLst>
          </p:nvPr>
        </p:nvSpPr>
        <p:spPr>
          <a:xfrm>
            <a:off x="68548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772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影响水资源：空气污染导致水资源污染，影响人类和生物的生存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对社会经济的危害</a:t>
            </a:r>
            <a:endParaRPr lang="zh-CN" altLang="en-US"/>
          </a:p>
        </p:txBody>
      </p:sp>
      <p:sp>
        <p:nvSpPr>
          <p:cNvPr id="1049102" name="圆角矩形 26"/>
          <p:cNvSpPr/>
          <p:nvPr>
            <p:custDataLst>
              <p:tags r:id="rId2"/>
            </p:custDataLst>
          </p:nvPr>
        </p:nvSpPr>
        <p:spPr>
          <a:xfrm>
            <a:off x="696000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4" name="圆角矩形 28"/>
          <p:cNvSpPr/>
          <p:nvPr>
            <p:custDataLst>
              <p:tags r:id="rId3"/>
            </p:custDataLst>
          </p:nvPr>
        </p:nvSpPr>
        <p:spPr>
          <a:xfrm>
            <a:off x="698501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06" name="文本框 31"/>
          <p:cNvSpPr txBox="1"/>
          <p:nvPr>
            <p:custDataLst>
              <p:tags r:id="rId4"/>
            </p:custDataLst>
          </p:nvPr>
        </p:nvSpPr>
        <p:spPr>
          <a:xfrm>
            <a:off x="848588" y="2215725"/>
            <a:ext cx="2247687" cy="33526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影响人们的健康，增加医疗费用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圆角矩形 29"/>
          <p:cNvSpPr/>
          <p:nvPr>
            <p:custDataLst>
              <p:tags r:id="rId5"/>
            </p:custDataLst>
          </p:nvPr>
        </p:nvSpPr>
        <p:spPr>
          <a:xfrm>
            <a:off x="3445091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0" name="圆角矩形 32"/>
          <p:cNvSpPr/>
          <p:nvPr>
            <p:custDataLst>
              <p:tags r:id="rId6"/>
            </p:custDataLst>
          </p:nvPr>
        </p:nvSpPr>
        <p:spPr>
          <a:xfrm>
            <a:off x="3447592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2" name="文本框 34"/>
          <p:cNvSpPr txBox="1"/>
          <p:nvPr>
            <p:custDataLst>
              <p:tags r:id="rId7"/>
            </p:custDataLst>
          </p:nvPr>
        </p:nvSpPr>
        <p:spPr>
          <a:xfrm>
            <a:off x="3600181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影响农作物生长，降低粮食产量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圆角矩形 3"/>
          <p:cNvSpPr/>
          <p:nvPr>
            <p:custDataLst>
              <p:tags r:id="rId8"/>
            </p:custDataLst>
          </p:nvPr>
        </p:nvSpPr>
        <p:spPr>
          <a:xfrm>
            <a:off x="619418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6" name="圆角矩形 4"/>
          <p:cNvSpPr/>
          <p:nvPr>
            <p:custDataLst>
              <p:tags r:id="rId9"/>
            </p:custDataLst>
          </p:nvPr>
        </p:nvSpPr>
        <p:spPr>
          <a:xfrm>
            <a:off x="6196683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8" name="文本框 5"/>
          <p:cNvSpPr txBox="1"/>
          <p:nvPr>
            <p:custDataLst>
              <p:tags r:id="rId10"/>
            </p:custDataLst>
          </p:nvPr>
        </p:nvSpPr>
        <p:spPr>
          <a:xfrm>
            <a:off x="6348646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影响交通和出行，增加交通成本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圆角矩形 8"/>
          <p:cNvSpPr/>
          <p:nvPr>
            <p:custDataLst>
              <p:tags r:id="rId11"/>
            </p:custDataLst>
          </p:nvPr>
        </p:nvSpPr>
        <p:spPr>
          <a:xfrm>
            <a:off x="8943273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2" name="圆角矩形 9"/>
          <p:cNvSpPr/>
          <p:nvPr>
            <p:custDataLst>
              <p:tags r:id="rId12"/>
            </p:custDataLst>
          </p:nvPr>
        </p:nvSpPr>
        <p:spPr>
          <a:xfrm>
            <a:off x="8945774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4" name="文本框 10"/>
          <p:cNvSpPr txBox="1"/>
          <p:nvPr>
            <p:custDataLst>
              <p:tags r:id="rId13"/>
            </p:custDataLst>
          </p:nvPr>
        </p:nvSpPr>
        <p:spPr>
          <a:xfrm>
            <a:off x="9097737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影响旅游业，降低旅游收入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防护措施的必要性</a:t>
            </a:r>
            <a:endParaRPr lang="zh-CN" altLang="en-US"/>
          </a:p>
        </p:txBody>
      </p:sp>
      <p:sp>
        <p:nvSpPr>
          <p:cNvPr id="10491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保护个人健康</a:t>
            </a:r>
            <a:endParaRPr lang="zh-CN" altLang="en-US"/>
          </a:p>
        </p:txBody>
      </p:sp>
      <p:sp>
        <p:nvSpPr>
          <p:cNvPr id="1049208" name="弧形 58"/>
          <p:cNvSpPr/>
          <p:nvPr>
            <p:custDataLst>
              <p:tags r:id="rId2"/>
            </p:custDataLst>
          </p:nvPr>
        </p:nvSpPr>
        <p:spPr>
          <a:xfrm>
            <a:off x="80796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弧形 57"/>
          <p:cNvSpPr/>
          <p:nvPr>
            <p:custDataLst>
              <p:tags r:id="rId3"/>
            </p:custDataLst>
          </p:nvPr>
        </p:nvSpPr>
        <p:spPr>
          <a:xfrm>
            <a:off x="6960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椭圆 22"/>
          <p:cNvSpPr/>
          <p:nvPr>
            <p:custDataLst>
              <p:tags r:id="rId4"/>
            </p:custDataLst>
          </p:nvPr>
        </p:nvSpPr>
        <p:spPr>
          <a:xfrm>
            <a:off x="84155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椭圆 23"/>
          <p:cNvSpPr/>
          <p:nvPr>
            <p:custDataLst>
              <p:tags r:id="rId5"/>
            </p:custDataLst>
          </p:nvPr>
        </p:nvSpPr>
        <p:spPr>
          <a:xfrm>
            <a:off x="87957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正文"/>
          <p:cNvSpPr txBox="1"/>
          <p:nvPr>
            <p:custDataLst>
              <p:tags r:id="rId6"/>
            </p:custDataLst>
          </p:nvPr>
        </p:nvSpPr>
        <p:spPr>
          <a:xfrm>
            <a:off x="88612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提高健康意识：关注空气质量、养成良好的生活习惯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18" name="椭圆 24"/>
          <p:cNvSpPr/>
          <p:nvPr>
            <p:custDataLst>
              <p:tags r:id="rId7"/>
            </p:custDataLst>
          </p:nvPr>
        </p:nvSpPr>
        <p:spPr>
          <a:xfrm>
            <a:off x="60207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椭圆 25"/>
          <p:cNvSpPr/>
          <p:nvPr>
            <p:custDataLst>
              <p:tags r:id="rId8"/>
            </p:custDataLst>
          </p:nvPr>
        </p:nvSpPr>
        <p:spPr>
          <a:xfrm>
            <a:off x="64000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正文"/>
          <p:cNvSpPr txBox="1"/>
          <p:nvPr>
            <p:custDataLst>
              <p:tags r:id="rId9"/>
            </p:custDataLst>
          </p:nvPr>
        </p:nvSpPr>
        <p:spPr>
          <a:xfrm>
            <a:off x="64665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个人防护措施：佩戴口罩、使用空气净化器等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椭圆 7"/>
          <p:cNvSpPr/>
          <p:nvPr>
            <p:custDataLst>
              <p:tags r:id="rId10"/>
            </p:custDataLst>
          </p:nvPr>
        </p:nvSpPr>
        <p:spPr>
          <a:xfrm>
            <a:off x="36260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椭圆 9"/>
          <p:cNvSpPr/>
          <p:nvPr>
            <p:custDataLst>
              <p:tags r:id="rId11"/>
            </p:custDataLst>
          </p:nvPr>
        </p:nvSpPr>
        <p:spPr>
          <a:xfrm>
            <a:off x="40053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正文"/>
          <p:cNvSpPr txBox="1"/>
          <p:nvPr>
            <p:custDataLst>
              <p:tags r:id="rId12"/>
            </p:custDataLst>
          </p:nvPr>
        </p:nvSpPr>
        <p:spPr>
          <a:xfrm>
            <a:off x="40717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防护措施的作用：减少空气污染对健康的影响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30" name="椭圆 5"/>
          <p:cNvSpPr/>
          <p:nvPr>
            <p:custDataLst>
              <p:tags r:id="rId13"/>
            </p:custDataLst>
          </p:nvPr>
        </p:nvSpPr>
        <p:spPr>
          <a:xfrm>
            <a:off x="9590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椭圆 4"/>
          <p:cNvSpPr/>
          <p:nvPr>
            <p:custDataLst>
              <p:tags r:id="rId14"/>
            </p:custDataLst>
          </p:nvPr>
        </p:nvSpPr>
        <p:spPr>
          <a:xfrm>
            <a:off x="13382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正文"/>
          <p:cNvSpPr txBox="1"/>
          <p:nvPr>
            <p:custDataLst>
              <p:tags r:id="rId15"/>
            </p:custDataLst>
          </p:nvPr>
        </p:nvSpPr>
        <p:spPr>
          <a:xfrm>
            <a:off x="14047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空气污染对健康的影响：呼吸道疾病、心血管疾病等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维护环境质量</a:t>
            </a:r>
            <a:endParaRPr lang="zh-CN" altLang="en-US"/>
          </a:p>
        </p:txBody>
      </p:sp>
      <p:sp>
        <p:nvSpPr>
          <p:cNvPr id="1049272" name="弧形 58"/>
          <p:cNvSpPr/>
          <p:nvPr>
            <p:custDataLst>
              <p:tags r:id="rId2"/>
            </p:custDataLst>
          </p:nvPr>
        </p:nvSpPr>
        <p:spPr>
          <a:xfrm>
            <a:off x="80796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弧形 57"/>
          <p:cNvSpPr/>
          <p:nvPr>
            <p:custDataLst>
              <p:tags r:id="rId3"/>
            </p:custDataLst>
          </p:nvPr>
        </p:nvSpPr>
        <p:spPr>
          <a:xfrm>
            <a:off x="6960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椭圆 22"/>
          <p:cNvSpPr/>
          <p:nvPr>
            <p:custDataLst>
              <p:tags r:id="rId4"/>
            </p:custDataLst>
          </p:nvPr>
        </p:nvSpPr>
        <p:spPr>
          <a:xfrm>
            <a:off x="84155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椭圆 23"/>
          <p:cNvSpPr/>
          <p:nvPr>
            <p:custDataLst>
              <p:tags r:id="rId5"/>
            </p:custDataLst>
          </p:nvPr>
        </p:nvSpPr>
        <p:spPr>
          <a:xfrm>
            <a:off x="87957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正文"/>
          <p:cNvSpPr txBox="1"/>
          <p:nvPr>
            <p:custDataLst>
              <p:tags r:id="rId6"/>
            </p:custDataLst>
          </p:nvPr>
        </p:nvSpPr>
        <p:spPr>
          <a:xfrm>
            <a:off x="88612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防护措施的作用：减少空气污染、改善环境质量、保护人类健康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82" name="椭圆 24"/>
          <p:cNvSpPr/>
          <p:nvPr>
            <p:custDataLst>
              <p:tags r:id="rId7"/>
            </p:custDataLst>
          </p:nvPr>
        </p:nvSpPr>
        <p:spPr>
          <a:xfrm>
            <a:off x="60207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椭圆 25"/>
          <p:cNvSpPr/>
          <p:nvPr>
            <p:custDataLst>
              <p:tags r:id="rId8"/>
            </p:custDataLst>
          </p:nvPr>
        </p:nvSpPr>
        <p:spPr>
          <a:xfrm>
            <a:off x="64000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正文"/>
          <p:cNvSpPr txBox="1"/>
          <p:nvPr>
            <p:custDataLst>
              <p:tags r:id="rId9"/>
            </p:custDataLst>
          </p:nvPr>
        </p:nvSpPr>
        <p:spPr>
          <a:xfrm>
            <a:off x="64665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空气污染对社会的影响：经济损失、生活质量下降等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椭圆 7"/>
          <p:cNvSpPr/>
          <p:nvPr>
            <p:custDataLst>
              <p:tags r:id="rId10"/>
            </p:custDataLst>
          </p:nvPr>
        </p:nvSpPr>
        <p:spPr>
          <a:xfrm>
            <a:off x="36260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椭圆 9"/>
          <p:cNvSpPr/>
          <p:nvPr>
            <p:custDataLst>
              <p:tags r:id="rId11"/>
            </p:custDataLst>
          </p:nvPr>
        </p:nvSpPr>
        <p:spPr>
          <a:xfrm>
            <a:off x="40053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正文"/>
          <p:cNvSpPr txBox="1"/>
          <p:nvPr>
            <p:custDataLst>
              <p:tags r:id="rId12"/>
            </p:custDataLst>
          </p:nvPr>
        </p:nvSpPr>
        <p:spPr>
          <a:xfrm>
            <a:off x="40717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空气污染对环境的影响：生态系统破坏、生物多样性减少等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94" name="椭圆 5"/>
          <p:cNvSpPr/>
          <p:nvPr>
            <p:custDataLst>
              <p:tags r:id="rId13"/>
            </p:custDataLst>
          </p:nvPr>
        </p:nvSpPr>
        <p:spPr>
          <a:xfrm>
            <a:off x="9590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椭圆 4"/>
          <p:cNvSpPr/>
          <p:nvPr>
            <p:custDataLst>
              <p:tags r:id="rId14"/>
            </p:custDataLst>
          </p:nvPr>
        </p:nvSpPr>
        <p:spPr>
          <a:xfrm>
            <a:off x="13382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正文"/>
          <p:cNvSpPr txBox="1"/>
          <p:nvPr>
            <p:custDataLst>
              <p:tags r:id="rId15"/>
            </p:custDataLst>
          </p:nvPr>
        </p:nvSpPr>
        <p:spPr>
          <a:xfrm>
            <a:off x="14047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空气污染对健康的影响：呼吸系统疾病、心血管疾病等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促进可持续发展</a:t>
            </a:r>
            <a:endParaRPr lang="zh-CN" altLang="en-US"/>
          </a:p>
        </p:txBody>
      </p:sp>
      <p:sp>
        <p:nvSpPr>
          <p:cNvPr id="10493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空气污染对环境和人类健康的影响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42"/>
          <p:cNvSpPr/>
          <p:nvPr>
            <p:custDataLst>
              <p:tags r:id="rId4"/>
            </p:custDataLst>
          </p:nvPr>
        </p:nvSpPr>
        <p:spPr>
          <a:xfrm>
            <a:off x="1450557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防护措施可以减少空气污染，改善环境质量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促进可持续发展，保护自然资源和生态环境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提高公众环保意识，共同参与空气污染防护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防护措施的分类</a:t>
            </a:r>
            <a:endParaRPr lang="zh-CN" altLang="en-US"/>
          </a:p>
        </p:txBody>
      </p:sp>
      <p:sp>
        <p:nvSpPr>
          <p:cNvPr id="10493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政府层面的防护措施</a:t>
            </a:r>
            <a:endParaRPr lang="zh-CN" altLang="en-US"/>
          </a:p>
        </p:txBody>
      </p:sp>
      <p:sp>
        <p:nvSpPr>
          <p:cNvPr id="1049442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364357" y="1927235"/>
            <a:ext cx="699995" cy="203564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382488" y="4195522"/>
            <a:ext cx="665443" cy="182773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任意多边形 4"/>
          <p:cNvSpPr/>
          <p:nvPr>
            <p:custDataLst>
              <p:tags r:id="rId4"/>
            </p:custDataLst>
          </p:nvPr>
        </p:nvSpPr>
        <p:spPr>
          <a:xfrm>
            <a:off x="801036" y="2592466"/>
            <a:ext cx="1827733" cy="275828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任意多边形 5"/>
          <p:cNvSpPr/>
          <p:nvPr>
            <p:custDataLst>
              <p:tags r:id="rId5"/>
            </p:custDataLst>
          </p:nvPr>
        </p:nvSpPr>
        <p:spPr>
          <a:xfrm flipV="1">
            <a:off x="696000" y="2069784"/>
            <a:ext cx="2035646" cy="97880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801036" y="3172667"/>
            <a:ext cx="1827733" cy="16467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制定严格的环境保护法律法规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2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45878" y="1926610"/>
            <a:ext cx="699995" cy="20368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63384" y="4195522"/>
            <a:ext cx="665443" cy="182773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任意多边形 18"/>
          <p:cNvSpPr/>
          <p:nvPr>
            <p:custDataLst>
              <p:tags r:id="rId9"/>
            </p:custDataLst>
          </p:nvPr>
        </p:nvSpPr>
        <p:spPr>
          <a:xfrm>
            <a:off x="5181932" y="2592466"/>
            <a:ext cx="1827733" cy="275828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任意多边形 19"/>
          <p:cNvSpPr/>
          <p:nvPr>
            <p:custDataLst>
              <p:tags r:id="rId10"/>
            </p:custDataLst>
          </p:nvPr>
        </p:nvSpPr>
        <p:spPr>
          <a:xfrm flipV="1">
            <a:off x="5077521" y="2069784"/>
            <a:ext cx="2036838" cy="97880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181932" y="3172667"/>
            <a:ext cx="1827733" cy="16467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推广清洁能源，减少化石能源的使用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2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937264" y="1957870"/>
            <a:ext cx="699995" cy="203564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55395" y="4225533"/>
            <a:ext cx="665443" cy="182892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任意多边形 25"/>
          <p:cNvSpPr/>
          <p:nvPr>
            <p:custDataLst>
              <p:tags r:id="rId14"/>
            </p:custDataLst>
          </p:nvPr>
        </p:nvSpPr>
        <p:spPr>
          <a:xfrm>
            <a:off x="7373318" y="2623101"/>
            <a:ext cx="1828924" cy="275828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任意多边形 26"/>
          <p:cNvSpPr/>
          <p:nvPr>
            <p:custDataLst>
              <p:tags r:id="rId15"/>
            </p:custDataLst>
          </p:nvPr>
        </p:nvSpPr>
        <p:spPr>
          <a:xfrm flipV="1">
            <a:off x="7269532" y="2100420"/>
            <a:ext cx="2035646" cy="97880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73318" y="3203303"/>
            <a:ext cx="1827733" cy="16467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鼓励企业采用环保技术和设备，提高能源利用效率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2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554492" y="1937864"/>
            <a:ext cx="699995" cy="203564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572624" y="4206776"/>
            <a:ext cx="665443" cy="182773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任意多边形 11"/>
          <p:cNvSpPr/>
          <p:nvPr>
            <p:custDataLst>
              <p:tags r:id="rId19"/>
            </p:custDataLst>
          </p:nvPr>
        </p:nvSpPr>
        <p:spPr>
          <a:xfrm>
            <a:off x="2991797" y="2602469"/>
            <a:ext cx="1827733" cy="275828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任意多边形 12"/>
          <p:cNvSpPr/>
          <p:nvPr>
            <p:custDataLst>
              <p:tags r:id="rId20"/>
            </p:custDataLst>
          </p:nvPr>
        </p:nvSpPr>
        <p:spPr>
          <a:xfrm flipV="1">
            <a:off x="2886761" y="2080413"/>
            <a:ext cx="2035646" cy="97880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990547" y="3182671"/>
            <a:ext cx="1827733" cy="16467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加强环境监测和监管，对违规企业进行处罚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2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128025" y="1957870"/>
            <a:ext cx="699995" cy="203564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145531" y="4225533"/>
            <a:ext cx="665443" cy="182892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任意多边形 25"/>
          <p:cNvSpPr/>
          <p:nvPr>
            <p:custDataLst>
              <p:tags r:id="rId24"/>
            </p:custDataLst>
          </p:nvPr>
        </p:nvSpPr>
        <p:spPr>
          <a:xfrm>
            <a:off x="9563454" y="2623101"/>
            <a:ext cx="1828924" cy="275828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任意多边形 26"/>
          <p:cNvSpPr/>
          <p:nvPr>
            <p:custDataLst>
              <p:tags r:id="rId25"/>
            </p:custDataLst>
          </p:nvPr>
        </p:nvSpPr>
        <p:spPr>
          <a:xfrm flipV="1">
            <a:off x="9460293" y="2100420"/>
            <a:ext cx="2035646" cy="97880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563454" y="3203303"/>
            <a:ext cx="1827733" cy="16467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加强宣传教育，提高公众的环保意识和参与度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企业层面的防护措施</a:t>
            </a:r>
            <a:endParaRPr lang="zh-CN" altLang="en-US"/>
          </a:p>
        </p:txBody>
      </p:sp>
      <p:sp>
        <p:nvSpPr>
          <p:cNvPr id="104952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3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采用清洁能源：如太阳能、风能等，减少化石燃料的使用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3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矩形 69"/>
          <p:cNvSpPr/>
          <p:nvPr>
            <p:custDataLst>
              <p:tags r:id="rId6"/>
            </p:custDataLst>
          </p:nvPr>
        </p:nvSpPr>
        <p:spPr>
          <a:xfrm>
            <a:off x="63981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文本框 70"/>
          <p:cNvSpPr txBox="1"/>
          <p:nvPr>
            <p:custDataLst>
              <p:tags r:id="rId7"/>
            </p:custDataLst>
          </p:nvPr>
        </p:nvSpPr>
        <p:spPr>
          <a:xfrm>
            <a:off x="67808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改进生产工艺：采用先进的生产工艺和技术，减少废气、废水、废渣的排放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4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4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加强环保设施建设：如安装空气过滤器、废气处理装置等，减少污染物的排放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4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加强员工培训：提高员工的环保意识和技能，减少人为因素造成的污染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https://d.book118.com/348110122061006026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0.xml><?xml version="1.0" encoding="utf-8"?>
<p:tagLst xmlns:p="http://schemas.openxmlformats.org/presentationml/2006/main">
  <p:tag name="KSO_WM_BEAUTIFY_FLAG" val="#wm#"/>
  <p:tag name="KSO_WM_SLIDE_ID" val="custom202332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54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97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3"/>
  <p:tag name="KSO_WM_UNIT_INDEX" val="1_1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4"/>
  <p:tag name="KSO_WM_UNIT_INDEX" val="1_1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3"/>
  <p:tag name="KSO_WM_UNIT_INDEX" val="1_3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4"/>
  <p:tag name="KSO_WM_UNIT_INDEX" val="1_3_4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3"/>
  <p:tag name="KSO_WM_UNIT_INDEX" val="1_4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4"/>
  <p:tag name="KSO_WM_UNIT_INDEX" val="1_4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3"/>
  <p:tag name="KSO_WM_UNIT_INDEX" val="1_2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4"/>
  <p:tag name="KSO_WM_UNIT_INDEX" val="1_2_4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3"/>
  <p:tag name="KSO_WM_UNIT_INDEX" val="1_5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4"/>
  <p:tag name="KSO_WM_UNIT_INDEX" val="1_5_4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5_1"/>
  <p:tag name="KSO_WM_UNIT_INDEX" val="1_5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2"/>
  <p:tag name="KSO_WM_UNIT_INDEX" val="1_5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2">
      <a:dk1>
        <a:srgbClr val="000000"/>
      </a:dk1>
      <a:lt1>
        <a:srgbClr val="FFFFFF"/>
      </a:lt1>
      <a:dk2>
        <a:srgbClr val="141414"/>
      </a:dk2>
      <a:lt2>
        <a:srgbClr val="FFFFFF"/>
      </a:lt2>
      <a:accent1>
        <a:srgbClr val="FF6A0E"/>
      </a:accent1>
      <a:accent2>
        <a:srgbClr val="FFAB4F"/>
      </a:accent2>
      <a:accent3>
        <a:srgbClr val="92CF4E"/>
      </a:accent3>
      <a:accent4>
        <a:srgbClr val="17D594"/>
      </a:accent4>
      <a:accent5>
        <a:srgbClr val="F84949"/>
      </a:accent5>
      <a:accent6>
        <a:srgbClr val="00B2FF"/>
      </a:accent6>
      <a:hlink>
        <a:srgbClr val="658BD5"/>
      </a:hlink>
      <a:folHlink>
        <a:srgbClr val="A16AA5"/>
      </a:folHlink>
    </a:clrScheme>
    <a:fontScheme name="自定义 41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MiSans</vt:lpstr>
      <vt:lpstr>Calibri Light</vt:lpstr>
      <vt:lpstr>宋体</vt:lpstr>
      <vt:lpstr>微软雅黑</vt:lpstr>
      <vt:lpstr>Office Theme</vt:lpstr>
      <vt:lpstr>空气污染防护措施</vt:lpstr>
      <vt:lpstr>目录</vt:lpstr>
      <vt:lpstr>空气污染的危害</vt:lpstr>
      <vt:lpstr>对人体健康的危害</vt:lpstr>
      <vt:lpstr>对环境的危害</vt:lpstr>
      <vt:lpstr>对社会经济的危害</vt:lpstr>
      <vt:lpstr>防护措施的必要性</vt:lpstr>
      <vt:lpstr>保护个人健康</vt:lpstr>
      <vt:lpstr>维护环境质量</vt:lpstr>
      <vt:lpstr>促进可持续发展</vt:lpstr>
      <vt:lpstr>防护措施的分类</vt:lpstr>
      <vt:lpstr>政府层面的防护措施</vt:lpstr>
      <vt:lpstr>企业层面的防护措施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2024-09-03T17:36:09.253</cp:lastPrinted>
  <dcterms:created xsi:type="dcterms:W3CDTF">2024-09-03T09:36:09Z</dcterms:created>
  <dcterms:modified xsi:type="dcterms:W3CDTF">2024-09-03T09:36:11Z</dcterms:modified>
</cp:coreProperties>
</file>