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embeddedFontLst>
    <p:embeddedFont>
      <p:font typeface="UQKKDG+MS-UIGothic"/>
      <p:regular r:id="rId21"/>
    </p:embeddedFont>
    <p:embeddedFont>
      <p:font typeface="CGQUNR+KQQFSF+ArialMT"/>
      <p:regular r:id="rId22"/>
    </p:embeddedFont>
    <p:embeddedFont>
      <p:font typeface="TWRNEB+BRDBDR+MicrosoftYaHei"/>
      <p:regular r:id="rId23"/>
    </p:embeddedFont>
    <p:embeddedFont>
      <p:font typeface="JQJDJL+MUQAKP+MicrosoftYaHei-Bold"/>
      <p:regular r:id="rId24"/>
    </p:embeddedFont>
  </p:embeddedFontLst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font" Target="fonts/font1.fntdata" /><Relationship Id="rId22" Type="http://schemas.openxmlformats.org/officeDocument/2006/relationships/font" Target="fonts/font2.fntdata" /><Relationship Id="rId23" Type="http://schemas.openxmlformats.org/officeDocument/2006/relationships/font" Target="fonts/font3.fntdata" /><Relationship Id="rId24" Type="http://schemas.openxmlformats.org/officeDocument/2006/relationships/font" Target="fonts/font4.fntdata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DF5C40-3B8F-4AE0-90B9-4AE1FBAA9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C22CB8-D599-403E-A878-739B349A2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946596-3883-4BA8-A789-1A63B198A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EDF739-7289-4118-BB9B-770054BEE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20F744-B1D5-47CC-8912-2BB8D682F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3F22DE-4787-478E-A376-0F17BF958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F1599B-5FD1-4927-B0D7-5E5891AF1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DCC2F8-B719-49E2-B830-45E0BFF76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8C76CB-2400-49F5-8880-9E27E631F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6E42BB-DD82-46A1-A4CD-E665E1453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5B5EFD-2DAE-4E4D-A263-27261CCBF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11212001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13740" y="2142644"/>
            <a:ext cx="557839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UQKKDG+MS-UIGothic"/>
                <a:cs typeface="UQKKDG+MS-UIGothic"/>
              </a:rPr>
              <a:t>非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5150" spc="23">
                <a:solidFill>
                  <a:srgbClr val="000000"/>
                </a:solidFill>
                <a:latin typeface="UQKKDG+MS-UIGothic"/>
                <a:cs typeface="UQKKDG+MS-UIGothic"/>
              </a:rPr>
              <a:t>性分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5150" spc="25">
                <a:solidFill>
                  <a:srgbClr val="000000"/>
                </a:solidFill>
                <a:latin typeface="UQKKDG+MS-UIGothic"/>
                <a:cs typeface="UQKKDG+MS-UIGothic"/>
              </a:rPr>
              <a:t>器</a:t>
            </a:r>
            <a:r>
              <a:rPr sz="5150">
                <a:solidFill>
                  <a:srgbClr val="000000"/>
                </a:solidFill>
                <a:latin typeface="SimSun"/>
                <a:cs typeface="SimSun"/>
              </a:rPr>
              <a:t>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13740" y="3088795"/>
            <a:ext cx="163512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>
                <a:solidFill>
                  <a:srgbClr val="000000"/>
                </a:solidFill>
                <a:latin typeface="UQKKDG+MS-UIGothic"/>
                <a:cs typeface="UQKKDG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90575" y="434792"/>
            <a:ext cx="25336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0000"/>
                </a:solidFill>
                <a:latin typeface="UQKKDG+MS-UIGothic"/>
                <a:cs typeface="UQKKDG+MS-UIGothic"/>
              </a:rPr>
              <a:t>目</a:t>
            </a:r>
            <a:r>
              <a:rPr sz="57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85519" y="2055685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CGQUNR+KQQFSF+ArialMT"/>
                <a:cs typeface="CGQUNR+KQQFSF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UQKKDG+MS-UIGothic"/>
                <a:cs typeface="UQKKDG+MS-UIGothic"/>
              </a:rPr>
              <a:t>非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2400">
                <a:solidFill>
                  <a:srgbClr val="000000"/>
                </a:solidFill>
                <a:latin typeface="UQKKDG+MS-UIGothic"/>
                <a:cs typeface="UQKKDG+MS-UIGothic"/>
              </a:rPr>
              <a:t>性分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2400">
                <a:solidFill>
                  <a:srgbClr val="000000"/>
                </a:solidFill>
                <a:latin typeface="UQKKDG+MS-UIGothic"/>
                <a:cs typeface="UQKKDG+MS-UIGothic"/>
              </a:rPr>
              <a:t>器概述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55369" y="4134632"/>
            <a:ext cx="416242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UQKKDG+MS-UIGothic"/>
                <a:cs typeface="UQKKDG+MS-UIGothic"/>
              </a:rPr>
              <a:t>非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3450">
                <a:solidFill>
                  <a:srgbClr val="000000"/>
                </a:solidFill>
                <a:latin typeface="UQKKDG+MS-UIGothic"/>
                <a:cs typeface="UQKKDG+MS-UIGothic"/>
              </a:rPr>
              <a:t>性分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3450">
                <a:solidFill>
                  <a:srgbClr val="000000"/>
                </a:solidFill>
                <a:latin typeface="UQKKDG+MS-UIGothic"/>
                <a:cs typeface="UQKKDG+MS-UIGothic"/>
              </a:rPr>
              <a:t>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UQKKDG+MS-UIGothic"/>
                <a:cs typeface="UQKKDG+MS-UIGothic"/>
              </a:rPr>
              <a:t>定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59AE93"/>
                </a:solidFill>
                <a:latin typeface="UQKKDG+MS-UIGothic"/>
                <a:cs typeface="UQKKDG+MS-UIGothic"/>
              </a:rPr>
              <a:t>与分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89077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FFFFFF"/>
                </a:solidFill>
                <a:latin typeface="UQKKDG+MS-UIGothic"/>
                <a:cs typeface="UQKKDG+MS-UIGothic"/>
              </a:rPr>
              <a:t>定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05874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性分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器是指能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入数据映射到不同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类别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中的一种机器学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模型。它能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够处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理非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性可分的数据集，即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数据在特征空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中无法通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一个超平面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行分割的情况。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59AE93"/>
                </a:solidFill>
                <a:latin typeface="UQKKDG+MS-UIGothic"/>
                <a:cs typeface="UQKKDG+MS-UIGothic"/>
              </a:rPr>
              <a:t>分</a:t>
            </a:r>
            <a:r>
              <a:rPr sz="2000">
                <a:solidFill>
                  <a:srgbClr val="59AE93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874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B584A"/>
                </a:solidFill>
                <a:latin typeface="UQKKDG+MS-UIGothic"/>
                <a:cs typeface="UQKKDG+MS-UIGothic"/>
              </a:rPr>
              <a:t>非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2B584A"/>
                </a:solidFill>
                <a:latin typeface="UQKKDG+MS-UIGothic"/>
                <a:cs typeface="UQKKDG+MS-UIGothic"/>
              </a:rPr>
              <a:t>性分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2B584A"/>
                </a:solidFill>
                <a:latin typeface="UQKKDG+MS-UIGothic"/>
                <a:cs typeface="UQKKDG+MS-UIGothic"/>
              </a:rPr>
              <a:t>器有多种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2B584A"/>
                </a:solidFill>
                <a:latin typeface="UQKKDG+MS-UIGothic"/>
                <a:cs typeface="UQKKDG+MS-UIGothic"/>
              </a:rPr>
              <a:t>型，包括支持向量机（</a:t>
            </a:r>
            <a:r>
              <a:rPr sz="1500">
                <a:solidFill>
                  <a:srgbClr val="2B584A"/>
                </a:solidFill>
                <a:latin typeface="TWRNEB+BRDBDR+MicrosoftYaHei"/>
                <a:cs typeface="TWRNEB+BRDBDR+MicrosoftYaHei"/>
              </a:rPr>
              <a:t>SVM</a:t>
            </a:r>
            <a:r>
              <a:rPr sz="1500">
                <a:solidFill>
                  <a:srgbClr val="2B584A"/>
                </a:solidFill>
                <a:latin typeface="UQKKDG+MS-UIGothic"/>
                <a:cs typeface="UQKKDG+MS-UIGothic"/>
              </a:rPr>
              <a:t>）、决策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树</a:t>
            </a:r>
            <a:r>
              <a:rPr sz="1500">
                <a:solidFill>
                  <a:srgbClr val="2B584A"/>
                </a:solidFill>
                <a:latin typeface="UQKKDG+MS-UIGothic"/>
                <a:cs typeface="UQKKDG+MS-UIGothic"/>
              </a:rPr>
              <a:t>、随机森林、神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2B584A"/>
                </a:solidFill>
                <a:latin typeface="UQKKDG+MS-UIGothic"/>
                <a:cs typeface="UQKKDG+MS-UIGothic"/>
              </a:rPr>
              <a:t>网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2B584A"/>
                </a:solidFill>
                <a:latin typeface="UQKKDG+MS-UIGothic"/>
                <a:cs typeface="UQKKDG+MS-UIGothic"/>
              </a:rPr>
              <a:t>等。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2B584A"/>
                </a:solidFill>
                <a:latin typeface="UQKKDG+MS-UIGothic"/>
                <a:cs typeface="UQKKDG+MS-UIGothic"/>
              </a:rPr>
              <a:t>些模型通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2B584A"/>
                </a:solidFill>
                <a:latin typeface="UQKKDG+MS-UIGothic"/>
                <a:cs typeface="UQKKDG+MS-UIGothic"/>
              </a:rPr>
              <a:t>不同的方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B584A"/>
                </a:solidFill>
                <a:latin typeface="UQKKDG+MS-UIGothic"/>
                <a:cs typeface="UQKKDG+MS-UIGothic"/>
              </a:rPr>
              <a:t>式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2B584A"/>
                </a:solidFill>
                <a:latin typeface="UQKKDG+MS-UIGothic"/>
                <a:cs typeface="UQKKDG+MS-UIGothic"/>
              </a:rPr>
              <a:t>非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2B584A"/>
                </a:solidFill>
                <a:latin typeface="UQKKDG+MS-UIGothic"/>
                <a:cs typeface="UQKKDG+MS-UIGothic"/>
              </a:rPr>
              <a:t>性分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2B584A"/>
                </a:solidFill>
                <a:latin typeface="UQKKDG+MS-UIGothic"/>
                <a:cs typeface="UQKKDG+MS-UIGothic"/>
              </a:rPr>
              <a:t>，例如通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2B584A"/>
                </a:solidFill>
                <a:latin typeface="UQKKDG+MS-UIGothic"/>
                <a:cs typeface="UQKKDG+MS-UIGothic"/>
              </a:rPr>
              <a:t>核函数映射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2B584A"/>
                </a:solidFill>
                <a:latin typeface="UQKKDG+MS-UIGothic"/>
                <a:cs typeface="UQKKDG+MS-UIGothic"/>
              </a:rPr>
              <a:t>入数据到更高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2B584A"/>
                </a:solidFill>
                <a:latin typeface="UQKKDG+MS-UIGothic"/>
                <a:cs typeface="UQKKDG+MS-UIGothic"/>
              </a:rPr>
              <a:t>度的特征空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2B584A"/>
                </a:solidFill>
                <a:latin typeface="UQKKDG+MS-UIGothic"/>
                <a:cs typeface="UQKKDG+MS-UIGothic"/>
              </a:rPr>
              <a:t>，或者通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过训练</a:t>
            </a:r>
            <a:r>
              <a:rPr sz="1500">
                <a:solidFill>
                  <a:srgbClr val="2B584A"/>
                </a:solidFill>
                <a:latin typeface="UQKKDG+MS-UIGothic"/>
                <a:cs typeface="UQKKDG+MS-UIGothic"/>
              </a:rPr>
              <a:t>多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2B584A"/>
                </a:solidFill>
                <a:latin typeface="UQKKDG+MS-UIGothic"/>
                <a:cs typeface="UQKKDG+MS-UIGothic"/>
              </a:rPr>
              <a:t>神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2B584A"/>
                </a:solidFill>
                <a:latin typeface="UQKKDG+MS-UIGothic"/>
                <a:cs typeface="UQKKDG+MS-UIGothic"/>
              </a:rPr>
              <a:t>网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2B584A"/>
                </a:solidFill>
                <a:latin typeface="UQKKDG+MS-UIGothic"/>
                <a:cs typeface="UQKKDG+MS-UIGothic"/>
              </a:rPr>
              <a:t>来学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2B584A"/>
                </a:solidFill>
                <a:latin typeface="UQKKDG+MS-UIGothic"/>
                <a:cs typeface="UQKKDG+MS-UIGothic"/>
              </a:rPr>
              <a:t>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2B584A"/>
                </a:solidFill>
                <a:latin typeface="UQKKDG+MS-UIGothic"/>
                <a:cs typeface="UQKKDG+MS-UIGothic"/>
              </a:rPr>
              <a:t>的非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2B584A"/>
                </a:solidFill>
                <a:latin typeface="UQKKDG+MS-UIGothic"/>
                <a:cs typeface="UQKKDG+MS-UIGothic"/>
              </a:rPr>
              <a:t>性映射。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UQKKDG+MS-UIGothic"/>
                <a:cs typeface="UQKKDG+MS-UIGothic"/>
              </a:rPr>
              <a:t>必要性及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59AE93"/>
                </a:solidFill>
                <a:latin typeface="UQKKDG+MS-UIGothic"/>
                <a:cs typeface="UQKKDG+MS-UIGothic"/>
              </a:rPr>
              <a:t>用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领</a:t>
            </a:r>
            <a:r>
              <a:rPr sz="3000">
                <a:solidFill>
                  <a:srgbClr val="59AE93"/>
                </a:solidFill>
                <a:latin typeface="UQKKDG+MS-UIGothic"/>
                <a:cs typeface="UQKKDG+MS-UIGothic"/>
              </a:rPr>
              <a:t>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9AE93"/>
                </a:solidFill>
                <a:latin typeface="UQKKDG+MS-UIGothic"/>
                <a:cs typeface="UQKKDG+MS-UIGothic"/>
              </a:rPr>
              <a:t>必要性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060119" cy="15754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现实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世界中，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许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多数据集都是非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性可分的，因此使用非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性分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器是必要的。例如，在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识别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识别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、自然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理等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域中，都需要使用非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性分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器来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理复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杂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160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特征和模式。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59AE93"/>
                </a:solidFill>
                <a:latin typeface="SimSun"/>
                <a:cs typeface="SimSun"/>
              </a:rPr>
              <a:t>应</a:t>
            </a:r>
            <a:r>
              <a:rPr sz="2000" spc="15">
                <a:solidFill>
                  <a:srgbClr val="59AE93"/>
                </a:solidFill>
                <a:latin typeface="UQKKDG+MS-UIGothic"/>
                <a:cs typeface="UQKKDG+MS-UIGothic"/>
              </a:rPr>
              <a:t>用</a:t>
            </a:r>
            <a:r>
              <a:rPr sz="2000" spc="15">
                <a:solidFill>
                  <a:srgbClr val="59AE93"/>
                </a:solidFill>
                <a:latin typeface="SimSun"/>
                <a:cs typeface="SimSun"/>
              </a:rPr>
              <a:t>领</a:t>
            </a:r>
            <a:r>
              <a:rPr sz="2000">
                <a:solidFill>
                  <a:srgbClr val="59AE93"/>
                </a:solidFill>
                <a:latin typeface="UQKKDG+MS-UIGothic"/>
                <a:cs typeface="UQKKDG+MS-UIGothic"/>
              </a:rPr>
              <a:t>域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191050" cy="15754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性分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器广泛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用于各种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域，如金融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域的信用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分、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疗领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域的疾病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断、市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场营销领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域的客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户细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分等。它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在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理复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杂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、多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的非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上表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出色，能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提高分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准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确率并解决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实际问题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UQKKDG+MS-UIGothic"/>
                <a:cs typeface="UQKKDG+MS-UIGothic"/>
              </a:rPr>
              <a:t>非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线</a:t>
            </a:r>
            <a:r>
              <a:rPr sz="3000">
                <a:solidFill>
                  <a:srgbClr val="59AE93"/>
                </a:solidFill>
                <a:latin typeface="UQKKDG+MS-UIGothic"/>
                <a:cs typeface="UQKKDG+MS-UIGothic"/>
              </a:rPr>
              <a:t>性分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59AE93"/>
                </a:solidFill>
                <a:latin typeface="UQKKDG+MS-UIGothic"/>
                <a:cs typeface="UQKKDG+MS-UIGothic"/>
              </a:rPr>
              <a:t>器的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优势</a:t>
            </a:r>
            <a:r>
              <a:rPr sz="3000">
                <a:solidFill>
                  <a:srgbClr val="59AE93"/>
                </a:solidFill>
                <a:latin typeface="UQKKDG+MS-UIGothic"/>
                <a:cs typeface="UQKKDG+MS-UIGothic"/>
              </a:rPr>
              <a:t>与挑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优势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98240" y="2127103"/>
            <a:ext cx="847666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性分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器能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够处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理复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杂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的非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，具有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高的分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准确率。它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们还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具有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较强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的泛化能力，能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698240" y="2435712"/>
            <a:ext cx="827949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在新数据上表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良好。此外，一些非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性分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器（如神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络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）能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提取特征，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简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化特征工程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程。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20800" y="422826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UQKKDG+MS-UIGothic"/>
                <a:cs typeface="UQKKDG+MS-UIGothic"/>
              </a:rPr>
              <a:t>挑</a:t>
            </a:r>
            <a:r>
              <a:rPr sz="2300">
                <a:solidFill>
                  <a:srgbClr val="59AE93"/>
                </a:solidFill>
                <a:latin typeface="SimSun"/>
                <a:cs typeface="SimSun"/>
              </a:rPr>
              <a:t>战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320800" y="4675358"/>
            <a:ext cx="8476662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性分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器通常需要更多的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源和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训练时间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，因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需要学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杂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的映射关系。此外，它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也可能面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临过拟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合和欠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拟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合的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需要使用正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化、集成学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等技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来解决。另外，非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性分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器的解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释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性通常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差，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以理解其决策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程和原理。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55369" y="4134632"/>
            <a:ext cx="5542597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UQKKDG+MS-UIGothic"/>
                <a:cs typeface="UQKKDG+MS-UIGothic"/>
              </a:rPr>
              <a:t>非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3450">
                <a:solidFill>
                  <a:srgbClr val="000000"/>
                </a:solidFill>
                <a:latin typeface="UQKKDG+MS-UIGothic"/>
                <a:cs typeface="UQKKDG+MS-UIGothic"/>
              </a:rPr>
              <a:t>性分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3450">
                <a:solidFill>
                  <a:srgbClr val="000000"/>
                </a:solidFill>
                <a:latin typeface="UQKKDG+MS-UIGothic"/>
                <a:cs typeface="UQKKDG+MS-UIGothic"/>
              </a:rPr>
              <a:t>器的主要方法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UQKKDG+MS-UIGothic"/>
                <a:cs typeface="UQKKDG+MS-UIGothic"/>
              </a:rPr>
              <a:t>支持向量机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73025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支持向量机（</a:t>
            </a:r>
            <a:r>
              <a:rPr sz="1500">
                <a:solidFill>
                  <a:srgbClr val="FFFFFF"/>
                </a:solidFill>
                <a:latin typeface="TWRNEB+BRDBDR+MicrosoftYaHei"/>
                <a:cs typeface="TWRNEB+BRDBDR+MicrosoftYaHei"/>
              </a:rPr>
              <a:t>SVM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）是一种基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统计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的分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方法，它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找到一个超平面来分隔两个</a:t>
            </a:r>
          </a:p>
          <a:p>
            <a:pPr marL="7620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类别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的数据。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73025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WRNEB+BRDBDR+MicrosoftYaHei"/>
                <a:cs typeface="TWRNEB+BRDBDR+MicrosoftYaHei"/>
              </a:rPr>
              <a:t>SVM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于非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，通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使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用核函数将数据映射到更高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空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，然后在高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中找到分隔</a:t>
            </a:r>
          </a:p>
          <a:p>
            <a:pPr marL="952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超平面。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支持向量机具有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好的泛化性能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鲁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棒性，尤其在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理小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本、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数和局部极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值问题时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现优</a:t>
            </a:r>
          </a:p>
          <a:p>
            <a:pPr marL="1143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秀。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UQKKDG+MS-UIGothic"/>
                <a:cs typeface="UQKKDG+MS-UIGothic"/>
              </a:rPr>
              <a:t>决策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 树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决策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树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是一种基于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树结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构的分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方法，它通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过递归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地将数据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集划分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纯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的子集来工作。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于非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，决策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树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可以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构建多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级节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点来逼近任意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性决策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边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界。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决策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树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具有直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易懂、易于解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释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点，但也可能存在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过拟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合和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鲁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棒性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差的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UQKKDG+MS-UIGothic"/>
                <a:cs typeface="UQKKDG+MS-UIGothic"/>
              </a:rPr>
              <a:t>神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经</a:t>
            </a:r>
            <a:r>
              <a:rPr sz="3000">
                <a:solidFill>
                  <a:srgbClr val="59AE93"/>
                </a:solidFill>
                <a:latin typeface="UQKKDG+MS-UIGothic"/>
                <a:cs typeface="UQKKDG+MS-UIGothic"/>
              </a:rPr>
              <a:t>网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络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8131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是一种模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拟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脑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构的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算模型，通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过训练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来学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识别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数据中的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581400" y="2054598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模式。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58314" y="3434452"/>
            <a:ext cx="78131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于非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，神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可以通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过设计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层隐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来学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并逼近复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的非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性映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射关系。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587115" y="5056243"/>
            <a:ext cx="773950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具有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较强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的表示能力和泛化能力，但也可能存在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训练时间长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、易陷入局部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贝</a:t>
            </a:r>
            <a:r>
              <a:rPr sz="3000">
                <a:solidFill>
                  <a:srgbClr val="59AE93"/>
                </a:solidFill>
                <a:latin typeface="UQKKDG+MS-UIGothic"/>
                <a:cs typeface="UQKKDG+MS-UIGothic"/>
              </a:rPr>
              <a:t>叶斯分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59AE93"/>
                </a:solidFill>
                <a:latin typeface="UQKKDG+MS-UIGothic"/>
                <a:cs typeface="UQKKDG+MS-UIGothic"/>
              </a:rPr>
              <a:t>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1225" y="46415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贝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叶斯分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器是一种基于概率模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型的分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方法，它通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过计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算每个</a:t>
            </a:r>
          </a:p>
          <a:p>
            <a:pPr marL="2857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类别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的概率来做出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预测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62170" y="4641588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于非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贝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叶斯分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器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可以通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过选择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合适的概率模型和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特征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变换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理非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性分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类问题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606790" y="46415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贝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叶斯分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器具有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简单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、易于理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解和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，但在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理大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</a:p>
          <a:p>
            <a:pPr marL="95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模高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数据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可能效率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FFF"/>
                </a:solidFill>
                <a:latin typeface="UQKKDG+MS-UIGothic"/>
                <a:cs typeface="UQKKDG+MS-UIGothic"/>
              </a:rPr>
              <a:t>低。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UQKKDG+MS-UIGothic"/>
                <a:cs typeface="UQKKDG+MS-UIGothic"/>
              </a:rPr>
              <a:t>集成学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 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77289" y="223557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QKKDG+MS-UIGothic"/>
                <a:cs typeface="UQKKDG+MS-UIGothic"/>
              </a:rPr>
              <a:t>集成学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FFDFD"/>
                </a:solidFill>
                <a:latin typeface="UQKKDG+MS-UIGothic"/>
                <a:cs typeface="UQKKDG+MS-UIGothic"/>
              </a:rPr>
              <a:t>是一种通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UQKKDG+MS-UIGothic"/>
                <a:cs typeface="UQKKDG+MS-UIGothic"/>
              </a:rPr>
              <a:t>构建多个模型并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QKKDG+MS-UIGothic"/>
                <a:cs typeface="UQKKDG+MS-UIGothic"/>
              </a:rPr>
              <a:t>将它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DFD"/>
                </a:solidFill>
                <a:latin typeface="UQKKDG+MS-UIGothic"/>
                <a:cs typeface="UQKKDG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预测结</a:t>
            </a:r>
            <a:r>
              <a:rPr sz="1500">
                <a:solidFill>
                  <a:srgbClr val="FFFDFD"/>
                </a:solidFill>
                <a:latin typeface="UQKKDG+MS-UIGothic"/>
                <a:cs typeface="UQKKDG+MS-UIGothic"/>
              </a:rPr>
              <a:t>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UQKKDG+MS-UIGothic"/>
                <a:cs typeface="UQKKDG+MS-UIGothic"/>
              </a:rPr>
              <a:t>行融合来提高分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DFD"/>
                </a:solidFill>
                <a:latin typeface="UQKKDG+MS-UIGothic"/>
                <a:cs typeface="UQKKDG+MS-UIGothic"/>
              </a:rPr>
              <a:t>性能的方法。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66709" y="223557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QKKDG+MS-UIGothic"/>
                <a:cs typeface="UQKKDG+MS-UIGothic"/>
              </a:rPr>
              <a:t>集成学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FFDFD"/>
                </a:solidFill>
                <a:latin typeface="UQKKDG+MS-UIGothic"/>
                <a:cs typeface="UQKKDG+MS-UIGothic"/>
              </a:rPr>
              <a:t>具有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DFD"/>
                </a:solidFill>
                <a:latin typeface="UQKKDG+MS-UIGothic"/>
                <a:cs typeface="UQKKDG+MS-UIGothic"/>
              </a:rPr>
              <a:t>好的泛化性能和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鲁</a:t>
            </a:r>
            <a:r>
              <a:rPr sz="1500">
                <a:solidFill>
                  <a:srgbClr val="FFFDFD"/>
                </a:solidFill>
                <a:latin typeface="UQKKDG+MS-UIGothic"/>
                <a:cs typeface="UQKKDG+MS-UIGothic"/>
              </a:rPr>
              <a:t>棒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QKKDG+MS-UIGothic"/>
                <a:cs typeface="UQKKDG+MS-UIGothic"/>
              </a:rPr>
              <a:t>性，但也可能存在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DFD"/>
                </a:solidFill>
                <a:latin typeface="UQKKDG+MS-UIGothic"/>
                <a:cs typeface="UQKKDG+MS-UIGothic"/>
              </a:rPr>
              <a:t>算复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FFFDFD"/>
                </a:solidFill>
                <a:latin typeface="UQKKDG+MS-UIGothic"/>
                <a:cs typeface="UQKKDG+MS-UIGothic"/>
              </a:rPr>
              <a:t>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DFD"/>
                </a:solidFill>
                <a:latin typeface="UQKKDG+MS-UIGothic"/>
                <a:cs typeface="UQKKDG+MS-UIGothic"/>
              </a:rPr>
              <a:t>高、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QKKDG+MS-UIGothic"/>
                <a:cs typeface="UQKKDG+MS-UIGothic"/>
              </a:rPr>
              <a:t>模型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DFD"/>
                </a:solidFill>
                <a:latin typeface="UQKKDG+MS-UIGothic"/>
                <a:cs typeface="UQKKDG+MS-UIGothic"/>
              </a:rPr>
              <a:t>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FFFDFD"/>
                </a:solidFill>
                <a:latin typeface="UQKKDG+MS-UIGothic"/>
                <a:cs typeface="UQKKDG+MS-UIGothic"/>
              </a:rPr>
              <a:t>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DFD"/>
                </a:solidFill>
                <a:latin typeface="UQKKDG+MS-UIGothic"/>
                <a:cs typeface="UQKKDG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72000" y="4379333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UQKKDG+MS-UIGothic"/>
                <a:cs typeface="UQKKDG+MS-UIGothic"/>
              </a:rPr>
              <a:t>于非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DFD"/>
                </a:solidFill>
                <a:latin typeface="UQKKDG+MS-UIGothic"/>
                <a:cs typeface="UQKKDG+MS-UIGothic"/>
              </a:rPr>
              <a:t>性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DFD"/>
                </a:solidFill>
                <a:latin typeface="UQKKDG+MS-UIGothic"/>
                <a:cs typeface="UQKKDG+MS-UIGothic"/>
              </a:rPr>
              <a:t>，集成学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FFDFD"/>
                </a:solidFill>
                <a:latin typeface="UQKKDG+MS-UIGothic"/>
                <a:cs typeface="UQKKDG+MS-UIGothic"/>
              </a:rPr>
              <a:t>可以通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QKKDG+MS-UIGothic"/>
                <a:cs typeface="UQKKDG+MS-UIGothic"/>
              </a:rPr>
              <a:t>构建多个非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DFD"/>
                </a:solidFill>
                <a:latin typeface="UQKKDG+MS-UIGothic"/>
                <a:cs typeface="UQKKDG+MS-UIGothic"/>
              </a:rPr>
              <a:t>性分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DFD"/>
                </a:solidFill>
                <a:latin typeface="UQKKDG+MS-UIGothic"/>
                <a:cs typeface="UQKKDG+MS-UIGothic"/>
              </a:rPr>
              <a:t>器并将它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DFD"/>
                </a:solidFill>
                <a:latin typeface="UQKKDG+MS-UIGothic"/>
                <a:cs typeface="UQKKDG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测结</a:t>
            </a:r>
            <a:r>
              <a:rPr sz="1500">
                <a:solidFill>
                  <a:srgbClr val="FFFDFD"/>
                </a:solidFill>
                <a:latin typeface="UQKKDG+MS-UIGothic"/>
                <a:cs typeface="UQKKDG+MS-UIGothic"/>
              </a:rPr>
              <a:t>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UQKKDG+MS-UIGothic"/>
                <a:cs typeface="UQKKDG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FFFDFD"/>
                </a:solidFill>
                <a:latin typeface="UQKKDG+MS-UIGothic"/>
                <a:cs typeface="UQKKDG+MS-UIGothic"/>
              </a:rPr>
              <a:t>合来提高分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DFD"/>
                </a:solidFill>
                <a:latin typeface="UQKKDG+MS-UIGothic"/>
                <a:cs typeface="UQKKDG+MS-UIGothic"/>
              </a:rPr>
              <a:t>性能。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55369" y="4134632"/>
            <a:ext cx="5542597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UQKKDG+MS-UIGothic"/>
                <a:cs typeface="UQKKDG+MS-UIGothic"/>
              </a:rPr>
              <a:t>非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3450">
                <a:solidFill>
                  <a:srgbClr val="000000"/>
                </a:solidFill>
                <a:latin typeface="UQKKDG+MS-UIGothic"/>
                <a:cs typeface="UQKKDG+MS-UIGothic"/>
              </a:rPr>
              <a:t>性分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3450">
                <a:solidFill>
                  <a:srgbClr val="000000"/>
                </a:solidFill>
                <a:latin typeface="UQKKDG+MS-UIGothic"/>
                <a:cs typeface="UQKKDG+MS-UIGothic"/>
              </a:rPr>
              <a:t>器的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3450">
                <a:solidFill>
                  <a:srgbClr val="000000"/>
                </a:solidFill>
                <a:latin typeface="UQKKDG+MS-UIGothic"/>
                <a:cs typeface="UQKKDG+MS-UIGothic"/>
              </a:rPr>
              <a:t>技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术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UQKKDG+MS-UIGothic"/>
                <a:cs typeface="UQKKDG+MS-UIGothic"/>
              </a:rPr>
              <a:t>核函数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选择</a:t>
            </a:r>
            <a:r>
              <a:rPr sz="3000">
                <a:solidFill>
                  <a:srgbClr val="59AE93"/>
                </a:solidFill>
                <a:latin typeface="UQKKDG+MS-UIGothic"/>
                <a:cs typeface="UQKKDG+MS-UIGothic"/>
              </a:rPr>
              <a:t>与参数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优</a:t>
            </a:r>
            <a:r>
              <a:rPr sz="3000">
                <a:solidFill>
                  <a:srgbClr val="59AE93"/>
                </a:solidFill>
                <a:latin typeface="UQKKDG+MS-UIGothic"/>
                <a:cs typeface="UQKKDG+MS-UIGothic"/>
              </a:rPr>
              <a:t>化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443719" y="200405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UQKKDG+MS-UIGothic"/>
                <a:cs typeface="UQKKDG+MS-UIGothic"/>
              </a:rPr>
              <a:t>核函数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948455" cy="105672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合适的核函数是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性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器的关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键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，常用的核函数有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高斯核、多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式核、</a:t>
            </a:r>
            <a:r>
              <a:rPr sz="1350">
                <a:solidFill>
                  <a:srgbClr val="000000"/>
                </a:solidFill>
                <a:latin typeface="TWRNEB+BRDBDR+MicrosoftYaHei"/>
                <a:cs typeface="TWRNEB+BRDBDR+MicrosoftYaHei"/>
              </a:rPr>
              <a:t>Sigmoid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核等。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UQKKDG+MS-UIGothic"/>
                <a:cs typeface="UQKKDG+MS-UIGothic"/>
              </a:rPr>
              <a:t>参数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优</a:t>
            </a:r>
            <a:r>
              <a:rPr sz="1550">
                <a:solidFill>
                  <a:srgbClr val="59AE93"/>
                </a:solidFill>
                <a:latin typeface="UQKKDG+MS-UIGothic"/>
                <a:cs typeface="UQKKDG+MS-UIGothic"/>
              </a:rPr>
              <a:t>化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参数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化是非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性分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器性能的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重要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环节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，常用的参数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化方法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有网格搜索、随机搜索、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贝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叶斯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化等。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UQKKDG+MS-UIGothic"/>
                <a:cs typeface="UQKKDG+MS-UIGothic"/>
              </a:rPr>
              <a:t>多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59AE93"/>
                </a:solidFill>
                <a:latin typeface="UQKKDG+MS-UIGothic"/>
                <a:cs typeface="UQKKDG+MS-UIGothic"/>
              </a:rPr>
              <a:t>分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类问题处</a:t>
            </a:r>
            <a:r>
              <a:rPr sz="3000">
                <a:solidFill>
                  <a:srgbClr val="59AE93"/>
                </a:solidFill>
                <a:latin typeface="UQKKDG+MS-UIGothic"/>
                <a:cs typeface="UQKKDG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UQKKDG+MS-UIGothic"/>
                <a:cs typeface="UQKKDG+MS-UIGothic"/>
              </a:rPr>
              <a:t>多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类</a:t>
            </a:r>
            <a:r>
              <a:rPr sz="2300" spc="25">
                <a:solidFill>
                  <a:srgbClr val="59AE93"/>
                </a:solidFill>
                <a:latin typeface="UQKKDG+MS-UIGothic"/>
                <a:cs typeface="UQKKDG+MS-UIGothic"/>
              </a:rPr>
              <a:t>分</a:t>
            </a:r>
            <a:r>
              <a:rPr sz="2300" spc="23">
                <a:solidFill>
                  <a:srgbClr val="59AE93"/>
                </a:solidFill>
                <a:latin typeface="SimSun"/>
                <a:cs typeface="SimSun"/>
              </a:rPr>
              <a:t>类</a:t>
            </a:r>
            <a:r>
              <a:rPr sz="2300" spc="25">
                <a:solidFill>
                  <a:srgbClr val="59AE93"/>
                </a:solidFill>
                <a:latin typeface="UQKKDG+MS-UIGothic"/>
                <a:cs typeface="UQKKDG+MS-UIGothic"/>
              </a:rPr>
              <a:t>算法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6621118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QKKDG+MS-UIGothic"/>
                <a:cs typeface="UQKKDG+MS-UIGothic"/>
              </a:rPr>
              <a:t>支持向量机（</a:t>
            </a:r>
            <a:r>
              <a:rPr sz="1500">
                <a:solidFill>
                  <a:srgbClr val="000000"/>
                </a:solidFill>
                <a:latin typeface="TWRNEB+BRDBDR+MicrosoftYaHei"/>
                <a:cs typeface="TWRNEB+BRDBDR+MicrosoftYaHei"/>
              </a:rPr>
              <a:t>SVM</a:t>
            </a:r>
            <a:r>
              <a:rPr sz="1500">
                <a:solidFill>
                  <a:srgbClr val="000000"/>
                </a:solidFill>
                <a:latin typeface="UQKKDG+MS-UIGothic"/>
                <a:cs typeface="UQKKDG+MS-UIGothic"/>
              </a:rPr>
              <a:t>）、决策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树</a:t>
            </a:r>
            <a:r>
              <a:rPr sz="1500">
                <a:solidFill>
                  <a:srgbClr val="000000"/>
                </a:solidFill>
                <a:latin typeface="UQKKDG+MS-UIGothic"/>
                <a:cs typeface="UQKKDG+MS-UIGothic"/>
              </a:rPr>
              <a:t>、随机森林等算法可以用于多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UQKKDG+MS-UIGothic"/>
                <a:cs typeface="UQKKDG+MS-UIGothic"/>
              </a:rPr>
              <a:t>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类问题</a:t>
            </a:r>
            <a:r>
              <a:rPr sz="1500">
                <a:solidFill>
                  <a:srgbClr val="000000"/>
                </a:solidFill>
                <a:latin typeface="UQKKDG+MS-UIGothic"/>
                <a:cs typeface="UQKKDG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类别</a:t>
            </a:r>
            <a:r>
              <a:rPr sz="2300" spc="25">
                <a:solidFill>
                  <a:srgbClr val="59AE93"/>
                </a:solidFill>
                <a:latin typeface="UQKKDG+MS-UIGothic"/>
                <a:cs typeface="UQKKDG+MS-UIGothic"/>
              </a:rPr>
              <a:t>平衡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3558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UQKKDG+MS-UIGothic"/>
                <a:cs typeface="UQKKDG+MS-UIGothic"/>
              </a:rPr>
              <a:t>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类别</a:t>
            </a:r>
            <a:r>
              <a:rPr sz="1500">
                <a:solidFill>
                  <a:srgbClr val="000000"/>
                </a:solidFill>
                <a:latin typeface="UQKKDG+MS-UIGothic"/>
                <a:cs typeface="UQKKDG+MS-UIGothic"/>
              </a:rPr>
              <a:t>不平衡的数据集，可以采用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UQKKDG+MS-UIGothic"/>
                <a:cs typeface="UQKKDG+MS-UIGothic"/>
              </a:rPr>
              <a:t>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000000"/>
                </a:solidFill>
                <a:latin typeface="UQKKDG+MS-UIGothic"/>
                <a:cs typeface="UQKKDG+MS-UIGothic"/>
              </a:rPr>
              <a:t>、欠采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000000"/>
                </a:solidFill>
                <a:latin typeface="UQKKDG+MS-UIGothic"/>
                <a:cs typeface="UQKKDG+MS-UIGothic"/>
              </a:rPr>
              <a:t>、</a:t>
            </a:r>
            <a:r>
              <a:rPr sz="1500">
                <a:solidFill>
                  <a:srgbClr val="000000"/>
                </a:solidFill>
                <a:latin typeface="TWRNEB+BRDBDR+MicrosoftYaHei"/>
                <a:cs typeface="TWRNEB+BRDBDR+MicrosoftYaHei"/>
              </a:rPr>
              <a:t>SMOTE</a:t>
            </a:r>
            <a:r>
              <a:rPr sz="1500">
                <a:solidFill>
                  <a:srgbClr val="000000"/>
                </a:solidFill>
                <a:latin typeface="UQKKDG+MS-UIGothic"/>
                <a:cs typeface="UQKKDG+MS-UIGothic"/>
              </a:rPr>
              <a:t>等方法来平衡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000000"/>
                </a:solidFill>
                <a:latin typeface="UQKKDG+MS-UIGothic"/>
                <a:cs typeface="UQKKDG+MS-UIGothic"/>
              </a:rPr>
              <a:t>分布。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过拟</a:t>
            </a:r>
            <a:r>
              <a:rPr sz="3000">
                <a:solidFill>
                  <a:srgbClr val="59AE93"/>
                </a:solidFill>
                <a:latin typeface="UQKKDG+MS-UIGothic"/>
                <a:cs typeface="UQKKDG+MS-UIGothic"/>
              </a:rPr>
              <a:t>合与欠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拟</a:t>
            </a:r>
            <a:r>
              <a:rPr sz="3000">
                <a:solidFill>
                  <a:srgbClr val="59AE93"/>
                </a:solidFill>
                <a:latin typeface="UQKKDG+MS-UIGothic"/>
                <a:cs typeface="UQKKDG+MS-UIGothic"/>
              </a:rPr>
              <a:t>合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问题处</a:t>
            </a:r>
            <a:r>
              <a:rPr sz="3000">
                <a:solidFill>
                  <a:srgbClr val="59AE93"/>
                </a:solidFill>
                <a:latin typeface="UQKKDG+MS-UIGothic"/>
                <a:cs typeface="UQKKDG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过拟</a:t>
            </a:r>
            <a:r>
              <a:rPr sz="1550" spc="25">
                <a:solidFill>
                  <a:srgbClr val="59AE93"/>
                </a:solidFill>
                <a:latin typeface="UQKKDG+MS-UIGothic"/>
                <a:cs typeface="UQKKDG+MS-UIGothic"/>
              </a:rPr>
              <a:t>合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处</a:t>
            </a:r>
            <a:r>
              <a:rPr sz="1550">
                <a:solidFill>
                  <a:srgbClr val="59AE93"/>
                </a:solidFill>
                <a:latin typeface="UQKKDG+MS-UIGothic"/>
                <a:cs typeface="UQKKDG+MS-UIGothic"/>
              </a:rPr>
              <a:t>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采用正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化、集成学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等方法来降低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过拟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合的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UQKKDG+MS-UIGothic"/>
                <a:cs typeface="UQKKDG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UQKKDG+MS-UIGothic"/>
                <a:cs typeface="UQKKDG+MS-UIGothic"/>
              </a:rPr>
              <a:t>欠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拟</a:t>
            </a:r>
            <a:r>
              <a:rPr sz="1550" spc="25">
                <a:solidFill>
                  <a:srgbClr val="FFFFFF"/>
                </a:solidFill>
                <a:latin typeface="UQKKDG+MS-UIGothic"/>
                <a:cs typeface="UQKKDG+MS-UIGothic"/>
              </a:rPr>
              <a:t>合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550">
                <a:solidFill>
                  <a:srgbClr val="FFFFFF"/>
                </a:solidFill>
                <a:latin typeface="UQKKDG+MS-UIGothic"/>
                <a:cs typeface="UQKKDG+MS-UIGothic"/>
              </a:rPr>
              <a:t>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QKKDG+MS-UIGothic"/>
                <a:cs typeface="UQKKDG+MS-UIGothic"/>
              </a:rPr>
              <a:t>增加特征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FFFFFF"/>
                </a:solidFill>
                <a:latin typeface="UQKKDG+MS-UIGothic"/>
                <a:cs typeface="UQKKDG+MS-UIGothic"/>
              </a:rPr>
              <a:t>度、提高模型复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杂</a:t>
            </a:r>
            <a:r>
              <a:rPr sz="1350">
                <a:solidFill>
                  <a:srgbClr val="FFFFFF"/>
                </a:solidFill>
                <a:latin typeface="UQKKDG+MS-UIGothic"/>
                <a:cs typeface="UQKKDG+MS-UIGothic"/>
              </a:rPr>
              <a:t>度等方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QKKDG+MS-UIGothic"/>
                <a:cs typeface="UQKKDG+MS-UIGothic"/>
              </a:rPr>
              <a:t>法可以改善欠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拟</a:t>
            </a:r>
            <a:r>
              <a:rPr sz="1350">
                <a:solidFill>
                  <a:srgbClr val="FFFFFF"/>
                </a:solidFill>
                <a:latin typeface="UQKKDG+MS-UIGothic"/>
                <a:cs typeface="UQKKDG+MS-UIGothic"/>
              </a:rPr>
              <a:t>合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FFFFFF"/>
                </a:solidFill>
                <a:latin typeface="UQKKDG+MS-UIGothic"/>
                <a:cs typeface="UQKKDG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https://d.book118.com/348112120017006046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UQKKDG+MS-UIGothic</vt:lpstr>
      <vt:lpstr>SimSun</vt:lpstr>
      <vt:lpstr>CGQUNR+KQQFSF+ArialMT</vt:lpstr>
      <vt:lpstr>Times New Roman</vt:lpstr>
      <vt:lpstr>TWRNEB+BRDBDR+MicrosoftYaHei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2024-09-26T21:27:34.465</cp:lastPrinted>
  <dcterms:created xsi:type="dcterms:W3CDTF">2024-09-26T13:27:34Z</dcterms:created>
  <dcterms:modified xsi:type="dcterms:W3CDTF">2024-09-26T13:27:35Z</dcterms:modified>
</cp:coreProperties>
</file>