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79FBAC-BA08-4191-9526-1F0161142F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A743F2-CF4D-418C-8881-B746BE96EB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D66040-82D8-4705-A98D-15F89137C7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0FE376-3216-4226-B7E0-5C3E96438E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EE8CA81-833F-4378-B043-575D7DC84B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E6F9CDB-B548-4DC6-B9AC-AFD3D6A64A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6A87C5E-0228-4714-9235-14DADF63EE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372F36-6AE2-4703-AE6A-AD328E8C11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437335-7288-41ED-9E61-C1EC746739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1731A0-39FC-4661-85BB-55504D9733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300192-B71B-4F4B-B35E-A4712FE3C9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png" /><Relationship Id="rId4" Type="http://schemas.openxmlformats.org/officeDocument/2006/relationships/image" Target="../media/image10.png" /><Relationship Id="rId5" Type="http://schemas.openxmlformats.org/officeDocument/2006/relationships/image" Target="../media/image11.pn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8122040142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慢性腹痛基层诊疗</a:t>
            </a:r>
            <a:endParaRPr lang="en-US" sz="1100"/>
          </a:p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指南解读</a:t>
            </a:r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2023-12-22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慢性腹痛概述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基层医疗机构在慢性腹痛诊疗中的角色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慢性腹痛的诊断方法与技巧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慢性腹痛的治疗策略与药物选择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特殊人群的慢性腹痛处理策略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并发症预防与处理措施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慢性腹痛概述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8722" b="38722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9" b="1792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根据疼痛部位和性质，慢性腹痛可分为上腹部痛、下腹部痛、全腹痛等类型。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慢性腹痛是指持续或反复发作的腹部疼痛，持续时间超过3个月，严重影响患者的生活质量。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14886">
            <a:off x="5094176" y="2836252"/>
            <a:ext cx="2009746" cy="2009746"/>
          </a:xfrm>
          <a:prstGeom prst="rect">
            <a:avLst/>
          </a:prstGeom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5669280" y="2019239"/>
            <a:ext cx="907085" cy="907085"/>
            <a:chOff x="5669280" y="2019239"/>
            <a:chExt cx="907085" cy="907085"/>
          </a:xfrm>
        </p:grpSpPr>
        <p:sp>
          <p:nvSpPr>
            <p:cNvPr id="4" name="AutoShape 4"/>
            <p:cNvSpPr/>
            <p:nvPr/>
          </p:nvSpPr>
          <p:spPr>
            <a:xfrm>
              <a:off x="5669280" y="2019239"/>
              <a:ext cx="907085" cy="90708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4308287" y="3403519"/>
            <a:ext cx="827715" cy="827715"/>
            <a:chOff x="4308287" y="3403519"/>
            <a:chExt cx="827715" cy="827715"/>
          </a:xfrm>
        </p:grpSpPr>
        <p:sp>
          <p:nvSpPr>
            <p:cNvPr id="6" name="AutoShape 6"/>
            <p:cNvSpPr/>
            <p:nvPr/>
          </p:nvSpPr>
          <p:spPr>
            <a:xfrm>
              <a:off x="4308287" y="3403519"/>
              <a:ext cx="827715" cy="82771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669280" y="4551274"/>
            <a:ext cx="907085" cy="907085"/>
            <a:chOff x="5669280" y="4551274"/>
            <a:chExt cx="907085" cy="907085"/>
          </a:xfrm>
        </p:grpSpPr>
        <p:sp>
          <p:nvSpPr>
            <p:cNvPr id="8" name="AutoShape 8"/>
            <p:cNvSpPr/>
            <p:nvPr/>
          </p:nvSpPr>
          <p:spPr>
            <a:xfrm>
              <a:off x="5669280" y="4551274"/>
              <a:ext cx="907085" cy="90708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7062094" y="3403519"/>
            <a:ext cx="827715" cy="827715"/>
            <a:chOff x="7062094" y="3403519"/>
            <a:chExt cx="827715" cy="827715"/>
          </a:xfrm>
        </p:grpSpPr>
        <p:sp>
          <p:nvSpPr>
            <p:cNvPr id="10" name="AutoShape 10"/>
            <p:cNvSpPr/>
            <p:nvPr/>
          </p:nvSpPr>
          <p:spPr>
            <a:xfrm>
              <a:off x="7062094" y="3403519"/>
              <a:ext cx="827715" cy="82771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724975" y="1688692"/>
            <a:ext cx="3241937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胃肠道疾病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24975" y="2014081"/>
            <a:ext cx="3241937" cy="1625801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如胃炎、胃溃疡、十二指肠溃疡、肠炎等，这些疾病可导致胃肠道黏膜损伤和炎症反应，引起慢性腹痛。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231186" y="1658092"/>
            <a:ext cx="3241937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肝胆疾病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231186" y="1983478"/>
            <a:ext cx="3241937" cy="1647503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如肝炎、肝硬化、胆囊炎等，这些疾病可导致肝脏和胆囊功能障碍，引起胆汁淤积和炎症反应，从而导致慢性腹痛。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24975" y="3885433"/>
            <a:ext cx="3241937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胰腺疾病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24975" y="4210824"/>
            <a:ext cx="3241937" cy="163833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如胰腺炎、胰腺癌等，这些疾病可导致胰腺组织损伤和炎症反应，引起慢性腹痛。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231186" y="3854834"/>
            <a:ext cx="3241937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其他疾病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231186" y="4180220"/>
            <a:ext cx="3241937" cy="1668938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如腹膜炎、肠系膜淋巴结炎、腹壁肌肉疼痛等，这些疾病也可导致慢性腹痛。</a:t>
            </a:r>
            <a:endParaRPr lang="en-US" sz="1100"/>
          </a:p>
        </p:txBody>
      </p:sp>
      <p:grpSp>
        <p:nvGrpSpPr>
          <p:cNvPr id="19" name="Group 19"/>
          <p:cNvGrpSpPr/>
          <p:nvPr/>
        </p:nvGrpSpPr>
        <p:grpSpPr>
          <a:xfrm>
            <a:off x="5835091" y="2197120"/>
            <a:ext cx="575584" cy="551200"/>
            <a:chOff x="5835091" y="2197120"/>
            <a:chExt cx="575584" cy="551200"/>
          </a:xfrm>
        </p:grpSpPr>
        <p:sp>
          <p:nvSpPr>
            <p:cNvPr id="20" name="Freeform 20"/>
            <p:cNvSpPr/>
            <p:nvPr/>
          </p:nvSpPr>
          <p:spPr>
            <a:xfrm>
              <a:off x="5835091" y="2197120"/>
              <a:ext cx="575584" cy="551200"/>
            </a:xfrm>
            <a:custGeom>
              <a:rect l="l" t="t" r="r" b="b"/>
              <a:pathLst>
                <a:path w="21600" h="21600">
                  <a:moveTo>
                    <a:pt x="18180" y="12132"/>
                  </a:moveTo>
                  <a:cubicBezTo>
                    <a:pt x="17710" y="12226"/>
                    <a:pt x="17327" y="12561"/>
                    <a:pt x="17170" y="13012"/>
                  </a:cubicBezTo>
                  <a:cubicBezTo>
                    <a:pt x="17083" y="13261"/>
                    <a:pt x="16981" y="13503"/>
                    <a:pt x="16868" y="13738"/>
                  </a:cubicBezTo>
                  <a:cubicBezTo>
                    <a:pt x="16658" y="14169"/>
                    <a:pt x="16694" y="14677"/>
                    <a:pt x="16959" y="15075"/>
                  </a:cubicBezTo>
                  <a:lnTo>
                    <a:pt x="18131" y="16833"/>
                  </a:lnTo>
                  <a:lnTo>
                    <a:pt x="16832" y="18132"/>
                  </a:lnTo>
                  <a:lnTo>
                    <a:pt x="15075" y="16960"/>
                  </a:lnTo>
                  <a:cubicBezTo>
                    <a:pt x="14850" y="16810"/>
                    <a:pt x="14589" y="16733"/>
                    <a:pt x="14326" y="16733"/>
                  </a:cubicBezTo>
                  <a:cubicBezTo>
                    <a:pt x="14126" y="16733"/>
                    <a:pt x="13924" y="16778"/>
                    <a:pt x="13738" y="16868"/>
                  </a:cubicBezTo>
                  <a:cubicBezTo>
                    <a:pt x="13504" y="16981"/>
                    <a:pt x="13262" y="17083"/>
                    <a:pt x="13012" y="17170"/>
                  </a:cubicBezTo>
                  <a:cubicBezTo>
                    <a:pt x="12561" y="17327"/>
                    <a:pt x="12226" y="17712"/>
                    <a:pt x="12133" y="18180"/>
                  </a:cubicBezTo>
                  <a:lnTo>
                    <a:pt x="11717" y="20249"/>
                  </a:lnTo>
                  <a:lnTo>
                    <a:pt x="9881" y="20249"/>
                  </a:lnTo>
                  <a:lnTo>
                    <a:pt x="9467" y="18180"/>
                  </a:lnTo>
                  <a:cubicBezTo>
                    <a:pt x="9373" y="17712"/>
                    <a:pt x="9039" y="17327"/>
                    <a:pt x="8588" y="17170"/>
                  </a:cubicBezTo>
                  <a:cubicBezTo>
                    <a:pt x="8339" y="17083"/>
                    <a:pt x="8096" y="16983"/>
                    <a:pt x="7861" y="16869"/>
                  </a:cubicBezTo>
                  <a:cubicBezTo>
                    <a:pt x="7675" y="16778"/>
                    <a:pt x="7474" y="16733"/>
                    <a:pt x="7273" y="16733"/>
                  </a:cubicBezTo>
                  <a:cubicBezTo>
                    <a:pt x="7011" y="16733"/>
                    <a:pt x="6750" y="16810"/>
                    <a:pt x="6525" y="16960"/>
                  </a:cubicBezTo>
                  <a:lnTo>
                    <a:pt x="4767" y="18132"/>
                  </a:lnTo>
                  <a:lnTo>
                    <a:pt x="3468" y="16833"/>
                  </a:lnTo>
                  <a:lnTo>
                    <a:pt x="4639" y="15075"/>
                  </a:lnTo>
                  <a:cubicBezTo>
                    <a:pt x="4904" y="14677"/>
                    <a:pt x="4939" y="14169"/>
                    <a:pt x="4732" y="13738"/>
                  </a:cubicBezTo>
                  <a:cubicBezTo>
                    <a:pt x="4618" y="13504"/>
                    <a:pt x="4516" y="13263"/>
                    <a:pt x="4429" y="13013"/>
                  </a:cubicBezTo>
                  <a:cubicBezTo>
                    <a:pt x="4273" y="12561"/>
                    <a:pt x="3888" y="12227"/>
                    <a:pt x="3419" y="12133"/>
                  </a:cubicBezTo>
                  <a:lnTo>
                    <a:pt x="1350" y="11718"/>
                  </a:lnTo>
                  <a:lnTo>
                    <a:pt x="1349" y="9882"/>
                  </a:lnTo>
                  <a:lnTo>
                    <a:pt x="3419" y="9468"/>
                  </a:lnTo>
                  <a:cubicBezTo>
                    <a:pt x="3888" y="9374"/>
                    <a:pt x="4273" y="9039"/>
                    <a:pt x="4429" y="8588"/>
                  </a:cubicBezTo>
                  <a:cubicBezTo>
                    <a:pt x="4516" y="8338"/>
                    <a:pt x="4617" y="8096"/>
                    <a:pt x="4731" y="7862"/>
                  </a:cubicBezTo>
                  <a:cubicBezTo>
                    <a:pt x="4940" y="7431"/>
                    <a:pt x="4905" y="6923"/>
                    <a:pt x="4639" y="6524"/>
                  </a:cubicBezTo>
                  <a:lnTo>
                    <a:pt x="3468" y="4767"/>
                  </a:lnTo>
                  <a:lnTo>
                    <a:pt x="4767" y="3468"/>
                  </a:lnTo>
                  <a:lnTo>
                    <a:pt x="6525" y="4639"/>
                  </a:lnTo>
                  <a:cubicBezTo>
                    <a:pt x="6750" y="4790"/>
                    <a:pt x="7011" y="4866"/>
                    <a:pt x="7273" y="4866"/>
                  </a:cubicBezTo>
                  <a:cubicBezTo>
                    <a:pt x="7474" y="4866"/>
                    <a:pt x="7674" y="4822"/>
                    <a:pt x="7861" y="4732"/>
                  </a:cubicBezTo>
                  <a:cubicBezTo>
                    <a:pt x="8095" y="4619"/>
                    <a:pt x="8337" y="4517"/>
                    <a:pt x="8586" y="4430"/>
                  </a:cubicBezTo>
                  <a:cubicBezTo>
                    <a:pt x="9039" y="4272"/>
                    <a:pt x="9373" y="3888"/>
                    <a:pt x="9467" y="3420"/>
                  </a:cubicBezTo>
                  <a:lnTo>
                    <a:pt x="9881" y="1350"/>
                  </a:lnTo>
                  <a:lnTo>
                    <a:pt x="11717" y="1350"/>
                  </a:lnTo>
                  <a:lnTo>
                    <a:pt x="12131" y="3420"/>
                  </a:lnTo>
                  <a:cubicBezTo>
                    <a:pt x="12225" y="3888"/>
                    <a:pt x="12560" y="4272"/>
                    <a:pt x="13012" y="4430"/>
                  </a:cubicBezTo>
                  <a:cubicBezTo>
                    <a:pt x="13261" y="4517"/>
                    <a:pt x="13502" y="4617"/>
                    <a:pt x="13737" y="4731"/>
                  </a:cubicBezTo>
                  <a:cubicBezTo>
                    <a:pt x="13924" y="4822"/>
                    <a:pt x="14125" y="4866"/>
                    <a:pt x="14326" y="4866"/>
                  </a:cubicBezTo>
                  <a:cubicBezTo>
                    <a:pt x="14589" y="4866"/>
                    <a:pt x="14850" y="4790"/>
                    <a:pt x="15075" y="4639"/>
                  </a:cubicBezTo>
                  <a:lnTo>
                    <a:pt x="16832" y="3468"/>
                  </a:lnTo>
                  <a:lnTo>
                    <a:pt x="18131" y="4767"/>
                  </a:lnTo>
                  <a:lnTo>
                    <a:pt x="16959" y="6524"/>
                  </a:lnTo>
                  <a:cubicBezTo>
                    <a:pt x="16694" y="6923"/>
                    <a:pt x="16660" y="7431"/>
                    <a:pt x="16867" y="7861"/>
                  </a:cubicBezTo>
                  <a:cubicBezTo>
                    <a:pt x="16980" y="8096"/>
                    <a:pt x="17083" y="8337"/>
                    <a:pt x="17170" y="8587"/>
                  </a:cubicBezTo>
                  <a:cubicBezTo>
                    <a:pt x="17327" y="9039"/>
                    <a:pt x="17710" y="9373"/>
                    <a:pt x="18180" y="9467"/>
                  </a:cubicBezTo>
                  <a:lnTo>
                    <a:pt x="20248" y="9882"/>
                  </a:lnTo>
                  <a:lnTo>
                    <a:pt x="20250" y="11718"/>
                  </a:lnTo>
                  <a:cubicBezTo>
                    <a:pt x="20250" y="11718"/>
                    <a:pt x="18180" y="12132"/>
                    <a:pt x="18180" y="12132"/>
                  </a:cubicBezTo>
                  <a:close/>
                  <a:moveTo>
                    <a:pt x="20513" y="8558"/>
                  </a:moveTo>
                  <a:lnTo>
                    <a:pt x="18445" y="8143"/>
                  </a:lnTo>
                  <a:cubicBezTo>
                    <a:pt x="18341" y="7844"/>
                    <a:pt x="18218" y="7554"/>
                    <a:pt x="18082" y="7273"/>
                  </a:cubicBezTo>
                  <a:lnTo>
                    <a:pt x="19254" y="5516"/>
                  </a:lnTo>
                  <a:cubicBezTo>
                    <a:pt x="19611" y="4980"/>
                    <a:pt x="19540" y="4268"/>
                    <a:pt x="19085" y="3813"/>
                  </a:cubicBezTo>
                  <a:lnTo>
                    <a:pt x="17787" y="2514"/>
                  </a:lnTo>
                  <a:cubicBezTo>
                    <a:pt x="17526" y="2253"/>
                    <a:pt x="17181" y="2118"/>
                    <a:pt x="16831" y="2118"/>
                  </a:cubicBezTo>
                  <a:cubicBezTo>
                    <a:pt x="16573" y="2118"/>
                    <a:pt x="16312" y="2193"/>
                    <a:pt x="16084" y="2345"/>
                  </a:cubicBezTo>
                  <a:lnTo>
                    <a:pt x="14326" y="3516"/>
                  </a:lnTo>
                  <a:cubicBezTo>
                    <a:pt x="14044" y="3380"/>
                    <a:pt x="13754" y="3258"/>
                    <a:pt x="13455" y="3155"/>
                  </a:cubicBezTo>
                  <a:lnTo>
                    <a:pt x="13041" y="1085"/>
                  </a:lnTo>
                  <a:cubicBezTo>
                    <a:pt x="12916" y="454"/>
                    <a:pt x="12361" y="0"/>
                    <a:pt x="11717" y="0"/>
                  </a:cubicBezTo>
                  <a:lnTo>
                    <a:pt x="9881" y="0"/>
                  </a:lnTo>
                  <a:cubicBezTo>
                    <a:pt x="9238" y="0"/>
                    <a:pt x="8684" y="454"/>
                    <a:pt x="8557" y="1085"/>
                  </a:cubicBezTo>
                  <a:lnTo>
                    <a:pt x="8143" y="3155"/>
                  </a:lnTo>
                  <a:cubicBezTo>
                    <a:pt x="7843" y="3258"/>
                    <a:pt x="7554" y="3381"/>
                    <a:pt x="7273" y="3516"/>
                  </a:cubicBezTo>
                  <a:lnTo>
                    <a:pt x="5516" y="2345"/>
                  </a:lnTo>
                  <a:cubicBezTo>
                    <a:pt x="5287" y="2193"/>
                    <a:pt x="5026" y="2118"/>
                    <a:pt x="4767" y="2118"/>
                  </a:cubicBezTo>
                  <a:cubicBezTo>
                    <a:pt x="4419" y="2118"/>
                    <a:pt x="4073" y="2253"/>
                    <a:pt x="3812" y="2514"/>
                  </a:cubicBezTo>
                  <a:lnTo>
                    <a:pt x="2514" y="3813"/>
                  </a:lnTo>
                  <a:cubicBezTo>
                    <a:pt x="2059" y="4268"/>
                    <a:pt x="1988" y="4980"/>
                    <a:pt x="2345" y="5516"/>
                  </a:cubicBezTo>
                  <a:lnTo>
                    <a:pt x="3516" y="7273"/>
                  </a:lnTo>
                  <a:cubicBezTo>
                    <a:pt x="3380" y="7555"/>
                    <a:pt x="3258" y="7844"/>
                    <a:pt x="3154" y="8144"/>
                  </a:cubicBezTo>
                  <a:lnTo>
                    <a:pt x="1085" y="8558"/>
                  </a:lnTo>
                  <a:cubicBezTo>
                    <a:pt x="454" y="8684"/>
                    <a:pt x="0" y="9238"/>
                    <a:pt x="0" y="9882"/>
                  </a:cubicBezTo>
                  <a:lnTo>
                    <a:pt x="0" y="11718"/>
                  </a:lnTo>
                  <a:cubicBezTo>
                    <a:pt x="0" y="12361"/>
                    <a:pt x="454" y="12916"/>
                    <a:pt x="1085" y="13042"/>
                  </a:cubicBezTo>
                  <a:lnTo>
                    <a:pt x="3154" y="13456"/>
                  </a:lnTo>
                  <a:cubicBezTo>
                    <a:pt x="3258" y="13755"/>
                    <a:pt x="3380" y="14046"/>
                    <a:pt x="3516" y="14326"/>
                  </a:cubicBezTo>
                  <a:lnTo>
                    <a:pt x="2345" y="16083"/>
                  </a:lnTo>
                  <a:cubicBezTo>
                    <a:pt x="1988" y="16619"/>
                    <a:pt x="2059" y="17332"/>
                    <a:pt x="2514" y="17787"/>
                  </a:cubicBezTo>
                  <a:lnTo>
                    <a:pt x="3812" y="19086"/>
                  </a:lnTo>
                  <a:cubicBezTo>
                    <a:pt x="4073" y="19346"/>
                    <a:pt x="4419" y="19482"/>
                    <a:pt x="4767" y="19482"/>
                  </a:cubicBezTo>
                  <a:cubicBezTo>
                    <a:pt x="5026" y="19482"/>
                    <a:pt x="5287" y="19406"/>
                    <a:pt x="5516" y="19254"/>
                  </a:cubicBezTo>
                  <a:lnTo>
                    <a:pt x="7273" y="18083"/>
                  </a:lnTo>
                  <a:cubicBezTo>
                    <a:pt x="7554" y="18220"/>
                    <a:pt x="7843" y="18341"/>
                    <a:pt x="8143" y="18445"/>
                  </a:cubicBezTo>
                  <a:lnTo>
                    <a:pt x="8557" y="20514"/>
                  </a:lnTo>
                  <a:cubicBezTo>
                    <a:pt x="8684" y="21146"/>
                    <a:pt x="9238" y="21599"/>
                    <a:pt x="9881" y="21599"/>
                  </a:cubicBezTo>
                  <a:lnTo>
                    <a:pt x="11717" y="21599"/>
                  </a:lnTo>
                  <a:cubicBezTo>
                    <a:pt x="12361" y="21599"/>
                    <a:pt x="12916" y="21146"/>
                    <a:pt x="13041" y="20514"/>
                  </a:cubicBezTo>
                  <a:lnTo>
                    <a:pt x="13456" y="18445"/>
                  </a:lnTo>
                  <a:cubicBezTo>
                    <a:pt x="13755" y="18341"/>
                    <a:pt x="14046" y="18219"/>
                    <a:pt x="14326" y="18083"/>
                  </a:cubicBezTo>
                  <a:lnTo>
                    <a:pt x="16084" y="19254"/>
                  </a:lnTo>
                  <a:cubicBezTo>
                    <a:pt x="16312" y="19406"/>
                    <a:pt x="16573" y="19482"/>
                    <a:pt x="16831" y="19482"/>
                  </a:cubicBezTo>
                  <a:cubicBezTo>
                    <a:pt x="17181" y="19482"/>
                    <a:pt x="17526" y="19346"/>
                    <a:pt x="17787" y="19086"/>
                  </a:cubicBezTo>
                  <a:lnTo>
                    <a:pt x="19085" y="17787"/>
                  </a:lnTo>
                  <a:cubicBezTo>
                    <a:pt x="19540" y="17332"/>
                    <a:pt x="19611" y="16619"/>
                    <a:pt x="19254" y="16083"/>
                  </a:cubicBezTo>
                  <a:lnTo>
                    <a:pt x="18082" y="14326"/>
                  </a:lnTo>
                  <a:cubicBezTo>
                    <a:pt x="18219" y="14045"/>
                    <a:pt x="18341" y="13755"/>
                    <a:pt x="18445" y="13456"/>
                  </a:cubicBezTo>
                  <a:lnTo>
                    <a:pt x="20513" y="13042"/>
                  </a:lnTo>
                  <a:cubicBezTo>
                    <a:pt x="21145" y="12916"/>
                    <a:pt x="21599" y="12361"/>
                    <a:pt x="21599" y="11718"/>
                  </a:cubicBezTo>
                  <a:lnTo>
                    <a:pt x="21599" y="9882"/>
                  </a:lnTo>
                  <a:cubicBezTo>
                    <a:pt x="21599" y="9238"/>
                    <a:pt x="21145" y="8684"/>
                    <a:pt x="20513" y="855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5997366" y="2351715"/>
              <a:ext cx="251887" cy="241158"/>
            </a:xfrm>
            <a:custGeom>
              <a:rect l="l" t="t" r="r" b="b"/>
              <a:pathLst>
                <a:path w="21600" h="21600">
                  <a:moveTo>
                    <a:pt x="10800" y="20250"/>
                  </a:moveTo>
                  <a:cubicBezTo>
                    <a:pt x="5580" y="20250"/>
                    <a:pt x="1350" y="16017"/>
                    <a:pt x="1350" y="10800"/>
                  </a:cubicBezTo>
                  <a:cubicBezTo>
                    <a:pt x="1350" y="5582"/>
                    <a:pt x="5580" y="1349"/>
                    <a:pt x="10800" y="1349"/>
                  </a:cubicBezTo>
                  <a:cubicBezTo>
                    <a:pt x="16016" y="1349"/>
                    <a:pt x="20250" y="5582"/>
                    <a:pt x="20250" y="10800"/>
                  </a:cubicBezTo>
                  <a:cubicBezTo>
                    <a:pt x="20250" y="16017"/>
                    <a:pt x="16016" y="20250"/>
                    <a:pt x="10800" y="20250"/>
                  </a:cubicBezTo>
                  <a:moveTo>
                    <a:pt x="10800" y="0"/>
                  </a:moveTo>
                  <a:cubicBezTo>
                    <a:pt x="4836" y="0"/>
                    <a:pt x="0" y="4836"/>
                    <a:pt x="0" y="10800"/>
                  </a:cubicBezTo>
                  <a:cubicBezTo>
                    <a:pt x="0" y="16763"/>
                    <a:pt x="4836" y="21600"/>
                    <a:pt x="10800" y="21600"/>
                  </a:cubicBezTo>
                  <a:cubicBezTo>
                    <a:pt x="16763" y="21600"/>
                    <a:pt x="21599" y="16763"/>
                    <a:pt x="21599" y="10800"/>
                  </a:cubicBezTo>
                  <a:cubicBezTo>
                    <a:pt x="21599" y="4836"/>
                    <a:pt x="16763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6050524" y="2403531"/>
              <a:ext cx="144597" cy="138501"/>
            </a:xfrm>
            <a:custGeom>
              <a:rect l="l" t="t" r="r" b="b"/>
              <a:pathLst>
                <a:path w="21600" h="21600">
                  <a:moveTo>
                    <a:pt x="10800" y="18900"/>
                  </a:moveTo>
                  <a:cubicBezTo>
                    <a:pt x="6328" y="18900"/>
                    <a:pt x="2699" y="15271"/>
                    <a:pt x="2699" y="10800"/>
                  </a:cubicBezTo>
                  <a:cubicBezTo>
                    <a:pt x="2699" y="6329"/>
                    <a:pt x="6328" y="2700"/>
                    <a:pt x="10800" y="2700"/>
                  </a:cubicBezTo>
                  <a:cubicBezTo>
                    <a:pt x="15271" y="2700"/>
                    <a:pt x="18899" y="6329"/>
                    <a:pt x="18899" y="10800"/>
                  </a:cubicBezTo>
                  <a:cubicBezTo>
                    <a:pt x="18899" y="15271"/>
                    <a:pt x="15271" y="18900"/>
                    <a:pt x="10800" y="18900"/>
                  </a:cubicBezTo>
                  <a:moveTo>
                    <a:pt x="10800" y="0"/>
                  </a:moveTo>
                  <a:cubicBezTo>
                    <a:pt x="4830" y="0"/>
                    <a:pt x="0" y="4833"/>
                    <a:pt x="0" y="10800"/>
                  </a:cubicBezTo>
                  <a:cubicBezTo>
                    <a:pt x="0" y="16766"/>
                    <a:pt x="4830" y="21599"/>
                    <a:pt x="10800" y="21599"/>
                  </a:cubicBezTo>
                  <a:cubicBezTo>
                    <a:pt x="16764" y="21599"/>
                    <a:pt x="21600" y="16766"/>
                    <a:pt x="21600" y="10800"/>
                  </a:cubicBezTo>
                  <a:cubicBezTo>
                    <a:pt x="21600" y="4833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21769" y="3583229"/>
            <a:ext cx="400751" cy="515722"/>
            <a:chOff x="4521769" y="3583229"/>
            <a:chExt cx="400751" cy="515722"/>
          </a:xfrm>
        </p:grpSpPr>
        <p:sp>
          <p:nvSpPr>
            <p:cNvPr id="24" name="Freeform 24"/>
            <p:cNvSpPr/>
            <p:nvPr/>
          </p:nvSpPr>
          <p:spPr>
            <a:xfrm>
              <a:off x="4521769" y="3583229"/>
              <a:ext cx="400751" cy="515722"/>
            </a:xfrm>
            <a:custGeom>
              <a:rect l="l" t="t" r="r" b="b"/>
              <a:pathLst>
                <a:path w="21600" h="21600">
                  <a:moveTo>
                    <a:pt x="15386" y="14175"/>
                  </a:moveTo>
                  <a:lnTo>
                    <a:pt x="6223" y="14175"/>
                  </a:lnTo>
                  <a:cubicBezTo>
                    <a:pt x="5734" y="13446"/>
                    <a:pt x="5147" y="12716"/>
                    <a:pt x="4568" y="12003"/>
                  </a:cubicBezTo>
                  <a:cubicBezTo>
                    <a:pt x="3287" y="10427"/>
                    <a:pt x="1963" y="8797"/>
                    <a:pt x="1963" y="7425"/>
                  </a:cubicBezTo>
                  <a:cubicBezTo>
                    <a:pt x="1963" y="4075"/>
                    <a:pt x="5927" y="1350"/>
                    <a:pt x="10800" y="1350"/>
                  </a:cubicBezTo>
                  <a:cubicBezTo>
                    <a:pt x="15672" y="1350"/>
                    <a:pt x="19636" y="4075"/>
                    <a:pt x="19636" y="7425"/>
                  </a:cubicBezTo>
                  <a:cubicBezTo>
                    <a:pt x="19636" y="8787"/>
                    <a:pt x="18312" y="10425"/>
                    <a:pt x="17029" y="12011"/>
                  </a:cubicBezTo>
                  <a:cubicBezTo>
                    <a:pt x="16455" y="12723"/>
                    <a:pt x="15873" y="13449"/>
                    <a:pt x="15386" y="14175"/>
                  </a:cubicBezTo>
                  <a:moveTo>
                    <a:pt x="10800" y="20249"/>
                  </a:moveTo>
                  <a:cubicBezTo>
                    <a:pt x="9805" y="20249"/>
                    <a:pt x="9347" y="20171"/>
                    <a:pt x="8839" y="19406"/>
                  </a:cubicBezTo>
                  <a:lnTo>
                    <a:pt x="13000" y="19048"/>
                  </a:lnTo>
                  <a:cubicBezTo>
                    <a:pt x="12398" y="20164"/>
                    <a:pt x="11959" y="20249"/>
                    <a:pt x="10800" y="20249"/>
                  </a:cubicBezTo>
                  <a:moveTo>
                    <a:pt x="7595" y="16813"/>
                  </a:moveTo>
                  <a:cubicBezTo>
                    <a:pt x="7417" y="16407"/>
                    <a:pt x="7215" y="15978"/>
                    <a:pt x="6991" y="15525"/>
                  </a:cubicBezTo>
                  <a:lnTo>
                    <a:pt x="14616" y="15525"/>
                  </a:lnTo>
                  <a:cubicBezTo>
                    <a:pt x="14496" y="15767"/>
                    <a:pt x="14375" y="16010"/>
                    <a:pt x="14270" y="16239"/>
                  </a:cubicBezTo>
                  <a:cubicBezTo>
                    <a:pt x="14270" y="16239"/>
                    <a:pt x="7595" y="16813"/>
                    <a:pt x="7595" y="16813"/>
                  </a:cubicBezTo>
                  <a:close/>
                  <a:moveTo>
                    <a:pt x="13345" y="18343"/>
                  </a:moveTo>
                  <a:lnTo>
                    <a:pt x="8476" y="18762"/>
                  </a:lnTo>
                  <a:cubicBezTo>
                    <a:pt x="8303" y="18416"/>
                    <a:pt x="8116" y="18011"/>
                    <a:pt x="7890" y="17483"/>
                  </a:cubicBezTo>
                  <a:cubicBezTo>
                    <a:pt x="7887" y="17477"/>
                    <a:pt x="7883" y="17469"/>
                    <a:pt x="7881" y="17462"/>
                  </a:cubicBezTo>
                  <a:lnTo>
                    <a:pt x="13957" y="16941"/>
                  </a:lnTo>
                  <a:cubicBezTo>
                    <a:pt x="13871" y="17140"/>
                    <a:pt x="13778" y="17350"/>
                    <a:pt x="13698" y="17537"/>
                  </a:cubicBezTo>
                  <a:cubicBezTo>
                    <a:pt x="13569" y="17841"/>
                    <a:pt x="13453" y="18104"/>
                    <a:pt x="13345" y="18343"/>
                  </a:cubicBezTo>
                  <a:moveTo>
                    <a:pt x="10800" y="0"/>
                  </a:moveTo>
                  <a:cubicBezTo>
                    <a:pt x="4835" y="0"/>
                    <a:pt x="0" y="3324"/>
                    <a:pt x="0" y="7425"/>
                  </a:cubicBezTo>
                  <a:cubicBezTo>
                    <a:pt x="0" y="10146"/>
                    <a:pt x="3621" y="13029"/>
                    <a:pt x="4939" y="15562"/>
                  </a:cubicBezTo>
                  <a:cubicBezTo>
                    <a:pt x="6906" y="19339"/>
                    <a:pt x="6688" y="21599"/>
                    <a:pt x="10800" y="21599"/>
                  </a:cubicBezTo>
                  <a:cubicBezTo>
                    <a:pt x="14972" y="21599"/>
                    <a:pt x="14692" y="19349"/>
                    <a:pt x="16660" y="15577"/>
                  </a:cubicBezTo>
                  <a:cubicBezTo>
                    <a:pt x="17983" y="13039"/>
                    <a:pt x="21600" y="10124"/>
                    <a:pt x="21600" y="7425"/>
                  </a:cubicBezTo>
                  <a:cubicBezTo>
                    <a:pt x="21600" y="3324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Freeform 25"/>
          <p:cNvSpPr/>
          <p:nvPr/>
        </p:nvSpPr>
        <p:spPr>
          <a:xfrm>
            <a:off x="7254083" y="3590222"/>
            <a:ext cx="480270" cy="477455"/>
          </a:xfrm>
          <a:custGeom>
            <a:rect l="l" t="t" r="r" b="b"/>
            <a:pathLst>
              <a:path w="21020" h="21600">
                <a:moveTo>
                  <a:pt x="18846" y="7946"/>
                </a:moveTo>
                <a:lnTo>
                  <a:pt x="17740" y="9091"/>
                </a:lnTo>
                <a:cubicBezTo>
                  <a:pt x="17740" y="8939"/>
                  <a:pt x="17758" y="8792"/>
                  <a:pt x="17744" y="8636"/>
                </a:cubicBezTo>
                <a:cubicBezTo>
                  <a:pt x="17629" y="7331"/>
                  <a:pt x="17036" y="6068"/>
                  <a:pt x="16074" y="5080"/>
                </a:cubicBezTo>
                <a:cubicBezTo>
                  <a:pt x="15004" y="3980"/>
                  <a:pt x="13585" y="3348"/>
                  <a:pt x="12180" y="3345"/>
                </a:cubicBezTo>
                <a:lnTo>
                  <a:pt x="13268" y="2218"/>
                </a:lnTo>
                <a:cubicBezTo>
                  <a:pt x="13812" y="1659"/>
                  <a:pt x="14572" y="1350"/>
                  <a:pt x="15403" y="1350"/>
                </a:cubicBezTo>
                <a:cubicBezTo>
                  <a:pt x="16460" y="1350"/>
                  <a:pt x="17546" y="1840"/>
                  <a:pt x="18381" y="2696"/>
                </a:cubicBezTo>
                <a:cubicBezTo>
                  <a:pt x="19165" y="3500"/>
                  <a:pt x="19631" y="4499"/>
                  <a:pt x="19698" y="5510"/>
                </a:cubicBezTo>
                <a:cubicBezTo>
                  <a:pt x="19760" y="6453"/>
                  <a:pt x="19457" y="7317"/>
                  <a:pt x="18846" y="7946"/>
                </a:cubicBezTo>
                <a:moveTo>
                  <a:pt x="5828" y="19329"/>
                </a:moveTo>
                <a:cubicBezTo>
                  <a:pt x="5813" y="18424"/>
                  <a:pt x="5454" y="17481"/>
                  <a:pt x="4730" y="16739"/>
                </a:cubicBezTo>
                <a:cubicBezTo>
                  <a:pt x="4046" y="16034"/>
                  <a:pt x="3150" y="15628"/>
                  <a:pt x="2257" y="15592"/>
                </a:cubicBezTo>
                <a:lnTo>
                  <a:pt x="2911" y="13157"/>
                </a:lnTo>
                <a:cubicBezTo>
                  <a:pt x="2959" y="12995"/>
                  <a:pt x="3052" y="12835"/>
                  <a:pt x="3168" y="12695"/>
                </a:cubicBezTo>
                <a:cubicBezTo>
                  <a:pt x="4485" y="11726"/>
                  <a:pt x="6512" y="12012"/>
                  <a:pt x="7920" y="13460"/>
                </a:cubicBezTo>
                <a:cubicBezTo>
                  <a:pt x="9409" y="14990"/>
                  <a:pt x="9639" y="17230"/>
                  <a:pt x="8492" y="18568"/>
                </a:cubicBezTo>
                <a:cubicBezTo>
                  <a:pt x="8416" y="18609"/>
                  <a:pt x="8339" y="18648"/>
                  <a:pt x="8256" y="18675"/>
                </a:cubicBezTo>
                <a:cubicBezTo>
                  <a:pt x="8256" y="18675"/>
                  <a:pt x="5828" y="19329"/>
                  <a:pt x="5828" y="19329"/>
                </a:cubicBezTo>
                <a:close/>
                <a:moveTo>
                  <a:pt x="2737" y="20164"/>
                </a:moveTo>
                <a:cubicBezTo>
                  <a:pt x="2665" y="20181"/>
                  <a:pt x="2443" y="20239"/>
                  <a:pt x="2291" y="20249"/>
                </a:cubicBezTo>
                <a:cubicBezTo>
                  <a:pt x="1751" y="20244"/>
                  <a:pt x="1313" y="19792"/>
                  <a:pt x="1313" y="19237"/>
                </a:cubicBezTo>
                <a:cubicBezTo>
                  <a:pt x="1321" y="19124"/>
                  <a:pt x="1365" y="18929"/>
                  <a:pt x="1380" y="18857"/>
                </a:cubicBezTo>
                <a:lnTo>
                  <a:pt x="2071" y="16283"/>
                </a:lnTo>
                <a:cubicBezTo>
                  <a:pt x="2822" y="16261"/>
                  <a:pt x="3630" y="16562"/>
                  <a:pt x="4265" y="17215"/>
                </a:cubicBezTo>
                <a:cubicBezTo>
                  <a:pt x="4911" y="17878"/>
                  <a:pt x="5214" y="18725"/>
                  <a:pt x="5181" y="19504"/>
                </a:cubicBezTo>
                <a:cubicBezTo>
                  <a:pt x="5181" y="19504"/>
                  <a:pt x="2737" y="20164"/>
                  <a:pt x="2737" y="20164"/>
                </a:cubicBezTo>
                <a:close/>
                <a:moveTo>
                  <a:pt x="6888" y="11179"/>
                </a:moveTo>
                <a:cubicBezTo>
                  <a:pt x="6280" y="10927"/>
                  <a:pt x="5642" y="10783"/>
                  <a:pt x="5004" y="10774"/>
                </a:cubicBezTo>
                <a:lnTo>
                  <a:pt x="10063" y="5536"/>
                </a:lnTo>
                <a:cubicBezTo>
                  <a:pt x="10838" y="4759"/>
                  <a:pt x="11966" y="4536"/>
                  <a:pt x="13077" y="4819"/>
                </a:cubicBezTo>
                <a:cubicBezTo>
                  <a:pt x="13077" y="4819"/>
                  <a:pt x="6888" y="11179"/>
                  <a:pt x="6888" y="11179"/>
                </a:cubicBezTo>
                <a:close/>
                <a:moveTo>
                  <a:pt x="9717" y="13672"/>
                </a:moveTo>
                <a:cubicBezTo>
                  <a:pt x="9473" y="13258"/>
                  <a:pt x="9194" y="12859"/>
                  <a:pt x="8848" y="12505"/>
                </a:cubicBezTo>
                <a:cubicBezTo>
                  <a:pt x="8447" y="12093"/>
                  <a:pt x="7986" y="11770"/>
                  <a:pt x="7507" y="11498"/>
                </a:cubicBezTo>
                <a:lnTo>
                  <a:pt x="13767" y="5064"/>
                </a:lnTo>
                <a:cubicBezTo>
                  <a:pt x="14259" y="5288"/>
                  <a:pt x="14729" y="5607"/>
                  <a:pt x="15145" y="6035"/>
                </a:cubicBezTo>
                <a:cubicBezTo>
                  <a:pt x="15500" y="6398"/>
                  <a:pt x="15775" y="6806"/>
                  <a:pt x="15987" y="7229"/>
                </a:cubicBezTo>
                <a:cubicBezTo>
                  <a:pt x="15987" y="7229"/>
                  <a:pt x="9717" y="13672"/>
                  <a:pt x="9717" y="13672"/>
                </a:cubicBezTo>
                <a:close/>
                <a:moveTo>
                  <a:pt x="10519" y="16061"/>
                </a:moveTo>
                <a:cubicBezTo>
                  <a:pt x="10465" y="15452"/>
                  <a:pt x="10298" y="14854"/>
                  <a:pt x="10047" y="14288"/>
                </a:cubicBezTo>
                <a:lnTo>
                  <a:pt x="16257" y="7906"/>
                </a:lnTo>
                <a:cubicBezTo>
                  <a:pt x="16637" y="9140"/>
                  <a:pt x="16442" y="10429"/>
                  <a:pt x="15610" y="11284"/>
                </a:cubicBezTo>
                <a:cubicBezTo>
                  <a:pt x="15604" y="11290"/>
                  <a:pt x="15598" y="11293"/>
                  <a:pt x="15593" y="11298"/>
                </a:cubicBezTo>
                <a:lnTo>
                  <a:pt x="15602" y="11306"/>
                </a:lnTo>
                <a:lnTo>
                  <a:pt x="10525" y="16565"/>
                </a:lnTo>
                <a:cubicBezTo>
                  <a:pt x="10527" y="16397"/>
                  <a:pt x="10534" y="16232"/>
                  <a:pt x="10519" y="16061"/>
                </a:cubicBezTo>
                <a:moveTo>
                  <a:pt x="19308" y="1741"/>
                </a:moveTo>
                <a:cubicBezTo>
                  <a:pt x="18228" y="632"/>
                  <a:pt x="16805" y="0"/>
                  <a:pt x="15403" y="0"/>
                </a:cubicBezTo>
                <a:cubicBezTo>
                  <a:pt x="14220" y="0"/>
                  <a:pt x="13131" y="450"/>
                  <a:pt x="12335" y="1266"/>
                </a:cubicBezTo>
                <a:lnTo>
                  <a:pt x="9138" y="4577"/>
                </a:lnTo>
                <a:cubicBezTo>
                  <a:pt x="9129" y="4585"/>
                  <a:pt x="9118" y="4592"/>
                  <a:pt x="9108" y="4602"/>
                </a:cubicBezTo>
                <a:cubicBezTo>
                  <a:pt x="9103" y="4608"/>
                  <a:pt x="9100" y="4614"/>
                  <a:pt x="9095" y="4620"/>
                </a:cubicBezTo>
                <a:lnTo>
                  <a:pt x="9096" y="4621"/>
                </a:lnTo>
                <a:lnTo>
                  <a:pt x="2310" y="11647"/>
                </a:lnTo>
                <a:cubicBezTo>
                  <a:pt x="1998" y="11966"/>
                  <a:pt x="1771" y="12364"/>
                  <a:pt x="1645" y="12797"/>
                </a:cubicBezTo>
                <a:lnTo>
                  <a:pt x="102" y="18541"/>
                </a:lnTo>
                <a:cubicBezTo>
                  <a:pt x="100" y="18557"/>
                  <a:pt x="0" y="19008"/>
                  <a:pt x="0" y="19237"/>
                </a:cubicBezTo>
                <a:cubicBezTo>
                  <a:pt x="0" y="20541"/>
                  <a:pt x="1030" y="21599"/>
                  <a:pt x="2302" y="21599"/>
                </a:cubicBezTo>
                <a:cubicBezTo>
                  <a:pt x="2554" y="21599"/>
                  <a:pt x="3044" y="21475"/>
                  <a:pt x="3062" y="21473"/>
                </a:cubicBezTo>
                <a:lnTo>
                  <a:pt x="8630" y="19969"/>
                </a:lnTo>
                <a:cubicBezTo>
                  <a:pt x="9054" y="19839"/>
                  <a:pt x="9439" y="19604"/>
                  <a:pt x="9750" y="19283"/>
                </a:cubicBezTo>
                <a:lnTo>
                  <a:pt x="19776" y="8899"/>
                </a:lnTo>
                <a:cubicBezTo>
                  <a:pt x="21600" y="7023"/>
                  <a:pt x="21394" y="3881"/>
                  <a:pt x="19308" y="1741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5877641" y="4747565"/>
            <a:ext cx="490362" cy="514624"/>
            <a:chOff x="5877641" y="4747565"/>
            <a:chExt cx="490362" cy="514624"/>
          </a:xfrm>
        </p:grpSpPr>
        <p:sp>
          <p:nvSpPr>
            <p:cNvPr id="27" name="Freeform 27"/>
            <p:cNvSpPr/>
            <p:nvPr/>
          </p:nvSpPr>
          <p:spPr>
            <a:xfrm>
              <a:off x="5877641" y="4747565"/>
              <a:ext cx="490362" cy="514624"/>
            </a:xfrm>
            <a:custGeom>
              <a:rect l="l" t="t" r="r" b="b"/>
              <a:pathLst>
                <a:path w="21600" h="21600">
                  <a:moveTo>
                    <a:pt x="13499" y="14850"/>
                  </a:moveTo>
                  <a:cubicBezTo>
                    <a:pt x="9772" y="14850"/>
                    <a:pt x="6749" y="11827"/>
                    <a:pt x="6749" y="8100"/>
                  </a:cubicBezTo>
                  <a:cubicBezTo>
                    <a:pt x="6749" y="4372"/>
                    <a:pt x="9772" y="1350"/>
                    <a:pt x="13499" y="1350"/>
                  </a:cubicBezTo>
                  <a:cubicBezTo>
                    <a:pt x="17227" y="1350"/>
                    <a:pt x="20249" y="4372"/>
                    <a:pt x="20249" y="8100"/>
                  </a:cubicBezTo>
                  <a:cubicBezTo>
                    <a:pt x="20249" y="11827"/>
                    <a:pt x="17227" y="14850"/>
                    <a:pt x="13499" y="14850"/>
                  </a:cubicBezTo>
                  <a:moveTo>
                    <a:pt x="3236" y="20042"/>
                  </a:moveTo>
                  <a:cubicBezTo>
                    <a:pt x="3019" y="20266"/>
                    <a:pt x="2718" y="20408"/>
                    <a:pt x="2382" y="20408"/>
                  </a:cubicBezTo>
                  <a:cubicBezTo>
                    <a:pt x="1724" y="20408"/>
                    <a:pt x="1191" y="19875"/>
                    <a:pt x="1191" y="19218"/>
                  </a:cubicBezTo>
                  <a:cubicBezTo>
                    <a:pt x="1191" y="18881"/>
                    <a:pt x="1332" y="18580"/>
                    <a:pt x="1557" y="18363"/>
                  </a:cubicBezTo>
                  <a:lnTo>
                    <a:pt x="1551" y="18358"/>
                  </a:lnTo>
                  <a:lnTo>
                    <a:pt x="6996" y="12913"/>
                  </a:lnTo>
                  <a:cubicBezTo>
                    <a:pt x="7472" y="13555"/>
                    <a:pt x="8039" y="14122"/>
                    <a:pt x="8680" y="14599"/>
                  </a:cubicBezTo>
                  <a:cubicBezTo>
                    <a:pt x="8680" y="14599"/>
                    <a:pt x="3236" y="20042"/>
                    <a:pt x="3236" y="20042"/>
                  </a:cubicBezTo>
                  <a:close/>
                  <a:moveTo>
                    <a:pt x="13499" y="0"/>
                  </a:moveTo>
                  <a:cubicBezTo>
                    <a:pt x="9026" y="0"/>
                    <a:pt x="5399" y="3626"/>
                    <a:pt x="5399" y="8100"/>
                  </a:cubicBezTo>
                  <a:cubicBezTo>
                    <a:pt x="5399" y="9467"/>
                    <a:pt x="5742" y="10754"/>
                    <a:pt x="6341" y="11884"/>
                  </a:cubicBezTo>
                  <a:lnTo>
                    <a:pt x="709" y="17515"/>
                  </a:lnTo>
                  <a:lnTo>
                    <a:pt x="713" y="17520"/>
                  </a:lnTo>
                  <a:cubicBezTo>
                    <a:pt x="274" y="17953"/>
                    <a:pt x="0" y="18552"/>
                    <a:pt x="0" y="19218"/>
                  </a:cubicBezTo>
                  <a:cubicBezTo>
                    <a:pt x="0" y="20533"/>
                    <a:pt x="1066" y="21599"/>
                    <a:pt x="2382" y="21599"/>
                  </a:cubicBezTo>
                  <a:cubicBezTo>
                    <a:pt x="3047" y="21599"/>
                    <a:pt x="3647" y="21326"/>
                    <a:pt x="4079" y="20885"/>
                  </a:cubicBezTo>
                  <a:lnTo>
                    <a:pt x="4078" y="20884"/>
                  </a:lnTo>
                  <a:lnTo>
                    <a:pt x="9708" y="15255"/>
                  </a:lnTo>
                  <a:cubicBezTo>
                    <a:pt x="10839" y="15856"/>
                    <a:pt x="12128" y="16200"/>
                    <a:pt x="13499" y="16200"/>
                  </a:cubicBezTo>
                  <a:cubicBezTo>
                    <a:pt x="17973" y="16200"/>
                    <a:pt x="21600" y="12573"/>
                    <a:pt x="21600" y="8100"/>
                  </a:cubicBezTo>
                  <a:cubicBezTo>
                    <a:pt x="21600" y="3626"/>
                    <a:pt x="17973" y="0"/>
                    <a:pt x="13499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6076371" y="4827666"/>
              <a:ext cx="115580" cy="120457"/>
            </a:xfrm>
            <a:custGeom>
              <a:rect l="l" t="t" r="r" b="b"/>
              <a:pathLst>
                <a:path w="21600" h="21600">
                  <a:moveTo>
                    <a:pt x="20160" y="0"/>
                  </a:moveTo>
                  <a:cubicBezTo>
                    <a:pt x="9025" y="0"/>
                    <a:pt x="0" y="9025"/>
                    <a:pt x="0" y="20160"/>
                  </a:cubicBezTo>
                  <a:cubicBezTo>
                    <a:pt x="0" y="20954"/>
                    <a:pt x="644" y="21600"/>
                    <a:pt x="1440" y="21600"/>
                  </a:cubicBezTo>
                  <a:cubicBezTo>
                    <a:pt x="2235" y="21600"/>
                    <a:pt x="2880" y="20954"/>
                    <a:pt x="2880" y="20160"/>
                  </a:cubicBezTo>
                  <a:cubicBezTo>
                    <a:pt x="2880" y="10618"/>
                    <a:pt x="10617" y="2880"/>
                    <a:pt x="20160" y="2880"/>
                  </a:cubicBezTo>
                  <a:cubicBezTo>
                    <a:pt x="20955" y="2880"/>
                    <a:pt x="21599" y="2234"/>
                    <a:pt x="21599" y="1440"/>
                  </a:cubicBezTo>
                  <a:cubicBezTo>
                    <a:pt x="21599" y="645"/>
                    <a:pt x="20955" y="0"/>
                    <a:pt x="2016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发病原因及机制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慢性腹痛的临床表现多样，可表现为隐痛、胀痛、绞痛等不同类型的疼痛，常伴有恶心、呕吐、腹泻等症状。此外，患者还可出现消瘦、贫血、营养不良等全身症状。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慢性腹痛的诊断需结合患者的病史、症状、体征以及相关检查结果进行综合分析。常用的检查手段包括腹部超声、CT、MRI等影像学检查，以及胃肠镜、肝功能、淀粉酶等实验室检查。</a:t>
            </a:r>
            <a:endParaRPr lang="en-US" sz="1100"/>
          </a:p>
          <a:p>
            <a:endParaRPr lang="en-US" sz="1500">
              <a:solidFill>
                <a:srgbClr val="FFFFFF"/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临床表现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诊断依据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临床表现与诊断依据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基层医疗机构在慢性腹痛诊疗中的角色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888" b="17888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8009" b="18009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初步诊断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基层医疗机构是慢性腹痛患者首诊的重要场所，负责对患者进行初步诊断，识别腹痛的可能原因。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治疗与转诊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根据初步诊断结果，基层医疗机构可对患者进行相应治疗或及时转诊至上级医院。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长期管理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对于已确诊的慢性腹痛患者，基层医疗机构负责长期随访和管理，调整治疗方案，提高患者生活质量。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基层医疗机构的作用与任务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1247" y="3956467"/>
            <a:ext cx="2521085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病史采集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932164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91790" y="3956467"/>
            <a:ext cx="2551648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体格检查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691790" y="4363738"/>
            <a:ext cx="2348077" cy="1594406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进行全面的体格检查，特别是腹部检查，观察腹部外形、压痛、反跳痛等。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605747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377549" y="3956467"/>
            <a:ext cx="2539471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实验室检查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377550" y="4363738"/>
            <a:ext cx="2323724" cy="1594406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根据病情需要，进行血常规、尿常规、便常规、生化等实验室检查。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73358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51249" y="4363738"/>
            <a:ext cx="2311548" cy="1594406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详细询问患者腹痛的起病时间、部位、性质、伴随症状等，了解既往病史、家族史等。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038940" y="3956467"/>
            <a:ext cx="2555072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影像学检查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038941" y="4363738"/>
            <a:ext cx="2323724" cy="1594406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如B超、X线、CT等，有助于进一步明确腹痛原因。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9267140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1816793" y="2385294"/>
            <a:ext cx="580457" cy="611204"/>
            <a:chOff x="1816793" y="2385294"/>
            <a:chExt cx="580457" cy="611204"/>
          </a:xfrm>
        </p:grpSpPr>
        <p:sp>
          <p:nvSpPr>
            <p:cNvPr id="15" name="Freeform 15"/>
            <p:cNvSpPr/>
            <p:nvPr/>
          </p:nvSpPr>
          <p:spPr>
            <a:xfrm>
              <a:off x="181679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1967516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1967516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17204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4467776" y="2395266"/>
            <a:ext cx="796103" cy="591260"/>
            <a:chOff x="4467776" y="2395266"/>
            <a:chExt cx="796103" cy="591260"/>
          </a:xfrm>
        </p:grpSpPr>
        <p:sp>
          <p:nvSpPr>
            <p:cNvPr id="20" name="Freeform 20"/>
            <p:cNvSpPr/>
            <p:nvPr/>
          </p:nvSpPr>
          <p:spPr>
            <a:xfrm>
              <a:off x="4749694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467776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Freeform 22"/>
          <p:cNvSpPr/>
          <p:nvPr/>
        </p:nvSpPr>
        <p:spPr>
          <a:xfrm>
            <a:off x="7193681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4" name="Freeform 24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慢性腹痛的初步诊断与处理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27369" y="2345863"/>
            <a:ext cx="2194560" cy="3169920"/>
            <a:chOff x="1227369" y="2345863"/>
            <a:chExt cx="2194560" cy="3169920"/>
          </a:xfrm>
        </p:grpSpPr>
        <p:sp>
          <p:nvSpPr>
            <p:cNvPr id="3" name="AutoShape 3"/>
            <p:cNvSpPr/>
            <p:nvPr/>
          </p:nvSpPr>
          <p:spPr>
            <a:xfrm>
              <a:off x="1227369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1901952" y="1923166"/>
            <a:ext cx="845393" cy="845393"/>
            <a:chOff x="1901952" y="1923166"/>
            <a:chExt cx="845393" cy="845393"/>
          </a:xfrm>
        </p:grpSpPr>
        <p:sp>
          <p:nvSpPr>
            <p:cNvPr id="5" name="AutoShape 5"/>
            <p:cNvSpPr/>
            <p:nvPr/>
          </p:nvSpPr>
          <p:spPr>
            <a:xfrm>
              <a:off x="1901952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3743676" y="2345863"/>
            <a:ext cx="2194560" cy="3169920"/>
            <a:chOff x="3743676" y="2345863"/>
            <a:chExt cx="2194560" cy="3169920"/>
          </a:xfrm>
        </p:grpSpPr>
        <p:sp>
          <p:nvSpPr>
            <p:cNvPr id="7" name="AutoShape 7"/>
            <p:cNvSpPr/>
            <p:nvPr/>
          </p:nvSpPr>
          <p:spPr>
            <a:xfrm>
              <a:off x="3743676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4418259" y="1923166"/>
            <a:ext cx="845393" cy="845393"/>
            <a:chOff x="4418259" y="1923166"/>
            <a:chExt cx="845393" cy="845393"/>
          </a:xfrm>
        </p:grpSpPr>
        <p:sp>
          <p:nvSpPr>
            <p:cNvPr id="9" name="AutoShape 9"/>
            <p:cNvSpPr/>
            <p:nvPr/>
          </p:nvSpPr>
          <p:spPr>
            <a:xfrm>
              <a:off x="4418259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6259860" y="2345863"/>
            <a:ext cx="2194560" cy="3169920"/>
            <a:chOff x="6259860" y="2345863"/>
            <a:chExt cx="2194560" cy="3169920"/>
          </a:xfrm>
        </p:grpSpPr>
        <p:sp>
          <p:nvSpPr>
            <p:cNvPr id="11" name="AutoShape 11"/>
            <p:cNvSpPr/>
            <p:nvPr/>
          </p:nvSpPr>
          <p:spPr>
            <a:xfrm>
              <a:off x="6259860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934444" y="1923166"/>
            <a:ext cx="845393" cy="845393"/>
            <a:chOff x="6934444" y="1923166"/>
            <a:chExt cx="845393" cy="845393"/>
          </a:xfrm>
        </p:grpSpPr>
        <p:sp>
          <p:nvSpPr>
            <p:cNvPr id="13" name="AutoShape 13"/>
            <p:cNvSpPr/>
            <p:nvPr/>
          </p:nvSpPr>
          <p:spPr>
            <a:xfrm>
              <a:off x="6934444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8776167" y="2345863"/>
            <a:ext cx="2194560" cy="3169920"/>
            <a:chOff x="8776167" y="2345863"/>
            <a:chExt cx="2194560" cy="3169920"/>
          </a:xfrm>
        </p:grpSpPr>
        <p:sp>
          <p:nvSpPr>
            <p:cNvPr id="15" name="AutoShape 15"/>
            <p:cNvSpPr/>
            <p:nvPr/>
          </p:nvSpPr>
          <p:spPr>
            <a:xfrm>
              <a:off x="8776167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450750" y="1923166"/>
            <a:ext cx="845393" cy="845393"/>
            <a:chOff x="9450750" y="1923166"/>
            <a:chExt cx="845393" cy="845393"/>
          </a:xfrm>
        </p:grpSpPr>
        <p:sp>
          <p:nvSpPr>
            <p:cNvPr id="17" name="AutoShape 17"/>
            <p:cNvSpPr/>
            <p:nvPr/>
          </p:nvSpPr>
          <p:spPr>
            <a:xfrm>
              <a:off x="9450750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8" name="AutoShape 18"/>
          <p:cNvSpPr/>
          <p:nvPr/>
        </p:nvSpPr>
        <p:spPr>
          <a:xfrm>
            <a:off x="1229505" y="2889069"/>
            <a:ext cx="2192423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饮食指导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334659" y="3274531"/>
            <a:ext cx="1980224" cy="2003917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建议患者保持规律饮食，避免刺激性食物，多吃蔬菜水果，保持大便通畅。</a:t>
            </a:r>
            <a:endParaRPr lang="en-US" sz="1100"/>
          </a:p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97609" y="2090166"/>
            <a:ext cx="454080" cy="511393"/>
          </a:xfrm>
          <a:prstGeom prst="rect">
            <a:avLst/>
          </a:prstGeom>
        </p:spPr>
      </p:pic>
      <p:pic>
        <p:nvPicPr>
          <p:cNvPr id="21" name="Picture 2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42449" y="2130947"/>
            <a:ext cx="631897" cy="492528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22968" y="2113811"/>
            <a:ext cx="468345" cy="464103"/>
          </a:xfrm>
          <a:prstGeom prst="rect">
            <a:avLst/>
          </a:prstGeom>
        </p:spPr>
      </p:pic>
      <p:pic>
        <p:nvPicPr>
          <p:cNvPr id="23" name="Picture 2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87742" y="2159730"/>
            <a:ext cx="571411" cy="445417"/>
          </a:xfrm>
          <a:prstGeom prst="rect">
            <a:avLst/>
          </a:prstGeom>
        </p:spPr>
      </p:pic>
      <p:sp>
        <p:nvSpPr>
          <p:cNvPr id="24" name="AutoShape 24"/>
          <p:cNvSpPr/>
          <p:nvPr/>
        </p:nvSpPr>
        <p:spPr>
          <a:xfrm>
            <a:off x="3743676" y="2889069"/>
            <a:ext cx="2192423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心理支持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3848829" y="3274531"/>
            <a:ext cx="1980224" cy="2003917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慢性腹痛患者常伴有焦虑、抑郁等心理问题，基层医疗机构应提供心理支持，帮助患者缓解情绪压力。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6259860" y="2889069"/>
            <a:ext cx="2192423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运动指导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6365014" y="3274531"/>
            <a:ext cx="1980224" cy="2003917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鼓励患者进行适当的运动锻炼，如散步、太极拳等，有助于缓解疼痛症状。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8776167" y="2889069"/>
            <a:ext cx="2192423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用药指导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8881321" y="3274531"/>
            <a:ext cx="1980224" cy="2003917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向患者详细解释所用药物的名称、作用、用法和注意事项，确保患者正确用药。</a:t>
            </a:r>
            <a:endParaRPr lang="en-US" sz="1100"/>
          </a:p>
        </p:txBody>
      </p:sp>
      <p:grpSp>
        <p:nvGrpSpPr>
          <p:cNvPr id="30" name="Group 3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1" name="AutoShape 3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TextBox 5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患者教育与健康指导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慢性腹痛的诊断方法与技巧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7417" r="17417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详细询问患者腹痛的起病情况、部位、性质、持续时间、伴随症状、加重或缓解因素等，特别注意与腹痛相关的报警症状。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病史采集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面细致的体格检查，尤其是腹部检查，对于慢性腹痛的诊断至关重要。注意观察腹部外形、呼吸运动、腹壁静脉、胃肠型及蠕动波等，检查有无压痛、反跳痛、肌紧张等腹膜刺激征，以及肝脾肿大、腹部肿块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体格检查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详细询问病史和体格检查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实验室检查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根据病情需要选择合适的实验室检查，如血常规、尿常规、便常规、血生化、血沉等，以了解患者的一般情况和排除相关疾病。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影像学检查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慢性腹痛的影像学检查包括X线、超声、CT、MRI等，应根据病情和疑似诊断进行选择。例如，对于疑似胃肠道疾病的患者，可选择胃镜或肠镜进行检查。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实验室检查和影像学检查选择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诊断性腹腔穿刺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对于疑似腹腔内病变的患者，可采用诊断性腹腔穿刺术，抽取腹腔内液体进行化验检查，以明确病变性质。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活检技术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对于疑似肿瘤或炎症性病变的患者，可采用活检技术获取病变组织进行病理学检查，以明确诊断。常用的活检技术包括内镜下活检、经皮穿刺活检等。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诊断性腹腔穿刺及活检技术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慢性腹痛的治疗策略与药物选择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https://d.book118.com/348122040142006024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2024-09-01T08:25:14.119</cp:lastPrinted>
  <dcterms:created xsi:type="dcterms:W3CDTF">2024-09-01T00:25:14Z</dcterms:created>
  <dcterms:modified xsi:type="dcterms:W3CDTF">2024-09-01T00:25:16Z</dcterms:modified>
</cp:coreProperties>
</file>