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1AF60C1-D2C7-403C-8201-D3C664246782}" type="doc">
      <dgm:prSet loTypeId="urn:microsoft.com/office/officeart/2005/8/layout/vList2" loCatId="list" qsTypeId="urn:microsoft.com/office/officeart/2005/8/quickstyle/simple1#2" qsCatId="simple" csTypeId="urn:microsoft.com/office/officeart/2005/8/colors/accent1_2#2" csCatId="accent1"/>
      <dgm:spPr/>
      <dgm:t>
        <a:bodyPr/>
        <a:lstStyle/>
        <a:p>
          <a:endParaRPr lang="zh-CN" altLang="en-US"/>
        </a:p>
      </dgm:t>
    </dgm:pt>
    <dgm:pt modelId="{4628E590-312A-4B85-958B-5964A155260E}" type="parTrans" cxnId="{DCAE0656-2749-467E-A6CC-1A65FE41AB6B}">
      <dgm:prSet/>
      <dgm:spPr/>
      <dgm:t>
        <a:bodyPr/>
        <a:lstStyle/>
        <a:p>
          <a:endParaRPr lang="zh-CN" altLang="en-US"/>
        </a:p>
      </dgm:t>
    </dgm:pt>
    <dgm:pt modelId="{8FCA4AC1-3912-4483-9359-60C2727D3757}">
      <dgm:prSet/>
      <dgm:spPr/>
      <dgm:t>
        <a:bodyPr/>
        <a:lstStyle/>
        <a:p>
          <a:pPr rtl="0"/>
          <a:r>
            <a:rPr kumimoji="1" lang="zh-CN" b="1" smtClean="0"/>
            <a:t>教师走进教室，班长喊“起立”，全体同学应迅速起立站好，向老师行注目礼，待老师回礼后再坐下。</a:t>
          </a:r>
          <a:endParaRPr lang="zh-CN"/>
        </a:p>
      </dgm:t>
    </dgm:pt>
    <dgm:pt modelId="{71F98845-E48E-4FB8-B682-8F5E8B9FB0A6}" type="sibTrans" cxnId="{DCAE0656-2749-467E-A6CC-1A65FE41AB6B}">
      <dgm:prSet/>
      <dgm:spPr/>
      <dgm:t>
        <a:bodyPr/>
        <a:lstStyle/>
        <a:p>
          <a:endParaRPr lang="zh-CN" altLang="en-US"/>
        </a:p>
      </dgm:t>
    </dgm:pt>
    <dgm:pt modelId="{8EDD2EEA-935A-4B40-BB08-642E18D42746}" type="parTrans" cxnId="{4D2DD73F-6E16-42EA-8D08-5781255798A8}">
      <dgm:prSet/>
      <dgm:spPr/>
      <dgm:t>
        <a:bodyPr/>
        <a:lstStyle/>
        <a:p>
          <a:endParaRPr lang="zh-CN" altLang="en-US"/>
        </a:p>
      </dgm:t>
    </dgm:pt>
    <dgm:pt modelId="{78B19A22-0375-4E1C-99B7-9DB3F09BA7D7}">
      <dgm:prSet/>
      <dgm:spPr/>
      <dgm:t>
        <a:bodyPr/>
        <a:lstStyle/>
        <a:p>
          <a:pPr rtl="0"/>
          <a:r>
            <a:rPr kumimoji="1" lang="zh-CN" b="1" smtClean="0"/>
            <a:t>上课时认真听讲，不得做出大声喧哗、打闹等影响课堂纪律的行为。</a:t>
          </a:r>
          <a:endParaRPr lang="zh-CN"/>
        </a:p>
      </dgm:t>
    </dgm:pt>
    <dgm:pt modelId="{CB2DB921-F355-49AE-8A30-997976C2D6B9}" type="sibTrans" cxnId="{4D2DD73F-6E16-42EA-8D08-5781255798A8}">
      <dgm:prSet/>
      <dgm:spPr/>
      <dgm:t>
        <a:bodyPr/>
        <a:lstStyle/>
        <a:p>
          <a:endParaRPr lang="zh-CN" altLang="en-US"/>
        </a:p>
      </dgm:t>
    </dgm:pt>
    <dgm:pt modelId="{F8D5279C-42D2-4711-8773-597F448E70B1}" type="parTrans" cxnId="{3E48BE93-86A7-4E52-8920-84D489102496}">
      <dgm:prSet/>
      <dgm:spPr/>
      <dgm:t>
        <a:bodyPr/>
        <a:lstStyle/>
        <a:p>
          <a:endParaRPr lang="zh-CN" altLang="en-US"/>
        </a:p>
      </dgm:t>
    </dgm:pt>
    <dgm:pt modelId="{0D44C7C0-74C0-4073-8615-E2FD45E1012E}">
      <dgm:prSet/>
      <dgm:spPr/>
      <dgm:t>
        <a:bodyPr/>
        <a:lstStyle/>
        <a:p>
          <a:pPr rtl="0"/>
          <a:r>
            <a:rPr kumimoji="1" lang="zh-CN" b="1" smtClean="0"/>
            <a:t>迟到的学生要在门外喊“报告”，征得同意再进教室。</a:t>
          </a:r>
          <a:endParaRPr lang="zh-CN"/>
        </a:p>
      </dgm:t>
    </dgm:pt>
    <dgm:pt modelId="{6DA83260-8D0B-4081-9D4B-2B6D8A6E542A}" type="sibTrans" cxnId="{3E48BE93-86A7-4E52-8920-84D489102496}">
      <dgm:prSet/>
      <dgm:spPr/>
      <dgm:t>
        <a:bodyPr/>
        <a:lstStyle/>
        <a:p>
          <a:endParaRPr lang="zh-CN" altLang="en-US"/>
        </a:p>
      </dgm:t>
    </dgm:pt>
    <dgm:pt modelId="{A35C6494-4038-4198-A15C-A2E01E165100}" type="parTrans" cxnId="{9FC81AFC-639C-4CEA-927E-5C936ED977CE}">
      <dgm:prSet/>
      <dgm:spPr/>
      <dgm:t>
        <a:bodyPr/>
        <a:lstStyle/>
        <a:p>
          <a:endParaRPr lang="zh-CN" altLang="en-US"/>
        </a:p>
      </dgm:t>
    </dgm:pt>
    <dgm:pt modelId="{6F4B4A6B-B79D-4622-8ED9-2CC1086E0476}">
      <dgm:prSet/>
      <dgm:spPr/>
      <dgm:t>
        <a:bodyPr/>
        <a:lstStyle/>
        <a:p>
          <a:pPr rtl="0"/>
          <a:r>
            <a:rPr kumimoji="1" lang="zh-CN" b="1" smtClean="0"/>
            <a:t>提出或回答问题应先举手，得到允许起立回答。</a:t>
          </a:r>
          <a:endParaRPr lang="zh-CN"/>
        </a:p>
      </dgm:t>
    </dgm:pt>
    <dgm:pt modelId="{075F201F-21C7-4D79-8C56-C61ACEB655A4}" type="sibTrans" cxnId="{9FC81AFC-639C-4CEA-927E-5C936ED977CE}">
      <dgm:prSet/>
      <dgm:spPr/>
      <dgm:t>
        <a:bodyPr/>
        <a:lstStyle/>
        <a:p>
          <a:endParaRPr lang="zh-CN" altLang="en-US"/>
        </a:p>
      </dgm:t>
    </dgm:pt>
    <dgm:pt modelId="{30C87397-A40B-4FE1-AFFA-4A0B37EF82C1}" type="parTrans" cxnId="{5E525B07-E734-4103-9D10-59C4E0D1E3D9}">
      <dgm:prSet/>
      <dgm:spPr/>
      <dgm:t>
        <a:bodyPr/>
        <a:lstStyle/>
        <a:p>
          <a:endParaRPr lang="zh-CN" altLang="en-US"/>
        </a:p>
      </dgm:t>
    </dgm:pt>
    <dgm:pt modelId="{7D2A5D15-39B0-4073-ACF6-C649251EABD4}">
      <dgm:prSet/>
      <dgm:spPr/>
      <dgm:t>
        <a:bodyPr/>
        <a:lstStyle/>
        <a:p>
          <a:pPr rtl="0"/>
          <a:r>
            <a:rPr kumimoji="1" lang="zh-CN" b="1" smtClean="0"/>
            <a:t>下课铃响，老师说“下课”后，班长喊“起立”，同学们起立站好，目送教师离开教室再自由活动。</a:t>
          </a:r>
          <a:endParaRPr lang="zh-CN"/>
        </a:p>
      </dgm:t>
    </dgm:pt>
    <dgm:pt modelId="{5803E0A0-963D-4200-A28F-F7BAF6EBC4F0}" type="sibTrans" cxnId="{5E525B07-E734-4103-9D10-59C4E0D1E3D9}">
      <dgm:prSet/>
      <dgm:spPr/>
      <dgm:t>
        <a:bodyPr/>
        <a:lstStyle/>
        <a:p>
          <a:endParaRPr lang="zh-CN" altLang="en-US"/>
        </a:p>
      </dgm:t>
    </dgm:pt>
    <dgm:pt modelId="{677A7B1F-6FB5-4638-82A4-0B26CE854168}" type="pres">
      <dgm:prSet presAssocID="{51AF60C1-D2C7-403C-8201-D3C664246782}" presName="linear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E0BF5772-19B8-4D6B-AB5E-E3D695A84365}" type="pres">
      <dgm:prSet presAssocID="{8FCA4AC1-3912-4483-9359-60C2727D3757}" presName="parentText" presStyleLbl="node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AD3D03D-D765-4D43-A38A-EE10CF895F15}" type="pres">
      <dgm:prSet presAssocID="{71F98845-E48E-4FB8-B682-8F5E8B9FB0A6}" presName="spacer"/>
      <dgm:spPr/>
      <dgm:t>
        <a:bodyPr/>
        <a:lstStyle/>
        <a:p/>
      </dgm:t>
    </dgm:pt>
    <dgm:pt modelId="{32507554-7573-4265-9669-A776B5FA3CD2}" type="pres">
      <dgm:prSet presAssocID="{78B19A22-0375-4E1C-99B7-9DB3F09BA7D7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80B2393-F8D1-4C20-AF06-ACD42C41C591}" type="pres">
      <dgm:prSet presAssocID="{CB2DB921-F355-49AE-8A30-997976C2D6B9}" presName="spacer"/>
      <dgm:spPr/>
      <dgm:t>
        <a:bodyPr/>
        <a:lstStyle/>
        <a:p/>
      </dgm:t>
    </dgm:pt>
    <dgm:pt modelId="{FC13F803-7332-4EA1-8C85-BB1D4A30EE00}" type="pres">
      <dgm:prSet presAssocID="{0D44C7C0-74C0-4073-8615-E2FD45E1012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B3A37A1-4BE0-41E6-BCCA-8D5BF1F1B5BE}" type="pres">
      <dgm:prSet presAssocID="{6DA83260-8D0B-4081-9D4B-2B6D8A6E542A}" presName="spacer"/>
      <dgm:spPr/>
      <dgm:t>
        <a:bodyPr/>
        <a:lstStyle/>
        <a:p/>
      </dgm:t>
    </dgm:pt>
    <dgm:pt modelId="{44A7A420-F67A-4E9A-9E26-F8A3797A5354}" type="pres">
      <dgm:prSet presAssocID="{6F4B4A6B-B79D-4622-8ED9-2CC1086E047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9DE5773-3F5C-490A-9C89-B5E100996615}" type="pres">
      <dgm:prSet presAssocID="{075F201F-21C7-4D79-8C56-C61ACEB655A4}" presName="spacer"/>
      <dgm:spPr/>
      <dgm:t>
        <a:bodyPr/>
        <a:lstStyle/>
        <a:p/>
      </dgm:t>
    </dgm:pt>
    <dgm:pt modelId="{B28E0977-4074-4BB7-BF8B-DFF810992613}" type="pres">
      <dgm:prSet presAssocID="{7D2A5D15-39B0-4073-ACF6-C649251EABD4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DCAE0656-2749-467E-A6CC-1A65FE41AB6B}" srcId="{51AF60C1-D2C7-403C-8201-D3C664246782}" destId="{8FCA4AC1-3912-4483-9359-60C2727D3757}" srcOrd="0" destOrd="0" parTransId="{4628E590-312A-4B85-958B-5964A155260E}" sibTransId="{71F98845-E48E-4FB8-B682-8F5E8B9FB0A6}"/>
    <dgm:cxn modelId="{4D2DD73F-6E16-42EA-8D08-5781255798A8}" srcId="{51AF60C1-D2C7-403C-8201-D3C664246782}" destId="{78B19A22-0375-4E1C-99B7-9DB3F09BA7D7}" srcOrd="1" destOrd="0" parTransId="{8EDD2EEA-935A-4B40-BB08-642E18D42746}" sibTransId="{CB2DB921-F355-49AE-8A30-997976C2D6B9}"/>
    <dgm:cxn modelId="{3E48BE93-86A7-4E52-8920-84D489102496}" srcId="{51AF60C1-D2C7-403C-8201-D3C664246782}" destId="{0D44C7C0-74C0-4073-8615-E2FD45E1012E}" srcOrd="2" destOrd="0" parTransId="{F8D5279C-42D2-4711-8773-597F448E70B1}" sibTransId="{6DA83260-8D0B-4081-9D4B-2B6D8A6E542A}"/>
    <dgm:cxn modelId="{9FC81AFC-639C-4CEA-927E-5C936ED977CE}" srcId="{51AF60C1-D2C7-403C-8201-D3C664246782}" destId="{6F4B4A6B-B79D-4622-8ED9-2CC1086E0476}" srcOrd="3" destOrd="0" parTransId="{A35C6494-4038-4198-A15C-A2E01E165100}" sibTransId="{075F201F-21C7-4D79-8C56-C61ACEB655A4}"/>
    <dgm:cxn modelId="{5E525B07-E734-4103-9D10-59C4E0D1E3D9}" srcId="{51AF60C1-D2C7-403C-8201-D3C664246782}" destId="{7D2A5D15-39B0-4073-ACF6-C649251EABD4}" srcOrd="4" destOrd="0" parTransId="{30C87397-A40B-4FE1-AFFA-4A0B37EF82C1}" sibTransId="{5803E0A0-963D-4200-A28F-F7BAF6EBC4F0}"/>
    <dgm:cxn modelId="{04FB821D-D0CD-4CE0-87E1-D5116A60D5AE}" type="presOf" srcId="{51AF60C1-D2C7-403C-8201-D3C664246782}" destId="{677A7B1F-6FB5-4638-82A4-0B26CE854168}" srcOrd="0" destOrd="0" presId="urn:microsoft.com/office/officeart/2005/8/layout/vList2"/>
    <dgm:cxn modelId="{4BC785AB-DCAB-4147-80E5-0AE001FA8DB6}" type="presParOf" srcId="{677A7B1F-6FB5-4638-82A4-0B26CE854168}" destId="{E0BF5772-19B8-4D6B-AB5E-E3D695A84365}" srcOrd="0" destOrd="0" presId="urn:microsoft.com/office/officeart/2005/8/layout/vList2"/>
    <dgm:cxn modelId="{14C17408-EA35-41DE-B25C-20FC1D229496}" type="presOf" srcId="{8FCA4AC1-3912-4483-9359-60C2727D3757}" destId="{E0BF5772-19B8-4D6B-AB5E-E3D695A84365}" srcOrd="0" destOrd="0" presId="urn:microsoft.com/office/officeart/2005/8/layout/vList2"/>
    <dgm:cxn modelId="{ABC6ED6A-9CB9-4098-A185-E0788B5EAD4B}" type="presParOf" srcId="{677A7B1F-6FB5-4638-82A4-0B26CE854168}" destId="{0AD3D03D-D765-4D43-A38A-EE10CF895F15}" srcOrd="1" destOrd="0" presId="urn:microsoft.com/office/officeart/2005/8/layout/vList2"/>
    <dgm:cxn modelId="{EFFFF2DE-1024-4BF8-B635-7F985214BB2A}" type="presParOf" srcId="{677A7B1F-6FB5-4638-82A4-0B26CE854168}" destId="{32507554-7573-4265-9669-A776B5FA3CD2}" srcOrd="2" destOrd="0" presId="urn:microsoft.com/office/officeart/2005/8/layout/vList2"/>
    <dgm:cxn modelId="{635E8320-9FAD-42BF-8FEB-3C87635464B0}" type="presOf" srcId="{78B19A22-0375-4E1C-99B7-9DB3F09BA7D7}" destId="{32507554-7573-4265-9669-A776B5FA3CD2}" srcOrd="0" destOrd="0" presId="urn:microsoft.com/office/officeart/2005/8/layout/vList2"/>
    <dgm:cxn modelId="{C6996914-0A3F-4AAF-B7E5-26B7715054BA}" type="presParOf" srcId="{677A7B1F-6FB5-4638-82A4-0B26CE854168}" destId="{680B2393-F8D1-4C20-AF06-ACD42C41C591}" srcOrd="3" destOrd="0" presId="urn:microsoft.com/office/officeart/2005/8/layout/vList2"/>
    <dgm:cxn modelId="{9F5CFE49-76EC-457A-A7DA-D9348B865CF8}" type="presParOf" srcId="{677A7B1F-6FB5-4638-82A4-0B26CE854168}" destId="{FC13F803-7332-4EA1-8C85-BB1D4A30EE00}" srcOrd="4" destOrd="0" presId="urn:microsoft.com/office/officeart/2005/8/layout/vList2"/>
    <dgm:cxn modelId="{0B3FD156-2F55-4C08-8EEA-B083BE137414}" type="presOf" srcId="{0D44C7C0-74C0-4073-8615-E2FD45E1012E}" destId="{FC13F803-7332-4EA1-8C85-BB1D4A30EE00}" srcOrd="0" destOrd="0" presId="urn:microsoft.com/office/officeart/2005/8/layout/vList2"/>
    <dgm:cxn modelId="{DAB3047A-9E94-4077-8BAB-12A81C0B950F}" type="presParOf" srcId="{677A7B1F-6FB5-4638-82A4-0B26CE854168}" destId="{EB3A37A1-4BE0-41E6-BCCA-8D5BF1F1B5BE}" srcOrd="5" destOrd="0" presId="urn:microsoft.com/office/officeart/2005/8/layout/vList2"/>
    <dgm:cxn modelId="{F55B87E9-1A33-41E6-B599-E33A2D7C4AC7}" type="presParOf" srcId="{677A7B1F-6FB5-4638-82A4-0B26CE854168}" destId="{44A7A420-F67A-4E9A-9E26-F8A3797A5354}" srcOrd="6" destOrd="0" presId="urn:microsoft.com/office/officeart/2005/8/layout/vList2"/>
    <dgm:cxn modelId="{3934EE1B-8DB3-4EED-85C3-5A254475BDB3}" type="presOf" srcId="{6F4B4A6B-B79D-4622-8ED9-2CC1086E0476}" destId="{44A7A420-F67A-4E9A-9E26-F8A3797A5354}" srcOrd="0" destOrd="0" presId="urn:microsoft.com/office/officeart/2005/8/layout/vList2"/>
    <dgm:cxn modelId="{0147F8FD-4082-4B8C-91A6-4413261CF0FD}" type="presParOf" srcId="{677A7B1F-6FB5-4638-82A4-0B26CE854168}" destId="{99DE5773-3F5C-490A-9C89-B5E100996615}" srcOrd="7" destOrd="0" presId="urn:microsoft.com/office/officeart/2005/8/layout/vList2"/>
    <dgm:cxn modelId="{54F40C5B-9235-43F3-AADA-1E4413EE9580}" type="presParOf" srcId="{677A7B1F-6FB5-4638-82A4-0B26CE854168}" destId="{B28E0977-4074-4BB7-BF8B-DFF810992613}" srcOrd="8" destOrd="0" presId="urn:microsoft.com/office/officeart/2005/8/layout/vList2"/>
    <dgm:cxn modelId="{9F5D5773-7DC8-4ECD-97F2-AD8532F32E69}" type="presOf" srcId="{7D2A5D15-39B0-4073-ACF6-C649251EABD4}" destId="{B28E0977-4074-4BB7-BF8B-DFF810992613}" srcOrd="0" destOrd="0" presId="urn:microsoft.com/office/officeart/2005/8/layout/vList2"/>
  </dgm:cxnLst>
  <dgm:bg/>
  <dgm:whole/>
</dgm:dataModel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CCCE7-43A0-4BDF-9B7E-B33D8FE1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D4B1C-C370-4FDB-936A-E320C09E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02D91-081A-41B8-8F69-CECA29CBE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A99A6-E479-4DAE-AC89-F86A3618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CF7AC-9C0D-41B7-BF71-C10E1A98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244EB-8FFC-42EB-ADD7-6CABF4F33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C817A-310A-41A2-ADC1-BBD94BD62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97A09-F725-464A-8E00-EB8E19854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AC6F2-1D12-4B98-A30A-1302C538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086C4-BC85-40D5-A20D-EAD50953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15CB7-CD5F-44D4-A81D-998222BD8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video" Target="file:///G:\&#24198;&#26469;\&#22522;&#26412;&#21151;&#22823;&#36187;\%5b&#26234;&#24754;&#24503;&#32946;&#31995;&#21015;%5d&#22269;&#23398;&#25925;&#20107;17&#65306;&#31243;&#38376;&#31435;&#38634;-128x96.avi" TargetMode="External" /><Relationship Id="rId5" Type="http://schemas.microsoft.com/office/2007/relationships/media" Target="file:///G:\&#24198;&#26469;\&#22522;&#26412;&#21151;&#22823;&#36187;\%5b&#26234;&#24754;&#24503;&#32946;&#31995;&#21015;%5d&#22269;&#23398;&#25925;&#20107;17&#65306;&#31243;&#38376;&#31435;&#38634;-128x96.avi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4.jpeg" /><Relationship Id="rId2" Type="http://schemas.openxmlformats.org/officeDocument/2006/relationships/image" Target="../media/image26.jpe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jpeg" /><Relationship Id="rId6" Type="http://schemas.openxmlformats.org/officeDocument/2006/relationships/image" Target="../media/image30.jpeg" /><Relationship Id="rId7" Type="http://schemas.openxmlformats.org/officeDocument/2006/relationships/image" Target="../media/image31.jpeg" /><Relationship Id="rId8" Type="http://schemas.openxmlformats.org/officeDocument/2006/relationships/image" Target="../media/image32.jpeg" /><Relationship Id="rId9" Type="http://schemas.openxmlformats.org/officeDocument/2006/relationships/image" Target="../media/image3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jpeg" /><Relationship Id="rId3" Type="http://schemas.openxmlformats.org/officeDocument/2006/relationships/image" Target="../media/image35.jpeg" /><Relationship Id="rId4" Type="http://schemas.openxmlformats.org/officeDocument/2006/relationships/diagramData" Target="../diagrams/data1.xml" /><Relationship Id="rId5" Type="http://schemas.openxmlformats.org/officeDocument/2006/relationships/diagramLayout" Target="../diagrams/layout1.xml" /><Relationship Id="rId6" Type="http://schemas.openxmlformats.org/officeDocument/2006/relationships/diagramQuickStyle" Target="../diagrams/quickStyle1.xml" /><Relationship Id="rId7" Type="http://schemas.openxmlformats.org/officeDocument/2006/relationships/diagramColors" Target="../diagrams/colors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jpeg" /><Relationship Id="rId3" Type="http://schemas.openxmlformats.org/officeDocument/2006/relationships/image" Target="../media/image36.jpeg" /><Relationship Id="rId4" Type="http://schemas.openxmlformats.org/officeDocument/2006/relationships/image" Target="../media/image37.jpeg" /><Relationship Id="rId5" Type="http://schemas.openxmlformats.org/officeDocument/2006/relationships/image" Target="../media/image38.jpeg" /><Relationship Id="rId6" Type="http://schemas.openxmlformats.org/officeDocument/2006/relationships/image" Target="../media/image39.jpeg" /><Relationship Id="rId7" Type="http://schemas.openxmlformats.org/officeDocument/2006/relationships/image" Target="../media/image4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2125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2" descr="2008125083728503.jpg"/>
          <p:cNvPicPr>
            <a:picLocks noChangeAspect="1"/>
          </p:cNvPicPr>
          <p:nvPr/>
        </p:nvPicPr>
        <p:blipFill>
          <a:blip r:embed="rId2"/>
          <a:srcRect b="5701"/>
          <a:stretch>
            <a:fillRect/>
          </a:stretch>
        </p:blipFill>
        <p:spPr>
          <a:xfrm>
            <a:off x="0" y="-242887"/>
            <a:ext cx="9144000" cy="7461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WordArt 4"/>
          <p:cNvSpPr>
            <a:spLocks noTextEdit="1"/>
          </p:cNvSpPr>
          <p:nvPr/>
        </p:nvSpPr>
        <p:spPr>
          <a:xfrm>
            <a:off x="1116013" y="1052513"/>
            <a:ext cx="6840537" cy="1511300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600" b="1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文明礼仪伴我行</a:t>
            </a:r>
            <a:endParaRPr lang="zh-CN" altLang="en-US" sz="66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1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5845" name="WordArt 5"/>
          <p:cNvSpPr>
            <a:spLocks noChangeArrowheads="1" noChangeShapeType="1" noTextEdit="1"/>
          </p:cNvSpPr>
          <p:nvPr/>
        </p:nvSpPr>
        <p:spPr bwMode="auto">
          <a:xfrm>
            <a:off x="2987675" y="2852738"/>
            <a:ext cx="4392613" cy="1173162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0" cap="none" spc="0" normalizeH="0" baseline="0" noProof="0">
                <a:ln w="9525">
                  <a:noFill/>
                  <a:round/>
                </a:ln>
                <a:gradFill rotWithShape="0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80000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三</a:t>
            </a:r>
            <a:r>
              <a:rPr kumimoji="0" lang="en-US" altLang="zh-CN" sz="3600" b="0" i="0" u="none" strike="noStrike" kern="10" cap="none" spc="0" normalizeH="0" baseline="0" noProof="0">
                <a:ln w="9525">
                  <a:noFill/>
                  <a:round/>
                </a:ln>
                <a:gradFill rotWithShape="0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80000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(2)</a:t>
            </a:r>
            <a:r>
              <a:rPr kumimoji="0" lang="zh-CN" altLang="en-US" sz="3600" b="0" i="0" u="none" strike="noStrike" kern="10" cap="none" spc="0" normalizeH="0" baseline="0" noProof="0">
                <a:ln w="9525">
                  <a:noFill/>
                  <a:round/>
                </a:ln>
                <a:gradFill rotWithShape="0">
                  <a:gsLst>
                    <a:gs pos="0">
                      <a:srgbClr val="9999FF"/>
                    </a:gs>
                    <a:gs pos="100000">
                      <a:srgbClr val="009999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C0C0C0">
                      <a:alpha val="80000"/>
                    </a:srgbClr>
                  </a:outerShdw>
                </a:effectLst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班主题班会</a:t>
            </a:r>
            <a:endParaRPr kumimoji="0" lang="zh-CN" altLang="en-US" sz="3600" b="0" i="0" u="none" strike="noStrike" kern="10" cap="none" spc="0" normalizeH="0" baseline="0" noProof="0">
              <a:ln w="9525">
                <a:noFill/>
                <a:round/>
              </a:ln>
              <a:gradFill rotWithShape="0">
                <a:gsLst>
                  <a:gs pos="0">
                    <a:srgbClr val="9999FF"/>
                  </a:gs>
                  <a:gs pos="100000">
                    <a:srgbClr val="009999"/>
                  </a:gs>
                </a:gsLst>
                <a:lin ang="5400000" scaled="1"/>
              </a:gradFill>
              <a:effectLst>
                <a:outerShdw dist="53882" dir="2700000" algn="ctr" rotWithShape="0">
                  <a:srgbClr val="C0C0C0">
                    <a:alpha val="80000"/>
                  </a:srgbClr>
                </a:outerShdw>
              </a:effectLst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3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</a:t>
            </a:fld>
            <a:endParaRPr lang="zh-CN" altLang="en-US" sz="1400"/>
          </a:p>
        </p:txBody>
      </p:sp>
      <p:sp>
        <p:nvSpPr>
          <p:cNvPr id="35846" name="TextBox 3584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fade thruBlk="1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627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TextBox 6"/>
          <p:cNvSpPr txBox="1"/>
          <p:nvPr/>
        </p:nvSpPr>
        <p:spPr>
          <a:xfrm>
            <a:off x="3714750" y="714375"/>
            <a:ext cx="6215063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6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《</a:t>
            </a:r>
            <a:r>
              <a:rPr lang="zh-CN" altLang="en-US" sz="66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孔融让梨</a:t>
            </a:r>
            <a:r>
              <a:rPr lang="en-US" altLang="zh-CN" sz="66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》</a:t>
            </a:r>
            <a:endParaRPr lang="zh-CN" altLang="en-US" sz="6600" b="1">
              <a:solidFill>
                <a:srgbClr val="984807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9" name="[智悲德育系列]国学故事17：程门立雪-128x96.avi">
            <a:hlinkClick action="ppaction://media"/>
          </p:cNvPr>
          <p:cNvPicPr>
            <a:picLocks noRot="1"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5072063" y="3643313"/>
            <a:ext cx="3500437" cy="2786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7" name="AutoShape 7"/>
          <p:cNvSpPr/>
          <p:nvPr/>
        </p:nvSpPr>
        <p:spPr>
          <a:xfrm>
            <a:off x="179388" y="0"/>
            <a:ext cx="2016125" cy="1341438"/>
          </a:xfrm>
          <a:prstGeom prst="horizontalScroll">
            <a:avLst>
              <a:gd name="adj" fmla="val 12500"/>
            </a:avLst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3078" name="WordArt 8"/>
          <p:cNvSpPr>
            <a:spLocks noTextEdit="1"/>
          </p:cNvSpPr>
          <p:nvPr/>
        </p:nvSpPr>
        <p:spPr>
          <a:xfrm>
            <a:off x="395288" y="404813"/>
            <a:ext cx="1616075" cy="5762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 b="1">
                <a:solidFill>
                  <a:srgbClr val="CC9900"/>
                </a:solidFill>
                <a:effectLst>
                  <a:outerShdw dist="35921" dir="2699999" algn="ctr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小故事</a:t>
            </a:r>
            <a:endParaRPr lang="zh-CN" altLang="en-US" sz="3600" b="1">
              <a:solidFill>
                <a:srgbClr val="CC9900"/>
              </a:solidFill>
              <a:effectLst>
                <a:outerShdw dist="35921" dir="2699999" algn="ctr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079" name="灯片编号占位符 6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2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5" descr="图片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7230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b="1"/>
              <a:t>中国自古以来就是礼仪之邦，文明礼貌仪是中华民族是优良传统，像</a:t>
            </a:r>
            <a:r>
              <a:rPr lang="en-US" altLang="zh-CN" b="1"/>
              <a:t>《</a:t>
            </a:r>
            <a:r>
              <a:rPr lang="zh-CN" altLang="en-US" b="1"/>
              <a:t>孔融让梨</a:t>
            </a:r>
            <a:r>
              <a:rPr lang="en-US" altLang="zh-CN" b="1"/>
              <a:t>》</a:t>
            </a:r>
            <a:r>
              <a:rPr lang="zh-CN" altLang="en-US" b="1"/>
              <a:t>等许多历史小故事至今深深教育着我们。我们作为小学生，更不能忘记传统，应该力争做一个讲文明、懂礼仪的好学生，让良好的行为规范伴我们每一天。</a:t>
            </a:r>
            <a:endParaRPr lang="zh-CN" altLang="en-US" b="1"/>
          </a:p>
        </p:txBody>
      </p:sp>
      <p:pic>
        <p:nvPicPr>
          <p:cNvPr id="4100" name="Picture 4" descr="v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6000"/>
          </a:blip>
          <a:stretch>
            <a:fillRect/>
          </a:stretch>
        </p:blipFill>
        <p:spPr>
          <a:xfrm>
            <a:off x="0" y="0"/>
            <a:ext cx="9144000" cy="1828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1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3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6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标题 1"/>
          <p:cNvSpPr/>
          <p:nvPr/>
        </p:nvSpPr>
        <p:spPr>
          <a:xfrm>
            <a:off x="-2341562" y="692150"/>
            <a:ext cx="11287125" cy="25003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（一）</a:t>
            </a:r>
            <a:br>
              <a:rPr lang="en-US" altLang="zh-CN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endParaRPr lang="zh-CN" altLang="en-US" sz="7200" b="1">
              <a:solidFill>
                <a:srgbClr val="984807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19475" y="2420938"/>
            <a:ext cx="6119813" cy="11890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知礼仪</a:t>
            </a:r>
            <a:endParaRPr lang="zh-CN" altLang="en-US" sz="7200">
              <a:latin typeface="Arial" pitchFamily="34" charset="0"/>
            </a:endParaRPr>
          </a:p>
        </p:txBody>
      </p:sp>
      <p:sp>
        <p:nvSpPr>
          <p:cNvPr id="5125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4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6147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6148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sp>
        <p:nvSpPr>
          <p:cNvPr id="13314" name="Text Box 2"/>
          <p:cNvSpPr txBox="1"/>
          <p:nvPr/>
        </p:nvSpPr>
        <p:spPr>
          <a:xfrm>
            <a:off x="2895600" y="0"/>
            <a:ext cx="33528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D60093"/>
                </a:solidFill>
                <a:latin typeface="Times New Roman" panose="02020603050405020304" pitchFamily="18" charset="0"/>
              </a:rPr>
              <a:t>不懂礼貌的陈峰</a:t>
            </a:r>
            <a:endParaRPr lang="zh-CN" altLang="en-US" sz="32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13315" name="Picture 3" descr="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3959225"/>
            <a:ext cx="3886200" cy="2898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Picture 4" descr="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749300"/>
            <a:ext cx="3352800" cy="2809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7" name="Picture 5" descr="0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00" y="4025900"/>
            <a:ext cx="3733800" cy="2832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8" name="Picture 6" descr="0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1000" y="762000"/>
            <a:ext cx="4572000" cy="2808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54" name="灯片编号占位符 9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5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7171" name="Text Box 2"/>
          <p:cNvSpPr txBox="1"/>
          <p:nvPr/>
        </p:nvSpPr>
        <p:spPr>
          <a:xfrm>
            <a:off x="304800" y="3352800"/>
            <a:ext cx="88392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D60093"/>
                </a:solidFill>
                <a:latin typeface="Times New Roman" panose="02020603050405020304" pitchFamily="18" charset="0"/>
              </a:rPr>
              <a:t>        </a:t>
            </a:r>
            <a:r>
              <a:rPr lang="zh-CN" altLang="en-US" sz="3600" b="1">
                <a:solidFill>
                  <a:srgbClr val="D60093"/>
                </a:solidFill>
                <a:latin typeface="Times New Roman" panose="02020603050405020304" pitchFamily="18" charset="0"/>
              </a:rPr>
              <a:t>说一说大家为什么会不喜欢陈峰。</a:t>
            </a:r>
            <a:endParaRPr lang="zh-CN" altLang="en-US" sz="3600" b="1">
              <a:solidFill>
                <a:srgbClr val="D60093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7172" name="Picture 3" descr="0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988" y="692150"/>
            <a:ext cx="3886200" cy="2632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3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6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693" name="Picture 5" descr="2c64e6089520ea396b60fbba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5" name="Text Box 8"/>
          <p:cNvSpPr txBox="1"/>
          <p:nvPr/>
        </p:nvSpPr>
        <p:spPr>
          <a:xfrm>
            <a:off x="2176463" y="1825625"/>
            <a:ext cx="18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8196" name="Text Box 9"/>
          <p:cNvSpPr txBox="1"/>
          <p:nvPr/>
        </p:nvSpPr>
        <p:spPr>
          <a:xfrm>
            <a:off x="1671638" y="2184400"/>
            <a:ext cx="18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8197" name="Text Box 11"/>
          <p:cNvSpPr txBox="1"/>
          <p:nvPr/>
        </p:nvSpPr>
        <p:spPr>
          <a:xfrm>
            <a:off x="1042988" y="1831975"/>
            <a:ext cx="7935912" cy="18605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66"/>
                </a:solidFill>
                <a:latin typeface="Arial" pitchFamily="34" charset="0"/>
              </a:rPr>
              <a:t>讲文明，有礼貌，是中华民族的传统美德。</a:t>
            </a:r>
            <a:endParaRPr lang="zh-CN" altLang="en-US" sz="3200" b="1">
              <a:solidFill>
                <a:srgbClr val="FF0066"/>
              </a:solidFill>
              <a:latin typeface="Arial" pitchFamily="34" charset="0"/>
            </a:endParaRPr>
          </a:p>
          <a:p>
            <a:r>
              <a:rPr lang="zh-CN" altLang="en-US" sz="2800" b="1">
                <a:solidFill>
                  <a:srgbClr val="7E35B5"/>
                </a:solidFill>
                <a:latin typeface="Arial" pitchFamily="34" charset="0"/>
              </a:rPr>
              <a:t>要树立一个人的美好形象，</a:t>
            </a:r>
            <a:endParaRPr lang="zh-CN" altLang="en-US" sz="2800" b="1">
              <a:solidFill>
                <a:srgbClr val="7E35B5"/>
              </a:solidFill>
              <a:latin typeface="Arial" pitchFamily="34" charset="0"/>
            </a:endParaRPr>
          </a:p>
          <a:p>
            <a:r>
              <a:rPr lang="zh-CN" altLang="en-US" sz="2800" b="1">
                <a:solidFill>
                  <a:srgbClr val="7E35B5"/>
                </a:solidFill>
                <a:latin typeface="Arial" pitchFamily="34" charset="0"/>
              </a:rPr>
              <a:t>首先要做到说话文明，</a:t>
            </a:r>
            <a:endParaRPr lang="zh-CN" altLang="en-US" sz="2800" b="1">
              <a:solidFill>
                <a:srgbClr val="7E35B5"/>
              </a:solidFill>
              <a:latin typeface="Arial" pitchFamily="34" charset="0"/>
            </a:endParaRPr>
          </a:p>
          <a:p>
            <a:r>
              <a:rPr lang="zh-CN" altLang="en-US" sz="2800" b="1">
                <a:latin typeface="Arial" pitchFamily="34" charset="0"/>
              </a:rPr>
              <a:t>那么，文明礼貌用语又有哪些呢？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8198" name="Text Box 52"/>
          <p:cNvSpPr txBox="1"/>
          <p:nvPr/>
        </p:nvSpPr>
        <p:spPr>
          <a:xfrm>
            <a:off x="339725" y="682625"/>
            <a:ext cx="18415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</p:txBody>
      </p:sp>
      <p:sp>
        <p:nvSpPr>
          <p:cNvPr id="8199" name="灯片编号占位符 6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7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/>
        </p:nvSpPr>
        <p:spPr>
          <a:xfrm>
            <a:off x="673100" y="18161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Char char="•"/>
            </a:pPr>
            <a:endParaRPr lang="zh-CN" altLang="en-US" sz="3200">
              <a:latin typeface="Arial" pitchFamily="34" charset="0"/>
            </a:endParaRPr>
          </a:p>
        </p:txBody>
      </p:sp>
      <p:pic>
        <p:nvPicPr>
          <p:cNvPr id="9219" name="Picture 3" descr="20091151191576_2"/>
          <p:cNvPicPr>
            <a:picLocks noChangeAspect="1"/>
          </p:cNvPicPr>
          <p:nvPr/>
        </p:nvPicPr>
        <p:blipFill>
          <a:blip r:embed="rId2"/>
          <a:srcRect l="15340" r="14465" b="46913"/>
          <a:stretch>
            <a:fillRect/>
          </a:stretch>
        </p:blipFill>
        <p:spPr>
          <a:xfrm>
            <a:off x="215900" y="908050"/>
            <a:ext cx="9144000" cy="6165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0" name="AutoShape 4"/>
          <p:cNvSpPr/>
          <p:nvPr/>
        </p:nvSpPr>
        <p:spPr>
          <a:xfrm>
            <a:off x="395288" y="215900"/>
            <a:ext cx="2592387" cy="11969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Arial" pitchFamily="34" charset="0"/>
            </a:endParaRPr>
          </a:p>
        </p:txBody>
      </p:sp>
      <p:sp>
        <p:nvSpPr>
          <p:cNvPr id="9221" name="Rectangle 6"/>
          <p:cNvSpPr/>
          <p:nvPr/>
        </p:nvSpPr>
        <p:spPr>
          <a:xfrm>
            <a:off x="1474788" y="1484313"/>
            <a:ext cx="3240087" cy="47894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别人帮助你时，你要说</a:t>
            </a:r>
            <a:br>
              <a:rPr lang="zh-CN" altLang="en-US" sz="2800" b="1">
                <a:latin typeface="楷体_GB2312" pitchFamily="49" charset="-122"/>
                <a:ea typeface="楷体_GB2312" pitchFamily="49" charset="-122"/>
              </a:rPr>
            </a:b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不小心踩到别人时，你要说</a:t>
            </a:r>
            <a:br>
              <a:rPr lang="zh-CN" altLang="en-US" sz="2800" b="1">
                <a:latin typeface="楷体_GB2312" pitchFamily="49" charset="-122"/>
                <a:ea typeface="楷体_GB2312" pitchFamily="49" charset="-122"/>
              </a:rPr>
            </a:b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别人向你道歉时，你要说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  <a:p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222" name="Rectangle 9"/>
          <p:cNvSpPr/>
          <p:nvPr/>
        </p:nvSpPr>
        <p:spPr>
          <a:xfrm>
            <a:off x="5435600" y="1484313"/>
            <a:ext cx="3167063" cy="4362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403152"/>
                </a:solidFill>
                <a:latin typeface="Arial" pitchFamily="34" charset="0"/>
                <a:ea typeface="楷体_GB2312" pitchFamily="49" charset="-122"/>
              </a:rPr>
              <a:t>客人来到你家时，你要说</a:t>
            </a:r>
            <a:br>
              <a:rPr lang="zh-CN" altLang="en-US" sz="2800" b="1">
                <a:solidFill>
                  <a:srgbClr val="403152"/>
                </a:solidFill>
                <a:latin typeface="Arial" pitchFamily="34" charset="0"/>
                <a:ea typeface="楷体_GB2312" pitchFamily="49" charset="-122"/>
              </a:rPr>
            </a:br>
            <a:endParaRPr lang="zh-CN" altLang="en-US" sz="2800" b="1">
              <a:solidFill>
                <a:srgbClr val="403152"/>
              </a:solidFill>
              <a:latin typeface="Arial" pitchFamily="34" charset="0"/>
              <a:ea typeface="楷体_GB2312" pitchFamily="49" charset="-122"/>
            </a:endParaRPr>
          </a:p>
          <a:p>
            <a:endParaRPr lang="zh-CN" altLang="en-US" sz="2800" b="1">
              <a:solidFill>
                <a:srgbClr val="403152"/>
              </a:solidFill>
              <a:latin typeface="Arial" pitchFamily="34" charset="0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403152"/>
                </a:solidFill>
                <a:latin typeface="Arial" pitchFamily="34" charset="0"/>
                <a:ea typeface="楷体_GB2312" pitchFamily="49" charset="-122"/>
              </a:rPr>
              <a:t>放学了，你要和老师、同学说</a:t>
            </a:r>
            <a:br>
              <a:rPr lang="zh-CN" altLang="en-US" sz="2800" b="1">
                <a:solidFill>
                  <a:srgbClr val="403152"/>
                </a:solidFill>
                <a:latin typeface="Arial" pitchFamily="34" charset="0"/>
                <a:ea typeface="楷体_GB2312" pitchFamily="49" charset="-122"/>
              </a:rPr>
            </a:br>
            <a:endParaRPr lang="zh-CN" altLang="en-US" sz="2800" b="1">
              <a:solidFill>
                <a:srgbClr val="403152"/>
              </a:solidFill>
              <a:latin typeface="Arial" pitchFamily="34" charset="0"/>
              <a:ea typeface="楷体_GB2312" pitchFamily="49" charset="-122"/>
            </a:endParaRPr>
          </a:p>
          <a:p>
            <a:endParaRPr lang="zh-CN" altLang="en-US" sz="2800" b="1">
              <a:solidFill>
                <a:srgbClr val="403152"/>
              </a:solidFill>
              <a:latin typeface="Arial" pitchFamily="34" charset="0"/>
              <a:ea typeface="楷体_GB2312" pitchFamily="49" charset="-122"/>
            </a:endParaRPr>
          </a:p>
          <a:p>
            <a:r>
              <a:rPr lang="zh-CN" altLang="en-US" sz="2800" b="1">
                <a:solidFill>
                  <a:srgbClr val="403152"/>
                </a:solidFill>
                <a:latin typeface="Arial" pitchFamily="34" charset="0"/>
                <a:ea typeface="楷体_GB2312" pitchFamily="49" charset="-122"/>
              </a:rPr>
              <a:t>在校园里见到老师，你要说</a:t>
            </a:r>
            <a:endParaRPr lang="en-US" altLang="zh-CN" sz="2800" b="1">
              <a:solidFill>
                <a:srgbClr val="403152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9162" name="Text Box 10"/>
          <p:cNvSpPr txBox="1"/>
          <p:nvPr/>
        </p:nvSpPr>
        <p:spPr>
          <a:xfrm>
            <a:off x="2627313" y="2132013"/>
            <a:ext cx="151288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5050"/>
                </a:solidFill>
                <a:latin typeface="Arial" pitchFamily="34" charset="0"/>
                <a:ea typeface="黑体" panose="02010609060101010101" pitchFamily="49" charset="-122"/>
              </a:rPr>
              <a:t>谢谢！</a:t>
            </a:r>
            <a:endParaRPr lang="zh-CN" altLang="en-US" sz="3200" b="1">
              <a:solidFill>
                <a:srgbClr val="FF505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9163" name="Text Box 11"/>
          <p:cNvSpPr txBox="1"/>
          <p:nvPr/>
        </p:nvSpPr>
        <p:spPr>
          <a:xfrm>
            <a:off x="3132138" y="4076700"/>
            <a:ext cx="18002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5050"/>
                </a:solidFill>
                <a:latin typeface="Arial" pitchFamily="34" charset="0"/>
                <a:ea typeface="黑体" panose="02010609060101010101" pitchFamily="49" charset="-122"/>
              </a:rPr>
              <a:t>对不起</a:t>
            </a:r>
            <a:endParaRPr lang="zh-CN" altLang="en-US" sz="3200" b="1">
              <a:solidFill>
                <a:srgbClr val="FF505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9164" name="Text Box 12"/>
          <p:cNvSpPr txBox="1"/>
          <p:nvPr/>
        </p:nvSpPr>
        <p:spPr>
          <a:xfrm>
            <a:off x="3132138" y="5516563"/>
            <a:ext cx="151288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5050"/>
                </a:solidFill>
                <a:latin typeface="Arial" pitchFamily="34" charset="0"/>
                <a:ea typeface="黑体" panose="02010609060101010101" pitchFamily="49" charset="-122"/>
              </a:rPr>
              <a:t>没关系</a:t>
            </a:r>
            <a:endParaRPr lang="zh-CN" altLang="en-US" sz="3200" b="1">
              <a:solidFill>
                <a:srgbClr val="FF505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9166" name="Text Box 14"/>
          <p:cNvSpPr txBox="1"/>
          <p:nvPr/>
        </p:nvSpPr>
        <p:spPr>
          <a:xfrm>
            <a:off x="6732588" y="2060575"/>
            <a:ext cx="1584325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5050"/>
                </a:solidFill>
                <a:latin typeface="Arial" pitchFamily="34" charset="0"/>
                <a:ea typeface="黑体" panose="02010609060101010101" pitchFamily="49" charset="-122"/>
              </a:rPr>
              <a:t>欢迎</a:t>
            </a:r>
            <a:endParaRPr lang="zh-CN" altLang="en-US" sz="3200" b="1">
              <a:solidFill>
                <a:srgbClr val="FF505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9167" name="Text Box 15"/>
          <p:cNvSpPr txBox="1"/>
          <p:nvPr/>
        </p:nvSpPr>
        <p:spPr>
          <a:xfrm>
            <a:off x="7019925" y="4076700"/>
            <a:ext cx="129698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5050"/>
                </a:solidFill>
                <a:latin typeface="Arial" pitchFamily="34" charset="0"/>
                <a:ea typeface="黑体" panose="02010609060101010101" pitchFamily="49" charset="-122"/>
              </a:rPr>
              <a:t>再见</a:t>
            </a:r>
            <a:endParaRPr lang="zh-CN" altLang="en-US" sz="3200" b="1">
              <a:solidFill>
                <a:srgbClr val="FF505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9168" name="Text Box 16"/>
          <p:cNvSpPr txBox="1"/>
          <p:nvPr/>
        </p:nvSpPr>
        <p:spPr>
          <a:xfrm>
            <a:off x="5508625" y="5876925"/>
            <a:ext cx="273526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5050"/>
                </a:solidFill>
                <a:latin typeface="Arial" pitchFamily="34" charset="0"/>
                <a:ea typeface="黑体" panose="02010609060101010101" pitchFamily="49" charset="-122"/>
              </a:rPr>
              <a:t>老师，您好！</a:t>
            </a:r>
            <a:endParaRPr lang="zh-CN" altLang="en-US" sz="3200" b="1">
              <a:solidFill>
                <a:srgbClr val="FF505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9175" name="AutoShape 23"/>
          <p:cNvSpPr>
            <a:spLocks noChangeArrowheads="1"/>
          </p:cNvSpPr>
          <p:nvPr/>
        </p:nvSpPr>
        <p:spPr bwMode="auto">
          <a:xfrm>
            <a:off x="5075238" y="1557338"/>
            <a:ext cx="360363" cy="358775"/>
          </a:xfrm>
          <a:prstGeom prst="star5">
            <a:avLst/>
          </a:prstGeom>
          <a:solidFill>
            <a:srgbClr val="FCFC1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9176" name="AutoShape 24"/>
          <p:cNvSpPr>
            <a:spLocks noChangeArrowheads="1"/>
          </p:cNvSpPr>
          <p:nvPr/>
        </p:nvSpPr>
        <p:spPr bwMode="auto">
          <a:xfrm>
            <a:off x="5148263" y="5013325"/>
            <a:ext cx="360363" cy="358775"/>
          </a:xfrm>
          <a:prstGeom prst="star5">
            <a:avLst/>
          </a:prstGeom>
          <a:solidFill>
            <a:srgbClr val="FCFC1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9177" name="AutoShape 25"/>
          <p:cNvSpPr>
            <a:spLocks noChangeArrowheads="1"/>
          </p:cNvSpPr>
          <p:nvPr/>
        </p:nvSpPr>
        <p:spPr bwMode="auto">
          <a:xfrm>
            <a:off x="5075238" y="3284538"/>
            <a:ext cx="360363" cy="358775"/>
          </a:xfrm>
          <a:prstGeom prst="star5">
            <a:avLst/>
          </a:prstGeom>
          <a:solidFill>
            <a:srgbClr val="FCFC1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9178" name="AutoShape 26"/>
          <p:cNvSpPr>
            <a:spLocks noChangeArrowheads="1"/>
          </p:cNvSpPr>
          <p:nvPr/>
        </p:nvSpPr>
        <p:spPr bwMode="auto">
          <a:xfrm>
            <a:off x="1187450" y="4940300"/>
            <a:ext cx="360363" cy="358775"/>
          </a:xfrm>
          <a:prstGeom prst="star5">
            <a:avLst/>
          </a:prstGeom>
          <a:solidFill>
            <a:srgbClr val="FCFC1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9179" name="AutoShape 27"/>
          <p:cNvSpPr>
            <a:spLocks noChangeArrowheads="1"/>
          </p:cNvSpPr>
          <p:nvPr/>
        </p:nvSpPr>
        <p:spPr bwMode="auto">
          <a:xfrm>
            <a:off x="1187450" y="3284538"/>
            <a:ext cx="360363" cy="358775"/>
          </a:xfrm>
          <a:prstGeom prst="star5">
            <a:avLst/>
          </a:prstGeom>
          <a:solidFill>
            <a:srgbClr val="FCFC1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9180" name="AutoShape 28"/>
          <p:cNvSpPr>
            <a:spLocks noChangeArrowheads="1"/>
          </p:cNvSpPr>
          <p:nvPr/>
        </p:nvSpPr>
        <p:spPr bwMode="auto">
          <a:xfrm>
            <a:off x="1187450" y="1628775"/>
            <a:ext cx="360363" cy="358775"/>
          </a:xfrm>
          <a:prstGeom prst="star5">
            <a:avLst/>
          </a:prstGeom>
          <a:solidFill>
            <a:srgbClr val="FCFC1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235" name="WordArt 22"/>
          <p:cNvSpPr>
            <a:spLocks noTextEdit="1"/>
          </p:cNvSpPr>
          <p:nvPr/>
        </p:nvSpPr>
        <p:spPr>
          <a:xfrm>
            <a:off x="684213" y="549275"/>
            <a:ext cx="2016125" cy="6000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600">
                <a:ln w="12700" cap="flat" cmpd="sng">
                  <a:solidFill>
                    <a:srgbClr val="FF00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FF"/>
                </a:soli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礼貌用语</a:t>
            </a:r>
            <a:endParaRPr lang="zh-CN" altLang="en-US" sz="3600">
              <a:ln w="12700" cap="flat" cmpd="sng">
                <a:solidFill>
                  <a:srgbClr val="FF00FF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FF"/>
              </a:soli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236" name="灯片编号占位符 19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8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9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9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9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9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9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1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91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9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9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9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9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2" grpId="0"/>
      <p:bldP spid="49163" grpId="0"/>
      <p:bldP spid="49164" grpId="0"/>
      <p:bldP spid="49166" grpId="0"/>
      <p:bldP spid="49167" grpId="0"/>
      <p:bldP spid="491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09075" cy="6832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3" name="WordArt 5"/>
          <p:cNvSpPr>
            <a:spLocks noTextEdit="1"/>
          </p:cNvSpPr>
          <p:nvPr/>
        </p:nvSpPr>
        <p:spPr>
          <a:xfrm>
            <a:off x="2051050" y="765175"/>
            <a:ext cx="4968875" cy="1511300"/>
          </a:xfrm>
          <a:prstGeom prst="rect">
            <a:avLst/>
          </a:prstGeom>
        </p:spPr>
        <p:txBody>
          <a:bodyPr wrap="none" fromWordArt="1">
            <a:prstTxWarp prst="textWave2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FF00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FF"/>
                </a:soli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礼貌用语不离口</a:t>
            </a:r>
            <a:endParaRPr lang="zh-CN" altLang="en-US" sz="3600">
              <a:ln w="12700" cap="flat" cmpd="sng">
                <a:solidFill>
                  <a:srgbClr val="FF00FF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FF"/>
              </a:soli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4" name="WordArt 6"/>
          <p:cNvSpPr>
            <a:spLocks noTextEdit="1"/>
          </p:cNvSpPr>
          <p:nvPr/>
        </p:nvSpPr>
        <p:spPr>
          <a:xfrm>
            <a:off x="4284663" y="2565400"/>
            <a:ext cx="4032250" cy="1727200"/>
          </a:xfrm>
          <a:prstGeom prst="rect">
            <a:avLst/>
          </a:prstGeom>
        </p:spPr>
        <p:txBody>
          <a:bodyPr wrap="none" fromWordArt="1">
            <a:prstTxWarp prst="textWave2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FF00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FF"/>
                </a:solidFill>
                <a:effectLst>
                  <a:outerShdw dist="35921" dir="2699999" sy="50000" kx="2115830" algn="bl" rotWithShape="0">
                    <a:srgbClr val="C0C0C0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文明和谐大家创</a:t>
            </a:r>
            <a:endParaRPr lang="zh-CN" altLang="en-US" sz="3600">
              <a:ln w="12700" cap="flat" cmpd="sng">
                <a:solidFill>
                  <a:srgbClr val="FF00FF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FF"/>
              </a:solidFill>
              <a:effectLst>
                <a:outerShdw dist="35921" dir="2699999" sy="50000" kx="2115830" algn="bl" rotWithShape="0">
                  <a:srgbClr val="C0C0C0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5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9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6" descr="图片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矩形 3"/>
          <p:cNvSpPr/>
          <p:nvPr/>
        </p:nvSpPr>
        <p:spPr>
          <a:xfrm>
            <a:off x="179388" y="0"/>
            <a:ext cx="10501312" cy="228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（二）</a:t>
            </a:r>
            <a:br>
              <a:rPr lang="en-US" altLang="zh-CN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en-US" altLang="zh-CN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     </a:t>
            </a:r>
            <a:endParaRPr lang="zh-CN" altLang="en-US" sz="720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132138" y="2492375"/>
            <a:ext cx="6215062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明礼仪</a:t>
            </a:r>
            <a:endParaRPr lang="zh-CN" altLang="en-US" sz="7200">
              <a:latin typeface="Arial" pitchFamily="34" charset="0"/>
            </a:endParaRPr>
          </a:p>
        </p:txBody>
      </p:sp>
      <p:sp>
        <p:nvSpPr>
          <p:cNvPr id="11269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10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1229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pic>
        <p:nvPicPr>
          <p:cNvPr id="12292" name="Picture 4" descr="图片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71008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3" name="WordArt 5"/>
          <p:cNvSpPr>
            <a:spLocks noTextEdit="1"/>
          </p:cNvSpPr>
          <p:nvPr/>
        </p:nvSpPr>
        <p:spPr>
          <a:xfrm>
            <a:off x="827088" y="1125538"/>
            <a:ext cx="5035550" cy="1008062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spc="720">
                <a:solidFill>
                  <a:srgbClr val="FF66FF"/>
                </a:solidFill>
                <a:effectLst>
                  <a:outerShdw dist="45791" dir="3378595" algn="ctr" rotWithShape="0">
                    <a:srgbClr val="4D4D4D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文明，让我们举止文雅；</a:t>
            </a:r>
            <a:endParaRPr lang="zh-CN" altLang="en-US" sz="3600" spc="720">
              <a:solidFill>
                <a:srgbClr val="FF66FF"/>
              </a:solidFill>
              <a:effectLst>
                <a:outerShdw dist="45791" dir="3378595" algn="ctr" rotWithShape="0">
                  <a:srgbClr val="4D4D4D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4" name="WordArt 6"/>
          <p:cNvSpPr>
            <a:spLocks noTextEdit="1"/>
          </p:cNvSpPr>
          <p:nvPr/>
        </p:nvSpPr>
        <p:spPr>
          <a:xfrm>
            <a:off x="1619250" y="2205038"/>
            <a:ext cx="5029200" cy="960437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spc="720">
                <a:solidFill>
                  <a:srgbClr val="FF66FF"/>
                </a:solidFill>
                <a:effectLst>
                  <a:outerShdw dist="45791" dir="3378595" algn="ctr" rotWithShape="0">
                    <a:srgbClr val="4D4D4D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文明，让我们受到尊重；</a:t>
            </a:r>
            <a:endParaRPr lang="zh-CN" altLang="en-US" sz="3600" spc="720">
              <a:solidFill>
                <a:srgbClr val="FF66FF"/>
              </a:solidFill>
              <a:effectLst>
                <a:outerShdw dist="45791" dir="3378595" algn="ctr" rotWithShape="0">
                  <a:srgbClr val="4D4D4D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5" name="WordArt 7"/>
          <p:cNvSpPr>
            <a:spLocks noTextEdit="1"/>
          </p:cNvSpPr>
          <p:nvPr/>
        </p:nvSpPr>
        <p:spPr>
          <a:xfrm>
            <a:off x="2051050" y="3357563"/>
            <a:ext cx="5029200" cy="1150937"/>
          </a:xfrm>
          <a:prstGeom prst="rect">
            <a:avLst/>
          </a:prstGeom>
        </p:spPr>
        <p:txBody>
          <a:bodyPr wrap="none" fromWordArt="1">
            <a:prstTxWarp prst="textWave1">
              <a:avLst>
                <a:gd name="adj1" fmla="val 13005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spc="720">
                <a:solidFill>
                  <a:srgbClr val="FF66FF"/>
                </a:solidFill>
                <a:effectLst>
                  <a:outerShdw dist="45791" dir="3378595" algn="ctr" rotWithShape="0">
                    <a:srgbClr val="4D4D4D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文明，为我们赢得掌声。</a:t>
            </a:r>
            <a:endParaRPr lang="zh-CN" altLang="en-US" sz="3600" spc="720">
              <a:solidFill>
                <a:srgbClr val="FF66FF"/>
              </a:solidFill>
              <a:effectLst>
                <a:outerShdw dist="45791" dir="3378595" algn="ctr" rotWithShape="0">
                  <a:srgbClr val="4D4D4D">
                    <a:alpha val="79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6" name="灯片编号占位符 7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11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WordArt 4"/>
          <p:cNvSpPr>
            <a:spLocks noTextEdit="1"/>
          </p:cNvSpPr>
          <p:nvPr/>
        </p:nvSpPr>
        <p:spPr>
          <a:xfrm>
            <a:off x="1116013" y="295275"/>
            <a:ext cx="7200900" cy="11176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13634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CC99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00"/>
                </a:solidFill>
                <a:effectLst>
                  <a:outerShdw dist="53882" dir="2699999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校园不文明行为</a:t>
            </a:r>
            <a:endParaRPr lang="zh-CN" altLang="en-US" sz="3600">
              <a:ln w="9525" cap="flat" cmpd="sng">
                <a:solidFill>
                  <a:srgbClr val="CC99FF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00"/>
              </a:solidFill>
              <a:effectLst>
                <a:outerShdw dist="53882" dir="2699999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5" name="Rectangle 5"/>
          <p:cNvSpPr/>
          <p:nvPr/>
        </p:nvSpPr>
        <p:spPr>
          <a:xfrm>
            <a:off x="590550" y="2349500"/>
            <a:ext cx="8229600" cy="2530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chemeClr val="accent2"/>
                </a:solidFill>
                <a:latin typeface="方正启体简体" pitchFamily="65" charset="-122"/>
                <a:ea typeface="方正启体简体" pitchFamily="65" charset="-122"/>
              </a:rPr>
              <a:t>   但是，在我们的校园中，在我们的班级里，仍然存在个别不文明的行为，你能指出来吗？</a:t>
            </a:r>
            <a:endParaRPr lang="zh-CN" altLang="en-US" sz="4000" b="1">
              <a:solidFill>
                <a:schemeClr val="accent2"/>
              </a:solidFill>
              <a:latin typeface="方正启体简体" pitchFamily="65" charset="-122"/>
              <a:ea typeface="方正启体简体" pitchFamily="65" charset="-122"/>
            </a:endParaRPr>
          </a:p>
          <a:p>
            <a:endParaRPr lang="zh-CN" altLang="en-US" sz="4000" b="1">
              <a:solidFill>
                <a:schemeClr val="accent2"/>
              </a:solidFill>
              <a:latin typeface="方正启体简体" pitchFamily="65" charset="-122"/>
              <a:ea typeface="方正启体简体" pitchFamily="65" charset="-122"/>
            </a:endParaRPr>
          </a:p>
        </p:txBody>
      </p:sp>
      <p:sp>
        <p:nvSpPr>
          <p:cNvPr id="13316" name="灯片编号占位符 3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12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82" name="Picture 2" descr="图像00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140200" cy="31003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683" name="Picture 3" descr="图像01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0"/>
            <a:ext cx="4500562" cy="30686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684" name="Picture 4" descr="图像0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463" y="3716338"/>
            <a:ext cx="4248150" cy="31115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685" name="Picture 5" descr="图像010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716338"/>
            <a:ext cx="4140200" cy="3168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2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13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658" name="Picture 2" descr="20a10bfa03a557086c22eb2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211638" cy="32178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0659" name="Picture 3" descr="51c4300786cb1e650308812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0"/>
            <a:ext cx="4392612" cy="321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0660" name="Picture 4" descr="164775322914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70313"/>
            <a:ext cx="4211638" cy="30432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5" name="Line 11"/>
          <p:cNvSpPr/>
          <p:nvPr/>
        </p:nvSpPr>
        <p:spPr>
          <a:xfrm>
            <a:off x="4356100" y="188913"/>
            <a:ext cx="287338" cy="0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pic>
        <p:nvPicPr>
          <p:cNvPr id="70669" name="Picture 13" descr="图像010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9338" y="3724275"/>
            <a:ext cx="4105275" cy="3133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7" name="灯片编号占位符 6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14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0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0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0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0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4" descr="图片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矩形 5"/>
          <p:cNvSpPr/>
          <p:nvPr/>
        </p:nvSpPr>
        <p:spPr>
          <a:xfrm>
            <a:off x="1357313" y="1071563"/>
            <a:ext cx="9144000" cy="228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（三）</a:t>
            </a:r>
            <a:br>
              <a:rPr lang="en-US" altLang="zh-CN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en-US" altLang="zh-CN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        </a:t>
            </a:r>
            <a:endParaRPr lang="zh-CN" altLang="en-US" sz="720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786313" y="2428875"/>
            <a:ext cx="5429250" cy="1189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8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7200" b="1">
                <a:solidFill>
                  <a:srgbClr val="984807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讲礼仪</a:t>
            </a:r>
            <a:endParaRPr lang="zh-CN" altLang="en-US" sz="7200">
              <a:latin typeface="Arial" pitchFamily="34" charset="0"/>
            </a:endParaRPr>
          </a:p>
        </p:txBody>
      </p:sp>
      <p:sp>
        <p:nvSpPr>
          <p:cNvPr id="16389" name="灯片编号占位符 4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15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4" l="2508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61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1" name="Rectangle 4"/>
          <p:cNvSpPr/>
          <p:nvPr/>
        </p:nvSpPr>
        <p:spPr>
          <a:xfrm>
            <a:off x="3175000" y="3230563"/>
            <a:ext cx="254000" cy="39687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17412" name="内容占位符 5"/>
          <p:cNvSpPr/>
          <p:nvPr/>
        </p:nvSpPr>
        <p:spPr>
          <a:xfrm>
            <a:off x="571500" y="357188"/>
            <a:ext cx="9688513" cy="452596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6000">
                <a:latin typeface="华文彩云" panose="02010800040101010101" pitchFamily="2" charset="-122"/>
                <a:ea typeface="华文彩云" panose="02010800040101010101" pitchFamily="2" charset="-122"/>
              </a:rPr>
              <a:t>怎样做一个</a:t>
            </a:r>
            <a:endParaRPr lang="zh-CN" altLang="en-US" sz="6000">
              <a:latin typeface="华文彩云" panose="02010800040101010101" pitchFamily="2" charset="-122"/>
              <a:ea typeface="华文彩云" panose="0201080004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endParaRPr lang="zh-CN" altLang="en-US" sz="6000">
              <a:latin typeface="华文彩云" panose="02010800040101010101" pitchFamily="2" charset="-122"/>
              <a:ea typeface="华文彩云" panose="0201080004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zh-CN" altLang="en-US" sz="6000">
                <a:latin typeface="华文彩云" panose="02010800040101010101" pitchFamily="2" charset="-122"/>
                <a:ea typeface="华文彩云" panose="02010800040101010101" pitchFamily="2" charset="-122"/>
              </a:rPr>
              <a:t>                                                    </a:t>
            </a:r>
            <a:endParaRPr lang="en-US" altLang="zh-CN" sz="6000">
              <a:latin typeface="华文彩云" panose="02010800040101010101" pitchFamily="2" charset="-122"/>
              <a:ea typeface="华文彩云" panose="0201080004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en-US" altLang="zh-CN" sz="6000">
                <a:latin typeface="华文彩云" panose="02010800040101010101" pitchFamily="2" charset="-122"/>
                <a:ea typeface="华文彩云" panose="02010800040101010101" pitchFamily="2" charset="-122"/>
              </a:rPr>
              <a:t>                               </a:t>
            </a:r>
            <a:endParaRPr lang="en-US" altLang="zh-CN" sz="6000">
              <a:latin typeface="华文彩云" panose="02010800040101010101" pitchFamily="2" charset="-122"/>
              <a:ea typeface="华文彩云" panose="02010800040101010101" pitchFamily="2" charset="-122"/>
            </a:endParaRPr>
          </a:p>
          <a:p>
            <a:pPr marL="342900" indent="-342900">
              <a:spcBef>
                <a:spcPct val="20000"/>
              </a:spcBef>
            </a:pPr>
            <a:r>
              <a:rPr lang="en-US" altLang="zh-CN" sz="6000">
                <a:latin typeface="华文彩云" panose="02010800040101010101" pitchFamily="2" charset="-122"/>
                <a:ea typeface="华文彩云" panose="02010800040101010101" pitchFamily="2" charset="-122"/>
              </a:rPr>
              <a:t>                                                </a:t>
            </a:r>
            <a:endParaRPr lang="zh-CN" altLang="en-US" sz="5400">
              <a:latin typeface="华文彩云" panose="02010800040101010101" pitchFamily="2" charset="-122"/>
              <a:ea typeface="华文彩云" panose="02010800040101010101" pitchFamily="2" charset="-122"/>
            </a:endParaRPr>
          </a:p>
        </p:txBody>
      </p:sp>
      <p:sp>
        <p:nvSpPr>
          <p:cNvPr id="17413" name="TextBox 8"/>
          <p:cNvSpPr txBox="1"/>
          <p:nvPr/>
        </p:nvSpPr>
        <p:spPr>
          <a:xfrm>
            <a:off x="428625" y="4214813"/>
            <a:ext cx="1928813" cy="369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latin typeface="Calibri" panose="020f0502020204030204" pitchFamily="34" charset="0"/>
            </a:endParaRPr>
          </a:p>
        </p:txBody>
      </p:sp>
      <p:sp>
        <p:nvSpPr>
          <p:cNvPr id="17414" name="WordArt 10"/>
          <p:cNvSpPr>
            <a:spLocks noTextEdit="1"/>
          </p:cNvSpPr>
          <p:nvPr/>
        </p:nvSpPr>
        <p:spPr>
          <a:xfrm>
            <a:off x="2411413" y="1773238"/>
            <a:ext cx="4465637" cy="13684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0000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讲文明 懂礼仪</a:t>
            </a:r>
            <a:endParaRPr lang="zh-CN" altLang="en-US" sz="3600">
              <a:ln w="12700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0000">
                  <a:alpha val="50195"/>
                </a:srgb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15" name="Text Box 11"/>
          <p:cNvSpPr txBox="1"/>
          <p:nvPr/>
        </p:nvSpPr>
        <p:spPr>
          <a:xfrm>
            <a:off x="4787900" y="3284538"/>
            <a:ext cx="4756150" cy="10064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000">
                <a:latin typeface="Arial" pitchFamily="34" charset="0"/>
                <a:ea typeface="华文彩云" panose="02010800040101010101" pitchFamily="2" charset="-122"/>
              </a:rPr>
              <a:t>的小学生呢？</a:t>
            </a:r>
            <a:endParaRPr lang="zh-CN" altLang="en-US" sz="6000">
              <a:latin typeface="Arial" pitchFamily="34" charset="0"/>
              <a:ea typeface="华文彩云" panose="02010800040101010101" pitchFamily="2" charset="-122"/>
            </a:endParaRPr>
          </a:p>
        </p:txBody>
      </p:sp>
      <p:sp>
        <p:nvSpPr>
          <p:cNvPr id="17416" name="灯片编号占位符 7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16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pic>
        <p:nvPicPr>
          <p:cNvPr id="18436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/>
          <p:nvPr/>
        </p:nvSpPr>
        <p:spPr bwMode="auto">
          <a:xfrm>
            <a:off x="0" y="0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300" normalizeH="0" baseline="0" noProof="0">
                <a:ln>
                  <a:noFill/>
                </a:ln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一、校园礼仪</a:t>
            </a:r>
            <a:endParaRPr kumimoji="0" lang="zh-CN" altLang="en-US" sz="5400" b="0" i="0" u="none" strike="noStrike" kern="1200" cap="none" spc="300" normalizeH="0" baseline="0" noProof="0">
              <a:ln>
                <a:noFill/>
              </a:ln>
              <a:solidFill>
                <a:schemeClr val="accent5">
                  <a:lumMod val="20000"/>
                  <a:lumOff val="8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Picture 11" descr="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775" y="3730625"/>
            <a:ext cx="2239963" cy="2751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" name="Picture 7" descr="r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2338" y="1046163"/>
            <a:ext cx="2047875" cy="23256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" name="Picture 8" descr="打招呼">
            <a:hlinkClick action="ppaction://noaction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075" y="1046163"/>
            <a:ext cx="1863725" cy="2111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Picture 4" descr="有礼貌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2688" y="941388"/>
            <a:ext cx="1954212" cy="2320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" name="Picture 6" descr="w"/>
          <p:cNvPicPr>
            <a:picLocks noChangeAspect="1"/>
          </p:cNvPicPr>
          <p:nvPr/>
        </p:nvPicPr>
        <p:blipFill>
          <a:blip r:embed="rId7"/>
          <a:srcRect r="18750" b="-749"/>
          <a:stretch>
            <a:fillRect/>
          </a:stretch>
        </p:blipFill>
        <p:spPr>
          <a:xfrm>
            <a:off x="19050" y="3673475"/>
            <a:ext cx="2608263" cy="28082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" name="Picture 8" descr="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719303">
            <a:off x="7077075" y="1092200"/>
            <a:ext cx="1385888" cy="2393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65975" y="3933825"/>
            <a:ext cx="1978025" cy="2117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图片 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76825" y="3733800"/>
            <a:ext cx="1819275" cy="26368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46" name="灯片编号占位符 16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17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1945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pic>
        <p:nvPicPr>
          <p:cNvPr id="19460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1" name="标题 1"/>
          <p:cNvSpPr/>
          <p:nvPr/>
        </p:nvSpPr>
        <p:spPr>
          <a:xfrm>
            <a:off x="457200" y="274638"/>
            <a:ext cx="8229600" cy="603408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互相尊重。</a:t>
            </a:r>
            <a:br>
              <a:rPr lang="en-US" altLang="zh-CN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升降国旗肃立行礼</a:t>
            </a:r>
            <a:br>
              <a:rPr lang="zh-CN" altLang="en-US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和睦相处。</a:t>
            </a:r>
            <a:br>
              <a:rPr lang="en-US" altLang="zh-CN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团结友爱。</a:t>
            </a:r>
            <a:br>
              <a:rPr lang="en-US" altLang="zh-CN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节约用水。</a:t>
            </a:r>
            <a:br>
              <a:rPr lang="en-US" altLang="zh-CN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尊敬老师。</a:t>
            </a:r>
            <a:br>
              <a:rPr lang="en-US" altLang="zh-CN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进办公室前先敲门。</a:t>
            </a:r>
            <a:br>
              <a:rPr lang="en-US" altLang="zh-CN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上课举手发言。</a:t>
            </a:r>
            <a:br>
              <a:rPr lang="zh-CN" altLang="en-US" sz="4000">
                <a:solidFill>
                  <a:srgbClr val="7E35B5"/>
                </a:solidFill>
                <a:latin typeface="Arial" pitchFamily="34" charset="0"/>
              </a:rPr>
            </a:br>
            <a:r>
              <a:rPr lang="zh-CN" altLang="en-US" sz="4000">
                <a:solidFill>
                  <a:srgbClr val="7E35B5"/>
                </a:solidFill>
                <a:latin typeface="Arial" pitchFamily="34" charset="0"/>
              </a:rPr>
              <a:t>按时独立完成作业。</a:t>
            </a:r>
            <a:endParaRPr lang="zh-CN" altLang="en-US" sz="4000">
              <a:solidFill>
                <a:srgbClr val="7E35B5"/>
              </a:solidFill>
              <a:latin typeface="Arial" pitchFamily="34" charset="0"/>
            </a:endParaRPr>
          </a:p>
        </p:txBody>
      </p:sp>
      <p:sp>
        <p:nvSpPr>
          <p:cNvPr id="19462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18</a:t>
            </a:fld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2048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pic>
        <p:nvPicPr>
          <p:cNvPr id="20484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Rectangle 14" descr="花束"/>
          <p:cNvSpPr>
            <a:spLocks noChangeArrowheads="1"/>
          </p:cNvSpPr>
          <p:nvPr/>
        </p:nvSpPr>
        <p:spPr bwMode="auto">
          <a:xfrm>
            <a:off x="395288" y="333375"/>
            <a:ext cx="8229600" cy="1143000"/>
          </a:xfrm>
          <a:prstGeom prst="rect">
            <a:avLst/>
          </a:prstGeom>
          <a:blipFill dpi="0" rotWithShape="0">
            <a:blip r:embed="rId3"/>
            <a:tile tx="0" ty="0" sx="100000" sy="100000" flip="none" algn="tl"/>
          </a:blipFill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6600" b="0" i="0" u="none" strike="noStrike" kern="1200" cap="none" spc="0" normalizeH="0" baseline="0" noProof="0">
                <a:ln>
                  <a:noFill/>
                </a:ln>
                <a:solidFill>
                  <a:srgbClr val="CC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华文行楷" panose="02010800040101010101" pitchFamily="2" charset="-122"/>
                <a:cs typeface="+mj-cs"/>
              </a:rPr>
              <a:t>课堂礼仪</a:t>
            </a:r>
            <a:endParaRPr kumimoji="1" lang="zh-CN" altLang="en-US" sz="6600" b="0" i="0" u="none" strike="noStrike" kern="1200" cap="none" spc="0" normalizeH="0" baseline="0" noProof="0">
              <a:ln>
                <a:noFill/>
              </a:ln>
              <a:solidFill>
                <a:srgbClr val="CC0066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imes New Roman" panose="02020603050405020304" pitchFamily="18" charset="0"/>
              <a:ea typeface="华文行楷" panose="02010800040101010101" pitchFamily="2" charset="-122"/>
              <a:cs typeface="+mj-cs"/>
            </a:endParaRPr>
          </a:p>
        </p:txBody>
      </p:sp>
      <p:graphicFrame>
        <p:nvGraphicFramePr>
          <p:cNvPr id="6" name="图示 5"/>
          <p:cNvGraphicFramePr/>
          <p:nvPr/>
        </p:nvGraphicFramePr>
        <p:xfrm>
          <a:off x="395536" y="1844824"/>
          <a:ext cx="8280920" cy="4201150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sp>
        <p:nvSpPr>
          <p:cNvPr id="20487" name="灯片编号占位符 6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19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sp>
        <p:nvSpPr>
          <p:cNvPr id="21507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en-US"/>
          </a:p>
        </p:txBody>
      </p:sp>
      <p:pic>
        <p:nvPicPr>
          <p:cNvPr id="21508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标题 1"/>
          <p:cNvSpPr/>
          <p:nvPr/>
        </p:nvSpPr>
        <p:spPr bwMode="auto">
          <a:xfrm>
            <a:off x="388938" y="149225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0" i="0" u="none" strike="noStrike" kern="1200" cap="none" spc="600" normalizeH="0" baseline="0" noProof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二、家庭礼仪</a:t>
            </a:r>
            <a:endParaRPr kumimoji="0" lang="zh-CN" altLang="en-US" sz="5400" b="0" i="0" u="none" strike="noStrike" kern="1200" cap="none" spc="600" normalizeH="0" baseline="0" noProof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3163" y="3860800"/>
            <a:ext cx="2438400" cy="2914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00" y="4221163"/>
            <a:ext cx="3384550" cy="2409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Picture 8" descr="Img3082048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8950" y="1141413"/>
            <a:ext cx="3106738" cy="2867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Picture 6" descr="q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7675" y="1096963"/>
            <a:ext cx="2305050" cy="29511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Picture 10" descr="95"/>
          <p:cNvPicPr>
            <a:picLocks noChangeAspect="1"/>
          </p:cNvPicPr>
          <p:nvPr/>
        </p:nvPicPr>
        <p:blipFill>
          <a:blip r:embed="rId7"/>
          <a:srcRect l="-3030" t="16667" b="9523"/>
          <a:stretch>
            <a:fillRect/>
          </a:stretch>
        </p:blipFill>
        <p:spPr>
          <a:xfrm>
            <a:off x="323850" y="1138238"/>
            <a:ext cx="2447925" cy="28686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15" name="灯片编号占位符 10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>
              <a:buNone/>
            </a:pPr>
            <a:fld id="{9A0DB2DC-4C9A-4742-B13C-FB6460FD3503}" type="slidenum">
              <a:rPr lang="zh-CN" altLang="en-US" sz="1400"/>
              <a:t>20</a:t>
            </a:fld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https://d.book118.com/348132125016006031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宋体</vt:lpstr>
      <vt:lpstr>华文楷体</vt:lpstr>
      <vt:lpstr>Times New Roman</vt:lpstr>
      <vt:lpstr>楷体_GB2312</vt:lpstr>
      <vt:lpstr>黑体</vt:lpstr>
      <vt:lpstr>方正启体简体</vt:lpstr>
      <vt:lpstr>华文彩云</vt:lpstr>
      <vt:lpstr>华文行楷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2024-09-07T20:41:02.734</cp:lastPrinted>
  <dcterms:created xsi:type="dcterms:W3CDTF">2024-09-07T12:41:02Z</dcterms:created>
  <dcterms:modified xsi:type="dcterms:W3CDTF">2024-09-07T12:41:05Z</dcterms:modified>
</cp:coreProperties>
</file>