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3" r:id="rId2"/>
    <p:sldMasterId id="2147483686" r:id="rId3"/>
  </p:sld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6" r:id="rId20"/>
  </p:sldIdLst>
  <p:sldSz cx="9144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slideMaster" Target="../slideMasters/slideMaster3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18A9F6-6B78-4EC3-A993-9F51A37186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7A9E4B-6B3F-4B67-86B9-FE9BD247F1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261B34-116D-4796-A420-CD6AF43E16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EB762F-E04A-4F0D-9E0E-D802C369B1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5AC4EF8-650C-49F6-8154-291475FBEB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B4C0B07-0DC2-45D5-B74E-EC6392E14F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D746ABC-8311-407A-B9C7-2CE870F759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B1CC96-38A0-4716-93AE-02A753E312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C7E2C7-171A-4B5C-B940-59F394073E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D87B04-23E9-4609-B79B-37B67C9ECA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673478-E4D8-4888-9E2D-ED465F7E08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PhAnim="0" type="title">
  <p:cSld name="标题幻灯片">
    <p:bg>
      <p:bgPr>
        <a:blipFill rotWithShape="0">
          <a:blip r:embed="rId1">
            <a:duotone>
              <a:schemeClr val="bg1"/>
              <a:srgbClr val="FFFFFF"/>
            </a:duotone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/>
      <p:sp>
        <p:nvSpPr>
          <p:cNvPr id="205826" name="标题 205825"/>
          <p:cNvSpPr>
            <a:spLocks noGrp="1"/>
          </p:cNvSpPr>
          <p:nvPr>
            <p:ph type="ctrTitle" sz="quarter"/>
          </p:nvPr>
        </p:nvSpPr>
        <p:spPr>
          <a:xfrm>
            <a:off x="685800" y="1997075"/>
            <a:ext cx="7772400" cy="1431925"/>
          </a:xfrm>
          <a:prstGeom prst="rect">
            <a:avLst/>
          </a:prstGeom>
          <a:noFill/>
          <a:ln w="9525">
            <a:noFill/>
          </a:ln>
        </p:spPr>
        <p:txBody>
          <a:bodyPr anchor="b" anchorCtr="1"/>
          <a:lstStyle>
            <a:lvl1pPr lvl="0">
              <a:buClrTx/>
              <a:buSzTx/>
              <a:buFontTx/>
              <a:defRPr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205827" name="副标题 205826"/>
          <p:cNvSpPr>
            <a:spLocks noGrp="1"/>
          </p:cNvSpPr>
          <p:nvPr>
            <p:ph type="subTitle" sz="quarter" idx="1"/>
          </p:nvPr>
        </p:nvSpPr>
        <p:spPr>
          <a:xfrm>
            <a:off x="1371600" y="3886200"/>
            <a:ext cx="6400800" cy="175260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ctr">
              <a:buClr>
                <a:schemeClr val="hlink"/>
              </a:buClr>
              <a:buSzPct val="120000"/>
              <a:buFontTx/>
              <a:buNone/>
              <a:defRPr/>
            </a:lvl1pPr>
            <a:lvl2pPr marL="457200" lvl="1" indent="0" algn="ctr">
              <a:buClrTx/>
              <a:buSzTx/>
              <a:buFont typeface="Tahoma" panose="020b0604030504040204" pitchFamily="34" charset="0"/>
              <a:buNone/>
              <a:defRPr/>
            </a:lvl2pPr>
            <a:lvl3pPr marL="914400" lvl="2" indent="0" algn="ctr">
              <a:buClr>
                <a:schemeClr val="hlink"/>
              </a:buClr>
              <a:buSzPct val="120000"/>
              <a:buFontTx/>
              <a:buNone/>
              <a:defRPr/>
            </a:lvl3pPr>
            <a:lvl4pPr marL="1371600" lvl="3" indent="0" algn="ctr">
              <a:buClrTx/>
              <a:buSzTx/>
              <a:buFont typeface="Tahoma" panose="020b0604030504040204" pitchFamily="34" charset="0"/>
              <a:buNone/>
              <a:defRPr/>
            </a:lvl4pPr>
            <a:lvl5pPr marL="1828800" lvl="4" indent="0" algn="ctr">
              <a:buClr>
                <a:schemeClr val="hlink"/>
              </a:buClr>
              <a:buSzPct val="80000"/>
              <a:buFont typeface="Wingdings" panose="05000000000000000000" pitchFamily="2" charset="2"/>
              <a:buNone/>
              <a:defRPr/>
            </a:lvl5pPr>
          </a:lstStyle>
          <a:p>
            <a:pPr lvl="0"/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205828" name="任意多边形 205827"/>
          <p:cNvSpPr/>
          <p:nvPr/>
        </p:nvSpPr>
        <p:spPr>
          <a:xfrm>
            <a:off x="285750" y="2803525"/>
            <a:ext cx="1588" cy="3035300"/>
          </a:xfrm>
          <a:custGeom>
            <a:rect l="l" t="t" r="r" b="b"/>
            <a:pathLst>
              <a:path h="1912">
                <a:moveTo>
                  <a:pt x="0" y="0"/>
                </a:moveTo>
                <a:lnTo>
                  <a:pt x="0" y="6"/>
                </a:lnTo>
                <a:lnTo>
                  <a:pt x="0" y="6"/>
                </a:lnTo>
                <a:lnTo>
                  <a:pt x="0" y="60"/>
                </a:lnTo>
                <a:lnTo>
                  <a:pt x="0" y="1912"/>
                </a:lnTo>
                <a:lnTo>
                  <a:pt x="0" y="1912"/>
                </a:lnTo>
                <a:lnTo>
                  <a:pt x="0" y="0"/>
                </a:lnTo>
                <a:lnTo>
                  <a:pt x="0" y="0"/>
                </a:lnTo>
                <a:close/>
              </a:path>
            </a:pathLst>
          </a:custGeom>
          <a:solidFill>
            <a:srgbClr val="6BBA27"/>
          </a:solidFill>
          <a:ln w="9525">
            <a:noFill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5829" name="页脚占位符 205828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</a:ln>
        </p:spPr>
        <p:txBody>
          <a:bodyPr anchor="b" anchorCtr="0"/>
          <a:lstStyle>
            <a:lvl1pPr algn="ctr">
              <a:defRPr sz="1400"/>
            </a:lvl1pPr>
          </a:lstStyle>
          <a:p>
            <a:endParaRPr lang="zh-CN" altLang="en-US">
              <a:effectLst>
                <a:outerShdw blurRad="38100" dist="38100" dir="2700000">
                  <a:srgbClr val="000000"/>
                </a:outerShdw>
              </a:effectLst>
              <a:latin typeface="Arial" pitchFamily="34" charset="0"/>
            </a:endParaRPr>
          </a:p>
        </p:txBody>
      </p:sp>
      <p:sp>
        <p:nvSpPr>
          <p:cNvPr id="205830" name="灯片编号占位符 205829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b" anchorCtr="0"/>
          <a:lstStyle>
            <a:lvl1pPr algn="r">
              <a:defRPr sz="1400"/>
            </a:lvl1pPr>
          </a:lstStyle>
          <a:p>
            <a:fld id="{9A0DB2DC-4C9A-4742-B13C-FB6460FD3503}" type="slidenum">
              <a:rPr lang="zh-CN" altLang="en-US">
                <a:effectLst>
                  <a:outerShdw blurRad="38100" dist="38100" dir="2700000">
                    <a:srgbClr val="000000"/>
                  </a:outerShdw>
                </a:effectLst>
                <a:latin typeface="Arial" pitchFamily="34" charset="0"/>
              </a:rPr>
              <a:t/>
            </a:fld>
            <a:endParaRPr lang="zh-CN" altLang="en-US">
              <a:effectLst>
                <a:outerShdw blurRad="38100" dist="38100" dir="2700000">
                  <a:srgbClr val="000000"/>
                </a:outerShdw>
              </a:effectLst>
              <a:latin typeface="Arial" pitchFamily="34" charset="0"/>
            </a:endParaRPr>
          </a:p>
        </p:txBody>
      </p:sp>
      <p:sp>
        <p:nvSpPr>
          <p:cNvPr id="205831" name="日期占位符 205830"/>
          <p:cNvSpPr>
            <a:spLocks noGrp="1"/>
          </p:cNvSpPr>
          <p:nvPr>
            <p:ph type="dt" sz="quarter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b" anchorCtr="0"/>
          <a:lstStyle>
            <a:lvl1pPr>
              <a:defRPr sz="1400"/>
            </a:lvl1pPr>
          </a:lstStyle>
          <a:p>
            <a:endParaRPr lang="zh-CN" altLang="en-US">
              <a:effectLst>
                <a:outerShdw blurRad="38100" dist="38100" dir="2700000">
                  <a:srgbClr val="000000"/>
                </a:outerShdw>
              </a:effectLst>
              <a:latin typeface="Arial" pitchFamily="34" charset="0"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2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8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058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dur="2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8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2058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5826" grpId="0"/>
      <p:bldP spid="205827" grpId="0"/>
    </p:bld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>
              <a:effectLst>
                <a:outerShdw blurRad="38100" dist="38100" dir="2700000">
                  <a:srgbClr val="000000"/>
                </a:outerShdw>
              </a:effectLst>
              <a:latin typeface="Arial" pitchFamily="34" charset="0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>
              <a:effectLst>
                <a:outerShdw blurRad="38100" dist="38100" dir="2700000">
                  <a:srgbClr val="000000"/>
                </a:outerShdw>
              </a:effectLst>
              <a:latin typeface="Arial" pitchFamily="34" charset="0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effectLst>
                  <a:outerShdw blurRad="38100" dist="38100" dir="2700000">
                    <a:srgbClr val="000000"/>
                  </a:outerShdw>
                </a:effectLst>
                <a:latin typeface="Arial" pitchFamily="34" charset="0"/>
              </a:rPr>
              <a:t/>
            </a:fld>
            <a:endParaRPr lang="zh-CN" altLang="en-US">
              <a:effectLst>
                <a:outerShdw blurRad="38100" dist="38100" dir="2700000">
                  <a:srgbClr val="000000"/>
                </a:outerShdw>
              </a:effectLst>
              <a:latin typeface="Arial" pitchFamily="34" charset="0"/>
            </a:endParaRPr>
          </a:p>
        </p:txBody>
      </p:sp>
    </p:spTree>
  </p:cSld>
  <p:clrMapOvr>
    <a:masterClrMapping/>
  </p:clrMapOvr>
  <p:transition spd="med"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>
              <a:effectLst>
                <a:outerShdw blurRad="38100" dist="38100" dir="2700000">
                  <a:srgbClr val="000000"/>
                </a:outerShdw>
              </a:effectLst>
              <a:latin typeface="Arial" pitchFamily="34" charset="0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>
              <a:effectLst>
                <a:outerShdw blurRad="38100" dist="38100" dir="2700000">
                  <a:srgbClr val="000000"/>
                </a:outerShdw>
              </a:effectLst>
              <a:latin typeface="Arial" pitchFamily="34" charset="0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effectLst>
                  <a:outerShdw blurRad="38100" dist="38100" dir="2700000">
                    <a:srgbClr val="000000"/>
                  </a:outerShdw>
                </a:effectLst>
                <a:latin typeface="Arial" pitchFamily="34" charset="0"/>
              </a:rPr>
              <a:t/>
            </a:fld>
            <a:endParaRPr lang="zh-CN" altLang="en-US">
              <a:effectLst>
                <a:outerShdw blurRad="38100" dist="38100" dir="2700000">
                  <a:srgbClr val="000000"/>
                </a:outerShdw>
              </a:effectLst>
              <a:latin typeface="Arial" pitchFamily="34" charset="0"/>
            </a:endParaRPr>
          </a:p>
        </p:txBody>
      </p:sp>
    </p:spTree>
  </p:cSld>
  <p:clrMapOvr>
    <a:masterClrMapping/>
  </p:clrMapOvr>
  <p:transition spd="med"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457200" y="1905000"/>
            <a:ext cx="4032504" cy="4114800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54296" y="1905000"/>
            <a:ext cx="4032504" cy="4114800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>
              <a:effectLst>
                <a:outerShdw blurRad="38100" dist="38100" dir="2700000">
                  <a:srgbClr val="000000"/>
                </a:outerShdw>
              </a:effectLst>
              <a:latin typeface="Arial" pitchFamily="34" charset="0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>
              <a:effectLst>
                <a:outerShdw blurRad="38100" dist="38100" dir="2700000">
                  <a:srgbClr val="000000"/>
                </a:outerShdw>
              </a:effectLst>
              <a:latin typeface="Arial" pitchFamily="34" charset="0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effectLst>
                  <a:outerShdw blurRad="38100" dist="38100" dir="2700000">
                    <a:srgbClr val="000000"/>
                  </a:outerShdw>
                </a:effectLst>
                <a:latin typeface="Arial" pitchFamily="34" charset="0"/>
              </a:rPr>
              <a:t/>
            </a:fld>
            <a:endParaRPr lang="zh-CN" altLang="en-US">
              <a:effectLst>
                <a:outerShdw blurRad="38100" dist="38100" dir="2700000">
                  <a:srgbClr val="000000"/>
                </a:outerShdw>
              </a:effectLst>
              <a:latin typeface="Arial" pitchFamily="34" charset="0"/>
            </a:endParaRPr>
          </a:p>
        </p:txBody>
      </p:sp>
    </p:spTree>
  </p:cSld>
  <p:clrMapOvr>
    <a:masterClrMapping/>
  </p:clrMapOvr>
  <p:transition spd="med"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365125"/>
            <a:ext cx="7886700" cy="1325563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90081" y="1778438"/>
            <a:ext cx="3655181" cy="823912"/>
          </a:xfrm>
        </p:spPr>
        <p:txBody>
          <a:bodyPr anchor="ctr" anchorCtr="0"/>
          <a:lstStyle>
            <a:lvl1pPr marL="0" indent="0">
              <a:buNone/>
              <a:defRPr sz="2100"/>
            </a:lvl1pPr>
            <a:lvl2pPr marL="342900" indent="0">
              <a:buNone/>
              <a:defRPr sz="1800"/>
            </a:lvl2pPr>
            <a:lvl3pPr marL="685800" indent="0">
              <a:buNone/>
              <a:defRPr sz="1500"/>
            </a:lvl3pPr>
            <a:lvl4pPr marL="1028700" indent="0">
              <a:buNone/>
              <a:defRPr sz="1350"/>
            </a:lvl4pPr>
            <a:lvl5pPr marL="1371600" indent="0">
              <a:buNone/>
              <a:defRPr sz="1350"/>
            </a:lvl5pPr>
            <a:lvl6pPr marL="1714500" indent="0">
              <a:buNone/>
              <a:defRPr sz="1350"/>
            </a:lvl6pPr>
            <a:lvl7pPr marL="2057400" indent="0">
              <a:buNone/>
              <a:defRPr sz="1350"/>
            </a:lvl7pPr>
            <a:lvl8pPr marL="2400300" indent="0">
              <a:buNone/>
              <a:defRPr sz="1350"/>
            </a:lvl8pPr>
            <a:lvl9pPr marL="2743200" indent="0">
              <a:buNone/>
              <a:defRPr sz="135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90081" y="2665379"/>
            <a:ext cx="3655181" cy="3524284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92704" y="1778438"/>
            <a:ext cx="3673182" cy="823912"/>
          </a:xfrm>
        </p:spPr>
        <p:txBody>
          <a:bodyPr anchor="ctr" anchorCtr="0"/>
          <a:lstStyle>
            <a:lvl1pPr marL="0" indent="0">
              <a:buNone/>
              <a:defRPr sz="2100"/>
            </a:lvl1pPr>
            <a:lvl2pPr marL="342900" indent="0">
              <a:buNone/>
              <a:defRPr sz="1800"/>
            </a:lvl2pPr>
            <a:lvl3pPr marL="685800" indent="0">
              <a:buNone/>
              <a:defRPr sz="1500"/>
            </a:lvl3pPr>
            <a:lvl4pPr marL="1028700" indent="0">
              <a:buNone/>
              <a:defRPr sz="1350"/>
            </a:lvl4pPr>
            <a:lvl5pPr marL="1371600" indent="0">
              <a:buNone/>
              <a:defRPr sz="1350"/>
            </a:lvl5pPr>
            <a:lvl6pPr marL="1714500" indent="0">
              <a:buNone/>
              <a:defRPr sz="1350"/>
            </a:lvl6pPr>
            <a:lvl7pPr marL="2057400" indent="0">
              <a:buNone/>
              <a:defRPr sz="1350"/>
            </a:lvl7pPr>
            <a:lvl8pPr marL="2400300" indent="0">
              <a:buNone/>
              <a:defRPr sz="1350"/>
            </a:lvl8pPr>
            <a:lvl9pPr marL="2743200" indent="0">
              <a:buNone/>
              <a:defRPr sz="135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92704" y="2665379"/>
            <a:ext cx="3673182" cy="3524284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>
              <a:effectLst>
                <a:outerShdw blurRad="38100" dist="38100" dir="2700000">
                  <a:srgbClr val="000000"/>
                </a:outerShdw>
              </a:effectLst>
              <a:latin typeface="Arial" pitchFamily="34" charset="0"/>
            </a:endParaRPr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>
              <a:effectLst>
                <a:outerShdw blurRad="38100" dist="38100" dir="2700000">
                  <a:srgbClr val="000000"/>
                </a:outerShdw>
              </a:effectLst>
              <a:latin typeface="Arial" pitchFamily="34" charset="0"/>
            </a:endParaRPr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effectLst>
                  <a:outerShdw blurRad="38100" dist="38100" dir="2700000">
                    <a:srgbClr val="000000"/>
                  </a:outerShdw>
                </a:effectLst>
                <a:latin typeface="Arial" pitchFamily="34" charset="0"/>
              </a:rPr>
              <a:t/>
            </a:fld>
            <a:endParaRPr lang="zh-CN" altLang="en-US">
              <a:effectLst>
                <a:outerShdw blurRad="38100" dist="38100" dir="2700000">
                  <a:srgbClr val="000000"/>
                </a:outerShdw>
              </a:effectLst>
              <a:latin typeface="Arial" pitchFamily="34" charset="0"/>
            </a:endParaRPr>
          </a:p>
        </p:txBody>
      </p:sp>
    </p:spTree>
  </p:cSld>
  <p:clrMapOvr>
    <a:masterClrMapping/>
  </p:clrMapOvr>
  <p:transition spd="med"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>
              <a:effectLst>
                <a:outerShdw blurRad="38100" dist="38100" dir="2700000">
                  <a:srgbClr val="000000"/>
                </a:outerShdw>
              </a:effectLst>
              <a:latin typeface="Arial" pitchFamily="34" charset="0"/>
            </a:endParaRPr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>
              <a:effectLst>
                <a:outerShdw blurRad="38100" dist="38100" dir="2700000">
                  <a:srgbClr val="000000"/>
                </a:outerShdw>
              </a:effectLst>
              <a:latin typeface="Arial" pitchFamily="34" charset="0"/>
            </a:endParaRPr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effectLst>
                  <a:outerShdw blurRad="38100" dist="38100" dir="2700000">
                    <a:srgbClr val="000000"/>
                  </a:outerShdw>
                </a:effectLst>
                <a:latin typeface="Arial" pitchFamily="34" charset="0"/>
              </a:rPr>
              <a:t/>
            </a:fld>
            <a:endParaRPr lang="zh-CN" altLang="en-US">
              <a:effectLst>
                <a:outerShdw blurRad="38100" dist="38100" dir="2700000">
                  <a:srgbClr val="000000"/>
                </a:outerShdw>
              </a:effectLst>
              <a:latin typeface="Arial" pitchFamily="34" charset="0"/>
            </a:endParaRPr>
          </a:p>
        </p:txBody>
      </p:sp>
    </p:spTree>
  </p:cSld>
  <p:clrMapOvr>
    <a:masterClrMapping/>
  </p:clrMapOvr>
  <p:transition spd="med"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>
              <a:effectLst>
                <a:outerShdw blurRad="38100" dist="38100" dir="2700000">
                  <a:srgbClr val="000000"/>
                </a:outerShdw>
              </a:effectLst>
              <a:latin typeface="Arial" pitchFamily="34" charset="0"/>
            </a:endParaRPr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>
              <a:effectLst>
                <a:outerShdw blurRad="38100" dist="38100" dir="2700000">
                  <a:srgbClr val="000000"/>
                </a:outerShdw>
              </a:effectLst>
              <a:latin typeface="Arial" pitchFamily="34" charset="0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effectLst>
                  <a:outerShdw blurRad="38100" dist="38100" dir="2700000">
                    <a:srgbClr val="000000"/>
                  </a:outerShdw>
                </a:effectLst>
                <a:latin typeface="Arial" pitchFamily="34" charset="0"/>
              </a:rPr>
              <a:t/>
            </a:fld>
            <a:endParaRPr lang="zh-CN" altLang="en-US">
              <a:effectLst>
                <a:outerShdw blurRad="38100" dist="38100" dir="2700000">
                  <a:srgbClr val="000000"/>
                </a:outerShdw>
              </a:effectLst>
              <a:latin typeface="Arial" pitchFamily="34" charset="0"/>
            </a:endParaRPr>
          </a:p>
        </p:txBody>
      </p:sp>
    </p:spTree>
  </p:cSld>
  <p:clrMapOvr>
    <a:masterClrMapping/>
  </p:clrMapOvr>
  <p:transition spd="med"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887391" y="987425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>
              <a:effectLst>
                <a:outerShdw blurRad="38100" dist="38100" dir="2700000">
                  <a:srgbClr val="000000"/>
                </a:outerShdw>
              </a:effectLst>
              <a:latin typeface="Arial" pitchFamily="34" charset="0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>
              <a:effectLst>
                <a:outerShdw blurRad="38100" dist="38100" dir="2700000">
                  <a:srgbClr val="000000"/>
                </a:outerShdw>
              </a:effectLst>
              <a:latin typeface="Arial" pitchFamily="34" charset="0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effectLst>
                  <a:outerShdw blurRad="38100" dist="38100" dir="2700000">
                    <a:srgbClr val="000000"/>
                  </a:outerShdw>
                </a:effectLst>
                <a:latin typeface="Arial" pitchFamily="34" charset="0"/>
              </a:rPr>
              <a:t/>
            </a:fld>
            <a:endParaRPr lang="zh-CN" altLang="en-US">
              <a:effectLst>
                <a:outerShdw blurRad="38100" dist="38100" dir="2700000">
                  <a:srgbClr val="000000"/>
                </a:outerShdw>
              </a:effectLst>
              <a:latin typeface="Arial" pitchFamily="34" charset="0"/>
            </a:endParaRPr>
          </a:p>
        </p:txBody>
      </p:sp>
    </p:spTree>
  </p:cSld>
  <p:clrMapOvr>
    <a:masterClrMapping/>
  </p:clrMapOvr>
  <p:transition spd="med"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3124012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3887391" y="457201"/>
            <a:ext cx="4629150" cy="5403850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3124012" cy="3811588"/>
          </a:xfrm>
        </p:spPr>
        <p:txBody>
          <a:bodyPr/>
          <a:lstStyle>
            <a:lvl1pPr marL="0" indent="0">
              <a:buNone/>
              <a:defRPr sz="1500"/>
            </a:lvl1pPr>
            <a:lvl2pPr marL="342900" indent="0">
              <a:buNone/>
              <a:defRPr sz="1350"/>
            </a:lvl2pPr>
            <a:lvl3pPr marL="685800" indent="0">
              <a:buNone/>
              <a:defRPr sz="1200"/>
            </a:lvl3pPr>
            <a:lvl4pPr marL="1028700" indent="0">
              <a:buNone/>
              <a:defRPr sz="1050"/>
            </a:lvl4pPr>
            <a:lvl5pPr marL="1371600" indent="0">
              <a:buNone/>
              <a:defRPr sz="1050"/>
            </a:lvl5pPr>
            <a:lvl6pPr marL="1714500" indent="0">
              <a:buNone/>
              <a:defRPr sz="1050"/>
            </a:lvl6pPr>
            <a:lvl7pPr marL="2057400" indent="0">
              <a:buNone/>
              <a:defRPr sz="1050"/>
            </a:lvl7pPr>
            <a:lvl8pPr marL="2400300" indent="0">
              <a:buNone/>
              <a:defRPr sz="1050"/>
            </a:lvl8pPr>
            <a:lvl9pPr marL="2743200" indent="0">
              <a:buNone/>
              <a:defRPr sz="105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>
              <a:effectLst>
                <a:outerShdw blurRad="38100" dist="38100" dir="2700000">
                  <a:srgbClr val="000000"/>
                </a:outerShdw>
              </a:effectLst>
              <a:latin typeface="Arial" pitchFamily="34" charset="0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>
              <a:effectLst>
                <a:outerShdw blurRad="38100" dist="38100" dir="2700000">
                  <a:srgbClr val="000000"/>
                </a:outerShdw>
              </a:effectLst>
              <a:latin typeface="Arial" pitchFamily="34" charset="0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effectLst>
                  <a:outerShdw blurRad="38100" dist="38100" dir="2700000">
                    <a:srgbClr val="000000"/>
                  </a:outerShdw>
                </a:effectLst>
                <a:latin typeface="Arial" pitchFamily="34" charset="0"/>
              </a:rPr>
              <a:t/>
            </a:fld>
            <a:endParaRPr lang="zh-CN" altLang="en-US">
              <a:effectLst>
                <a:outerShdw blurRad="38100" dist="38100" dir="2700000">
                  <a:srgbClr val="000000"/>
                </a:outerShdw>
              </a:effectLst>
              <a:latin typeface="Arial" pitchFamily="34" charset="0"/>
            </a:endParaRPr>
          </a:p>
        </p:txBody>
      </p:sp>
    </p:spTree>
  </p:cSld>
  <p:clrMapOvr>
    <a:masterClrMapping/>
  </p:clrMapOvr>
  <p:transition spd="med"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>
              <a:effectLst>
                <a:outerShdw blurRad="38100" dist="38100" dir="2700000">
                  <a:srgbClr val="000000"/>
                </a:outerShdw>
              </a:effectLst>
              <a:latin typeface="Arial" pitchFamily="34" charset="0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>
              <a:effectLst>
                <a:outerShdw blurRad="38100" dist="38100" dir="2700000">
                  <a:srgbClr val="000000"/>
                </a:outerShdw>
              </a:effectLst>
              <a:latin typeface="Arial" pitchFamily="34" charset="0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effectLst>
                  <a:outerShdw blurRad="38100" dist="38100" dir="2700000">
                    <a:srgbClr val="000000"/>
                  </a:outerShdw>
                </a:effectLst>
                <a:latin typeface="Arial" pitchFamily="34" charset="0"/>
              </a:rPr>
              <a:t/>
            </a:fld>
            <a:endParaRPr lang="zh-CN" altLang="en-US">
              <a:effectLst>
                <a:outerShdw blurRad="38100" dist="38100" dir="2700000">
                  <a:srgbClr val="000000"/>
                </a:outerShdw>
              </a:effectLst>
              <a:latin typeface="Arial" pitchFamily="34" charset="0"/>
            </a:endParaRPr>
          </a:p>
        </p:txBody>
      </p:sp>
    </p:spTree>
  </p:cSld>
  <p:clrMapOvr>
    <a:masterClrMapping/>
  </p:clrMapOvr>
  <p:transition spd="med"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版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629400" y="292100"/>
            <a:ext cx="2057400" cy="5727700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292100"/>
            <a:ext cx="6052930" cy="5727700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>
              <a:effectLst>
                <a:outerShdw blurRad="38100" dist="38100" dir="2700000">
                  <a:srgbClr val="000000"/>
                </a:outerShdw>
              </a:effectLst>
              <a:latin typeface="Arial" pitchFamily="34" charset="0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>
              <a:effectLst>
                <a:outerShdw blurRad="38100" dist="38100" dir="2700000">
                  <a:srgbClr val="000000"/>
                </a:outerShdw>
              </a:effectLst>
              <a:latin typeface="Arial" pitchFamily="34" charset="0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effectLst>
                  <a:outerShdw blurRad="38100" dist="38100" dir="2700000">
                    <a:srgbClr val="000000"/>
                  </a:outerShdw>
                </a:effectLst>
                <a:latin typeface="Arial" pitchFamily="34" charset="0"/>
              </a:rPr>
              <a:t/>
            </a:fld>
            <a:endParaRPr lang="zh-CN" altLang="en-US">
              <a:effectLst>
                <a:outerShdw blurRad="38100" dist="38100" dir="2700000">
                  <a:srgbClr val="000000"/>
                </a:outerShdw>
              </a:effectLst>
              <a:latin typeface="Arial" pitchFamily="34" charset="0"/>
            </a:endParaRPr>
          </a:p>
        </p:txBody>
      </p:sp>
    </p:spTree>
  </p:cSld>
  <p:clrMapOvr>
    <a:masterClrMapping/>
  </p:clrMapOvr>
  <p:transition spd="med"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PhAnim="0" type="title">
  <p:cSld name="标题幻灯片">
    <p:bg>
      <p:bgPr>
        <a:blipFill rotWithShape="0"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/>
      <p:sp>
        <p:nvSpPr>
          <p:cNvPr id="197634" name="标题 197633"/>
          <p:cNvSpPr>
            <a:spLocks noGrp="1" noRot="1"/>
          </p:cNvSpPr>
          <p:nvPr>
            <p:ph type="ctrTitle"/>
          </p:nvPr>
        </p:nvSpPr>
        <p:spPr>
          <a:xfrm>
            <a:off x="685800" y="2286000"/>
            <a:ext cx="7772400" cy="1143000"/>
          </a:xfrm>
          <a:prstGeom prst="rect">
            <a:avLst/>
          </a:prstGeom>
          <a:noFill/>
          <a:ln w="9525">
            <a:noFill/>
          </a:ln>
        </p:spPr>
        <p:txBody>
          <a:bodyPr anchor="ctr" anchorCtr="0"/>
          <a:lstStyle>
            <a:lvl1pPr lvl="0">
              <a:buClrTx/>
              <a:buSzTx/>
              <a:buFontTx/>
              <a:defRPr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97635" name="副标题 197634"/>
          <p:cNvSpPr>
            <a:spLocks noGrp="1" noRot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ctr">
              <a:buClr>
                <a:schemeClr val="hlink"/>
              </a:buClr>
              <a:buSzPct val="75000"/>
              <a:buFont typeface="Wingdings" panose="05000000000000000000" pitchFamily="2" charset="2"/>
              <a:buNone/>
              <a:defRPr/>
            </a:lvl1pPr>
            <a:lvl2pPr marL="457200" lvl="1" indent="0" algn="ctr">
              <a:buClr>
                <a:schemeClr val="accent2"/>
              </a:buClr>
              <a:buSzPct val="85000"/>
              <a:buFont typeface="Wingdings" panose="05000000000000000000" pitchFamily="2" charset="2"/>
              <a:buNone/>
              <a:defRPr/>
            </a:lvl2pPr>
            <a:lvl3pPr marL="914400" lvl="2" indent="0" algn="ctr">
              <a:buClr>
                <a:schemeClr val="hlink"/>
              </a:buClr>
              <a:buSzPct val="85000"/>
              <a:buFont typeface="Wingdings" panose="05000000000000000000" pitchFamily="2" charset="2"/>
              <a:buNone/>
              <a:defRPr/>
            </a:lvl3pPr>
            <a:lvl4pPr marL="1371600" lvl="3" indent="0" algn="ctr">
              <a:buClr>
                <a:schemeClr val="accent2"/>
              </a:buClr>
              <a:buSzPct val="90000"/>
              <a:buFont typeface="Wingdings" panose="05000000000000000000" pitchFamily="2" charset="2"/>
              <a:buNone/>
              <a:defRPr/>
            </a:lvl4pPr>
            <a:lvl5pPr marL="1828800" lvl="4" indent="0" algn="ctr">
              <a:buClr>
                <a:schemeClr val="hlink"/>
              </a:buClr>
              <a:buSzPct val="85000"/>
              <a:buFont typeface="Wingdings" panose="05000000000000000000" pitchFamily="2" charset="2"/>
              <a:buNone/>
              <a:defRPr/>
            </a:lvl5pPr>
          </a:lstStyle>
          <a:p>
            <a:pPr lvl="0"/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97636" name="日期占位符 197635"/>
          <p:cNvSpPr>
            <a:spLocks noGrp="1"/>
          </p:cNvSpPr>
          <p:nvPr>
            <p:ph type="dt" sz="half" idx="2"/>
          </p:nvPr>
        </p:nvSpPr>
        <p:spPr>
          <a:xfrm>
            <a:off x="301625" y="6245225"/>
            <a:ext cx="2289175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>
              <a:defRPr sz="1400"/>
            </a:lvl1pPr>
          </a:lstStyle>
          <a:p>
            <a:endParaRPr lang="zh-CN" altLang="en-US">
              <a:latin typeface="Arial" pitchFamily="34" charset="0"/>
            </a:endParaRPr>
          </a:p>
        </p:txBody>
      </p:sp>
      <p:sp>
        <p:nvSpPr>
          <p:cNvPr id="197637" name="页脚占位符 197636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algn="ctr">
              <a:defRPr sz="1400"/>
            </a:lvl1pPr>
          </a:lstStyle>
          <a:p>
            <a:endParaRPr lang="zh-CN" altLang="en-US">
              <a:latin typeface="Arial" pitchFamily="34" charset="0"/>
            </a:endParaRPr>
          </a:p>
        </p:txBody>
      </p:sp>
      <p:sp>
        <p:nvSpPr>
          <p:cNvPr id="197638" name="灯片编号占位符 197637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289175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algn="r">
              <a:defRPr sz="1400"/>
            </a:lvl1pPr>
          </a:lstStyle>
          <a:p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ntr" presetSubtype="0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76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976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976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9" dur="1000"/>
                                        <p:tgtEl>
                                          <p:spTgt spid="1976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  <p:cond evt="onBegin" delay="0">
                          <p:tn val="9"/>
                        </p:cond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76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976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976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976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7634" grpId="0"/>
      <p:bldP spid="197635" grpId="0" build="p"/>
    </p:bldLst>
  </p:timing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>
    <p:fade/>
  </p:transition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>
    <p:fade/>
  </p:transition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301625" y="1905000"/>
            <a:ext cx="4184968" cy="4194175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57408" y="1905000"/>
            <a:ext cx="4184968" cy="4194175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>
    <p:fade/>
  </p:transition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365125"/>
            <a:ext cx="7886700" cy="1325563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90081" y="1778438"/>
            <a:ext cx="3655181" cy="823912"/>
          </a:xfrm>
        </p:spPr>
        <p:txBody>
          <a:bodyPr anchor="ctr" anchorCtr="0"/>
          <a:lstStyle>
            <a:lvl1pPr marL="0" indent="0">
              <a:buNone/>
              <a:defRPr sz="2100"/>
            </a:lvl1pPr>
            <a:lvl2pPr marL="342900" indent="0">
              <a:buNone/>
              <a:defRPr sz="1800"/>
            </a:lvl2pPr>
            <a:lvl3pPr marL="685800" indent="0">
              <a:buNone/>
              <a:defRPr sz="1500"/>
            </a:lvl3pPr>
            <a:lvl4pPr marL="1028700" indent="0">
              <a:buNone/>
              <a:defRPr sz="1350"/>
            </a:lvl4pPr>
            <a:lvl5pPr marL="1371600" indent="0">
              <a:buNone/>
              <a:defRPr sz="1350"/>
            </a:lvl5pPr>
            <a:lvl6pPr marL="1714500" indent="0">
              <a:buNone/>
              <a:defRPr sz="1350"/>
            </a:lvl6pPr>
            <a:lvl7pPr marL="2057400" indent="0">
              <a:buNone/>
              <a:defRPr sz="1350"/>
            </a:lvl7pPr>
            <a:lvl8pPr marL="2400300" indent="0">
              <a:buNone/>
              <a:defRPr sz="1350"/>
            </a:lvl8pPr>
            <a:lvl9pPr marL="2743200" indent="0">
              <a:buNone/>
              <a:defRPr sz="135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90081" y="2665379"/>
            <a:ext cx="3655181" cy="3524284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92704" y="1778438"/>
            <a:ext cx="3673182" cy="823912"/>
          </a:xfrm>
        </p:spPr>
        <p:txBody>
          <a:bodyPr anchor="ctr" anchorCtr="0"/>
          <a:lstStyle>
            <a:lvl1pPr marL="0" indent="0">
              <a:buNone/>
              <a:defRPr sz="2100"/>
            </a:lvl1pPr>
            <a:lvl2pPr marL="342900" indent="0">
              <a:buNone/>
              <a:defRPr sz="1800"/>
            </a:lvl2pPr>
            <a:lvl3pPr marL="685800" indent="0">
              <a:buNone/>
              <a:defRPr sz="1500"/>
            </a:lvl3pPr>
            <a:lvl4pPr marL="1028700" indent="0">
              <a:buNone/>
              <a:defRPr sz="1350"/>
            </a:lvl4pPr>
            <a:lvl5pPr marL="1371600" indent="0">
              <a:buNone/>
              <a:defRPr sz="1350"/>
            </a:lvl5pPr>
            <a:lvl6pPr marL="1714500" indent="0">
              <a:buNone/>
              <a:defRPr sz="1350"/>
            </a:lvl6pPr>
            <a:lvl7pPr marL="2057400" indent="0">
              <a:buNone/>
              <a:defRPr sz="1350"/>
            </a:lvl7pPr>
            <a:lvl8pPr marL="2400300" indent="0">
              <a:buNone/>
              <a:defRPr sz="1350"/>
            </a:lvl8pPr>
            <a:lvl9pPr marL="2743200" indent="0">
              <a:buNone/>
              <a:defRPr sz="135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92704" y="2665379"/>
            <a:ext cx="3673182" cy="3524284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>
    <p:fade/>
  </p:transition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>
    <p:fade/>
  </p:transition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>
    <p:fade/>
  </p:transition>
  <p:timing/>
</p:sldLayout>
</file>

<file path=ppt/slideLayouts/slideLayout3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887391" y="987425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>
    <p:fade/>
  </p:transition>
  <p:timing/>
</p:sldLayout>
</file>

<file path=ppt/slideLayouts/slideLayout3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3124012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3887391" y="457201"/>
            <a:ext cx="4629150" cy="5403850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3124012" cy="3811588"/>
          </a:xfrm>
        </p:spPr>
        <p:txBody>
          <a:bodyPr/>
          <a:lstStyle>
            <a:lvl1pPr marL="0" indent="0">
              <a:buNone/>
              <a:defRPr sz="1500"/>
            </a:lvl1pPr>
            <a:lvl2pPr marL="342900" indent="0">
              <a:buNone/>
              <a:defRPr sz="1350"/>
            </a:lvl2pPr>
            <a:lvl3pPr marL="685800" indent="0">
              <a:buNone/>
              <a:defRPr sz="1200"/>
            </a:lvl3pPr>
            <a:lvl4pPr marL="1028700" indent="0">
              <a:buNone/>
              <a:defRPr sz="1050"/>
            </a:lvl4pPr>
            <a:lvl5pPr marL="1371600" indent="0">
              <a:buNone/>
              <a:defRPr sz="1050"/>
            </a:lvl5pPr>
            <a:lvl6pPr marL="1714500" indent="0">
              <a:buNone/>
              <a:defRPr sz="1050"/>
            </a:lvl6pPr>
            <a:lvl7pPr marL="2057400" indent="0">
              <a:buNone/>
              <a:defRPr sz="1050"/>
            </a:lvl7pPr>
            <a:lvl8pPr marL="2400300" indent="0">
              <a:buNone/>
              <a:defRPr sz="1050"/>
            </a:lvl8pPr>
            <a:lvl9pPr marL="2743200" indent="0">
              <a:buNone/>
              <a:defRPr sz="105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>
    <p:fade/>
  </p:transition>
  <p:timing/>
</p:sldLayout>
</file>

<file path=ppt/slideLayouts/slideLayout3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>
    <p:fade/>
  </p:transition>
  <p:timing/>
</p:sldLayout>
</file>

<file path=ppt/slideLayouts/slideLayout3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版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707188" y="609600"/>
            <a:ext cx="2135188" cy="5489575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301625" y="609600"/>
            <a:ext cx="6281784" cy="5489575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>
    <p:fade/>
  </p:transition>
  <p:timing/>
</p:sldLayout>
</file>

<file path=ppt/slideLayouts/slideLayout3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fourObj" preserve="1">
  <p:cSld name="标题和四项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sz="quarter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quarter" idx="1"/>
          </p:nvPr>
        </p:nvSpPr>
        <p:spPr>
          <a:xfrm>
            <a:off x="628650" y="1825625"/>
            <a:ext cx="3886200" cy="2098675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quarter" idx="2"/>
          </p:nvPr>
        </p:nvSpPr>
        <p:spPr>
          <a:xfrm>
            <a:off x="4629150" y="1825625"/>
            <a:ext cx="3886200" cy="2098675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内容占位符 4"/>
          <p:cNvSpPr>
            <a:spLocks noGrp="1"/>
          </p:cNvSpPr>
          <p:nvPr>
            <p:ph sz="quarter" idx="3"/>
          </p:nvPr>
        </p:nvSpPr>
        <p:spPr>
          <a:xfrm>
            <a:off x="628650" y="4076700"/>
            <a:ext cx="3886200" cy="2100263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29150" y="4076700"/>
            <a:ext cx="3886200" cy="2100263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>
    <p:fade/>
  </p:transition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jpeg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10" Type="http://schemas.openxmlformats.org/officeDocument/2006/relationships/slideLayout" Target="../slideLayouts/slideLayout32.xml" /><Relationship Id="rId11" Type="http://schemas.openxmlformats.org/officeDocument/2006/relationships/slideLayout" Target="../slideLayouts/slideLayout33.xml" /><Relationship Id="rId12" Type="http://schemas.openxmlformats.org/officeDocument/2006/relationships/slideLayout" Target="../slideLayouts/slideLayout34.xml" /><Relationship Id="rId13" Type="http://schemas.openxmlformats.org/officeDocument/2006/relationships/image" Target="../media/image3.jpeg" /><Relationship Id="rId14" Type="http://schemas.openxmlformats.org/officeDocument/2006/relationships/theme" Target="../theme/theme3.xml" /><Relationship Id="rId2" Type="http://schemas.openxmlformats.org/officeDocument/2006/relationships/slideLayout" Target="../slideLayouts/slideLayout24.xml" /><Relationship Id="rId3" Type="http://schemas.openxmlformats.org/officeDocument/2006/relationships/slideLayout" Target="../slideLayouts/slideLayout25.xml" /><Relationship Id="rId4" Type="http://schemas.openxmlformats.org/officeDocument/2006/relationships/slideLayout" Target="../slideLayouts/slideLayout26.xml" /><Relationship Id="rId5" Type="http://schemas.openxmlformats.org/officeDocument/2006/relationships/slideLayout" Target="../slideLayouts/slideLayout27.xml" /><Relationship Id="rId6" Type="http://schemas.openxmlformats.org/officeDocument/2006/relationships/slideLayout" Target="../slideLayouts/slideLayout28.xml" /><Relationship Id="rId7" Type="http://schemas.openxmlformats.org/officeDocument/2006/relationships/slideLayout" Target="../slideLayouts/slideLayout29.xml" /><Relationship Id="rId8" Type="http://schemas.openxmlformats.org/officeDocument/2006/relationships/slideLayout" Target="../slideLayouts/slideLayout30.xml" /><Relationship Id="rId9" Type="http://schemas.openxmlformats.org/officeDocument/2006/relationships/slideLayout" Target="../slideLayouts/slideLayout31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12">
            <a:duotone>
              <a:schemeClr val="bg1"/>
              <a:srgbClr val="FFFFFF"/>
            </a:duotone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/>
      <p:sp>
        <p:nvSpPr>
          <p:cNvPr id="204802" name="标题 204801"/>
          <p:cNvSpPr>
            <a:spLocks noGrp="1"/>
          </p:cNvSpPr>
          <p:nvPr>
            <p:ph type="title"/>
          </p:nvPr>
        </p:nvSpPr>
        <p:spPr>
          <a:xfrm>
            <a:off x="457200" y="292100"/>
            <a:ext cx="8229600" cy="1384300"/>
          </a:xfrm>
          <a:prstGeom prst="rect">
            <a:avLst/>
          </a:prstGeom>
          <a:noFill/>
          <a:ln w="9525">
            <a:noFill/>
          </a:ln>
        </p:spPr>
        <p:txBody>
          <a:bodyPr anchor="ctr" anchorCtr="0"/>
          <a:lstStyle/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204803" name="文本占位符 204802"/>
          <p:cNvSpPr>
            <a:spLocks noGrp="1"/>
          </p:cNvSpPr>
          <p:nvPr>
            <p:ph type="body" idx="1"/>
          </p:nvPr>
        </p:nvSpPr>
        <p:spPr>
          <a:xfrm>
            <a:off x="457200" y="1905000"/>
            <a:ext cx="8229600" cy="4114800"/>
          </a:xfrm>
          <a:prstGeom prst="rect">
            <a:avLst/>
          </a:prstGeom>
          <a:noFill/>
          <a:ln w="9525">
            <a:noFill/>
          </a:ln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204804" name="日期占位符 204803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b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/>
            <a:endParaRPr lang="zh-CN" altLang="en-US">
              <a:effectLst>
                <a:outerShdw blurRad="38100" dist="38100" dir="2700000">
                  <a:srgbClr val="000000"/>
                </a:outerShdw>
              </a:effectLst>
              <a:latin typeface="Arial" pitchFamily="34" charset="0"/>
            </a:endParaRPr>
          </a:p>
        </p:txBody>
      </p:sp>
      <p:sp>
        <p:nvSpPr>
          <p:cNvPr id="204805" name="页脚占位符 204804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</a:ln>
        </p:spPr>
        <p:txBody>
          <a:bodyPr anchor="b" anchorCtr="0"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/>
            <a:endParaRPr lang="zh-CN" altLang="en-US">
              <a:effectLst>
                <a:outerShdw blurRad="38100" dist="38100" dir="2700000">
                  <a:srgbClr val="000000"/>
                </a:outerShdw>
              </a:effectLst>
              <a:latin typeface="Arial" pitchFamily="34" charset="0"/>
            </a:endParaRPr>
          </a:p>
        </p:txBody>
      </p:sp>
      <p:sp>
        <p:nvSpPr>
          <p:cNvPr id="204806" name="灯片编号占位符 204805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b" anchorCtr="0"/>
          <a:lstStyle>
            <a:defPPr>
              <a:defRPr lang="zh-CN"/>
            </a:defPPr>
            <a:lvl1pPr marL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/>
            <a:fld id="{9A0DB2DC-4C9A-4742-B13C-FB6460FD3503}" type="slidenum">
              <a:rPr lang="zh-CN" altLang="en-US">
                <a:effectLst>
                  <a:outerShdw blurRad="38100" dist="38100" dir="2700000">
                    <a:srgbClr val="000000"/>
                  </a:outerShdw>
                </a:effectLst>
                <a:latin typeface="Arial" pitchFamily="34" charset="0"/>
              </a:rPr>
              <a:t/>
            </a:fld>
            <a:endParaRPr lang="zh-CN" altLang="en-US">
              <a:effectLst>
                <a:outerShdw blurRad="38100" dist="38100" dir="2700000">
                  <a:srgbClr val="000000"/>
                </a:outerShdw>
              </a:effectLst>
              <a:latin typeface="Arial" pitchFamily="34" charset="0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3" r:id="rId2"/>
    <p:sldLayoutId id="2147483664" r:id="rId3"/>
    <p:sldLayoutId id="2147483665" r:id="rId4"/>
    <p:sldLayoutId id="2147483666" r:id="rId5"/>
    <p:sldLayoutId id="2147483667" r:id="rId6"/>
    <p:sldLayoutId id="2147483668" r:id="rId7"/>
    <p:sldLayoutId id="2147483669" r:id="rId8"/>
    <p:sldLayoutId id="2147483670" r:id="rId9"/>
    <p:sldLayoutId id="2147483671" r:id="rId10"/>
    <p:sldLayoutId id="2147483672" r:id="rId11"/>
  </p:sldLayoutIdLst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2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048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dur="2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2048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4802" grpId="0"/>
      <p:bldP spid="204803" grpId="0"/>
    </p:bldLst>
  </p:timing>
  <p:txStyles>
    <p:titleStyle>
      <a:lvl1pPr marL="0" lvl="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4400" b="0" i="0" u="none" kern="1200" baseline="0">
          <a:solidFill>
            <a:schemeClr val="tx2"/>
          </a:solidFill>
          <a:effectLst>
            <a:outerShdw blurRad="38100" dist="38100" dir="2700000">
              <a:srgbClr val="000000"/>
            </a:outerShdw>
          </a:effectLst>
          <a:latin typeface="+mj-lt"/>
          <a:ea typeface="+mj-ea"/>
          <a:cs typeface="+mj-cs"/>
        </a:defRPr>
      </a:lvl1pPr>
    </p:titleStyle>
    <p:bodyStyle>
      <a:lvl1pPr marL="342900" lvl="0" indent="-3429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hlink"/>
        </a:buClr>
        <a:buSzPct val="120000"/>
        <a:buChar char="•"/>
        <a:defRPr sz="3200" b="0" i="0" u="none" kern="1200" baseline="0">
          <a:solidFill>
            <a:schemeClr val="tx1"/>
          </a:solidFill>
          <a:effectLst>
            <a:outerShdw blurRad="38100" dist="38100" dir="2700000">
              <a:srgbClr val="000000"/>
            </a:outerShdw>
          </a:effectLst>
          <a:latin typeface="+mn-lt"/>
          <a:ea typeface="+mn-ea"/>
          <a:cs typeface="+mn-cs"/>
        </a:defRPr>
      </a:lvl1pPr>
      <a:lvl2pPr marL="742950" lvl="1" indent="-28575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SzTx/>
        <a:buFont typeface="Tahoma" panose="020b0604030504040204" pitchFamily="34" charset="0"/>
        <a:buChar char="–"/>
        <a:defRPr sz="2800" b="0" i="0" u="none" kern="1200" baseline="0">
          <a:solidFill>
            <a:schemeClr val="tx1"/>
          </a:solidFill>
          <a:effectLst>
            <a:outerShdw blurRad="38100" dist="38100" dir="2700000">
              <a:srgbClr val="000000"/>
            </a:outerShdw>
          </a:effectLst>
          <a:latin typeface="+mn-lt"/>
          <a:ea typeface="+mn-ea"/>
          <a:cs typeface="+mn-cs"/>
        </a:defRPr>
      </a:lvl2pPr>
      <a:lvl3pPr marL="1143000" lvl="2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hlink"/>
        </a:buClr>
        <a:buSzPct val="120000"/>
        <a:buFontTx/>
        <a:buChar char="•"/>
        <a:defRPr sz="2400" b="0" i="0" u="none" kern="1200" baseline="0">
          <a:solidFill>
            <a:schemeClr val="tx1"/>
          </a:solidFill>
          <a:effectLst>
            <a:outerShdw blurRad="38100" dist="38100" dir="2700000">
              <a:srgbClr val="000000"/>
            </a:outerShdw>
          </a:effectLst>
          <a:latin typeface="+mn-lt"/>
          <a:ea typeface="+mn-ea"/>
          <a:cs typeface="+mn-cs"/>
        </a:defRPr>
      </a:lvl3pPr>
      <a:lvl4pPr marL="1600200" lvl="3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SzTx/>
        <a:buFont typeface="Tahoma" panose="020b0604030504040204" pitchFamily="34" charset="0"/>
        <a:buChar char="–"/>
        <a:defRPr sz="2000" b="0" i="0" u="none" kern="1200" baseline="0">
          <a:solidFill>
            <a:schemeClr val="tx1"/>
          </a:solidFill>
          <a:effectLst>
            <a:outerShdw blurRad="38100" dist="38100" dir="2700000">
              <a:srgbClr val="000000"/>
            </a:outerShdw>
          </a:effectLst>
          <a:latin typeface="+mn-lt"/>
          <a:ea typeface="+mn-ea"/>
          <a:cs typeface="+mn-cs"/>
        </a:defRPr>
      </a:lvl4pPr>
      <a:lvl5pPr marL="2057400" lvl="4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hlink"/>
        </a:buClr>
        <a:buSzPct val="80000"/>
        <a:buFont typeface="Wingdings" panose="05000000000000000000" pitchFamily="2" charset="2"/>
        <a:buChar char="v"/>
        <a:defRPr sz="2000" b="0" i="0" u="none" kern="1200" baseline="0">
          <a:solidFill>
            <a:schemeClr val="tx1"/>
          </a:solidFill>
          <a:effectLst>
            <a:outerShdw blurRad="38100" dist="38100" dir="2700000">
              <a:srgbClr val="000000"/>
            </a:outerShdw>
          </a:effectLst>
          <a:latin typeface="+mn-lt"/>
          <a:ea typeface="+mn-ea"/>
          <a:cs typeface="+mn-cs"/>
        </a:defRPr>
      </a:lvl5pPr>
      <a:lvl6pPr marL="2514600" lvl="5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hlink"/>
        </a:buClr>
        <a:buSzPct val="80000"/>
        <a:buFont typeface="Wingdings" panose="05000000000000000000" pitchFamily="2" charset="2"/>
        <a:buChar char="v"/>
        <a:defRPr sz="2000" b="0" i="0" u="none" kern="1200" baseline="0">
          <a:solidFill>
            <a:schemeClr val="tx1"/>
          </a:solidFill>
          <a:effectLst>
            <a:outerShdw blurRad="38100" dist="38100" dir="2700000">
              <a:srgbClr val="000000"/>
            </a:outerShdw>
          </a:effectLst>
          <a:latin typeface="+mn-lt"/>
          <a:ea typeface="+mn-ea"/>
          <a:cs typeface="+mn-cs"/>
        </a:defRPr>
      </a:lvl6pPr>
      <a:lvl7pPr marL="2971800" lvl="6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hlink"/>
        </a:buClr>
        <a:buSzPct val="80000"/>
        <a:buFont typeface="Wingdings" panose="05000000000000000000" pitchFamily="2" charset="2"/>
        <a:buChar char="v"/>
        <a:defRPr sz="2000" b="0" i="0" u="none" kern="1200" baseline="0">
          <a:solidFill>
            <a:schemeClr val="tx1"/>
          </a:solidFill>
          <a:effectLst>
            <a:outerShdw blurRad="38100" dist="38100" dir="2700000">
              <a:srgbClr val="000000"/>
            </a:outerShdw>
          </a:effectLst>
          <a:latin typeface="+mn-lt"/>
          <a:ea typeface="+mn-ea"/>
          <a:cs typeface="+mn-cs"/>
        </a:defRPr>
      </a:lvl7pPr>
      <a:lvl8pPr marL="3429000" lvl="7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hlink"/>
        </a:buClr>
        <a:buSzPct val="80000"/>
        <a:buFont typeface="Wingdings" panose="05000000000000000000" pitchFamily="2" charset="2"/>
        <a:buChar char="v"/>
        <a:defRPr sz="2000" b="0" i="0" u="none" kern="1200" baseline="0">
          <a:solidFill>
            <a:schemeClr val="tx1"/>
          </a:solidFill>
          <a:effectLst>
            <a:outerShdw blurRad="38100" dist="38100" dir="2700000">
              <a:srgbClr val="000000"/>
            </a:outerShdw>
          </a:effectLst>
          <a:latin typeface="+mn-lt"/>
          <a:ea typeface="+mn-ea"/>
          <a:cs typeface="+mn-cs"/>
        </a:defRPr>
      </a:lvl8pPr>
      <a:lvl9pPr marL="3886200" lvl="8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hlink"/>
        </a:buClr>
        <a:buSzPct val="80000"/>
        <a:buFont typeface="Wingdings" panose="05000000000000000000" pitchFamily="2" charset="2"/>
        <a:buChar char="v"/>
        <a:defRPr sz="2000" b="0" i="0" u="none" kern="1200" baseline="0">
          <a:solidFill>
            <a:schemeClr val="tx1"/>
          </a:solidFill>
          <a:effectLst>
            <a:outerShdw blurRad="38100" dist="38100" dir="2700000">
              <a:srgbClr val="000000"/>
            </a:outerShdw>
          </a:effectLst>
          <a:latin typeface="+mn-lt"/>
          <a:ea typeface="+mn-ea"/>
          <a:cs typeface="+mn-cs"/>
        </a:defRPr>
      </a:lvl9pPr>
    </p:bodyStyle>
    <p:otherStyle>
      <a:lvl1pPr marL="0" lvl="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457200" lvl="1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2pPr>
      <a:lvl3pPr marL="914400" lvl="2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3pPr>
      <a:lvl4pPr marL="1371600" lvl="3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4pPr>
      <a:lvl5pPr marL="1828800" lvl="4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5pPr>
      <a:lvl6pPr marL="2286000" lvl="5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6pPr>
      <a:lvl7pPr marL="2743200" lvl="6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7pPr>
      <a:lvl8pPr marL="3200400" lvl="7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8pPr>
      <a:lvl9pPr marL="3657600" lvl="8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1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/>
      <p:sp>
        <p:nvSpPr>
          <p:cNvPr id="196610" name="标题 196609"/>
          <p:cNvSpPr>
            <a:spLocks noGrp="1" noRot="1"/>
          </p:cNvSpPr>
          <p:nvPr>
            <p:ph type="title"/>
          </p:nvPr>
        </p:nvSpPr>
        <p:spPr>
          <a:xfrm>
            <a:off x="301625" y="609600"/>
            <a:ext cx="8540750" cy="1143000"/>
          </a:xfrm>
          <a:prstGeom prst="rect">
            <a:avLst/>
          </a:prstGeom>
          <a:noFill/>
          <a:ln w="9525">
            <a:noFill/>
          </a:ln>
        </p:spPr>
        <p:txBody>
          <a:bodyPr anchor="ctr" anchorCtr="0"/>
          <a:lstStyle/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96611" name="文本占位符 196610"/>
          <p:cNvSpPr>
            <a:spLocks noGrp="1" noRot="1"/>
          </p:cNvSpPr>
          <p:nvPr>
            <p:ph type="body" idx="1"/>
          </p:nvPr>
        </p:nvSpPr>
        <p:spPr>
          <a:xfrm>
            <a:off x="301625" y="1905000"/>
            <a:ext cx="8540750" cy="4194175"/>
          </a:xfrm>
          <a:prstGeom prst="rect">
            <a:avLst/>
          </a:prstGeom>
          <a:noFill/>
          <a:ln w="9525">
            <a:noFill/>
          </a:ln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96612" name="日期占位符 196611"/>
          <p:cNvSpPr>
            <a:spLocks noGrp="1"/>
          </p:cNvSpPr>
          <p:nvPr>
            <p:ph type="dt" sz="half" idx="2"/>
          </p:nvPr>
        </p:nvSpPr>
        <p:spPr>
          <a:xfrm>
            <a:off x="301625" y="6245225"/>
            <a:ext cx="2289175" cy="47625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196613" name="页脚占位符 196612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196614" name="灯片编号占位符 196613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289175" cy="47625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zh-CN"/>
            </a:defPPr>
            <a:lvl1pPr marL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/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675" r:id="rId2"/>
    <p:sldLayoutId id="2147483676" r:id="rId3"/>
    <p:sldLayoutId id="2147483677" r:id="rId4"/>
    <p:sldLayoutId id="2147483678" r:id="rId5"/>
    <p:sldLayoutId id="2147483679" r:id="rId6"/>
    <p:sldLayoutId id="2147483680" r:id="rId7"/>
    <p:sldLayoutId id="2147483681" r:id="rId8"/>
    <p:sldLayoutId id="2147483682" r:id="rId9"/>
    <p:sldLayoutId id="2147483683" r:id="rId10"/>
    <p:sldLayoutId id="2147483684" r:id="rId11"/>
    <p:sldLayoutId id="2147483685" r:id="rId12"/>
  </p:sldLayoutIdLst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ntr" presetSubtype="0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66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966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966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9" dur="1000"/>
                                        <p:tgtEl>
                                          <p:spTgt spid="1966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  <p:cond evt="onBegin" delay="0">
                          <p:tn val="9"/>
                        </p:cond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66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966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966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966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0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66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966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966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966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0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66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1966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966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966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0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66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1966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1966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966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0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66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1966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1966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966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6610" grpId="0"/>
      <p:bldP spid="196611" grpId="0" uiExpand="1" build="p"/>
    </p:bldLst>
  </p:timing>
  <p:txStyles>
    <p:titleStyle>
      <a:lvl1pPr marL="0" lvl="0" indent="0" algn="ctr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4400" b="0" i="0" u="none" kern="12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42900" lvl="0" indent="-3429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hlink"/>
        </a:buClr>
        <a:buSzPct val="75000"/>
        <a:buFont typeface="Wingdings" panose="05000000000000000000" pitchFamily="2" charset="2"/>
        <a:buChar char="v"/>
        <a:defRPr sz="32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742950" lvl="1" indent="-28575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accent2"/>
        </a:buClr>
        <a:buSzPct val="85000"/>
        <a:buFont typeface="Wingdings" panose="05000000000000000000" pitchFamily="2" charset="2"/>
        <a:buChar char=""/>
        <a:defRPr sz="2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2pPr>
      <a:lvl3pPr marL="1143000" lvl="2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hlink"/>
        </a:buClr>
        <a:buSzPct val="85000"/>
        <a:buFont typeface="Wingdings" panose="05000000000000000000" pitchFamily="2" charset="2"/>
        <a:buChar char="v"/>
        <a:defRPr sz="24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3pPr>
      <a:lvl4pPr marL="1600200" lvl="3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accent2"/>
        </a:buClr>
        <a:buSzPct val="90000"/>
        <a:buFont typeface="Wingdings" panose="05000000000000000000" pitchFamily="2" charset="2"/>
        <a:buChar char="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4pPr>
      <a:lvl5pPr marL="2057400" lvl="4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hlink"/>
        </a:buClr>
        <a:buSzPct val="85000"/>
        <a:buFont typeface="Wingdings" panose="05000000000000000000" pitchFamily="2" charset="2"/>
        <a:buChar char="v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lvl="5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hlink"/>
        </a:buClr>
        <a:buSzPct val="85000"/>
        <a:buFont typeface="Wingdings" panose="05000000000000000000" pitchFamily="2" charset="2"/>
        <a:buChar char="v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971800" lvl="6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hlink"/>
        </a:buClr>
        <a:buSzPct val="85000"/>
        <a:buFont typeface="Wingdings" panose="05000000000000000000" pitchFamily="2" charset="2"/>
        <a:buChar char="v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3429000" lvl="7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hlink"/>
        </a:buClr>
        <a:buSzPct val="85000"/>
        <a:buFont typeface="Wingdings" panose="05000000000000000000" pitchFamily="2" charset="2"/>
        <a:buChar char="v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3886200" lvl="8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hlink"/>
        </a:buClr>
        <a:buSzPct val="85000"/>
        <a:buFont typeface="Wingdings" panose="05000000000000000000" pitchFamily="2" charset="2"/>
        <a:buChar char="v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lvl="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457200" lvl="1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2pPr>
      <a:lvl3pPr marL="914400" lvl="2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3pPr>
      <a:lvl4pPr marL="1371600" lvl="3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4pPr>
      <a:lvl5pPr marL="1828800" lvl="4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5pPr>
      <a:lvl6pPr marL="2286000" lvl="5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6pPr>
      <a:lvl7pPr marL="2743200" lvl="6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7pPr>
      <a:lvl8pPr marL="3200400" lvl="7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8pPr>
      <a:lvl9pPr marL="3657600" lvl="8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8.xml" /><Relationship Id="rId2" Type="http://schemas.openxmlformats.org/officeDocument/2006/relationships/image" Target="file:///E:\01&#21407;&#21019;&#21147;&#19978;&#20256;\http:\bbs.masyi.com\attachments\month_1010\1010071029d50527bad3bcdfb5.jpg" TargetMode="External" /><Relationship Id="rId3" Type="http://schemas.openxmlformats.org/officeDocument/2006/relationships/image" Target="../media/image4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8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8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8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8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8133126114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122" name="标题 5121"/>
          <p:cNvSpPr>
            <a:spLocks noGrp="1"/>
          </p:cNvSpPr>
          <p:nvPr>
            <p:ph type="ctrTitle"/>
          </p:nvPr>
        </p:nvSpPr>
        <p:spPr>
          <a:xfrm>
            <a:off x="457200" y="1066800"/>
            <a:ext cx="7772400" cy="1066800"/>
          </a:xfrm>
        </p:spPr>
        <p:txBody>
          <a:bodyPr anchor="b" anchorCtr="1"/>
          <a:lstStyle/>
          <a:p>
            <a:pPr defTabSz="914400">
              <a:buSzTx/>
              <a:buFontTx/>
              <a:buNone/>
            </a:pPr>
            <a:r>
              <a:rPr lang="en-US" altLang="zh-CN" sz="4000" kern="1200" baseline="0">
                <a:latin typeface="Tahoma" panose="020b0604030504040204" pitchFamily="34" charset="0"/>
                <a:ea typeface="宋体" panose="02010600030101010101" pitchFamily="2" charset="-122"/>
              </a:rPr>
              <a:t> </a:t>
            </a:r>
            <a:r>
              <a:rPr lang="zh-CN" altLang="en-US" sz="4000" kern="1200" baseline="0">
                <a:latin typeface="Tahoma" panose="020b0604030504040204" pitchFamily="34" charset="0"/>
                <a:ea typeface="宋体" panose="02010600030101010101" pitchFamily="2" charset="-122"/>
              </a:rPr>
              <a:t>君乐宝老酸奶市场营销策划书</a:t>
            </a:r>
            <a:endParaRPr lang="zh-CN" altLang="en-US" sz="4000" kern="1200" baseline="0">
              <a:latin typeface="Tahoma" panose="020b0604030504040204" pitchFamily="34" charset="0"/>
              <a:ea typeface="宋体" panose="02010600030101010101" pitchFamily="2" charset="-122"/>
            </a:endParaRPr>
          </a:p>
        </p:txBody>
      </p:sp>
      <p:sp>
        <p:nvSpPr>
          <p:cNvPr id="5123" name="副标题 5122"/>
          <p:cNvSpPr>
            <a:spLocks noGrp="1"/>
          </p:cNvSpPr>
          <p:nvPr>
            <p:ph type="subTitle" idx="1"/>
          </p:nvPr>
        </p:nvSpPr>
        <p:spPr/>
        <p:txBody>
          <a:bodyPr anchor="t" anchorCtr="0"/>
          <a:lstStyle/>
          <a:p>
            <a:pPr defTabSz="914400">
              <a:lnSpc>
                <a:spcPct val="90000"/>
              </a:lnSpc>
              <a:buSzPct val="120000"/>
            </a:pPr>
            <a:r>
              <a:rPr lang="zh-CN" altLang="en-US" sz="2400" kern="1200" baseline="0">
                <a:latin typeface="Tahoma" panose="020b0604030504040204" pitchFamily="34" charset="0"/>
                <a:ea typeface="宋体" panose="02010600030101010101" pitchFamily="2" charset="-122"/>
              </a:rPr>
              <a:t>学校：马鞍山职业技术学院</a:t>
            </a:r>
            <a:endParaRPr lang="zh-CN" altLang="en-US" sz="2400" kern="1200" baseline="0">
              <a:latin typeface="Tahoma" panose="020b0604030504040204" pitchFamily="34" charset="0"/>
              <a:ea typeface="宋体" panose="02010600030101010101" pitchFamily="2" charset="-122"/>
            </a:endParaRPr>
          </a:p>
          <a:p>
            <a:pPr defTabSz="914400">
              <a:lnSpc>
                <a:spcPct val="90000"/>
              </a:lnSpc>
              <a:buSzPct val="120000"/>
            </a:pPr>
            <a:r>
              <a:rPr lang="zh-CN" altLang="en-US" sz="2400" kern="1200" baseline="0">
                <a:latin typeface="Tahoma" panose="020b0604030504040204" pitchFamily="34" charset="0"/>
                <a:ea typeface="宋体" panose="02010600030101010101" pitchFamily="2" charset="-122"/>
              </a:rPr>
              <a:t>专业：市场营销</a:t>
            </a:r>
            <a:endParaRPr lang="zh-CN" altLang="en-US" sz="2400" kern="1200" baseline="0">
              <a:latin typeface="Tahoma" panose="020b0604030504040204" pitchFamily="34" charset="0"/>
              <a:ea typeface="宋体" panose="02010600030101010101" pitchFamily="2" charset="-122"/>
            </a:endParaRPr>
          </a:p>
          <a:p>
            <a:pPr defTabSz="914400">
              <a:lnSpc>
                <a:spcPct val="90000"/>
              </a:lnSpc>
              <a:buSzPct val="120000"/>
            </a:pPr>
            <a:r>
              <a:rPr lang="zh-CN" altLang="en-US" sz="2400" kern="1200" baseline="0">
                <a:latin typeface="Tahoma" panose="020b0604030504040204" pitchFamily="34" charset="0"/>
                <a:ea typeface="宋体" panose="02010600030101010101" pitchFamily="2" charset="-122"/>
              </a:rPr>
              <a:t>年月：</a:t>
            </a:r>
            <a:r>
              <a:rPr lang="en-US" altLang="zh-CN" sz="2400" kern="1200" baseline="0">
                <a:latin typeface="Tahoma" panose="020b0604030504040204" pitchFamily="34" charset="0"/>
                <a:ea typeface="宋体" panose="02010600030101010101" pitchFamily="2" charset="-122"/>
              </a:rPr>
              <a:t>2010</a:t>
            </a:r>
            <a:r>
              <a:rPr lang="zh-CN" altLang="en-US" sz="2400" kern="1200" baseline="0">
                <a:latin typeface="Tahoma" panose="020b0604030504040204" pitchFamily="34" charset="0"/>
                <a:ea typeface="宋体" panose="02010600030101010101" pitchFamily="2" charset="-122"/>
              </a:rPr>
              <a:t>年</a:t>
            </a:r>
            <a:r>
              <a:rPr lang="en-US" altLang="zh-CN" sz="2400" kern="1200" baseline="0">
                <a:latin typeface="Tahoma" panose="020b0604030504040204" pitchFamily="34" charset="0"/>
                <a:ea typeface="宋体" panose="02010600030101010101" pitchFamily="2" charset="-122"/>
              </a:rPr>
              <a:t>11</a:t>
            </a:r>
            <a:r>
              <a:rPr lang="zh-CN" altLang="en-US" sz="2400" kern="1200" baseline="0">
                <a:latin typeface="Tahoma" panose="020b0604030504040204" pitchFamily="34" charset="0"/>
                <a:ea typeface="宋体" panose="02010600030101010101" pitchFamily="2" charset="-122"/>
              </a:rPr>
              <a:t>月</a:t>
            </a:r>
            <a:r>
              <a:rPr lang="en-US" altLang="zh-CN" sz="2400" kern="1200" baseline="0">
                <a:latin typeface="Tahoma" panose="020b0604030504040204" pitchFamily="34" charset="0"/>
                <a:ea typeface="宋体" panose="02010600030101010101" pitchFamily="2" charset="-122"/>
              </a:rPr>
              <a:t>28</a:t>
            </a:r>
            <a:r>
              <a:rPr lang="zh-CN" altLang="en-US" sz="2400" kern="1200" baseline="0">
                <a:latin typeface="Tahoma" panose="020b0604030504040204" pitchFamily="34" charset="0"/>
                <a:ea typeface="宋体" panose="02010600030101010101" pitchFamily="2" charset="-122"/>
              </a:rPr>
              <a:t>日星期日</a:t>
            </a:r>
            <a:endParaRPr lang="zh-CN" altLang="en-US" sz="2400" b="1" kern="1200" baseline="0">
              <a:latin typeface="Tahoma" panose="020b0604030504040204" pitchFamily="34" charset="0"/>
              <a:ea typeface="宋体" panose="02010600030101010101" pitchFamily="2" charset="-122"/>
            </a:endParaRPr>
          </a:p>
          <a:p>
            <a:pPr defTabSz="914400">
              <a:lnSpc>
                <a:spcPct val="90000"/>
              </a:lnSpc>
              <a:buSzPct val="120000"/>
            </a:pPr>
            <a:r>
              <a:rPr lang="zh-CN" altLang="en-US" sz="2400" b="1" kern="1200" baseline="0">
                <a:latin typeface="Tahoma" panose="020b0604030504040204" pitchFamily="34" charset="0"/>
                <a:ea typeface="宋体" panose="02010600030101010101" pitchFamily="2" charset="-122"/>
              </a:rPr>
              <a:t>负责人：</a:t>
            </a:r>
            <a:r>
              <a:rPr lang="zh-CN" altLang="en-US" sz="2400" kern="1200" baseline="0">
                <a:latin typeface="Tahoma" panose="020b0604030504040204" pitchFamily="34" charset="0"/>
                <a:ea typeface="宋体" panose="02010600030101010101" pitchFamily="2" charset="-122"/>
              </a:rPr>
              <a:t>陈诚、余国俊、张小丹、王祥龙</a:t>
            </a:r>
            <a:endParaRPr lang="zh-CN" altLang="en-US" sz="2400" kern="1200" baseline="0">
              <a:latin typeface="Tahoma" panose="020b0604030504040204" pitchFamily="34" charset="0"/>
              <a:ea typeface="宋体" panose="02010600030101010101" pitchFamily="2" charset="-122"/>
            </a:endParaRPr>
          </a:p>
        </p:txBody>
      </p:sp>
      <p:sp>
        <p:nvSpPr>
          <p:cNvPr id="5124" name="TextBox 5123"/>
          <p:cNvSpPr txBox="1"/>
          <p:nvPr/>
        </p:nvSpPr>
        <p:spPr>
          <a:xfrm>
            <a:off x="914400" y="914400"/>
            <a:ext cx="1371600" cy="32004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sz="100"/>
              <a:t>2023最新整理收集</a:t>
            </a:r>
          </a:p>
          <a:p>
            <a:pPr>
              <a:defRPr sz="100" b="1" i="1">
                <a:solidFill>
                  <a:srgbClr val="E1E100"/>
                </a:solidFill>
              </a:defRPr>
            </a:pPr>
            <a:r>
              <a:t>do</a:t>
            </a:r>
            <a:br/>
            <a:br/>
            <a:br/>
            <a:r>
              <a:t> something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2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dur="2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22" grpId="0"/>
      <p:bldP spid="5123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173" name="标题 7172"/>
          <p:cNvSpPr>
            <a:spLocks noGrp="1" noRot="1"/>
          </p:cNvSpPr>
          <p:nvPr>
            <p:ph type="title"/>
          </p:nvPr>
        </p:nvSpPr>
        <p:spPr>
          <a:xfrm>
            <a:off x="304800" y="457200"/>
            <a:ext cx="8540750" cy="1143000"/>
          </a:xfrm>
        </p:spPr>
        <p:txBody>
          <a:bodyPr anchor="ctr" anchorCtr="0"/>
          <a:lstStyle/>
          <a:p>
            <a:r>
              <a:rPr lang="zh-CN" altLang="en-US"/>
              <a:t>君乐宝老酸奶实物</a:t>
            </a:r>
            <a:endParaRPr lang="zh-CN" altLang="en-US"/>
          </a:p>
        </p:txBody>
      </p:sp>
      <p:sp>
        <p:nvSpPr>
          <p:cNvPr id="7176" name="矩形 7175"/>
          <p:cNvSpPr/>
          <p:nvPr/>
        </p:nvSpPr>
        <p:spPr>
          <a:xfrm>
            <a:off x="0" y="0"/>
            <a:ext cx="9144000" cy="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7175" name="aimg_114470" descr="喜欢这包装.jpg"/>
          <p:cNvPicPr>
            <a:picLocks noChangeAspect="1"/>
          </p:cNvPicPr>
          <p:nvPr/>
        </p:nvPicPr>
        <p:blipFill>
          <a:blip r:embed="rId3" r:link="rId2"/>
          <a:stretch>
            <a:fillRect/>
          </a:stretch>
        </p:blipFill>
        <p:spPr>
          <a:xfrm>
            <a:off x="1981200" y="1447800"/>
            <a:ext cx="4984750" cy="513397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7177" name="矩形 7176"/>
          <p:cNvSpPr/>
          <p:nvPr/>
        </p:nvSpPr>
        <p:spPr>
          <a:xfrm>
            <a:off x="0" y="5895975"/>
            <a:ext cx="9144000" cy="0"/>
          </a:xfrm>
          <a:prstGeom prst="rect">
            <a:avLst/>
          </a:prstGeom>
          <a:noFill/>
          <a:ln w="9525">
            <a:noFill/>
          </a:ln>
        </p:spPr>
        <p:txBody>
          <a:bodyPr wrap="none" anchor="ctr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>
              <a:latin typeface="Arial" pitchFamily="34" charset="0"/>
            </a:endParaRPr>
          </a:p>
        </p:txBody>
      </p:sp>
    </p:spTree>
  </p:cSld>
  <p:clrMapOvr>
    <a:masterClrMapping/>
  </p:clrMapOvr>
  <p:transition>
    <p:fade/>
  </p:transition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268" name="标题 11267"/>
          <p:cNvSpPr>
            <a:spLocks noGrp="1" noRot="1"/>
          </p:cNvSpPr>
          <p:nvPr>
            <p:ph type="title"/>
          </p:nvPr>
        </p:nvSpPr>
        <p:spPr>
          <a:xfrm>
            <a:off x="457200" y="274638"/>
            <a:ext cx="8229600" cy="5973762"/>
          </a:xfrm>
        </p:spPr>
        <p:txBody>
          <a:bodyPr anchor="ctr" anchorCtr="0"/>
          <a:lstStyle/>
          <a:p>
            <a:pPr algn="l"/>
            <a:r>
              <a:rPr lang="en-US" altLang="zh-CN" sz="3200" b="1"/>
              <a:t>                           </a:t>
            </a:r>
            <a:r>
              <a:rPr lang="zh-CN" altLang="en-US" sz="3200" b="1"/>
              <a:t>目录</a:t>
            </a:r>
            <a:br>
              <a:rPr lang="zh-CN" altLang="en-US" sz="3200" b="1"/>
            </a:br>
            <a:r>
              <a:rPr lang="zh-CN" altLang="en-US" sz="2400" b="1"/>
              <a:t>前言</a:t>
            </a:r>
            <a:r>
              <a:rPr lang="en-US" altLang="zh-CN" sz="2400">
                <a:latin typeface="Arial" pitchFamily="34" charset="0"/>
              </a:rPr>
              <a:t>……………………………………………………………</a:t>
            </a:r>
            <a:br>
              <a:rPr lang="en-US" altLang="zh-CN" sz="2400"/>
            </a:br>
            <a:r>
              <a:rPr lang="zh-CN" altLang="en-US" sz="2800"/>
              <a:t>一 市场分析</a:t>
            </a:r>
            <a:r>
              <a:rPr lang="en-US" altLang="zh-CN" sz="2800">
                <a:latin typeface="Arial" pitchFamily="34" charset="0"/>
              </a:rPr>
              <a:t>……………………………………</a:t>
            </a:r>
            <a:br>
              <a:rPr lang="en-US" altLang="zh-CN" sz="2800"/>
            </a:br>
            <a:r>
              <a:rPr lang="en-US" altLang="zh-CN" sz="2800"/>
              <a:t>(</a:t>
            </a:r>
            <a:r>
              <a:rPr lang="zh-CN" altLang="en-US" sz="2800"/>
              <a:t>一</a:t>
            </a:r>
            <a:r>
              <a:rPr lang="en-US" altLang="zh-CN" sz="2800"/>
              <a:t>)</a:t>
            </a:r>
            <a:r>
              <a:rPr lang="zh-CN" altLang="en-US" sz="2800"/>
              <a:t>酸奶中国品牌市场发展历程</a:t>
            </a:r>
            <a:r>
              <a:rPr lang="en-US" altLang="zh-CN" sz="2800">
                <a:latin typeface="Arial" pitchFamily="34" charset="0"/>
              </a:rPr>
              <a:t>………………</a:t>
            </a:r>
            <a:br>
              <a:rPr lang="en-US" altLang="zh-CN" sz="2800"/>
            </a:br>
            <a:r>
              <a:rPr lang="en-US" altLang="zh-CN" sz="2800"/>
              <a:t>(</a:t>
            </a:r>
            <a:r>
              <a:rPr lang="zh-CN" altLang="en-US" sz="2800"/>
              <a:t>二</a:t>
            </a:r>
            <a:r>
              <a:rPr lang="en-US" altLang="zh-CN" sz="2800"/>
              <a:t>)</a:t>
            </a:r>
            <a:r>
              <a:rPr lang="zh-CN" altLang="en-US" sz="2800"/>
              <a:t>现有市场竞争格局发展 </a:t>
            </a:r>
            <a:r>
              <a:rPr lang="en-US" altLang="zh-CN" sz="2800">
                <a:latin typeface="Arial" pitchFamily="34" charset="0"/>
              </a:rPr>
              <a:t>……………………</a:t>
            </a:r>
            <a:br>
              <a:rPr lang="en-US" altLang="zh-CN" sz="2800"/>
            </a:br>
            <a:r>
              <a:rPr lang="en-US" altLang="zh-CN" sz="2800"/>
              <a:t>(</a:t>
            </a:r>
            <a:r>
              <a:rPr lang="zh-CN" altLang="en-US" sz="2800"/>
              <a:t>三</a:t>
            </a:r>
            <a:r>
              <a:rPr lang="en-US" altLang="zh-CN" sz="2800"/>
              <a:t>)</a:t>
            </a:r>
            <a:r>
              <a:rPr lang="zh-CN" altLang="en-US" sz="2800"/>
              <a:t>消费者分析</a:t>
            </a:r>
            <a:r>
              <a:rPr lang="en-US" altLang="zh-CN" sz="2800">
                <a:latin typeface="Arial" pitchFamily="34" charset="0"/>
              </a:rPr>
              <a:t>………………………………</a:t>
            </a:r>
            <a:br>
              <a:rPr lang="en-US" altLang="zh-CN" sz="2800"/>
            </a:br>
            <a:r>
              <a:rPr lang="en-US" altLang="zh-CN" sz="2800"/>
              <a:t> (</a:t>
            </a:r>
            <a:r>
              <a:rPr lang="zh-CN" altLang="en-US" sz="2800"/>
              <a:t>四</a:t>
            </a:r>
            <a:r>
              <a:rPr lang="en-US" altLang="zh-CN" sz="2800"/>
              <a:t>)</a:t>
            </a:r>
            <a:r>
              <a:rPr lang="zh-CN" altLang="en-US" sz="2800"/>
              <a:t>市场发展趋势分析</a:t>
            </a:r>
            <a:r>
              <a:rPr lang="en-US" altLang="zh-CN" sz="2800">
                <a:latin typeface="Arial" pitchFamily="34" charset="0"/>
              </a:rPr>
              <a:t>…………………………</a:t>
            </a:r>
            <a:br>
              <a:rPr lang="en-US" altLang="zh-CN" sz="2800"/>
            </a:br>
            <a:r>
              <a:rPr lang="en-US" altLang="zh-CN" sz="2800"/>
              <a:t> (</a:t>
            </a:r>
            <a:r>
              <a:rPr lang="zh-CN" altLang="en-US" sz="2800"/>
              <a:t>五</a:t>
            </a:r>
            <a:r>
              <a:rPr lang="en-US" altLang="zh-CN" sz="2800"/>
              <a:t>)</a:t>
            </a:r>
            <a:r>
              <a:rPr lang="zh-CN" altLang="en-US" sz="2800"/>
              <a:t>未来产品发展趋势</a:t>
            </a:r>
            <a:r>
              <a:rPr lang="en-US" altLang="zh-CN" sz="2800">
                <a:latin typeface="Arial" pitchFamily="34" charset="0"/>
              </a:rPr>
              <a:t>……………………………</a:t>
            </a:r>
            <a:endParaRPr lang="en-US" altLang="zh-CN" sz="2800"/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ntr" presetSubtype="0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12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12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9" dur="1000"/>
                                        <p:tgtEl>
                                          <p:spTgt spid="112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26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412" name="标题 17411"/>
          <p:cNvSpPr>
            <a:spLocks noGrp="1" noRot="1"/>
          </p:cNvSpPr>
          <p:nvPr>
            <p:ph type="title"/>
          </p:nvPr>
        </p:nvSpPr>
        <p:spPr>
          <a:xfrm>
            <a:off x="457200" y="274638"/>
            <a:ext cx="8229600" cy="5592762"/>
          </a:xfrm>
        </p:spPr>
        <p:txBody>
          <a:bodyPr anchor="ctr" anchorCtr="0"/>
          <a:lstStyle/>
          <a:p>
            <a:pPr algn="l"/>
            <a:r>
              <a:rPr lang="zh-CN" altLang="en-US" sz="2800" b="1"/>
              <a:t>二 产品分析</a:t>
            </a:r>
            <a:r>
              <a:rPr lang="en-US" altLang="zh-CN" sz="2800" b="1">
                <a:latin typeface="Arial" pitchFamily="34" charset="0"/>
              </a:rPr>
              <a:t>…………………………</a:t>
            </a:r>
            <a:br>
              <a:rPr lang="en-US" altLang="zh-CN" sz="2800"/>
            </a:br>
            <a:r>
              <a:rPr lang="en-US" altLang="zh-CN" sz="2800"/>
              <a:t> (</a:t>
            </a:r>
            <a:r>
              <a:rPr lang="zh-CN" altLang="en-US" sz="2800"/>
              <a:t>一</a:t>
            </a:r>
            <a:r>
              <a:rPr lang="en-US" altLang="zh-CN" sz="2800"/>
              <a:t>)“</a:t>
            </a:r>
            <a:r>
              <a:rPr lang="zh-CN" altLang="en-US" sz="2800"/>
              <a:t>君乐宝老酸奶”介绍与分析</a:t>
            </a:r>
            <a:r>
              <a:rPr lang="en-US" altLang="zh-CN" sz="2800">
                <a:latin typeface="Arial" pitchFamily="34" charset="0"/>
              </a:rPr>
              <a:t>………………</a:t>
            </a:r>
            <a:br>
              <a:rPr lang="en-US" altLang="zh-CN" sz="2800"/>
            </a:br>
            <a:r>
              <a:rPr lang="en-US" altLang="zh-CN" sz="2800"/>
              <a:t> (</a:t>
            </a:r>
            <a:r>
              <a:rPr lang="zh-CN" altLang="en-US" sz="2800"/>
              <a:t>二</a:t>
            </a:r>
            <a:r>
              <a:rPr lang="en-US" altLang="zh-CN" sz="2800"/>
              <a:t>)</a:t>
            </a:r>
            <a:r>
              <a:rPr lang="zh-CN" altLang="en-US" sz="2800"/>
              <a:t>竞争对手老酸奶分析</a:t>
            </a:r>
            <a:r>
              <a:rPr lang="en-US" altLang="zh-CN" sz="2800">
                <a:latin typeface="Arial" pitchFamily="34" charset="0"/>
              </a:rPr>
              <a:t>……………………</a:t>
            </a:r>
            <a:endParaRPr lang="en-US" altLang="zh-CN" sz="2800"/>
          </a:p>
        </p:txBody>
      </p:sp>
    </p:spTree>
  </p:cSld>
  <p:clrMapOvr>
    <a:masterClrMapping/>
  </p:clrMapOvr>
  <p:transition>
    <p:fade/>
  </p:transition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460" name="标题 19459"/>
          <p:cNvSpPr>
            <a:spLocks noGrp="1" noRot="1"/>
          </p:cNvSpPr>
          <p:nvPr>
            <p:ph type="title"/>
          </p:nvPr>
        </p:nvSpPr>
        <p:spPr>
          <a:xfrm>
            <a:off x="381000" y="274638"/>
            <a:ext cx="8305800" cy="5745162"/>
          </a:xfrm>
        </p:spPr>
        <p:txBody>
          <a:bodyPr anchor="ctr" anchorCtr="0"/>
          <a:lstStyle/>
          <a:p>
            <a:pPr algn="l"/>
            <a:r>
              <a:rPr lang="zh-CN" altLang="en-US"/>
              <a:t>三、主要品牌定位策略分析</a:t>
            </a:r>
            <a:br>
              <a:rPr lang="zh-CN" altLang="en-US"/>
            </a:br>
            <a:r>
              <a:rPr lang="zh-CN" altLang="en-US" sz="2800"/>
              <a:t>蒙牛 老蒙古</a:t>
            </a:r>
            <a:r>
              <a:rPr lang="en-US" altLang="zh-CN" sz="2800">
                <a:latin typeface="Arial" pitchFamily="34" charset="0"/>
              </a:rPr>
              <a:t>—</a:t>
            </a:r>
            <a:r>
              <a:rPr lang="zh-CN" altLang="en-US" sz="2800"/>
              <a:t>酸奶</a:t>
            </a:r>
            <a:r>
              <a:rPr lang="en-US" altLang="zh-CN" sz="2800">
                <a:latin typeface="Arial" pitchFamily="34" charset="0"/>
              </a:rPr>
              <a:t>…………………………………</a:t>
            </a:r>
            <a:br>
              <a:rPr lang="en-US" altLang="zh-CN" sz="2800"/>
            </a:br>
            <a:r>
              <a:rPr lang="zh-CN" altLang="en-US" sz="2800"/>
              <a:t>小西牛</a:t>
            </a:r>
            <a:r>
              <a:rPr lang="en-US" altLang="zh-CN" sz="2800">
                <a:latin typeface="Arial" pitchFamily="34" charset="0"/>
              </a:rPr>
              <a:t>—</a:t>
            </a:r>
            <a:r>
              <a:rPr lang="zh-CN" altLang="en-US" sz="2800"/>
              <a:t>老酸奶</a:t>
            </a:r>
            <a:r>
              <a:rPr lang="en-US" altLang="zh-CN" sz="2800">
                <a:latin typeface="Arial" pitchFamily="34" charset="0"/>
              </a:rPr>
              <a:t>……………………………………</a:t>
            </a:r>
            <a:br>
              <a:rPr lang="en-US" altLang="zh-CN" sz="2800"/>
            </a:br>
            <a:r>
              <a:rPr lang="zh-CN" altLang="en-US" sz="2800"/>
              <a:t>卫岗 藏方</a:t>
            </a:r>
            <a:r>
              <a:rPr lang="en-US" altLang="zh-CN" sz="2800">
                <a:latin typeface="Arial" pitchFamily="34" charset="0"/>
              </a:rPr>
              <a:t>—</a:t>
            </a:r>
            <a:r>
              <a:rPr lang="zh-CN" altLang="en-US" sz="2800"/>
              <a:t>老酸奶</a:t>
            </a:r>
            <a:r>
              <a:rPr lang="en-US" altLang="zh-CN" sz="2800">
                <a:latin typeface="Arial" pitchFamily="34" charset="0"/>
              </a:rPr>
              <a:t>………………………………</a:t>
            </a:r>
            <a:endParaRPr lang="en-US" altLang="zh-CN" sz="2800"/>
          </a:p>
        </p:txBody>
      </p:sp>
    </p:spTree>
  </p:cSld>
  <p:clrMapOvr>
    <a:masterClrMapping/>
  </p:clrMapOvr>
  <p:transition>
    <p:fade/>
  </p:transition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508" name="标题 21507"/>
          <p:cNvSpPr>
            <a:spLocks noGrp="1" noRot="1"/>
          </p:cNvSpPr>
          <p:nvPr>
            <p:ph type="title"/>
          </p:nvPr>
        </p:nvSpPr>
        <p:spPr>
          <a:xfrm>
            <a:off x="457200" y="274638"/>
            <a:ext cx="8229600" cy="5516562"/>
          </a:xfrm>
        </p:spPr>
        <p:txBody>
          <a:bodyPr anchor="ctr" anchorCtr="0"/>
          <a:lstStyle/>
          <a:p>
            <a:pPr algn="l"/>
            <a:r>
              <a:rPr lang="zh-CN" altLang="en-US" sz="4000"/>
              <a:t>四、营销战略及</a:t>
            </a:r>
            <a:r>
              <a:rPr lang="en-US" altLang="zh-CN" sz="4000"/>
              <a:t>SWOT</a:t>
            </a:r>
            <a:r>
              <a:rPr lang="zh-CN" altLang="en-US" sz="4000"/>
              <a:t>分析</a:t>
            </a:r>
            <a:br>
              <a:rPr lang="zh-CN" altLang="en-US" sz="2000"/>
            </a:br>
            <a:r>
              <a:rPr lang="en-US" altLang="zh-CN" sz="2800"/>
              <a:t>(</a:t>
            </a:r>
            <a:r>
              <a:rPr lang="zh-CN" altLang="en-US" sz="2800"/>
              <a:t>一</a:t>
            </a:r>
            <a:r>
              <a:rPr lang="en-US" altLang="zh-CN" sz="2800"/>
              <a:t>)</a:t>
            </a:r>
            <a:r>
              <a:rPr lang="zh-CN" altLang="en-US" sz="2800"/>
              <a:t>营销目标 </a:t>
            </a:r>
            <a:r>
              <a:rPr lang="en-US" altLang="zh-CN" sz="2800">
                <a:latin typeface="Arial" pitchFamily="34" charset="0"/>
              </a:rPr>
              <a:t>………………………………</a:t>
            </a:r>
            <a:br>
              <a:rPr lang="en-US" altLang="zh-CN" sz="2800"/>
            </a:br>
            <a:r>
              <a:rPr lang="en-US" altLang="zh-CN" sz="2800"/>
              <a:t>(</a:t>
            </a:r>
            <a:r>
              <a:rPr lang="zh-CN" altLang="en-US" sz="2800"/>
              <a:t>二</a:t>
            </a:r>
            <a:r>
              <a:rPr lang="en-US" altLang="zh-CN" sz="2800"/>
              <a:t>)</a:t>
            </a:r>
            <a:r>
              <a:rPr lang="zh-CN" altLang="en-US" sz="2800"/>
              <a:t>市场策略 </a:t>
            </a:r>
            <a:r>
              <a:rPr lang="en-US" altLang="zh-CN" sz="2800">
                <a:latin typeface="Arial" pitchFamily="34" charset="0"/>
              </a:rPr>
              <a:t>………………………………</a:t>
            </a:r>
            <a:br>
              <a:rPr lang="en-US" altLang="zh-CN" sz="2800"/>
            </a:br>
            <a:r>
              <a:rPr lang="en-US" altLang="zh-CN" sz="2800"/>
              <a:t>(</a:t>
            </a:r>
            <a:r>
              <a:rPr lang="zh-CN" altLang="en-US" sz="2800"/>
              <a:t>三</a:t>
            </a:r>
            <a:r>
              <a:rPr lang="en-US" altLang="zh-CN" sz="2800"/>
              <a:t>)SWOT</a:t>
            </a:r>
            <a:r>
              <a:rPr lang="zh-CN" altLang="en-US" sz="2800"/>
              <a:t>分析</a:t>
            </a:r>
            <a:r>
              <a:rPr lang="en-US" altLang="zh-CN" sz="2800">
                <a:latin typeface="Arial" pitchFamily="34" charset="0"/>
              </a:rPr>
              <a:t>…………………………………</a:t>
            </a:r>
            <a:endParaRPr lang="en-US" altLang="zh-CN" sz="2800"/>
          </a:p>
        </p:txBody>
      </p:sp>
    </p:spTree>
  </p:cSld>
  <p:clrMapOvr>
    <a:masterClrMapping/>
  </p:clrMapOvr>
  <p:transition>
    <p:fade/>
  </p:transition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556" name="标题 23555"/>
          <p:cNvSpPr>
            <a:spLocks noGrp="1" noRot="1"/>
          </p:cNvSpPr>
          <p:nvPr>
            <p:ph type="title"/>
          </p:nvPr>
        </p:nvSpPr>
        <p:spPr>
          <a:xfrm>
            <a:off x="457200" y="274638"/>
            <a:ext cx="8229600" cy="5668962"/>
          </a:xfrm>
        </p:spPr>
        <p:txBody>
          <a:bodyPr anchor="ctr" anchorCtr="0"/>
          <a:lstStyle/>
          <a:p>
            <a:r>
              <a:rPr lang="zh-CN" altLang="en-US" sz="4000"/>
              <a:t>五 公关营销策</a:t>
            </a:r>
            <a:r>
              <a:rPr lang="zh-CN" altLang="en-US"/>
              <a:t>略</a:t>
            </a:r>
            <a:br>
              <a:rPr lang="zh-CN" altLang="en-US"/>
            </a:br>
            <a:r>
              <a:rPr lang="en-US" altLang="zh-CN" sz="2400"/>
              <a:t>(</a:t>
            </a:r>
            <a:r>
              <a:rPr lang="zh-CN" altLang="en-US" sz="2400"/>
              <a:t>一</a:t>
            </a:r>
            <a:r>
              <a:rPr lang="en-US" altLang="zh-CN" sz="2400"/>
              <a:t>)</a:t>
            </a:r>
            <a:r>
              <a:rPr lang="zh-CN" altLang="en-US" sz="2400"/>
              <a:t>目的</a:t>
            </a:r>
            <a:r>
              <a:rPr lang="en-US" altLang="zh-CN" sz="2400">
                <a:latin typeface="Arial" pitchFamily="34" charset="0"/>
              </a:rPr>
              <a:t>…………………………………………………………</a:t>
            </a:r>
            <a:r>
              <a:rPr lang="en-US" altLang="zh-CN" sz="4000"/>
              <a:t> </a:t>
            </a:r>
            <a:br>
              <a:rPr lang="en-US" altLang="zh-CN" sz="2400"/>
            </a:br>
            <a:r>
              <a:rPr lang="en-US" altLang="zh-CN" sz="2400"/>
              <a:t>(</a:t>
            </a:r>
            <a:r>
              <a:rPr lang="zh-CN" altLang="en-US" sz="2400"/>
              <a:t>二</a:t>
            </a:r>
            <a:r>
              <a:rPr lang="en-US" altLang="zh-CN" sz="2400"/>
              <a:t>)</a:t>
            </a:r>
            <a:r>
              <a:rPr lang="zh-CN" altLang="en-US" sz="2400"/>
              <a:t>活动策划</a:t>
            </a:r>
            <a:r>
              <a:rPr lang="en-US" altLang="zh-CN" sz="2400">
                <a:latin typeface="Arial" pitchFamily="34" charset="0"/>
              </a:rPr>
              <a:t>……………………………………………………</a:t>
            </a:r>
            <a:endParaRPr lang="en-US" altLang="zh-CN" sz="2400"/>
          </a:p>
        </p:txBody>
      </p:sp>
    </p:spTree>
  </p:cSld>
  <p:clrMapOvr>
    <a:masterClrMapping/>
  </p:clrMapOvr>
  <p:transition>
    <p:fade/>
  </p:transition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604" name="标题 25603"/>
          <p:cNvSpPr>
            <a:spLocks noGrp="1" noRot="1"/>
          </p:cNvSpPr>
          <p:nvPr>
            <p:ph type="title"/>
          </p:nvPr>
        </p:nvSpPr>
        <p:spPr>
          <a:xfrm>
            <a:off x="457200" y="274638"/>
            <a:ext cx="8229600" cy="5364162"/>
          </a:xfrm>
        </p:spPr>
        <p:txBody>
          <a:bodyPr anchor="ctr" anchorCtr="0"/>
          <a:lstStyle/>
          <a:p>
            <a:r>
              <a:rPr lang="zh-CN" altLang="en-US" sz="2800"/>
              <a:t>六 效果预测、评估</a:t>
            </a:r>
            <a:r>
              <a:rPr lang="en-US" altLang="zh-CN" sz="2800">
                <a:latin typeface="Arial" pitchFamily="34" charset="0"/>
              </a:rPr>
              <a:t>………………………………</a:t>
            </a:r>
            <a:br>
              <a:rPr lang="en-US" altLang="zh-CN" sz="2800"/>
            </a:br>
            <a:r>
              <a:rPr lang="zh-CN" altLang="en-US" sz="2800"/>
              <a:t>七、消费者市场调查问卷</a:t>
            </a:r>
            <a:r>
              <a:rPr lang="en-US" altLang="zh-CN" sz="2800">
                <a:latin typeface="Arial" pitchFamily="34" charset="0"/>
              </a:rPr>
              <a:t>……………………………</a:t>
            </a:r>
            <a:endParaRPr lang="en-US" altLang="zh-CN" sz="2800"/>
          </a:p>
        </p:txBody>
      </p:sp>
    </p:spTree>
  </p:cSld>
  <p:clrMapOvr>
    <a:masterClrMapping/>
  </p:clrMapOvr>
  <p:transition>
    <p:fade/>
  </p:transition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7652" name="标题 27651"/>
          <p:cNvSpPr>
            <a:spLocks noGrp="1" noRot="1"/>
          </p:cNvSpPr>
          <p:nvPr>
            <p:ph type="title"/>
          </p:nvPr>
        </p:nvSpPr>
        <p:spPr>
          <a:xfrm>
            <a:off x="457200" y="274638"/>
            <a:ext cx="8229600" cy="5897562"/>
          </a:xfrm>
        </p:spPr>
        <p:txBody>
          <a:bodyPr anchor="ctr" anchorCtr="0"/>
          <a:lstStyle/>
          <a:p>
            <a:pPr algn="l"/>
            <a:r>
              <a:rPr lang="zh-CN" altLang="en-US" sz="2000"/>
              <a:t>前言</a:t>
            </a:r>
            <a:br>
              <a:rPr lang="zh-CN" altLang="en-US" sz="2000"/>
            </a:br>
            <a:r>
              <a:rPr lang="zh-CN" altLang="en-US" sz="2000"/>
              <a:t>        当今社会随着物质水平的不断提升，人们对健康也更加注重，对牛奶的需求也在不断提升，而酸奶不但保留了牛奶的所有优点，而且某些方面经加工过程还扬长避短，成为更加适合于人类的营养保健品。</a:t>
            </a:r>
            <a:br>
              <a:rPr lang="zh-CN" altLang="en-US" sz="2000"/>
            </a:br>
            <a:r>
              <a:rPr lang="zh-CN" altLang="en-US" sz="2000"/>
              <a:t>石家庄君乐宝乳业有限公司成立于</a:t>
            </a:r>
            <a:r>
              <a:rPr lang="en-US" altLang="zh-CN" sz="2000"/>
              <a:t>1995</a:t>
            </a:r>
            <a:r>
              <a:rPr lang="zh-CN" altLang="en-US" sz="2000"/>
              <a:t>年，是华北地区最大的酸牛奶生产基地。目前已形成集团化管理，拥有生产厂（子公司）</a:t>
            </a:r>
            <a:r>
              <a:rPr lang="en-US" altLang="zh-CN" sz="2000"/>
              <a:t>8</a:t>
            </a:r>
            <a:r>
              <a:rPr lang="zh-CN" altLang="en-US" sz="2000"/>
              <a:t>家，其中河北（石家庄）</a:t>
            </a:r>
            <a:r>
              <a:rPr lang="en-US" altLang="zh-CN" sz="2000"/>
              <a:t>4</a:t>
            </a:r>
            <a:r>
              <a:rPr lang="zh-CN" altLang="en-US" sz="2000"/>
              <a:t>家、江苏</a:t>
            </a:r>
            <a:r>
              <a:rPr lang="en-US" altLang="zh-CN" sz="2000"/>
              <a:t>1</a:t>
            </a:r>
            <a:r>
              <a:rPr lang="zh-CN" altLang="en-US" sz="2000"/>
              <a:t>家、黑龙江</a:t>
            </a:r>
            <a:r>
              <a:rPr lang="en-US" altLang="zh-CN" sz="2000"/>
              <a:t>2</a:t>
            </a:r>
            <a:r>
              <a:rPr lang="zh-CN" altLang="en-US" sz="2000"/>
              <a:t>家、陕西</a:t>
            </a:r>
            <a:r>
              <a:rPr lang="en-US" altLang="zh-CN" sz="2000"/>
              <a:t>1</a:t>
            </a:r>
            <a:r>
              <a:rPr lang="zh-CN" altLang="en-US" sz="2000"/>
              <a:t>家。目前产品已经形成君乐宝、东方知味系列等酸牛奶和系列纯牛奶、花色奶，以及乳饮料等</a:t>
            </a:r>
            <a:r>
              <a:rPr lang="en-US" altLang="zh-CN" sz="2000"/>
              <a:t>50</a:t>
            </a:r>
            <a:r>
              <a:rPr lang="zh-CN" altLang="en-US" sz="2000"/>
              <a:t>多个品项。君乐宝乳业不断加强科学管理，树立高标准的质量意识，现已通过了</a:t>
            </a:r>
            <a:r>
              <a:rPr lang="en-US" altLang="zh-CN" sz="2000"/>
              <a:t>IS09001</a:t>
            </a:r>
            <a:r>
              <a:rPr lang="zh-CN" altLang="en-US" sz="2000"/>
              <a:t>质量管理体系、</a:t>
            </a:r>
            <a:r>
              <a:rPr lang="en-US" altLang="zh-CN" sz="2000"/>
              <a:t>IS014001</a:t>
            </a:r>
            <a:r>
              <a:rPr lang="zh-CN" altLang="en-US" sz="2000"/>
              <a:t>环境管理体系、</a:t>
            </a:r>
            <a:r>
              <a:rPr lang="en-US" altLang="zh-CN" sz="2000"/>
              <a:t>ISO22000</a:t>
            </a:r>
            <a:r>
              <a:rPr lang="zh-CN" altLang="en-US" sz="2000"/>
              <a:t>食品安全管理三体系认证，在酸奶领域独树一面旗帜。</a:t>
            </a:r>
            <a:br>
              <a:rPr lang="zh-CN" altLang="en-US" sz="2000"/>
            </a:br>
            <a:r>
              <a:rPr lang="zh-CN" altLang="en-US" sz="2000"/>
              <a:t>       君乐宝</a:t>
            </a:r>
            <a:r>
              <a:rPr lang="en-US" altLang="zh-CN" sz="2000"/>
              <a:t>-</a:t>
            </a:r>
            <a:r>
              <a:rPr lang="zh-CN" altLang="en-US" sz="2000"/>
              <a:t>经典老酸奶是君乐宝公司推出的新产品</a:t>
            </a:r>
            <a:r>
              <a:rPr lang="en-US" altLang="zh-CN" sz="2000"/>
              <a:t>,</a:t>
            </a:r>
            <a:r>
              <a:rPr lang="zh-CN" altLang="en-US" sz="2000"/>
              <a:t>为配合君乐宝公司的酸奶市场推进计划</a:t>
            </a:r>
            <a:r>
              <a:rPr lang="en-US" altLang="zh-CN" sz="2000"/>
              <a:t>,</a:t>
            </a:r>
            <a:r>
              <a:rPr lang="zh-CN" altLang="en-US" sz="2000"/>
              <a:t>特进行本次营销策划</a:t>
            </a:r>
            <a:r>
              <a:rPr lang="en-US" altLang="zh-CN" sz="2000"/>
              <a:t>,</a:t>
            </a:r>
            <a:r>
              <a:rPr lang="zh-CN" altLang="en-US" sz="2000"/>
              <a:t>本次策划将为君乐宝</a:t>
            </a:r>
            <a:r>
              <a:rPr lang="en-US" altLang="zh-CN" sz="2000"/>
              <a:t>-</a:t>
            </a:r>
            <a:r>
              <a:rPr lang="zh-CN" altLang="en-US" sz="2000"/>
              <a:t>经典老酸奶塑造独特的市场形象</a:t>
            </a:r>
            <a:r>
              <a:rPr lang="en-US" altLang="zh-CN" sz="2000"/>
              <a:t>,</a:t>
            </a:r>
            <a:r>
              <a:rPr lang="zh-CN" altLang="en-US" sz="2000"/>
              <a:t>并以全新的方式推向市场。</a:t>
            </a:r>
            <a:endParaRPr lang="zh-CN" altLang="en-US" sz="2000"/>
          </a:p>
        </p:txBody>
      </p:sp>
    </p:spTree>
  </p:cSld>
  <p:clrMapOvr>
    <a:masterClrMapping/>
  </p:clrMapOvr>
  <p:transition>
    <p:fade/>
  </p:transition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9700" name="标题 29699"/>
          <p:cNvSpPr>
            <a:spLocks noGrp="1" noRot="1"/>
          </p:cNvSpPr>
          <p:nvPr>
            <p:ph type="title"/>
          </p:nvPr>
        </p:nvSpPr>
        <p:spPr>
          <a:xfrm>
            <a:off x="457200" y="274638"/>
            <a:ext cx="8229600" cy="5745162"/>
          </a:xfrm>
        </p:spPr>
        <p:txBody>
          <a:bodyPr anchor="ctr" anchorCtr="0"/>
          <a:lstStyle/>
          <a:p>
            <a:pPr algn="l"/>
            <a:r>
              <a:rPr lang="zh-CN" altLang="en-US" sz="1600" b="1"/>
              <a:t>一 </a:t>
            </a:r>
            <a:r>
              <a:rPr lang="en-US" altLang="zh-CN" sz="1600" b="1"/>
              <a:t>:</a:t>
            </a:r>
            <a:r>
              <a:rPr lang="zh-CN" altLang="en-US" sz="1600" b="1"/>
              <a:t>市场分析</a:t>
            </a:r>
            <a:br>
              <a:rPr lang="zh-CN" altLang="en-US" sz="1600" b="1"/>
            </a:br>
            <a:r>
              <a:rPr lang="en-US" altLang="zh-CN" sz="1600" b="1"/>
              <a:t>(</a:t>
            </a:r>
            <a:r>
              <a:rPr lang="zh-CN" altLang="en-US" sz="1600" b="1"/>
              <a:t>一</a:t>
            </a:r>
            <a:r>
              <a:rPr lang="en-US" altLang="zh-CN" sz="1600" b="1"/>
              <a:t>)</a:t>
            </a:r>
            <a:r>
              <a:rPr lang="zh-CN" altLang="en-US" sz="1600" b="1"/>
              <a:t>中国奶业及酸奶市场发展及历程</a:t>
            </a:r>
            <a:br>
              <a:rPr lang="zh-CN" altLang="en-US" sz="1600"/>
            </a:br>
            <a:r>
              <a:rPr lang="zh-CN" altLang="en-US" sz="1600"/>
              <a:t>       </a:t>
            </a:r>
            <a:r>
              <a:rPr lang="en-US" altLang="zh-CN" sz="1600"/>
              <a:t>2003</a:t>
            </a:r>
            <a:r>
              <a:rPr lang="zh-CN" altLang="en-US" sz="1600"/>
              <a:t>年全球每年人均奶类消费量为</a:t>
            </a:r>
            <a:r>
              <a:rPr lang="en-US" altLang="zh-CN" sz="1600"/>
              <a:t>93</a:t>
            </a:r>
            <a:r>
              <a:rPr lang="zh-CN" altLang="en-US" sz="1600"/>
              <a:t>公斤，发达国家为</a:t>
            </a:r>
            <a:r>
              <a:rPr lang="en-US" altLang="zh-CN" sz="1600"/>
              <a:t>258.3</a:t>
            </a:r>
            <a:r>
              <a:rPr lang="zh-CN" altLang="en-US" sz="1600"/>
              <a:t>公斤，亚洲人均消费也超过</a:t>
            </a:r>
            <a:r>
              <a:rPr lang="en-US" altLang="zh-CN" sz="1600"/>
              <a:t>40</a:t>
            </a:r>
            <a:r>
              <a:rPr lang="zh-CN" altLang="en-US" sz="1600"/>
              <a:t>公斤，而我国仅为</a:t>
            </a:r>
            <a:r>
              <a:rPr lang="en-US" altLang="zh-CN" sz="1600"/>
              <a:t>7.2</a:t>
            </a:r>
            <a:r>
              <a:rPr lang="zh-CN" altLang="en-US" sz="1600"/>
              <a:t>公斤，据中国乳制品工业品协会预测，我国乳类产品消费将大幅增加，特别是液态奶，预计年增长率可达</a:t>
            </a:r>
            <a:r>
              <a:rPr lang="en-US" altLang="zh-CN" sz="1600"/>
              <a:t>30%</a:t>
            </a:r>
            <a:r>
              <a:rPr lang="zh-CN" altLang="en-US" sz="1600"/>
              <a:t>。</a:t>
            </a:r>
            <a:r>
              <a:rPr lang="en-US" altLang="zh-CN" sz="1600"/>
              <a:t>2005</a:t>
            </a:r>
            <a:r>
              <a:rPr lang="zh-CN" altLang="en-US" sz="1600"/>
              <a:t>年，我国人均奶类占有量将达到</a:t>
            </a:r>
            <a:r>
              <a:rPr lang="en-US" altLang="zh-CN" sz="1600"/>
              <a:t>10</a:t>
            </a:r>
            <a:r>
              <a:rPr lang="zh-CN" altLang="en-US" sz="1600"/>
              <a:t>公斤，总产量达到</a:t>
            </a:r>
            <a:r>
              <a:rPr lang="en-US" altLang="zh-CN" sz="1600"/>
              <a:t>1350</a:t>
            </a:r>
            <a:r>
              <a:rPr lang="zh-CN" altLang="en-US" sz="1600"/>
              <a:t>万吨，到</a:t>
            </a:r>
            <a:r>
              <a:rPr lang="en-US" altLang="zh-CN" sz="1600"/>
              <a:t>2030</a:t>
            </a:r>
            <a:r>
              <a:rPr lang="zh-CN" altLang="en-US" sz="1600"/>
              <a:t>年这这两数字将分别达到</a:t>
            </a:r>
            <a:r>
              <a:rPr lang="en-US" altLang="zh-CN" sz="1600"/>
              <a:t>25</a:t>
            </a:r>
            <a:r>
              <a:rPr lang="zh-CN" altLang="en-US" sz="1600"/>
              <a:t>公斤和</a:t>
            </a:r>
            <a:r>
              <a:rPr lang="en-US" altLang="zh-CN" sz="1600"/>
              <a:t>4250</a:t>
            </a:r>
            <a:r>
              <a:rPr lang="zh-CN" altLang="en-US" sz="1600"/>
              <a:t>万吨</a:t>
            </a:r>
            <a:r>
              <a:rPr lang="en-US" altLang="zh-CN" sz="1600"/>
              <a:t>.</a:t>
            </a:r>
            <a:r>
              <a:rPr lang="zh-CN" altLang="en-US" sz="1600"/>
              <a:t>而这些数字达不到世界人均消费量和产量的一半，因此中国乳品业发展前景巨大。而面对液体奶市场利润越来越低的现状，各乳品企业不约而同将酸奶列为新的利润增长点，接连大举进攻酸奶市场。</a:t>
            </a:r>
            <a:br>
              <a:rPr lang="zh-CN" altLang="en-US" sz="1600"/>
            </a:br>
            <a:r>
              <a:rPr lang="zh-CN" altLang="en-US" sz="1600"/>
              <a:t>      伊利</a:t>
            </a:r>
            <a:r>
              <a:rPr lang="en-US" altLang="zh-CN" sz="1600"/>
              <a:t>2005</a:t>
            </a:r>
            <a:r>
              <a:rPr lang="zh-CN" altLang="en-US" sz="1600"/>
              <a:t>年与芬兰最大的食品公司维利奥公司签约，得到今后</a:t>
            </a:r>
            <a:r>
              <a:rPr lang="en-US" altLang="zh-CN" sz="1600"/>
              <a:t>5</a:t>
            </a:r>
            <a:r>
              <a:rPr lang="zh-CN" altLang="en-US" sz="1600"/>
              <a:t>年在中国独家使用益生菌</a:t>
            </a:r>
            <a:r>
              <a:rPr lang="en-US" altLang="zh-CN" sz="1600"/>
              <a:t>LGG</a:t>
            </a:r>
            <a:r>
              <a:rPr lang="zh-CN" altLang="en-US" sz="1600"/>
              <a:t>的权限 ；</a:t>
            </a:r>
            <a:r>
              <a:rPr lang="en-US" altLang="zh-CN" sz="1600"/>
              <a:t>2006</a:t>
            </a:r>
            <a:r>
              <a:rPr lang="zh-CN" altLang="en-US" sz="1600"/>
              <a:t>投资</a:t>
            </a:r>
            <a:r>
              <a:rPr lang="en-US" altLang="zh-CN" sz="1600"/>
              <a:t>8000</a:t>
            </a:r>
            <a:r>
              <a:rPr lang="zh-CN" altLang="en-US" sz="1600"/>
              <a:t>多万元在华南地区兴建的酸奶项目首期已进入试产阶段。蒙牛则结盟全球最大的乳品用菌种供应商丹麦科汉森公司大力推广</a:t>
            </a:r>
            <a:r>
              <a:rPr lang="en-US" altLang="zh-CN" sz="1600"/>
              <a:t>LABS</a:t>
            </a:r>
            <a:r>
              <a:rPr lang="zh-CN" altLang="en-US" sz="1600"/>
              <a:t>益生菌酸奶；与湖北武汉友芝友公司合资建厂生产各式酸奶 ；</a:t>
            </a:r>
            <a:r>
              <a:rPr lang="en-US" altLang="zh-CN" sz="1600"/>
              <a:t>6</a:t>
            </a:r>
            <a:r>
              <a:rPr lang="zh-CN" altLang="en-US" sz="1600"/>
              <a:t>月总投资</a:t>
            </a:r>
            <a:r>
              <a:rPr lang="en-US" altLang="zh-CN" sz="1600"/>
              <a:t>2</a:t>
            </a:r>
            <a:r>
              <a:rPr lang="zh-CN" altLang="en-US" sz="1600"/>
              <a:t>亿元的蒙牛通州工厂二期工程开工；</a:t>
            </a:r>
            <a:r>
              <a:rPr lang="en-US" altLang="zh-CN" sz="1600"/>
              <a:t>2006</a:t>
            </a:r>
            <a:r>
              <a:rPr lang="zh-CN" altLang="en-US" sz="1600"/>
              <a:t>年底与国际乳业巨头法国达能联姻，高调出击酸奶市场。光明</a:t>
            </a:r>
            <a:r>
              <a:rPr lang="en-US" altLang="zh-CN" sz="1600"/>
              <a:t>2006</a:t>
            </a:r>
            <a:r>
              <a:rPr lang="zh-CN" altLang="en-US" sz="1600"/>
              <a:t>年明确表示将把产销重心回归到最具优势的巴氏奶和酸奶等“新鲜”乳制品上；光明 “</a:t>
            </a:r>
            <a:r>
              <a:rPr lang="en-US" altLang="zh-CN" sz="1600"/>
              <a:t>AB100</a:t>
            </a:r>
            <a:r>
              <a:rPr lang="zh-CN" altLang="en-US" sz="1600"/>
              <a:t>益生菌”上市即取得了不错的销售业绩。</a:t>
            </a:r>
            <a:br>
              <a:rPr lang="zh-CN" altLang="en-US" sz="1600"/>
            </a:br>
            <a:r>
              <a:rPr lang="zh-CN" altLang="en-US" sz="1600"/>
              <a:t>      从我国乳业整体来看，酸奶市场发展潜力巨大但现有份额很小。英国某调研公司调查发现，欧盟对益生菌产品的消费，每年都有</a:t>
            </a:r>
            <a:r>
              <a:rPr lang="en-US" altLang="zh-CN" sz="1600"/>
              <a:t>15%</a:t>
            </a:r>
            <a:r>
              <a:rPr lang="zh-CN" altLang="en-US" sz="1600"/>
              <a:t>左右的增长。在日本、欧洲，活性乳酸菌类饮品在乳制品中的比例高达</a:t>
            </a:r>
            <a:r>
              <a:rPr lang="en-US" altLang="zh-CN" sz="1600"/>
              <a:t>80%</a:t>
            </a:r>
            <a:r>
              <a:rPr lang="zh-CN" altLang="en-US" sz="1600"/>
              <a:t>，在北美也有</a:t>
            </a:r>
            <a:r>
              <a:rPr lang="en-US" altLang="zh-CN" sz="1600"/>
              <a:t>30%</a:t>
            </a:r>
            <a:r>
              <a:rPr lang="zh-CN" altLang="en-US" sz="1600"/>
              <a:t>。而中国酸奶只占整个乳品市场份额的</a:t>
            </a:r>
            <a:r>
              <a:rPr lang="en-US" altLang="zh-CN" sz="1600"/>
              <a:t>15%</a:t>
            </a:r>
            <a:r>
              <a:rPr lang="zh-CN" altLang="en-US" sz="1600"/>
              <a:t>左右，其中乳酸菌饮品还不到</a:t>
            </a:r>
            <a:r>
              <a:rPr lang="en-US" altLang="zh-CN" sz="1600"/>
              <a:t>5%</a:t>
            </a:r>
            <a:r>
              <a:rPr lang="zh-CN" altLang="en-US" sz="1600"/>
              <a:t>。巨大的市场潜力，诱人的增长速度，较高的毛利率和较小的物流压力，是乳业巨头在液体奶竞争格局基本稳定之后，腾出手发力酸奶市场的主要原因。</a:t>
            </a:r>
            <a:r>
              <a:rPr lang="en-US" altLang="zh-CN" sz="1600"/>
              <a:t> </a:t>
            </a:r>
            <a:r>
              <a:rPr lang="zh-CN" altLang="en-US" sz="1600"/>
              <a:t>这其中蒙牛、伊利、光明、完达山、三元、卫岗、君乐宝形成逐鹿市场的局面。</a:t>
            </a:r>
            <a:endParaRPr lang="zh-CN" altLang="en-US" sz="1600"/>
          </a:p>
        </p:txBody>
      </p:sp>
    </p:spTree>
  </p:cSld>
  <p:clrMapOvr>
    <a:masterClrMapping/>
  </p:clrMapOvr>
  <p:transition>
    <p:fade/>
  </p:transition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748" name="标题 31747"/>
          <p:cNvSpPr>
            <a:spLocks noGrp="1" noRot="1"/>
          </p:cNvSpPr>
          <p:nvPr>
            <p:ph type="title"/>
          </p:nvPr>
        </p:nvSpPr>
        <p:spPr>
          <a:xfrm>
            <a:off x="381000" y="457200"/>
            <a:ext cx="8229600" cy="5745163"/>
          </a:xfrm>
        </p:spPr>
        <p:txBody>
          <a:bodyPr anchor="ctr" anchorCtr="0"/>
          <a:lstStyle/>
          <a:p>
            <a:pPr algn="l"/>
            <a:r>
              <a:rPr lang="en-US" altLang="zh-CN" sz="2400" b="1"/>
              <a:t>(</a:t>
            </a:r>
            <a:r>
              <a:rPr lang="zh-CN" altLang="en-US" sz="2400" b="1"/>
              <a:t>二</a:t>
            </a:r>
            <a:r>
              <a:rPr lang="en-US" altLang="zh-CN" sz="2400" b="1"/>
              <a:t>)</a:t>
            </a:r>
            <a:r>
              <a:rPr lang="zh-CN" altLang="en-US" sz="2400" b="1"/>
              <a:t>现有市场竞争格局发展</a:t>
            </a:r>
            <a:br>
              <a:rPr lang="zh-CN" altLang="en-US" sz="2400"/>
            </a:br>
            <a:r>
              <a:rPr lang="en-US" altLang="zh-CN" sz="2400"/>
              <a:t>1 </a:t>
            </a:r>
            <a:r>
              <a:rPr lang="zh-CN" altLang="en-US" sz="2400"/>
              <a:t>、第一梯队优势明显：蒙牛、伊利、光明，这三个品牌占据了市场份额大部。在人们的心目中，蒙牛、伊利几乎成了牛奶的代名词。短短的几年中，这两个品牌已将国产其他品牌远远抛离，成为了中国奶业市场的主导品牌。而光明通过经营和品牌定位，在酸奶市场的市场份额已经达到第三。</a:t>
            </a:r>
            <a:br>
              <a:rPr lang="zh-CN" altLang="en-US" sz="2400"/>
            </a:br>
            <a:r>
              <a:rPr lang="en-US" altLang="zh-CN" sz="2400"/>
              <a:t>2 </a:t>
            </a:r>
            <a:r>
              <a:rPr lang="zh-CN" altLang="en-US" sz="2400"/>
              <a:t>、二线品牌竞争激烈：君乐宝、卫岗、三元、完达山等品牌，凭借原有的品牌优势依然占据了一席之地，而不少国外品牌如巴克利、铁塔也开始瞄准中国市场大力推广，由此造成了二线品牌的激烈竞争态势。从成长指标来看，新兴品牌可谓是后劲十足，发展前景良好。</a:t>
            </a:r>
            <a:r>
              <a:rPr lang="zh-CN" altLang="en-US"/>
              <a:t> </a:t>
            </a:r>
            <a:endParaRPr lang="zh-CN" altLang="en-US"/>
          </a:p>
        </p:txBody>
      </p:sp>
    </p:spTree>
  </p:cSld>
  <p:clrMapOvr>
    <a:masterClrMapping/>
  </p:clrMapOvr>
  <p:transition>
    <p:fade/>
  </p:transition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796" name="标题 33795"/>
          <p:cNvSpPr>
            <a:spLocks noGrp="1" noRot="1"/>
          </p:cNvSpPr>
          <p:nvPr>
            <p:ph type="title"/>
          </p:nvPr>
        </p:nvSpPr>
        <p:spPr>
          <a:xfrm>
            <a:off x="457200" y="274638"/>
            <a:ext cx="8229600" cy="5897562"/>
          </a:xfrm>
        </p:spPr>
        <p:txBody>
          <a:bodyPr anchor="ctr" anchorCtr="0"/>
          <a:lstStyle/>
          <a:p>
            <a:pPr algn="l"/>
            <a:r>
              <a:rPr lang="en-US" altLang="zh-CN" sz="2000" b="1"/>
              <a:t>(</a:t>
            </a:r>
            <a:r>
              <a:rPr lang="zh-CN" altLang="en-US" sz="2000" b="1"/>
              <a:t>三</a:t>
            </a:r>
            <a:r>
              <a:rPr lang="en-US" altLang="zh-CN" sz="2000" b="1"/>
              <a:t>)</a:t>
            </a:r>
            <a:r>
              <a:rPr lang="zh-CN" altLang="en-US" sz="2000" b="1"/>
              <a:t>消费者分析</a:t>
            </a:r>
            <a:br>
              <a:rPr lang="zh-CN" altLang="en-US" sz="2000"/>
            </a:br>
            <a:r>
              <a:rPr lang="zh-CN" altLang="en-US" sz="2000"/>
              <a:t>酸奶虽然是一种家庭消费品，但国内大品牌与国内中小品牌之间在消费群结构上开始出现差异：</a:t>
            </a:r>
            <a:br>
              <a:rPr lang="zh-CN" altLang="en-US" sz="2000"/>
            </a:br>
            <a:r>
              <a:rPr lang="zh-CN" altLang="en-US" sz="2000"/>
              <a:t>国内大品牌酸奶的主要消费群集中在中高收入者以及年轻人</a:t>
            </a:r>
            <a:r>
              <a:rPr lang="en-US" altLang="zh-CN" sz="2000"/>
              <a:t>;</a:t>
            </a:r>
            <a:r>
              <a:rPr lang="zh-CN" altLang="en-US" sz="2000"/>
              <a:t>而中老年人及低收入者则偏向于使用国内中小品牌的酸奶。造成以上差异的原因可能有以下两点：</a:t>
            </a:r>
            <a:br>
              <a:rPr lang="zh-CN" altLang="en-US" sz="2000"/>
            </a:br>
            <a:r>
              <a:rPr lang="en-US" altLang="zh-CN" sz="2000"/>
              <a:t>1</a:t>
            </a:r>
            <a:r>
              <a:rPr lang="zh-CN" altLang="en-US" sz="2000"/>
              <a:t>、</a:t>
            </a:r>
            <a:r>
              <a:rPr lang="en-US" altLang="zh-CN" sz="2000"/>
              <a:t>( 1 )</a:t>
            </a:r>
            <a:r>
              <a:rPr lang="zh-CN" altLang="en-US" sz="2000"/>
              <a:t>不同年龄段的消费习惯不同。对于中老年人来说，对品牌的概念不强，同一种商品的选择看价格，他们对新鲜的事物不是很感兴趣。</a:t>
            </a:r>
            <a:br>
              <a:rPr lang="zh-CN" altLang="en-US" sz="2000"/>
            </a:br>
            <a:r>
              <a:rPr lang="en-US" altLang="zh-CN" sz="2000"/>
              <a:t>( 2 )</a:t>
            </a:r>
            <a:r>
              <a:rPr lang="zh-CN" altLang="en-US" sz="2000"/>
              <a:t>大小品牌价格有差距。尽管蒙牛伊利等品牌在近几年产品线延伸到了各消费层，但相对于中小品牌来说，价格还是高了些许。对于一般的消费者来说，使用中小品牌酸奶已经可以满足基本的饮用需求，也算得上是“价廉物美”了。</a:t>
            </a:r>
            <a:endParaRPr lang="zh-CN" altLang="en-US" sz="2000"/>
          </a:p>
        </p:txBody>
      </p:sp>
    </p:spTree>
  </p:cSld>
  <p:clrMapOvr>
    <a:masterClrMapping/>
  </p:clrMapOvr>
  <p:transition>
    <p:fade/>
  </p:transition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844" name="标题 35843"/>
          <p:cNvSpPr>
            <a:spLocks noGrp="1" noRot="1"/>
          </p:cNvSpPr>
          <p:nvPr>
            <p:ph type="title"/>
          </p:nvPr>
        </p:nvSpPr>
        <p:spPr>
          <a:xfrm>
            <a:off x="457200" y="274638"/>
            <a:ext cx="8229600" cy="5821362"/>
          </a:xfrm>
        </p:spPr>
        <p:txBody>
          <a:bodyPr anchor="ctr" anchorCtr="0"/>
          <a:lstStyle/>
          <a:p>
            <a:pPr algn="l"/>
            <a:r>
              <a:rPr lang="en-US" altLang="zh-CN" sz="3200"/>
              <a:t>2 </a:t>
            </a:r>
            <a:r>
              <a:rPr lang="zh-CN" altLang="en-US" sz="3200"/>
              <a:t>、消费区域特征分析</a:t>
            </a:r>
            <a:br>
              <a:rPr lang="zh-CN" altLang="en-US" sz="3200"/>
            </a:br>
            <a:r>
              <a:rPr lang="en-US" altLang="zh-CN" sz="3200"/>
              <a:t>( 1 )</a:t>
            </a:r>
            <a:r>
              <a:rPr lang="zh-CN" altLang="en-US" sz="3200"/>
              <a:t>一线品牌覆盖全国各地。蒙牛、伊利在全国各地都占据了主要的市场地位。</a:t>
            </a:r>
            <a:br>
              <a:rPr lang="zh-CN" altLang="en-US" sz="3200"/>
            </a:br>
            <a:r>
              <a:rPr lang="en-US" altLang="zh-CN" sz="3200"/>
              <a:t>( 2 )</a:t>
            </a:r>
            <a:r>
              <a:rPr lang="zh-CN" altLang="en-US" sz="3200"/>
              <a:t>二线品牌具有明显的区域特征。君乐宝在华北地区优势尤为明显</a:t>
            </a:r>
            <a:r>
              <a:rPr lang="en-US" altLang="zh-CN" sz="3200"/>
              <a:t>;</a:t>
            </a:r>
            <a:r>
              <a:rPr lang="zh-CN" altLang="en-US" sz="3200"/>
              <a:t>光明在华南地区表现现突出渗透率甚至高于一线品牌。</a:t>
            </a:r>
            <a:endParaRPr lang="zh-CN" altLang="en-US" sz="3200"/>
          </a:p>
        </p:txBody>
      </p:sp>
    </p:spTree>
  </p:cSld>
  <p:clrMapOvr>
    <a:masterClrMapping/>
  </p:clrMapOvr>
  <p:transition>
    <p:fade/>
  </p:transition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892" name="标题 37891"/>
          <p:cNvSpPr>
            <a:spLocks noGrp="1" noRot="1"/>
          </p:cNvSpPr>
          <p:nvPr>
            <p:ph type="title"/>
          </p:nvPr>
        </p:nvSpPr>
        <p:spPr>
          <a:xfrm>
            <a:off x="457200" y="274638"/>
            <a:ext cx="8229600" cy="6126162"/>
          </a:xfrm>
        </p:spPr>
        <p:txBody>
          <a:bodyPr anchor="ctr" anchorCtr="0"/>
          <a:lstStyle/>
          <a:p>
            <a:pPr algn="l"/>
            <a:r>
              <a:rPr lang="en-US" altLang="zh-CN" sz="2400" b="1"/>
              <a:t>(</a:t>
            </a:r>
            <a:r>
              <a:rPr lang="zh-CN" altLang="en-US" sz="2400" b="1"/>
              <a:t>四</a:t>
            </a:r>
            <a:r>
              <a:rPr lang="en-US" altLang="zh-CN" sz="2400" b="1"/>
              <a:t>)</a:t>
            </a:r>
            <a:r>
              <a:rPr lang="zh-CN" altLang="en-US" sz="2400" b="1"/>
              <a:t>市场发展趋势分析</a:t>
            </a:r>
            <a:br>
              <a:rPr lang="zh-CN" altLang="en-US" sz="2400"/>
            </a:br>
            <a:r>
              <a:rPr lang="zh-CN" altLang="en-US" sz="2400"/>
              <a:t>目前，彩电、空调等的价格战正打的如火如荼。其实国内酸奶的市场竞争一点也不亚于一些大件商品的竞争。中国酸奶市场长期以来被几大品牌所垄断。蒙牛、伊利、光明三大品牌一直以来分享了中国庞大的酸奶市场。而君乐宝也不甘示弱，长期促销以、广告、低价格等占据市场，通过市场营销及定位也成为中国酸奶第四大品牌。</a:t>
            </a:r>
            <a:br>
              <a:rPr lang="zh-CN" altLang="en-US" sz="2400"/>
            </a:br>
            <a:r>
              <a:rPr lang="zh-CN" altLang="en-US" sz="2400"/>
              <a:t>中国消费者的健康观念在不断的改变，从广告信息不断充斥影响各人的消费购买行为，从以往单一原味酸奶到补钙的、各种口味的、给类人群的等，各种各样名目的新酸奶产品如雨后春笋般涌现，令人一时眼花缭乱。中国市场从原来的三国鼎立的局面一下子被划分的七零八落，出现了各品牌重新洗牌的现象。</a:t>
            </a:r>
            <a:endParaRPr lang="zh-CN" altLang="en-US" sz="2400"/>
          </a:p>
        </p:txBody>
      </p:sp>
    </p:spTree>
  </p:cSld>
  <p:clrMapOvr>
    <a:masterClrMapping/>
  </p:clrMapOvr>
  <p:transition>
    <p:fade/>
  </p:transition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1988" name="标题 41987"/>
          <p:cNvSpPr>
            <a:spLocks noGrp="1" noRot="1"/>
          </p:cNvSpPr>
          <p:nvPr>
            <p:ph type="title"/>
          </p:nvPr>
        </p:nvSpPr>
        <p:spPr>
          <a:xfrm>
            <a:off x="457200" y="274638"/>
            <a:ext cx="8229600" cy="6049962"/>
          </a:xfrm>
        </p:spPr>
        <p:txBody>
          <a:bodyPr anchor="ctr" anchorCtr="0"/>
          <a:lstStyle/>
          <a:p>
            <a:pPr algn="l"/>
            <a:r>
              <a:rPr lang="en-US" altLang="zh-CN" sz="2400"/>
              <a:t>       </a:t>
            </a:r>
            <a:r>
              <a:rPr lang="zh-CN" altLang="en-US" sz="2400"/>
              <a:t>酸奶市场价格战是否打起来现在还是未知数，广告战已是不争的事实。据央视调查咨询中心对全国</a:t>
            </a:r>
            <a:r>
              <a:rPr lang="en-US" altLang="zh-CN" sz="2400"/>
              <a:t>340</a:t>
            </a:r>
            <a:r>
              <a:rPr lang="zh-CN" altLang="en-US" sz="2400"/>
              <a:t>多个电视频道的监测所得，</a:t>
            </a:r>
            <a:r>
              <a:rPr lang="en-US" altLang="zh-CN" sz="2400"/>
              <a:t>2008</a:t>
            </a:r>
            <a:r>
              <a:rPr lang="zh-CN" altLang="en-US" sz="2400"/>
              <a:t>年</a:t>
            </a:r>
            <a:r>
              <a:rPr lang="en-US" altLang="zh-CN" sz="2400"/>
              <a:t>1-5</a:t>
            </a:r>
            <a:r>
              <a:rPr lang="zh-CN" altLang="en-US" sz="2400"/>
              <a:t>月酸奶电视广告总投放量为</a:t>
            </a:r>
            <a:r>
              <a:rPr lang="en-US" altLang="zh-CN" sz="2400"/>
              <a:t>38932</a:t>
            </a:r>
            <a:r>
              <a:rPr lang="zh-CN" altLang="en-US" sz="2400"/>
              <a:t>万元，比上年同期增长了</a:t>
            </a:r>
            <a:r>
              <a:rPr lang="en-US" altLang="zh-CN" sz="2400"/>
              <a:t>37%</a:t>
            </a:r>
            <a:r>
              <a:rPr lang="zh-CN" altLang="en-US" sz="2400"/>
              <a:t>，而蒙牛连续几年成为央视广告的标王，也可看出广告竞争的激励。</a:t>
            </a:r>
            <a:br>
              <a:rPr lang="zh-CN" altLang="en-US" sz="2400"/>
            </a:br>
            <a:r>
              <a:rPr lang="zh-CN" altLang="en-US" sz="2400"/>
              <a:t>       从媒体选择来看，大型品牌酸奶相对比较集中在中央台，全国各省的投放面也相对松散，采取一网打尽的广告投放方式。但君乐宝等中小型酸奶企业在中央台广告投入较少，在各地方台的投放较多。</a:t>
            </a:r>
            <a:br>
              <a:rPr lang="zh-CN" altLang="en-US" sz="2400"/>
            </a:br>
            <a:r>
              <a:rPr lang="zh-CN" altLang="en-US" sz="2400"/>
              <a:t>       报纸作为第二大的广告媒体，各酸奶品牌却显得不顾一屑。据统计，</a:t>
            </a:r>
            <a:r>
              <a:rPr lang="en-US" altLang="zh-CN" sz="2400"/>
              <a:t>2008</a:t>
            </a:r>
            <a:r>
              <a:rPr lang="zh-CN" altLang="en-US" sz="2400"/>
              <a:t>年</a:t>
            </a:r>
            <a:r>
              <a:rPr lang="en-US" altLang="zh-CN" sz="2400"/>
              <a:t>1-5</a:t>
            </a:r>
            <a:r>
              <a:rPr lang="zh-CN" altLang="en-US" sz="2400"/>
              <a:t>月酸奶的报刊广告总投放费用是</a:t>
            </a:r>
            <a:r>
              <a:rPr lang="en-US" altLang="zh-CN" sz="2400"/>
              <a:t>338</a:t>
            </a:r>
            <a:r>
              <a:rPr lang="zh-CN" altLang="en-US" sz="2400"/>
              <a:t>万元，占电视的</a:t>
            </a:r>
            <a:r>
              <a:rPr lang="en-US" altLang="zh-CN" sz="2400"/>
              <a:t>0.9%</a:t>
            </a:r>
            <a:r>
              <a:rPr lang="zh-CN" altLang="en-US" sz="2400"/>
              <a:t>，显得是微不足道。</a:t>
            </a:r>
            <a:br>
              <a:rPr lang="zh-CN" altLang="en-US" sz="2400"/>
            </a:br>
            <a:r>
              <a:rPr lang="zh-CN" altLang="en-US" sz="2400"/>
              <a:t>       君乐宝靠单一的低价来换取销售量的上升，是极其危险的营销手段。有关人士指出，在消费层次多元化，消费观念国际化的今天，会有越来越多的人接受价高质优的观念，君乐宝在以优质价廉稳住广大实惠消费群体的同时，也不要把高消费群体市场消极放弃。</a:t>
            </a:r>
            <a:endParaRPr lang="zh-CN" altLang="en-US" sz="2400"/>
          </a:p>
        </p:txBody>
      </p:sp>
    </p:spTree>
  </p:cSld>
  <p:clrMapOvr>
    <a:masterClrMapping/>
  </p:clrMapOvr>
  <p:transition>
    <p:fade/>
  </p:transition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4036" name="标题 44035"/>
          <p:cNvSpPr>
            <a:spLocks noGrp="1" noRot="1"/>
          </p:cNvSpPr>
          <p:nvPr>
            <p:ph type="title"/>
          </p:nvPr>
        </p:nvSpPr>
        <p:spPr>
          <a:xfrm>
            <a:off x="381000" y="274638"/>
            <a:ext cx="8305800" cy="5821362"/>
          </a:xfrm>
        </p:spPr>
        <p:txBody>
          <a:bodyPr anchor="ctr" anchorCtr="0"/>
          <a:lstStyle/>
          <a:p>
            <a:pPr algn="l"/>
            <a:r>
              <a:rPr lang="en-US" altLang="zh-CN" sz="2800" b="1"/>
              <a:t>(</a:t>
            </a:r>
            <a:r>
              <a:rPr lang="zh-CN" altLang="en-US" sz="2800" b="1"/>
              <a:t>五</a:t>
            </a:r>
            <a:r>
              <a:rPr lang="en-US" altLang="zh-CN" sz="2800" b="1"/>
              <a:t>)</a:t>
            </a:r>
            <a:r>
              <a:rPr lang="zh-CN" altLang="en-US" sz="2800" b="1"/>
              <a:t>未来产品发展趋势</a:t>
            </a:r>
            <a:br>
              <a:rPr lang="zh-CN" altLang="en-US" sz="2800"/>
            </a:br>
            <a:r>
              <a:rPr lang="zh-CN" altLang="en-US" sz="2800"/>
              <a:t>       几年前，中小型品牌的崛起从根本上改变了中国酸奶市场的竞争格局，今天，这些已经奠定了坚固市场根基的大品牌依然保持着旺盛的生命力，而一中小品牌也迅速崛起，准备掀起新一轮的竞争。在今后的酸奶市场中，上演的应该是各个品牌之间的争夺，市场份额将被重新划分。</a:t>
            </a:r>
            <a:endParaRPr lang="zh-CN" altLang="en-US" sz="2800"/>
          </a:p>
        </p:txBody>
      </p:sp>
    </p:spTree>
  </p:cSld>
  <p:clrMapOvr>
    <a:masterClrMapping/>
  </p:clrMapOvr>
  <p:transition>
    <p:fade/>
  </p:transition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https://d.book118.com/348133126114006032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cean">
  <a:themeElements>
    <a:clrScheme name="">
      <a:dk1>
        <a:srgbClr val="FFFFFF"/>
      </a:dk1>
      <a:lt1>
        <a:srgbClr val="000099"/>
      </a:lt1>
      <a:dk2>
        <a:srgbClr val="FFFFFF"/>
      </a:dk2>
      <a:lt2>
        <a:srgbClr val="010199"/>
      </a:lt2>
      <a:accent1>
        <a:srgbClr val="33CCCC"/>
      </a:accent1>
      <a:accent2>
        <a:srgbClr val="00C600"/>
      </a:accent2>
      <a:accent3>
        <a:srgbClr val="AAAACA"/>
      </a:accent3>
      <a:accent4>
        <a:srgbClr val="DCDCDC"/>
      </a:accent4>
      <a:accent5>
        <a:srgbClr val="ADE2E2"/>
      </a:accent5>
      <a:accent6>
        <a:srgbClr val="00B100"/>
      </a:accent6>
      <a:hlink>
        <a:srgbClr val="FFCC00"/>
      </a:hlink>
      <a:folHlink>
        <a:srgbClr val="6699FF"/>
      </a:folHlink>
    </a:clrScheme>
    <a:fontScheme name="">
      <a:majorFont>
        <a:latin typeface="Tahoma"/>
        <a:ea typeface="宋体"/>
        <a:cs typeface="Arial"/>
      </a:majorFont>
      <a:minorFont>
        <a:latin typeface="Tahoma"/>
        <a:ea typeface="宋体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raClrSchemeLst>
    <a:extraClrScheme>
      <a:clrScheme name="">
        <a:dk1>
          <a:srgbClr val="FFFFFF"/>
        </a:dk1>
        <a:lt1>
          <a:srgbClr val="000099"/>
        </a:lt1>
        <a:dk2>
          <a:srgbClr val="FFFFFF"/>
        </a:dk2>
        <a:lt2>
          <a:srgbClr val="010199"/>
        </a:lt2>
        <a:accent1>
          <a:srgbClr val="33CCCC"/>
        </a:accent1>
        <a:accent2>
          <a:srgbClr val="00C600"/>
        </a:accent2>
        <a:accent3>
          <a:srgbClr val="AAAACA"/>
        </a:accent3>
        <a:accent4>
          <a:srgbClr val="DCDCDC"/>
        </a:accent4>
        <a:accent5>
          <a:srgbClr val="ADE2E2"/>
        </a:accent5>
        <a:accent6>
          <a:srgbClr val="00B100"/>
        </a:accent6>
        <a:hlink>
          <a:srgbClr val="FFCC00"/>
        </a:hlink>
        <a:folHlink>
          <a:srgbClr val="6699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5D93FF"/>
        </a:lt1>
        <a:dk2>
          <a:srgbClr val="FFFFFF"/>
        </a:dk2>
        <a:lt2>
          <a:srgbClr val="000066"/>
        </a:lt2>
        <a:accent1>
          <a:srgbClr val="6666FF"/>
        </a:accent1>
        <a:accent2>
          <a:srgbClr val="9999FF"/>
        </a:accent2>
        <a:accent3>
          <a:srgbClr val="B6C8FF"/>
        </a:accent3>
        <a:accent4>
          <a:srgbClr val="DCDCDC"/>
        </a:accent4>
        <a:accent5>
          <a:srgbClr val="B9B9FF"/>
        </a:accent5>
        <a:accent6>
          <a:srgbClr val="8989E5"/>
        </a:accent6>
        <a:hlink>
          <a:srgbClr val="FF330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572E88"/>
        </a:lt1>
        <a:dk2>
          <a:srgbClr val="FFFFFF"/>
        </a:dk2>
        <a:lt2>
          <a:srgbClr val="000000"/>
        </a:lt2>
        <a:accent1>
          <a:srgbClr val="FF6600"/>
        </a:accent1>
        <a:accent2>
          <a:srgbClr val="FFCC00"/>
        </a:accent2>
        <a:accent3>
          <a:srgbClr val="B5ACC4"/>
        </a:accent3>
        <a:accent4>
          <a:srgbClr val="DCDCDC"/>
        </a:accent4>
        <a:accent5>
          <a:srgbClr val="FFB9AA"/>
        </a:accent5>
        <a:accent6>
          <a:srgbClr val="E5B700"/>
        </a:accent6>
        <a:hlink>
          <a:srgbClr val="33CCCC"/>
        </a:hlink>
        <a:folHlink>
          <a:srgbClr val="36CC6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66699"/>
        </a:lt1>
        <a:dk2>
          <a:srgbClr val="FFFFFF"/>
        </a:dk2>
        <a:lt2>
          <a:srgbClr val="003366"/>
        </a:lt2>
        <a:accent1>
          <a:srgbClr val="9966FF"/>
        </a:accent1>
        <a:accent2>
          <a:srgbClr val="00CC66"/>
        </a:accent2>
        <a:accent3>
          <a:srgbClr val="B9B9CA"/>
        </a:accent3>
        <a:accent4>
          <a:srgbClr val="DCDCDC"/>
        </a:accent4>
        <a:accent5>
          <a:srgbClr val="CAB9FF"/>
        </a:accent5>
        <a:accent6>
          <a:srgbClr val="00B75B"/>
        </a:accent6>
        <a:hlink>
          <a:srgbClr val="65C8FF"/>
        </a:hlink>
        <a:folHlink>
          <a:srgbClr val="FFCC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336600"/>
        </a:lt1>
        <a:dk2>
          <a:srgbClr val="FFFFFF"/>
        </a:dk2>
        <a:lt2>
          <a:srgbClr val="000000"/>
        </a:lt2>
        <a:accent1>
          <a:srgbClr val="B7C533"/>
        </a:accent1>
        <a:accent2>
          <a:srgbClr val="CCCCFF"/>
        </a:accent2>
        <a:accent3>
          <a:srgbClr val="ADB9AA"/>
        </a:accent3>
        <a:accent4>
          <a:srgbClr val="DCDCDC"/>
        </a:accent4>
        <a:accent5>
          <a:srgbClr val="D7DEAD"/>
        </a:accent5>
        <a:accent6>
          <a:srgbClr val="B7B7E5"/>
        </a:accent6>
        <a:hlink>
          <a:srgbClr val="FFFFCC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6B80"/>
        </a:lt1>
        <a:dk2>
          <a:srgbClr val="C1CB75"/>
        </a:dk2>
        <a:lt2>
          <a:srgbClr val="000000"/>
        </a:lt2>
        <a:accent1>
          <a:srgbClr val="6F8406"/>
        </a:accent1>
        <a:accent2>
          <a:srgbClr val="D9E288"/>
        </a:accent2>
        <a:accent3>
          <a:srgbClr val="AABAC1"/>
        </a:accent3>
        <a:accent4>
          <a:srgbClr val="DCDCDC"/>
        </a:accent4>
        <a:accent5>
          <a:srgbClr val="BBC2AA"/>
        </a:accent5>
        <a:accent6>
          <a:srgbClr val="C2CA79"/>
        </a:accent6>
        <a:hlink>
          <a:srgbClr val="00CC00"/>
        </a:hlink>
        <a:folHlink>
          <a:srgbClr val="C0FF7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FF6600"/>
        </a:lt1>
        <a:dk2>
          <a:srgbClr val="FFFFFF"/>
        </a:dk2>
        <a:lt2>
          <a:srgbClr val="5F5F5F"/>
        </a:lt2>
        <a:accent1>
          <a:srgbClr val="CC6600"/>
        </a:accent1>
        <a:accent2>
          <a:srgbClr val="FF6600"/>
        </a:accent2>
        <a:accent3>
          <a:srgbClr val="FFB9AA"/>
        </a:accent3>
        <a:accent4>
          <a:srgbClr val="DCDCDC"/>
        </a:accent4>
        <a:accent5>
          <a:srgbClr val="E2B9AA"/>
        </a:accent5>
        <a:accent6>
          <a:srgbClr val="E55B00"/>
        </a:accent6>
        <a:hlink>
          <a:srgbClr val="FFFF99"/>
        </a:hlink>
        <a:folHlink>
          <a:srgbClr val="FFCC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FFBA2F"/>
        </a:lt1>
        <a:dk2>
          <a:srgbClr val="A50021"/>
        </a:dk2>
        <a:lt2>
          <a:srgbClr val="000000"/>
        </a:lt2>
        <a:accent1>
          <a:srgbClr val="FF6600"/>
        </a:accent1>
        <a:accent2>
          <a:srgbClr val="CC6600"/>
        </a:accent2>
        <a:accent3>
          <a:srgbClr val="FFD9AD"/>
        </a:accent3>
        <a:accent4>
          <a:srgbClr val="DCDCDC"/>
        </a:accent4>
        <a:accent5>
          <a:srgbClr val="FFB9AA"/>
        </a:accent5>
        <a:accent6>
          <a:srgbClr val="B75B00"/>
        </a:accent6>
        <a:hlink>
          <a:srgbClr val="663300"/>
        </a:hlink>
        <a:folHlink>
          <a:srgbClr val="CC990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诗情画意">
  <a:themeElements>
    <a:clrScheme name="">
      <a:dk1>
        <a:srgbClr val="007A77"/>
      </a:dk1>
      <a:lt1>
        <a:srgbClr val="FFFFFF"/>
      </a:lt1>
      <a:dk2>
        <a:srgbClr val="003399"/>
      </a:dk2>
      <a:lt2>
        <a:srgbClr val="C0C0C0"/>
      </a:lt2>
      <a:accent1>
        <a:srgbClr val="EBF7FF"/>
      </a:accent1>
      <a:accent2>
        <a:srgbClr val="3366FF"/>
      </a:accent2>
      <a:accent3>
        <a:srgbClr val="FFFFFF"/>
      </a:accent3>
      <a:accent4>
        <a:srgbClr val="006866"/>
      </a:accent4>
      <a:accent5>
        <a:srgbClr val="F3FAFF"/>
      </a:accent5>
      <a:accent6>
        <a:srgbClr val="2D5BE5"/>
      </a:accent6>
      <a:hlink>
        <a:srgbClr val="DC5900"/>
      </a:hlink>
      <a:folHlink>
        <a:srgbClr val="7979A5"/>
      </a:folHlink>
    </a:clrScheme>
    <a:fontScheme name="">
      <a:majorFont>
        <a:latin typeface="Arial"/>
        <a:ea typeface="宋体"/>
        <a:cs typeface="Arial"/>
      </a:majorFont>
      <a:minorFont>
        <a:latin typeface="Arial"/>
        <a:ea typeface="宋体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raClrSchemeLst>
    <a:extraClrScheme>
      <a:clrScheme name="">
        <a:dk1>
          <a:srgbClr val="007A77"/>
        </a:dk1>
        <a:lt1>
          <a:srgbClr val="FFFFFF"/>
        </a:lt1>
        <a:dk2>
          <a:srgbClr val="003399"/>
        </a:dk2>
        <a:lt2>
          <a:srgbClr val="C0C0C0"/>
        </a:lt2>
        <a:accent1>
          <a:srgbClr val="EBF7FF"/>
        </a:accent1>
        <a:accent2>
          <a:srgbClr val="3366FF"/>
        </a:accent2>
        <a:accent3>
          <a:srgbClr val="FFFFFF"/>
        </a:accent3>
        <a:accent4>
          <a:srgbClr val="006866"/>
        </a:accent4>
        <a:accent5>
          <a:srgbClr val="F3FAFF"/>
        </a:accent5>
        <a:accent6>
          <a:srgbClr val="2D5BE5"/>
        </a:accent6>
        <a:hlink>
          <a:srgbClr val="DC5900"/>
        </a:hlink>
        <a:folHlink>
          <a:srgbClr val="7979A5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5FBE"/>
        </a:dk1>
        <a:lt1>
          <a:srgbClr val="FFFFDD"/>
        </a:lt1>
        <a:dk2>
          <a:srgbClr val="2C5884"/>
        </a:dk2>
        <a:lt2>
          <a:srgbClr val="C0C0C0"/>
        </a:lt2>
        <a:accent1>
          <a:srgbClr val="E9F7FF"/>
        </a:accent1>
        <a:accent2>
          <a:srgbClr val="F89400"/>
        </a:accent2>
        <a:accent3>
          <a:srgbClr val="FFFFEB"/>
        </a:accent3>
        <a:accent4>
          <a:srgbClr val="0051A3"/>
        </a:accent4>
        <a:accent5>
          <a:srgbClr val="F2FAFF"/>
        </a:accent5>
        <a:accent6>
          <a:srgbClr val="DE8400"/>
        </a:accent6>
        <a:hlink>
          <a:srgbClr val="B20048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5D5D8B"/>
        </a:dk1>
        <a:lt1>
          <a:srgbClr val="DAEADE"/>
        </a:lt1>
        <a:dk2>
          <a:srgbClr val="A25269"/>
        </a:dk2>
        <a:lt2>
          <a:srgbClr val="C0C0C0"/>
        </a:lt2>
        <a:accent1>
          <a:srgbClr val="FFFFDD"/>
        </a:accent1>
        <a:accent2>
          <a:srgbClr val="3399FF"/>
        </a:accent2>
        <a:accent3>
          <a:srgbClr val="E9F2EB"/>
        </a:accent3>
        <a:accent4>
          <a:srgbClr val="4F4F77"/>
        </a:accent4>
        <a:accent5>
          <a:srgbClr val="FFFFEB"/>
        </a:accent5>
        <a:accent6>
          <a:srgbClr val="2D89E5"/>
        </a:accent6>
        <a:hlink>
          <a:srgbClr val="336699"/>
        </a:hlink>
        <a:folHlink>
          <a:srgbClr val="F08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6666"/>
        </a:dk1>
        <a:lt1>
          <a:srgbClr val="CCECFF"/>
        </a:lt1>
        <a:dk2>
          <a:srgbClr val="336699"/>
        </a:dk2>
        <a:lt2>
          <a:srgbClr val="C0C0C0"/>
        </a:lt2>
        <a:accent1>
          <a:srgbClr val="FFFFCC"/>
        </a:accent1>
        <a:accent2>
          <a:srgbClr val="FF6600"/>
        </a:accent2>
        <a:accent3>
          <a:srgbClr val="E2F4FF"/>
        </a:accent3>
        <a:accent4>
          <a:srgbClr val="005757"/>
        </a:accent4>
        <a:accent5>
          <a:srgbClr val="FFFFE2"/>
        </a:accent5>
        <a:accent6>
          <a:srgbClr val="E55B00"/>
        </a:accent6>
        <a:hlink>
          <a:srgbClr val="0066FF"/>
        </a:hlink>
        <a:folHlink>
          <a:srgbClr val="BE547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33CC"/>
        </a:dk1>
        <a:lt1>
          <a:srgbClr val="FFE9E9"/>
        </a:lt1>
        <a:dk2>
          <a:srgbClr val="000000"/>
        </a:dk2>
        <a:lt2>
          <a:srgbClr val="C0C0C0"/>
        </a:lt2>
        <a:accent1>
          <a:srgbClr val="D5E5DB"/>
        </a:accent1>
        <a:accent2>
          <a:srgbClr val="3366FF"/>
        </a:accent2>
        <a:accent3>
          <a:srgbClr val="FFF2F2"/>
        </a:accent3>
        <a:accent4>
          <a:srgbClr val="002AAF"/>
        </a:accent4>
        <a:accent5>
          <a:srgbClr val="E6EFEA"/>
        </a:accent5>
        <a:accent6>
          <a:srgbClr val="2D5BE5"/>
        </a:accent6>
        <a:hlink>
          <a:srgbClr val="FF9900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336699"/>
        </a:dk1>
        <a:lt1>
          <a:srgbClr val="F4E9E0"/>
        </a:lt1>
        <a:dk2>
          <a:srgbClr val="DC5900"/>
        </a:dk2>
        <a:lt2>
          <a:srgbClr val="C0C0C0"/>
        </a:lt2>
        <a:accent1>
          <a:srgbClr val="E4E4E4"/>
        </a:accent1>
        <a:accent2>
          <a:srgbClr val="3399FF"/>
        </a:accent2>
        <a:accent3>
          <a:srgbClr val="F8F2ED"/>
        </a:accent3>
        <a:accent4>
          <a:srgbClr val="2A5783"/>
        </a:accent4>
        <a:accent5>
          <a:srgbClr val="EFEFEF"/>
        </a:accent5>
        <a:accent6>
          <a:srgbClr val="2D89E5"/>
        </a:accent6>
        <a:hlink>
          <a:srgbClr val="CC0066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CC3300"/>
        </a:dk1>
        <a:lt1>
          <a:srgbClr val="E5E5FF"/>
        </a:lt1>
        <a:dk2>
          <a:srgbClr val="565680"/>
        </a:dk2>
        <a:lt2>
          <a:srgbClr val="C0C0C0"/>
        </a:lt2>
        <a:accent1>
          <a:srgbClr val="E6E4EC"/>
        </a:accent1>
        <a:accent2>
          <a:srgbClr val="0066CC"/>
        </a:accent2>
        <a:accent3>
          <a:srgbClr val="EFEFFF"/>
        </a:accent3>
        <a:accent4>
          <a:srgbClr val="AF2A00"/>
        </a:accent4>
        <a:accent5>
          <a:srgbClr val="F0EFF4"/>
        </a:accent5>
        <a:accent6>
          <a:srgbClr val="005BB7"/>
        </a:accent6>
        <a:hlink>
          <a:srgbClr val="008080"/>
        </a:hlink>
        <a:folHlink>
          <a:srgbClr val="7B7BA7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99"/>
        </a:dk1>
        <a:lt1>
          <a:srgbClr val="FFE2C5"/>
        </a:lt1>
        <a:dk2>
          <a:srgbClr val="007D7A"/>
        </a:dk2>
        <a:lt2>
          <a:srgbClr val="C0C0C0"/>
        </a:lt2>
        <a:accent1>
          <a:srgbClr val="EAEAEA"/>
        </a:accent1>
        <a:accent2>
          <a:srgbClr val="B26EB4"/>
        </a:accent2>
        <a:accent3>
          <a:srgbClr val="FFEEDE"/>
        </a:accent3>
        <a:accent4>
          <a:srgbClr val="000083"/>
        </a:accent4>
        <a:accent5>
          <a:srgbClr val="F2F2F2"/>
        </a:accent5>
        <a:accent6>
          <a:srgbClr val="9F62A1"/>
        </a:accent6>
        <a:hlink>
          <a:srgbClr val="CC3300"/>
        </a:hlink>
        <a:folHlink>
          <a:srgbClr val="0088E4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23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3">
      <vt:lpstr>Arial</vt:lpstr>
      <vt:lpstr>Calibri</vt:lpstr>
      <vt:lpstr>Tahoma</vt:lpstr>
      <vt:lpstr>宋体</vt:lpstr>
      <vt:lpstr>Wingdings</vt:lpstr>
      <vt:lpstr>Office Theme</vt:lpstr>
      <vt:lpstr> 君乐宝老酸奶市场营销策划书</vt:lpstr>
      <vt:lpstr>君乐宝老酸奶实物</vt:lpstr>
      <vt:lpstr>                           目录前言……………………………………………………………一 市场分析……………………………………(一)酸奶中国品牌市场发展历程………………(二)现有市场竞争格局发展 ……………………(三)消费者分析……………………………… (四)市场发展趋势分析………………………… (五)未来产品发展趋势……………………………</vt:lpstr>
      <vt:lpstr>二 产品分析………………………… (一)“君乐宝老酸奶”介绍与分析……………… (二)竞争对手老酸奶分析……………………</vt:lpstr>
      <vt:lpstr>三、主要品牌定位策略分析蒙牛 老蒙古—酸奶…………………………………小西牛—老酸奶……………………………………卫岗 藏方—老酸奶………………………………</vt:lpstr>
      <vt:lpstr>四、营销战略及SWOT分析(一)营销目标 ………………………………(二)市场策略 ………………………………(三)SWOT分析…………………………………</vt:lpstr>
      <vt:lpstr>五 公关营销策略(一)目的………………………………………………………… (二)活动策划……………………………………………………</vt:lpstr>
      <vt:lpstr>六 效果预测、评估………………………………七、消费者市场调查问卷……………………………</vt:lpstr>
      <vt:lpstr>前言        当今社会随着物质水平的不断提升，人们对健康也更加注重，对牛奶的需求也在不断提升，而酸奶不但保留了牛奶的所有优点，而且某些方面经加工过程还扬长避短，成为更加适合于人类的营养保健品。石家庄君乐宝乳业有限公司成立于1995年，是华北地区最大的酸牛奶生产基地。目前已形成集团化管理，拥有生产厂（子公司）8家，其中河北（石家庄）4家、江苏1家、黑龙江2家、陕西1家。目前产品已经形成君乐宝、东方知味系列等酸牛奶和系列纯牛奶、花色奶，以及乳饮料等50多个品项。君乐宝乳业不断加强科学管理，树立高标准的质量意识，现已通过了IS09001质量管理体系、IS014001环境管理体系、ISO22000食品安全管理三体系认证，在酸奶领域独树一面旗帜。       君乐宝-经典老酸奶是君乐宝公司推出的新产品,为配合君乐宝公司的酸奶市场推进计划,特进行本次营销策划,本次策划将为君乐宝-经典老酸奶塑造独特的市场形象,并以全新的方式推向市场。</vt:lpstr>
      <vt:lpstr>一 :市场分析(一)中国奶业及酸奶市场发展及历程       2003年全球每年人均奶类消费量为93公斤，发达国家为258.3公斤，亚洲人均消费也超过40公斤，而我国仅为7.2公斤，据中国乳制品工业品协会预测，我国乳类产品消费将大幅增加，特别是液态奶，预计年增长率可达30%。2005年，我国人均奶类占有量将达到10公斤，总产量达到1350万吨，到2030年这这两数字将分别达到25公斤和4250万吨.而这些数字达不到世界人均消费量和产量的一半，因此中国乳品业发展前景巨大。而面对液体奶市场利润越来越低的现状，各乳品企业不约而同将酸奶列为新的利润增长点，接连大举进攻酸奶市场。      伊利2005年与芬兰最大的食品公司维利奥公司签约，得到今后5年在中国独家使用益生菌LGG的权限 ；2006投资8000多万元在华南地区兴建的酸奶项目首期已进入试产阶段。蒙牛则结盟全球最大的乳品用菌种供应商丹麦科汉森公司大力推广LABS益生菌酸奶；与湖北武汉友芝友公司合资建厂生产各式酸奶 ；6月总投资2亿元的蒙牛通州工厂二期工程开工；2006年底与国际乳业巨头法国达能联姻，高调出击酸奶市场。光明2006年明确表示将把产销重心回归到最具优势的巴氏奶和酸奶等“新鲜”乳制品上；光明 “AB100益生菌”上市即取得了不错的销售业绩。      从我国乳业整体来看，酸奶市场发展潜力巨大但现有份额很小。英国某调研公司调查发现，欧盟对益生菌产品的消费，每年都有15%左右的增长。在日本、欧洲，活性乳酸菌类饮品在乳制品中的比例高达80%，在北美也有30%。而中国酸奶只占整个乳品市场份额的15%左右，其中乳酸菌饮品还不到5%。巨大的市场潜力，诱人的增长速度，较高的毛利率和较小的物流压力，是乳业巨头在液体奶竞争格局基本稳定之后，腾出手发力酸奶市场的主要原因。 这其中蒙牛、伊利、光明、完达山、三元、卫岗、君乐宝形成逐鹿市场的局面。</vt:lpstr>
      <vt:lpstr>(二)现有市场竞争格局发展1 、第一梯队优势明显：蒙牛、伊利、光明，这三个品牌占据了市场份额大部。在人们的心目中，蒙牛、伊利几乎成了牛奶的代名词。短短的几年中，这两个品牌已将国产其他品牌远远抛离，成为了中国奶业市场的主导品牌。而光明通过经营和品牌定位，在酸奶市场的市场份额已经达到第三。2 、二线品牌竞争激烈：君乐宝、卫岗、三元、完达山等品牌，凭借原有的品牌优势依然占据了一席之地，而不少国外品牌如巴克利、铁塔也开始瞄准中国市场大力推广，由此造成了二线品牌的激烈竞争态势。从成长指标来看，新兴品牌可谓是后劲十足，发展前景良好。 </vt:lpstr>
      <vt:lpstr>(三)消费者分析酸奶虽然是一种家庭消费品，但国内大品牌与国内中小品牌之间在消费群结构上开始出现差异：国内大品牌酸奶的主要消费群集中在中高收入者以及年轻人;而中老年人及低收入者则偏向于使用国内中小品牌的酸奶。造成以上差异的原因可能有以下两点：1、( 1 )不同年龄段的消费习惯不同。对于中老年人来说，对品牌的概念不强，同一种商品的选择看价格，他们对新鲜的事物不是很感兴趣。( 2 )大小品牌价格有差距。尽管蒙牛伊利等品牌在近几年产品线延伸到了各消费层，但相对于中小品牌来说，价格还是高了些许。对于一般的消费者来说，使用中小品牌酸奶已经可以满足基本的饮用需求，也算得上是“价廉物美”了。</vt:lpstr>
      <vt:lpstr>2 、消费区域特征分析( 1 )一线品牌覆盖全国各地。蒙牛、伊利在全国各地都占据了主要的市场地位。( 2 )二线品牌具有明显的区域特征。君乐宝在华北地区优势尤为明显;光明在华南地区表现现突出渗透率甚至高于一线品牌。</vt:lpstr>
      <vt:lpstr>(四)市场发展趋势分析目前，彩电、空调等的价格战正打的如火如荼。其实国内酸奶的市场竞争一点也不亚于一些大件商品的竞争。中国酸奶市场长期以来被几大品牌所垄断。蒙牛、伊利、光明三大品牌一直以来分享了中国庞大的酸奶市场。而君乐宝也不甘示弱，长期促销以、广告、低价格等占据市场，通过市场营销及定位也成为中国酸奶第四大品牌。中国消费者的健康观念在不断的改变，从广告信息不断充斥影响各人的消费购买行为，从以往单一原味酸奶到补钙的、各种口味的、给类人群的等，各种各样名目的新酸奶产品如雨后春笋般涌现，令人一时眼花缭乱。中国市场从原来的三国鼎立的局面一下子被划分的七零八落，出现了各品牌重新洗牌的现象。</vt:lpstr>
      <vt:lpstr>       酸奶市场价格战是否打起来现在还是未知数，广告战已是不争的事实。据央视调查咨询中心对全国340多个电视频道的监测所得，2008年1-5月酸奶电视广告总投放量为38932万元，比上年同期增长了37%，而蒙牛连续几年成为央视广告的标王，也可看出广告竞争的激励。       从媒体选择来看，大型品牌酸奶相对比较集中在中央台，全国各省的投放面也相对松散，采取一网打尽的广告投放方式。但君乐宝等中小型酸奶企业在中央台广告投入较少，在各地方台的投放较多。       报纸作为第二大的广告媒体，各酸奶品牌却显得不顾一屑。据统计，2008年1-5月酸奶的报刊广告总投放费用是338万元，占电视的0.9%，显得是微不足道。       君乐宝靠单一的低价来换取销售量的上升，是极其危险的营销手段。有关人士指出，在消费层次多元化，消费观念国际化的今天，会有越来越多的人接受价高质优的观念，君乐宝在以优质价廉稳住广大实惠消费群体的同时，也不要把高消费群体市场消极放弃。</vt:lpstr>
      <vt:lpstr>(五)未来产品发展趋势       几年前，中小型品牌的崛起从根本上改变了中国酸奶市场的竞争格局，今天，这些已经奠定了坚固市场根基的大品牌依然保持着旺盛的生命力，而一中小品牌也迅速崛起，准备掀起新一轮的竞争。在今后的酸奶市场中，上演的应该是各个品牌之间的争夺，市场份额将被重新划分。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2024-09-10T09:25:51.129</cp:lastPrinted>
  <dcterms:created xsi:type="dcterms:W3CDTF">2024-09-10T01:25:51Z</dcterms:created>
  <dcterms:modified xsi:type="dcterms:W3CDTF">2024-09-10T01:25:52Z</dcterms:modified>
</cp:coreProperties>
</file>