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9498AB-BB0B-496F-9993-2DF79916A7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D55D03-5876-43F0-83C9-534BAD4606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7A3242-CC5D-4FCC-A4C4-88A17C90CC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017D46E-22F9-4FDD-B13F-17089F5C9A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5E2C4F4-BB01-45B0-9FA0-CBF9ED88B7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D3FE56D-29BC-4322-99A2-0C81A92D89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73CE906-043D-4E59-AB61-F4C9BAC0A4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C9A0665-2CAD-4A57-B66D-61280C3E41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16066EC-4BCD-4005-AE53-55962048CF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2E5E13-AB10-4810-B092-E615EB93B9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029B8A-CE33-4543-98A9-42F920B0A1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4813606510700604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409093" y="4827662"/>
            <a:ext cx="3373814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2023年供应室的工作总结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825995" y="5328676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2024-01-04</a:t>
            </a:r>
          </a:p>
        </p:txBody>
      </p:sp>
      <p:sp>
        <p:nvSpPr>
          <p:cNvPr id="5" name="AutoShape 5"/>
          <p:cNvSpPr/>
          <p:nvPr/>
        </p:nvSpPr>
        <p:spPr>
          <a:xfrm>
            <a:off x="5059558" y="1161765"/>
            <a:ext cx="2072884" cy="2072884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116739" y="1218945"/>
            <a:ext cx="1958523" cy="1958523"/>
          </a:xfrm>
          <a:custGeom>
            <a:rect l="l" t="t" r="r" b="b"/>
            <a:pathLst>
              <a:path w="1625021" h="1625022">
                <a:moveTo>
                  <a:pt x="247132" y="108611"/>
                </a:moveTo>
                <a:cubicBezTo>
                  <a:pt x="173259" y="108611"/>
                  <a:pt x="113373" y="168497"/>
                  <a:pt x="113373" y="242370"/>
                </a:cubicBezTo>
                <a:lnTo>
                  <a:pt x="113373" y="1373126"/>
                </a:lnTo>
                <a:cubicBezTo>
                  <a:pt x="113373" y="1446999"/>
                  <a:pt x="173259" y="1506885"/>
                  <a:pt x="247132" y="1506885"/>
                </a:cubicBezTo>
                <a:lnTo>
                  <a:pt x="1377888" y="1506885"/>
                </a:lnTo>
                <a:cubicBezTo>
                  <a:pt x="1451761" y="1506885"/>
                  <a:pt x="1511647" y="1446999"/>
                  <a:pt x="1511647" y="1373126"/>
                </a:cubicBezTo>
                <a:lnTo>
                  <a:pt x="1511647" y="242370"/>
                </a:lnTo>
                <a:cubicBezTo>
                  <a:pt x="1511647" y="168497"/>
                  <a:pt x="1451761" y="108611"/>
                  <a:pt x="1377888" y="108611"/>
                </a:cubicBezTo>
                <a:close/>
                <a:moveTo>
                  <a:pt x="143668" y="0"/>
                </a:moveTo>
                <a:lnTo>
                  <a:pt x="1481353" y="0"/>
                </a:lnTo>
                <a:cubicBezTo>
                  <a:pt x="1560699" y="0"/>
                  <a:pt x="1625021" y="64322"/>
                  <a:pt x="1625021" y="143668"/>
                </a:cubicBezTo>
                <a:lnTo>
                  <a:pt x="1625021" y="1481354"/>
                </a:lnTo>
                <a:cubicBezTo>
                  <a:pt x="1625021" y="1560700"/>
                  <a:pt x="1560699" y="1625022"/>
                  <a:pt x="1481353" y="1625022"/>
                </a:cubicBezTo>
                <a:lnTo>
                  <a:pt x="143668" y="1625022"/>
                </a:lnTo>
                <a:cubicBezTo>
                  <a:pt x="64322" y="1625022"/>
                  <a:pt x="0" y="1560700"/>
                  <a:pt x="0" y="1481354"/>
                </a:cubicBezTo>
                <a:lnTo>
                  <a:pt x="0" y="143668"/>
                </a:lnTo>
                <a:cubicBezTo>
                  <a:pt x="0" y="64322"/>
                  <a:pt x="64322" y="0"/>
                  <a:pt x="143668" y="0"/>
                </a:cubicBezTo>
                <a:close/>
              </a:path>
            </a:pathLst>
          </a:custGeom>
          <a:solidFill>
            <a:schemeClr val="accent1">
              <a:lumMod val="9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116739" y="1218945"/>
            <a:ext cx="1958523" cy="1958523"/>
          </a:xfrm>
          <a:prstGeom prst="roundRect">
            <a:avLst>
              <a:gd name="adj" fmla="val 8841"/>
            </a:avLst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53411" y="1355617"/>
            <a:ext cx="1685300" cy="1685300"/>
          </a:xfrm>
          <a:prstGeom prst="roundRect">
            <a:avLst>
              <a:gd name="adj" fmla="val 9566"/>
            </a:avLst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441229" y="1902429"/>
            <a:ext cx="1309543" cy="896478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1200" y="495117"/>
            <a:ext cx="757489" cy="757489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572171" y="516087"/>
            <a:ext cx="715670" cy="715670"/>
          </a:xfrm>
          <a:custGeom>
            <a:rect l="l" t="t" r="r" b="b"/>
            <a:pathLst>
              <a:path w="1625021" h="1625022">
                <a:moveTo>
                  <a:pt x="247132" y="108611"/>
                </a:moveTo>
                <a:cubicBezTo>
                  <a:pt x="173259" y="108611"/>
                  <a:pt x="113373" y="168497"/>
                  <a:pt x="113373" y="242370"/>
                </a:cubicBezTo>
                <a:lnTo>
                  <a:pt x="113373" y="1373126"/>
                </a:lnTo>
                <a:cubicBezTo>
                  <a:pt x="113373" y="1446999"/>
                  <a:pt x="173259" y="1506885"/>
                  <a:pt x="247132" y="1506885"/>
                </a:cubicBezTo>
                <a:lnTo>
                  <a:pt x="1377888" y="1506885"/>
                </a:lnTo>
                <a:cubicBezTo>
                  <a:pt x="1451761" y="1506885"/>
                  <a:pt x="1511647" y="1446999"/>
                  <a:pt x="1511647" y="1373126"/>
                </a:cubicBezTo>
                <a:lnTo>
                  <a:pt x="1511647" y="242370"/>
                </a:lnTo>
                <a:cubicBezTo>
                  <a:pt x="1511647" y="168497"/>
                  <a:pt x="1451761" y="108611"/>
                  <a:pt x="1377888" y="108611"/>
                </a:cubicBezTo>
                <a:close/>
                <a:moveTo>
                  <a:pt x="143668" y="0"/>
                </a:moveTo>
                <a:lnTo>
                  <a:pt x="1481353" y="0"/>
                </a:lnTo>
                <a:cubicBezTo>
                  <a:pt x="1560699" y="0"/>
                  <a:pt x="1625021" y="64322"/>
                  <a:pt x="1625021" y="143668"/>
                </a:cubicBezTo>
                <a:lnTo>
                  <a:pt x="1625021" y="1481354"/>
                </a:lnTo>
                <a:cubicBezTo>
                  <a:pt x="1625021" y="1560700"/>
                  <a:pt x="1560699" y="1625022"/>
                  <a:pt x="1481353" y="1625022"/>
                </a:cubicBezTo>
                <a:lnTo>
                  <a:pt x="143668" y="1625022"/>
                </a:lnTo>
                <a:cubicBezTo>
                  <a:pt x="64322" y="1625022"/>
                  <a:pt x="0" y="1560700"/>
                  <a:pt x="0" y="1481354"/>
                </a:cubicBezTo>
                <a:lnTo>
                  <a:pt x="0" y="143668"/>
                </a:lnTo>
                <a:cubicBezTo>
                  <a:pt x="0" y="64322"/>
                  <a:pt x="64322" y="0"/>
                  <a:pt x="143668" y="0"/>
                </a:cubicBezTo>
                <a:close/>
              </a:path>
            </a:pathLst>
          </a:custGeom>
          <a:solidFill>
            <a:schemeClr val="accent1">
              <a:lumMod val="9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2171" y="516087"/>
            <a:ext cx="715670" cy="715670"/>
          </a:xfrm>
          <a:prstGeom prst="roundRect">
            <a:avLst>
              <a:gd name="adj" fmla="val 8841"/>
            </a:avLst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22036" y="565953"/>
            <a:ext cx="615696" cy="615696"/>
          </a:xfrm>
          <a:prstGeom prst="roundRect">
            <a:avLst>
              <a:gd name="adj" fmla="val 9566"/>
            </a:avLst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</p:spPr>
        <p:txBody>
          <a:bodyPr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/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7" name="Connector 7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工作概述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供应室运行情况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工作成果与亮点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存在问题与改进措施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未来工作计划与展望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工作概述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97052" y="1098977"/>
            <a:ext cx="1335306" cy="1335306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1133886" y="1135811"/>
            <a:ext cx="1261638" cy="1261638"/>
          </a:xfrm>
          <a:custGeom>
            <a:rect l="l" t="t" r="r" b="b"/>
            <a:pathLst>
              <a:path w="1625021" h="1625022">
                <a:moveTo>
                  <a:pt x="247132" y="108611"/>
                </a:moveTo>
                <a:cubicBezTo>
                  <a:pt x="173259" y="108611"/>
                  <a:pt x="113373" y="168497"/>
                  <a:pt x="113373" y="242370"/>
                </a:cubicBezTo>
                <a:lnTo>
                  <a:pt x="113373" y="1373126"/>
                </a:lnTo>
                <a:cubicBezTo>
                  <a:pt x="113373" y="1446999"/>
                  <a:pt x="173259" y="1506885"/>
                  <a:pt x="247132" y="1506885"/>
                </a:cubicBezTo>
                <a:lnTo>
                  <a:pt x="1377888" y="1506885"/>
                </a:lnTo>
                <a:cubicBezTo>
                  <a:pt x="1451761" y="1506885"/>
                  <a:pt x="1511647" y="1446999"/>
                  <a:pt x="1511647" y="1373126"/>
                </a:cubicBezTo>
                <a:lnTo>
                  <a:pt x="1511647" y="242370"/>
                </a:lnTo>
                <a:cubicBezTo>
                  <a:pt x="1511647" y="168497"/>
                  <a:pt x="1451761" y="108611"/>
                  <a:pt x="1377888" y="108611"/>
                </a:cubicBezTo>
                <a:close/>
                <a:moveTo>
                  <a:pt x="143668" y="0"/>
                </a:moveTo>
                <a:lnTo>
                  <a:pt x="1481353" y="0"/>
                </a:lnTo>
                <a:cubicBezTo>
                  <a:pt x="1560699" y="0"/>
                  <a:pt x="1625021" y="64322"/>
                  <a:pt x="1625021" y="143668"/>
                </a:cubicBezTo>
                <a:lnTo>
                  <a:pt x="1625021" y="1481354"/>
                </a:lnTo>
                <a:cubicBezTo>
                  <a:pt x="1625021" y="1560700"/>
                  <a:pt x="1560699" y="1625022"/>
                  <a:pt x="1481353" y="1625022"/>
                </a:cubicBezTo>
                <a:lnTo>
                  <a:pt x="143668" y="1625022"/>
                </a:lnTo>
                <a:cubicBezTo>
                  <a:pt x="64322" y="1625022"/>
                  <a:pt x="0" y="1560700"/>
                  <a:pt x="0" y="1481354"/>
                </a:cubicBezTo>
                <a:lnTo>
                  <a:pt x="0" y="143668"/>
                </a:lnTo>
                <a:cubicBezTo>
                  <a:pt x="0" y="64322"/>
                  <a:pt x="64322" y="0"/>
                  <a:pt x="143668" y="0"/>
                </a:cubicBezTo>
                <a:close/>
              </a:path>
            </a:pathLst>
          </a:custGeom>
          <a:solidFill>
            <a:schemeClr val="accent1">
              <a:lumMod val="9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33886" y="1135811"/>
            <a:ext cx="1261638" cy="1261638"/>
          </a:xfrm>
          <a:prstGeom prst="roundRect">
            <a:avLst>
              <a:gd name="adj" fmla="val 8841"/>
            </a:avLst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221928" y="1223852"/>
            <a:ext cx="1085633" cy="1085633"/>
          </a:xfrm>
          <a:prstGeom prst="roundRect">
            <a:avLst>
              <a:gd name="adj" fmla="val 9566"/>
            </a:avLst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1342916" y="157609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确保医疗用品的清洁、消毒和供应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供应室的主要任务是确保医疗用品在使用前已经过正确的清洁、消毒和包装，以防止感染和交叉污染。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提高工作效率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供应室需要不断优化工作流程，提高工作效率，确保医疗用品及时、准确地供应给临床科室。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保障医疗安全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供应室的工作直接关系到医疗安全，任何疏忽都可能导致严重的医疗事故。因此，工作人员需要时刻保持高度警惕，严格遵守操作规程。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目标与任务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138835" y="1977064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816433" y="1969991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138835" y="4303295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816433" y="4303295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228892" y="4370070"/>
            <a:ext cx="1623706" cy="976801"/>
          </a:xfrm>
          <a:custGeom>
            <a:rect l="l" t="t" r="r" b="b"/>
            <a:pathLst>
              <a:path w="1736725" h="884238">
                <a:moveTo>
                  <a:pt x="0" y="884238"/>
                </a:moveTo>
                <a:lnTo>
                  <a:pt x="1736725" y="884238"/>
                </a:lnTo>
                <a:lnTo>
                  <a:pt x="1736725" y="0"/>
                </a:lnTo>
              </a:path>
            </a:pathLst>
          </a:custGeom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173874" y="4336835"/>
            <a:ext cx="865272" cy="168353"/>
          </a:xfrm>
          <a:custGeom>
            <a:rect l="l" t="t" r="r" b="b"/>
            <a:pathLst>
              <a:path w="1819275" h="301625">
                <a:moveTo>
                  <a:pt x="1819275" y="301625"/>
                </a:moveTo>
                <a:lnTo>
                  <a:pt x="0" y="301625"/>
                </a:lnTo>
                <a:lnTo>
                  <a:pt x="0" y="0"/>
                </a:lnTo>
              </a:path>
            </a:pathLst>
          </a:custGeom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4189230" y="2014654"/>
            <a:ext cx="1667161" cy="416135"/>
          </a:xfrm>
          <a:custGeom>
            <a:rect l="l" t="t" r="r" b="b"/>
            <a:pathLst>
              <a:path w="1803400" h="673100">
                <a:moveTo>
                  <a:pt x="1803400" y="673100"/>
                </a:moveTo>
                <a:lnTo>
                  <a:pt x="1803400" y="0"/>
                </a:lnTo>
                <a:lnTo>
                  <a:pt x="0" y="0"/>
                </a:lnTo>
              </a:path>
            </a:pathLst>
          </a:custGeom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679700" y="2014653"/>
            <a:ext cx="1172899" cy="1487049"/>
          </a:xfrm>
          <a:custGeom>
            <a:rect l="l" t="t" r="r" b="b"/>
            <a:pathLst>
              <a:path w="1736725" h="884238">
                <a:moveTo>
                  <a:pt x="0" y="884238"/>
                </a:moveTo>
                <a:lnTo>
                  <a:pt x="1736725" y="884238"/>
                </a:lnTo>
                <a:lnTo>
                  <a:pt x="1736725" y="0"/>
                </a:lnTo>
              </a:path>
            </a:pathLst>
          </a:custGeom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629398" y="1949322"/>
            <a:ext cx="840064" cy="1073321"/>
          </a:xfrm>
          <a:custGeom>
            <a:rect l="l" t="t" r="r" b="b"/>
            <a:pathLst>
              <a:path w="1774574" h="1097009">
                <a:moveTo>
                  <a:pt x="887287" y="0"/>
                </a:moveTo>
                <a:lnTo>
                  <a:pt x="1774574" y="1097009"/>
                </a:lnTo>
                <a:lnTo>
                  <a:pt x="0" y="1097009"/>
                </a:lnTo>
                <a:lnTo>
                  <a:pt x="887287" y="0"/>
                </a:lnTo>
                <a:close/>
              </a:path>
            </a:pathLst>
          </a:cu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281069" y="3155633"/>
            <a:ext cx="1536722" cy="757109"/>
          </a:xfrm>
          <a:custGeom>
            <a:rect l="l" t="t" r="r" b="b"/>
            <a:pathLst>
              <a:path w="3246216" h="773818">
                <a:moveTo>
                  <a:pt x="625883" y="0"/>
                </a:moveTo>
                <a:lnTo>
                  <a:pt x="2620333" y="0"/>
                </a:lnTo>
                <a:lnTo>
                  <a:pt x="3246216" y="773818"/>
                </a:lnTo>
                <a:lnTo>
                  <a:pt x="0" y="773818"/>
                </a:lnTo>
                <a:lnTo>
                  <a:pt x="625883" y="0"/>
                </a:lnTo>
                <a:close/>
              </a:path>
            </a:pathLst>
          </a:cu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32740" y="4045732"/>
            <a:ext cx="2233381" cy="757108"/>
          </a:xfrm>
          <a:custGeom>
            <a:rect l="l" t="t" r="r" b="b"/>
            <a:pathLst>
              <a:path w="4717856" h="773817">
                <a:moveTo>
                  <a:pt x="625882" y="0"/>
                </a:moveTo>
                <a:lnTo>
                  <a:pt x="4091974" y="0"/>
                </a:lnTo>
                <a:lnTo>
                  <a:pt x="4717856" y="773817"/>
                </a:lnTo>
                <a:lnTo>
                  <a:pt x="0" y="773817"/>
                </a:lnTo>
                <a:lnTo>
                  <a:pt x="625882" y="0"/>
                </a:lnTo>
                <a:close/>
              </a:path>
            </a:pathLst>
          </a:cu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4537832" y="4935828"/>
            <a:ext cx="3023197" cy="876135"/>
          </a:xfrm>
          <a:custGeom>
            <a:rect l="l" t="t" r="r" b="b"/>
            <a:pathLst>
              <a:path w="6386287" h="895470">
                <a:moveTo>
                  <a:pt x="724278" y="0"/>
                </a:moveTo>
                <a:lnTo>
                  <a:pt x="5662010" y="0"/>
                </a:lnTo>
                <a:lnTo>
                  <a:pt x="6386287" y="895470"/>
                </a:lnTo>
                <a:lnTo>
                  <a:pt x="0" y="895470"/>
                </a:lnTo>
                <a:lnTo>
                  <a:pt x="724278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629398" y="2448724"/>
            <a:ext cx="840064" cy="477774"/>
          </a:xfrm>
          <a:prstGeom prst="rect">
            <a:avLst/>
          </a:prstGeom>
        </p:spPr>
        <p:txBody>
          <a:bodyPr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5445167" y="3298956"/>
            <a:ext cx="1208526" cy="477774"/>
          </a:xfrm>
          <a:prstGeom prst="rect">
            <a:avLst/>
          </a:prstGeom>
        </p:spPr>
        <p:txBody>
          <a:bodyPr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5445167" y="4180884"/>
            <a:ext cx="1208526" cy="477774"/>
          </a:xfrm>
          <a:prstGeom prst="rect">
            <a:avLst/>
          </a:prstGeom>
        </p:spPr>
        <p:txBody>
          <a:bodyPr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5445167" y="5130220"/>
            <a:ext cx="1208526" cy="477774"/>
          </a:xfrm>
          <a:prstGeom prst="rect">
            <a:avLst/>
          </a:prstGeom>
        </p:spPr>
        <p:txBody>
          <a:bodyPr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DFDFD"/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cxnSp>
        <p:nvCxnSpPr>
          <p:cNvPr id="18" name="Connector 18"/>
          <p:cNvCxnSpPr/>
          <p:nvPr/>
        </p:nvCxnSpPr>
        <p:spPr>
          <a:xfrm flipH="1">
            <a:off x="1171596" y="3658813"/>
            <a:ext cx="2694606" cy="0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19" name="AutoShape 19"/>
          <p:cNvSpPr/>
          <p:nvPr/>
        </p:nvSpPr>
        <p:spPr>
          <a:xfrm>
            <a:off x="1109567" y="1496662"/>
            <a:ext cx="2877312" cy="43961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接收、清洗医疗器械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109567" y="1890299"/>
            <a:ext cx="2877312" cy="146304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供应室接收临床科室送来的使用过的医疗器械，进行清洗、去污。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1109567" y="4163029"/>
            <a:ext cx="2877312" cy="43961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包装与发放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1109567" y="4556666"/>
            <a:ext cx="2877312" cy="146304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经过消毒和灭菌处理的医疗器械需进行正确的包装，并分发给临床科室。</a:t>
            </a:r>
            <a:endParaRPr lang="en-US" sz="1100"/>
          </a:p>
        </p:txBody>
      </p:sp>
      <p:cxnSp>
        <p:nvCxnSpPr>
          <p:cNvPr id="23" name="Connector 23"/>
          <p:cNvCxnSpPr/>
          <p:nvPr/>
        </p:nvCxnSpPr>
        <p:spPr>
          <a:xfrm flipH="1">
            <a:off x="8267150" y="3658813"/>
            <a:ext cx="2694606" cy="0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24" name="AutoShape 24"/>
          <p:cNvSpPr/>
          <p:nvPr/>
        </p:nvSpPr>
        <p:spPr>
          <a:xfrm>
            <a:off x="8205121" y="1496662"/>
            <a:ext cx="2877312" cy="43961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消毒与灭菌</a:t>
            </a:r>
            <a:endParaRPr lang="en-US" sz="1100"/>
          </a:p>
        </p:txBody>
      </p:sp>
      <p:sp>
        <p:nvSpPr>
          <p:cNvPr id="25" name="AutoShape 25"/>
          <p:cNvSpPr/>
          <p:nvPr/>
        </p:nvSpPr>
        <p:spPr>
          <a:xfrm>
            <a:off x="8205121" y="1890299"/>
            <a:ext cx="2877312" cy="146304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清洗后的医疗器械需要进行严格的消毒和灭菌处理，确保无菌状态。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8205121" y="4163029"/>
            <a:ext cx="2877312" cy="43961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质量监控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8205121" y="4556666"/>
            <a:ext cx="2877312" cy="146304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供应室需定期进行质量检查，确保所有医疗器械符合无菌标准，同时对不合格产品进行追溯和处理。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工作内容概述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供应室运行情况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97052" y="1098977"/>
            <a:ext cx="1335306" cy="1335306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1133886" y="1135811"/>
            <a:ext cx="1261638" cy="1261638"/>
          </a:xfrm>
          <a:custGeom>
            <a:rect l="l" t="t" r="r" b="b"/>
            <a:pathLst>
              <a:path w="1625021" h="1625022">
                <a:moveTo>
                  <a:pt x="247132" y="108611"/>
                </a:moveTo>
                <a:cubicBezTo>
                  <a:pt x="173259" y="108611"/>
                  <a:pt x="113373" y="168497"/>
                  <a:pt x="113373" y="242370"/>
                </a:cubicBezTo>
                <a:lnTo>
                  <a:pt x="113373" y="1373126"/>
                </a:lnTo>
                <a:cubicBezTo>
                  <a:pt x="113373" y="1446999"/>
                  <a:pt x="173259" y="1506885"/>
                  <a:pt x="247132" y="1506885"/>
                </a:cubicBezTo>
                <a:lnTo>
                  <a:pt x="1377888" y="1506885"/>
                </a:lnTo>
                <a:cubicBezTo>
                  <a:pt x="1451761" y="1506885"/>
                  <a:pt x="1511647" y="1446999"/>
                  <a:pt x="1511647" y="1373126"/>
                </a:cubicBezTo>
                <a:lnTo>
                  <a:pt x="1511647" y="242370"/>
                </a:lnTo>
                <a:cubicBezTo>
                  <a:pt x="1511647" y="168497"/>
                  <a:pt x="1451761" y="108611"/>
                  <a:pt x="1377888" y="108611"/>
                </a:cubicBezTo>
                <a:close/>
                <a:moveTo>
                  <a:pt x="143668" y="0"/>
                </a:moveTo>
                <a:lnTo>
                  <a:pt x="1481353" y="0"/>
                </a:lnTo>
                <a:cubicBezTo>
                  <a:pt x="1560699" y="0"/>
                  <a:pt x="1625021" y="64322"/>
                  <a:pt x="1625021" y="143668"/>
                </a:cubicBezTo>
                <a:lnTo>
                  <a:pt x="1625021" y="1481354"/>
                </a:lnTo>
                <a:cubicBezTo>
                  <a:pt x="1625021" y="1560700"/>
                  <a:pt x="1560699" y="1625022"/>
                  <a:pt x="1481353" y="1625022"/>
                </a:cubicBezTo>
                <a:lnTo>
                  <a:pt x="143668" y="1625022"/>
                </a:lnTo>
                <a:cubicBezTo>
                  <a:pt x="64322" y="1625022"/>
                  <a:pt x="0" y="1560700"/>
                  <a:pt x="0" y="1481354"/>
                </a:cubicBezTo>
                <a:lnTo>
                  <a:pt x="0" y="143668"/>
                </a:lnTo>
                <a:cubicBezTo>
                  <a:pt x="0" y="64322"/>
                  <a:pt x="64322" y="0"/>
                  <a:pt x="143668" y="0"/>
                </a:cubicBezTo>
                <a:close/>
              </a:path>
            </a:pathLst>
          </a:custGeom>
          <a:solidFill>
            <a:schemeClr val="accent1">
              <a:lumMod val="9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33886" y="1135811"/>
            <a:ext cx="1261638" cy="1261638"/>
          </a:xfrm>
          <a:prstGeom prst="roundRect">
            <a:avLst>
              <a:gd name="adj" fmla="val 8841"/>
            </a:avLst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221928" y="1223852"/>
            <a:ext cx="1085633" cy="1085633"/>
          </a:xfrm>
          <a:prstGeom prst="roundRect">
            <a:avLst>
              <a:gd name="adj" fmla="val 9566"/>
            </a:avLst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1342916" y="157609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根据各科室需求，及时采购所需的医疗物资，确保物资充足、质量可靠。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物资采购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物资储存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物资发放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建立科学的库存管理制度，合理安排物资的储存和摆放，确保物资的有效期和安全性。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按照各科室的需求，及时、准确地发放医疗物资，确保临床工作的正常进行。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物资供应情况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定期对设备进行维护和保养，确保设备的正常运行和使用效果。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设备维护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根据实际需要和设备老化情况，及时更新设备，提高工作效率和安全性。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设备更新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建立设备管理制度，对设备进行全面、规范的管理，确保设备的完好率和使用率。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设备管理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设备运行状况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27" b="262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27" b="262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62" b="2662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人员配置与培训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人员配备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根据工作需要，合理配置供应室人员，确保工作的高效运转。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培训计划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制定培训计划，定期对员工进行技能培训和安全教育，提高员工的业务水平和安全意识。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人员考核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建立考核制度，对员工的工作表现进行全面、客观的评估，激励员工积极进取、提高工作质量。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工作成果与亮点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97052" y="1098977"/>
            <a:ext cx="1335306" cy="1335306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1133886" y="1135811"/>
            <a:ext cx="1261638" cy="1261638"/>
          </a:xfrm>
          <a:custGeom>
            <a:rect l="l" t="t" r="r" b="b"/>
            <a:pathLst>
              <a:path w="1625021" h="1625022">
                <a:moveTo>
                  <a:pt x="247132" y="108611"/>
                </a:moveTo>
                <a:cubicBezTo>
                  <a:pt x="173259" y="108611"/>
                  <a:pt x="113373" y="168497"/>
                  <a:pt x="113373" y="242370"/>
                </a:cubicBezTo>
                <a:lnTo>
                  <a:pt x="113373" y="1373126"/>
                </a:lnTo>
                <a:cubicBezTo>
                  <a:pt x="113373" y="1446999"/>
                  <a:pt x="173259" y="1506885"/>
                  <a:pt x="247132" y="1506885"/>
                </a:cubicBezTo>
                <a:lnTo>
                  <a:pt x="1377888" y="1506885"/>
                </a:lnTo>
                <a:cubicBezTo>
                  <a:pt x="1451761" y="1506885"/>
                  <a:pt x="1511647" y="1446999"/>
                  <a:pt x="1511647" y="1373126"/>
                </a:cubicBezTo>
                <a:lnTo>
                  <a:pt x="1511647" y="242370"/>
                </a:lnTo>
                <a:cubicBezTo>
                  <a:pt x="1511647" y="168497"/>
                  <a:pt x="1451761" y="108611"/>
                  <a:pt x="1377888" y="108611"/>
                </a:cubicBezTo>
                <a:close/>
                <a:moveTo>
                  <a:pt x="143668" y="0"/>
                </a:moveTo>
                <a:lnTo>
                  <a:pt x="1481353" y="0"/>
                </a:lnTo>
                <a:cubicBezTo>
                  <a:pt x="1560699" y="0"/>
                  <a:pt x="1625021" y="64322"/>
                  <a:pt x="1625021" y="143668"/>
                </a:cubicBezTo>
                <a:lnTo>
                  <a:pt x="1625021" y="1481354"/>
                </a:lnTo>
                <a:cubicBezTo>
                  <a:pt x="1625021" y="1560700"/>
                  <a:pt x="1560699" y="1625022"/>
                  <a:pt x="1481353" y="1625022"/>
                </a:cubicBezTo>
                <a:lnTo>
                  <a:pt x="143668" y="1625022"/>
                </a:lnTo>
                <a:cubicBezTo>
                  <a:pt x="64322" y="1625022"/>
                  <a:pt x="0" y="1560700"/>
                  <a:pt x="0" y="1481354"/>
                </a:cubicBezTo>
                <a:lnTo>
                  <a:pt x="0" y="143668"/>
                </a:lnTo>
                <a:cubicBezTo>
                  <a:pt x="0" y="64322"/>
                  <a:pt x="64322" y="0"/>
                  <a:pt x="143668" y="0"/>
                </a:cubicBezTo>
                <a:close/>
              </a:path>
            </a:pathLst>
          </a:custGeom>
          <a:solidFill>
            <a:schemeClr val="accent1">
              <a:lumMod val="9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33886" y="1135811"/>
            <a:ext cx="1261638" cy="1261638"/>
          </a:xfrm>
          <a:prstGeom prst="roundRect">
            <a:avLst>
              <a:gd name="adj" fmla="val 8841"/>
            </a:avLst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221928" y="1223852"/>
            <a:ext cx="1085633" cy="1085633"/>
          </a:xfrm>
          <a:prstGeom prst="roundRect">
            <a:avLst>
              <a:gd name="adj" fmla="val 9566"/>
            </a:avLst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1342916" y="157609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在2023年，供应室成功完成了各项物资的采购任务，确保了医疗设备和用品的充足供应。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物资采购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通过科学的库存管理方法，实现了库存的有效控制和物资的快速周转，避免了物资积压和浪费。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库存管理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严格把控物资质量，确保采购的物资符合相关标准和医院要求，为医疗质量和安全提供了有力保障。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物资质量保障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物资保障成果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https://d.book118.com/348136065107006047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2024-09-29T00:37:31.018</cp:lastPrinted>
  <dcterms:created xsi:type="dcterms:W3CDTF">2024-09-28T16:37:31Z</dcterms:created>
  <dcterms:modified xsi:type="dcterms:W3CDTF">2024-09-28T16:37:33Z</dcterms:modified>
</cp:coreProperties>
</file>