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D5D8858-BD17-4681-97B6-75C4418041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552D4D2-C55D-46FE-B72F-6677ED5A130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4B5F6A3-F939-4B1E-A4C1-C036CAEF004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BABCDF3-5BB8-4689-9217-74597E7BD71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8B94362-AB4D-4A8A-A570-4E0C15E861C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0F71C8-40F1-4892-9DB6-3BF7C28D56D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391E531-616C-412B-BC2F-0FB9723F8B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EE3506-675D-443A-9B50-6E6E1C39758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47F882-3475-498A-95A6-9ABBC24C1BE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4B4FD6-05E0-4CA9-9314-83119E428E3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730AE5B-27D2-45D2-BC97-03EAB6E43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55000023110011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59816" y="1127918"/>
            <a:ext cx="9829800" cy="21050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上线不忽悠预防网络诈骗的有效办法</a:t>
            </a:r>
          </a:p>
        </p:txBody>
      </p:sp>
      <p:sp>
        <p:nvSpPr>
          <p:cNvPr id="3" name="TextBox 3"/>
          <p:cNvSpPr txBox="1"/>
          <p:nvPr/>
        </p:nvSpPr>
        <p:spPr>
          <a:xfrm>
            <a:off x="859816" y="5259787"/>
            <a:ext cx="320040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汇报人：XX</a:t>
            </a:r>
          </a:p>
        </p:txBody>
      </p:sp>
      <p:sp>
        <p:nvSpPr>
          <p:cNvPr id="4" name="TextBox 4"/>
          <p:cNvSpPr txBox="1"/>
          <p:nvPr/>
        </p:nvSpPr>
        <p:spPr>
          <a:xfrm>
            <a:off x="859816" y="5741875"/>
            <a:ext cx="2990850" cy="4191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3">
                    <a:alpha val="100000"/>
                  </a:schemeClr>
                </a:solidFill>
                <a:latin typeface="Arial"/>
                <a:ea typeface="Arial"/>
                <a:cs typeface="Arial"/>
              </a:rPr>
              <a:t>2024-01-22</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网络诈骗现状与危害</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提高个人防范意识与能力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加强技术防范措施应用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完善法律法规和监管机制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社会共治，形成合力打击网络诈骗</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01</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网络诈骗现状与危害</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定义</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网络诈骗是指犯罪分子利用互联网技术手段，通过虚假信息、欺诈行为等手段骗取他人财物的行为。</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类型</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网络诈骗主要包括网络钓鱼、虚假购物、网络传销、网络兼职、仿冒网站、恶意二维码等多种类型。</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网络诈骗定义及类型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受害人群特点及心理分析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受害人群特点</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以年轻人、学生、老年人等为主要受害群体，他们通常缺乏网络安全意识，容易被虚假信息所迷惑。</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心理分析</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受害者在面对网络诈骗时，往往存在贪图小利、好奇心强、缺乏警惕性等心理弱点，使得犯罪分子有机可乘。</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随着网络技术的不断发展，犯罪分子不断更新诈骗手段，如利用AI换脸技术、伪造官方文件等实施诈骗。</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技术手段更新</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从最初的简单欺诈到如今的复杂诈骗，犯罪分子不断变换诈骗方式，如通过社交媒体、短视频等平台实施诈骗。</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诈骗方式演变</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诈骗手段更新与演变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网络诈骗严重破坏了社会诚信体系，损害了公众利益，导致人们对网络安全的信任度降低。</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经济损失</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网络诈骗给受害者带来巨大的经济损失，同时也给国家和社会造成巨大的财产损失。据相关数据显示，每年因网络诈骗造成的经济损失高达数百亿元。</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社会影响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社会影响及经济损失</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02</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提高个人防范意识与能力</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了解信息安全的重要性</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充分认识到个人信息和财产安全在网络时代的重要性，提高警惕性。</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学习信息安全知识</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积极学习信息安全相关知识，了解网络诈骗的常用手段和防范方法。</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关注安全动态</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关注网络安全领域的最新动态，及时了解新型网络诈骗手段和应对策略。</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增强信息安全意识培养</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41061" y="1169291"/>
            <a:ext cx="2281112" cy="2281112"/>
          </a:xfrm>
          <a:prstGeom prst="ellipse">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6177468" y="1976779"/>
            <a:ext cx="608297" cy="608297"/>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69827" y="2585076"/>
            <a:ext cx="1911789" cy="1911789"/>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156399" y="3235877"/>
            <a:ext cx="738646" cy="610186"/>
          </a:xfrm>
          <a:custGeom>
            <a:rect l="l" t="t" r="r" b="b"/>
            <a:pathLst>
              <a:path w="304800" h="304800">
                <a:moveTo>
                  <a:pt x="106680" y="0"/>
                </a:moveTo>
                <a:lnTo>
                  <a:pt x="91440" y="0"/>
                </a:lnTo>
                <a:lnTo>
                  <a:pt x="0" y="45720"/>
                </a:lnTo>
                <a:lnTo>
                  <a:pt x="0" y="137160"/>
                </a:lnTo>
                <a:lnTo>
                  <a:pt x="60960" y="121920"/>
                </a:lnTo>
                <a:lnTo>
                  <a:pt x="60960" y="304800"/>
                </a:lnTo>
                <a:lnTo>
                  <a:pt x="243840" y="304800"/>
                </a:lnTo>
                <a:lnTo>
                  <a:pt x="243840" y="121920"/>
                </a:lnTo>
                <a:lnTo>
                  <a:pt x="304800" y="137160"/>
                </a:lnTo>
                <a:lnTo>
                  <a:pt x="304800" y="45720"/>
                </a:lnTo>
                <a:lnTo>
                  <a:pt x="213360" y="0"/>
                </a:lnTo>
                <a:lnTo>
                  <a:pt x="198120" y="0"/>
                </a:lnTo>
                <a:cubicBezTo>
                  <a:pt x="198120" y="25251"/>
                  <a:pt x="177651" y="45720"/>
                  <a:pt x="152400" y="45720"/>
                </a:cubicBezTo>
                <a:cubicBezTo>
                  <a:pt x="127149" y="45720"/>
                  <a:pt x="106680" y="25251"/>
                  <a:pt x="106680" y="0"/>
                </a:cubicBezTo>
                <a:lnTo>
                  <a:pt x="10668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905908" y="3792072"/>
            <a:ext cx="1520741" cy="152074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301722" y="4207073"/>
            <a:ext cx="729113" cy="69073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227005" y="4767462"/>
            <a:ext cx="1336080" cy="1336080"/>
          </a:xfrm>
          <a:prstGeom prst="ellipse">
            <a:avLst/>
          </a:pr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3397" y="5196504"/>
            <a:ext cx="523295" cy="4779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35748" y="1306554"/>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恶意软件</a:t>
            </a:r>
          </a:p>
        </p:txBody>
      </p:sp>
      <p:sp>
        <p:nvSpPr>
          <p:cNvPr id="11" name="TextBox 11"/>
          <p:cNvSpPr txBox="1"/>
          <p:nvPr/>
        </p:nvSpPr>
        <p:spPr>
          <a:xfrm>
            <a:off x="8035748" y="192455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防范通过下载恶意软件或点击恶意链接导致个人信息泄露或资金损失的诈骗行为。</a:t>
            </a:r>
          </a:p>
        </p:txBody>
      </p:sp>
      <p:sp>
        <p:nvSpPr>
          <p:cNvPr id="12" name="TextBox 12"/>
          <p:cNvSpPr txBox="1"/>
          <p:nvPr/>
        </p:nvSpPr>
        <p:spPr>
          <a:xfrm>
            <a:off x="8035748" y="3522491"/>
            <a:ext cx="395266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冒充身份</a:t>
            </a:r>
          </a:p>
        </p:txBody>
      </p:sp>
      <p:sp>
        <p:nvSpPr>
          <p:cNvPr id="13" name="TextBox 13"/>
          <p:cNvSpPr txBox="1"/>
          <p:nvPr/>
        </p:nvSpPr>
        <p:spPr>
          <a:xfrm>
            <a:off x="8035748" y="4140488"/>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警惕冒充公检法、银行、客服等身份进行诈骗的行为，核实对方身份和信息的真实性。</a:t>
            </a:r>
          </a:p>
        </p:txBody>
      </p:sp>
      <p:sp>
        <p:nvSpPr>
          <p:cNvPr id="14" name="TextBox 14"/>
          <p:cNvSpPr txBox="1"/>
          <p:nvPr/>
        </p:nvSpPr>
        <p:spPr>
          <a:xfrm>
            <a:off x="970539" y="4596774"/>
            <a:ext cx="369398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虚假交易</a:t>
            </a:r>
          </a:p>
        </p:txBody>
      </p:sp>
      <p:sp>
        <p:nvSpPr>
          <p:cNvPr id="15" name="TextBox 15"/>
          <p:cNvSpPr txBox="1"/>
          <p:nvPr/>
        </p:nvSpPr>
        <p:spPr>
          <a:xfrm>
            <a:off x="1361981" y="5214771"/>
            <a:ext cx="3302539"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识别并防范通过虚假交易、虚假投资等手段骗取用户资金的诈骗行为。</a:t>
            </a:r>
          </a:p>
        </p:txBody>
      </p:sp>
      <p:sp>
        <p:nvSpPr>
          <p:cNvPr id="16" name="TextBox 16"/>
          <p:cNvSpPr txBox="1"/>
          <p:nvPr/>
        </p:nvSpPr>
        <p:spPr>
          <a:xfrm>
            <a:off x="392947" y="2524256"/>
            <a:ext cx="374182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钓鱼网站</a:t>
            </a:r>
          </a:p>
        </p:txBody>
      </p:sp>
      <p:sp>
        <p:nvSpPr>
          <p:cNvPr id="17" name="TextBox 17"/>
          <p:cNvSpPr txBox="1"/>
          <p:nvPr/>
        </p:nvSpPr>
        <p:spPr>
          <a:xfrm>
            <a:off x="689125" y="3142253"/>
            <a:ext cx="344564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500">
                <a:solidFill>
                  <a:schemeClr val="dk1">
                    <a:alpha val="100000"/>
                  </a:schemeClr>
                </a:solidFill>
                <a:latin typeface="Microsoft Yahei"/>
                <a:ea typeface="Microsoft Yahei"/>
                <a:cs typeface="Microsoft Yahei"/>
              </a:rPr>
              <a:t>识别并防范通过伪造官方网站、发送虚假邮件等手段诱导用户输入个人信息或转账的钓鱼网站。</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识别常见网络诈骗手段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不轻信陌生人</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对于网络上结识的陌生人，要保持警惕，不轻易透露个人信息或进行资金交易。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核实信息来源</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对于接收到的信息，要核实其来源和真实性，避免被虚假信息误导。</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警惕高收益投资</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对于承诺高收益、低风险的投资项目要保持警惕，谨防被骗。</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不轻信陌生人和未经核实信息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2215756" y="2976816"/>
            <a:ext cx="2043577" cy="266384"/>
          </a:xfrm>
          <a:custGeom>
            <a:rect l="l" t="t" r="r" b="b"/>
            <a:pathLst>
              <a:path w="7631" h="997">
                <a:moveTo>
                  <a:pt x="0" y="374"/>
                </a:moveTo>
                <a:lnTo>
                  <a:pt x="6883" y="374"/>
                </a:lnTo>
                <a:lnTo>
                  <a:pt x="6765" y="0"/>
                </a:lnTo>
                <a:lnTo>
                  <a:pt x="7631" y="498"/>
                </a:lnTo>
                <a:lnTo>
                  <a:pt x="6765" y="997"/>
                </a:lnTo>
                <a:lnTo>
                  <a:pt x="6883" y="622"/>
                </a:lnTo>
                <a:lnTo>
                  <a:pt x="0" y="622"/>
                </a:lnTo>
                <a:lnTo>
                  <a:pt x="0" y="374"/>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215756" y="4343931"/>
            <a:ext cx="2043577" cy="268329"/>
          </a:xfrm>
          <a:custGeom>
            <a:rect l="l" t="t" r="r" b="b"/>
            <a:pathLst>
              <a:path w="7631" h="997">
                <a:moveTo>
                  <a:pt x="6883" y="375"/>
                </a:moveTo>
                <a:lnTo>
                  <a:pt x="6765" y="0"/>
                </a:lnTo>
                <a:lnTo>
                  <a:pt x="7631" y="499"/>
                </a:lnTo>
                <a:lnTo>
                  <a:pt x="6765" y="997"/>
                </a:lnTo>
                <a:lnTo>
                  <a:pt x="6883" y="623"/>
                </a:lnTo>
                <a:lnTo>
                  <a:pt x="0" y="623"/>
                </a:lnTo>
                <a:lnTo>
                  <a:pt x="0" y="375"/>
                </a:lnTo>
                <a:lnTo>
                  <a:pt x="6883"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2215756" y="1566343"/>
            <a:ext cx="2043574" cy="4455417"/>
            <a:chOff x="2215756" y="1566343"/>
            <a:chExt cx="2043574" cy="4455417"/>
          </a:xfrm>
        </p:grpSpPr>
        <p:sp>
          <p:nvSpPr>
            <p:cNvPr id="5" name="Freeform 5"/>
            <p:cNvSpPr/>
            <p:nvPr/>
          </p:nvSpPr>
          <p:spPr>
            <a:xfrm>
              <a:off x="2215756" y="1789944"/>
              <a:ext cx="178886" cy="1425253"/>
            </a:xfrm>
            <a:custGeom>
              <a:rect l="l" t="t" r="r" b="b"/>
              <a:pathLst>
                <a:path w="669" h="5308">
                  <a:moveTo>
                    <a:pt x="669" y="182"/>
                  </a:moveTo>
                  <a:cubicBezTo>
                    <a:pt x="415" y="431"/>
                    <a:pt x="256" y="778"/>
                    <a:pt x="256" y="1160"/>
                  </a:cubicBezTo>
                  <a:lnTo>
                    <a:pt x="256" y="5308"/>
                  </a:lnTo>
                  <a:lnTo>
                    <a:pt x="0" y="5308"/>
                  </a:lnTo>
                  <a:lnTo>
                    <a:pt x="0" y="1148"/>
                  </a:lnTo>
                  <a:cubicBezTo>
                    <a:pt x="0" y="699"/>
                    <a:pt x="187" y="292"/>
                    <a:pt x="486" y="0"/>
                  </a:cubicBezTo>
                  <a:lnTo>
                    <a:pt x="669" y="18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346029" y="1566343"/>
              <a:ext cx="1913301" cy="272217"/>
            </a:xfrm>
            <a:custGeom>
              <a:rect l="l" t="t" r="r" b="b"/>
              <a:pathLst>
                <a:path w="7145" h="1015">
                  <a:moveTo>
                    <a:pt x="6397" y="375"/>
                  </a:moveTo>
                  <a:lnTo>
                    <a:pt x="6279" y="0"/>
                  </a:lnTo>
                  <a:lnTo>
                    <a:pt x="7145" y="499"/>
                  </a:lnTo>
                  <a:lnTo>
                    <a:pt x="6279" y="997"/>
                  </a:lnTo>
                  <a:lnTo>
                    <a:pt x="6397" y="623"/>
                  </a:lnTo>
                  <a:lnTo>
                    <a:pt x="1140" y="623"/>
                  </a:lnTo>
                  <a:cubicBezTo>
                    <a:pt x="769" y="623"/>
                    <a:pt x="430" y="773"/>
                    <a:pt x="183" y="1015"/>
                  </a:cubicBezTo>
                  <a:lnTo>
                    <a:pt x="0" y="833"/>
                  </a:lnTo>
                  <a:cubicBezTo>
                    <a:pt x="290" y="550"/>
                    <a:pt x="686" y="375"/>
                    <a:pt x="1120" y="375"/>
                  </a:cubicBezTo>
                  <a:lnTo>
                    <a:pt x="6397" y="375"/>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215756" y="4372893"/>
              <a:ext cx="178886" cy="1425253"/>
            </a:xfrm>
            <a:custGeom>
              <a:rect l="l" t="t" r="r" b="b"/>
              <a:pathLst>
                <a:path w="669" h="5309">
                  <a:moveTo>
                    <a:pt x="256" y="0"/>
                  </a:moveTo>
                  <a:lnTo>
                    <a:pt x="256" y="4149"/>
                  </a:lnTo>
                  <a:cubicBezTo>
                    <a:pt x="256" y="4531"/>
                    <a:pt x="415" y="4878"/>
                    <a:pt x="669" y="5127"/>
                  </a:cubicBezTo>
                  <a:lnTo>
                    <a:pt x="486" y="5309"/>
                  </a:lnTo>
                  <a:cubicBezTo>
                    <a:pt x="187" y="5017"/>
                    <a:pt x="0" y="4610"/>
                    <a:pt x="0" y="4161"/>
                  </a:cubicBezTo>
                  <a:lnTo>
                    <a:pt x="0" y="0"/>
                  </a:lnTo>
                  <a:lnTo>
                    <a:pt x="256"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346029" y="5747599"/>
              <a:ext cx="1913301" cy="274161"/>
            </a:xfrm>
            <a:custGeom>
              <a:rect l="l" t="t" r="r" b="b"/>
              <a:pathLst>
                <a:path w="7145" h="1015">
                  <a:moveTo>
                    <a:pt x="6397" y="392"/>
                  </a:moveTo>
                  <a:lnTo>
                    <a:pt x="6279" y="18"/>
                  </a:lnTo>
                  <a:lnTo>
                    <a:pt x="7145" y="516"/>
                  </a:lnTo>
                  <a:lnTo>
                    <a:pt x="6279" y="1015"/>
                  </a:lnTo>
                  <a:lnTo>
                    <a:pt x="6397" y="640"/>
                  </a:lnTo>
                  <a:lnTo>
                    <a:pt x="1120" y="640"/>
                  </a:lnTo>
                  <a:cubicBezTo>
                    <a:pt x="686" y="640"/>
                    <a:pt x="290" y="465"/>
                    <a:pt x="0" y="182"/>
                  </a:cubicBezTo>
                  <a:lnTo>
                    <a:pt x="183" y="0"/>
                  </a:lnTo>
                  <a:cubicBezTo>
                    <a:pt x="430" y="242"/>
                    <a:pt x="769" y="392"/>
                    <a:pt x="1140" y="392"/>
                  </a:cubicBezTo>
                  <a:lnTo>
                    <a:pt x="6397" y="39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171292" y="2749588"/>
            <a:ext cx="2088928" cy="2088928"/>
            <a:chOff x="1171292" y="2749588"/>
            <a:chExt cx="2088928" cy="2088928"/>
          </a:xfrm>
        </p:grpSpPr>
        <p:sp>
          <p:nvSpPr>
            <p:cNvPr id="10" name="AutoShape 10"/>
            <p:cNvSpPr/>
            <p:nvPr/>
          </p:nvSpPr>
          <p:spPr>
            <a:xfrm>
              <a:off x="1171292" y="2749588"/>
              <a:ext cx="2088928" cy="2088928"/>
            </a:xfrm>
            <a:prstGeom prst="ellipse">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1" name="Group 11"/>
          <p:cNvGrpSpPr/>
          <p:nvPr/>
        </p:nvGrpSpPr>
        <p:grpSpPr>
          <a:xfrm>
            <a:off x="1797656" y="3303419"/>
            <a:ext cx="931450" cy="924116"/>
            <a:chOff x="1797656" y="3303419"/>
            <a:chExt cx="931450" cy="924116"/>
          </a:xfrm>
        </p:grpSpPr>
        <p:sp>
          <p:nvSpPr>
            <p:cNvPr id="12" name="Freeform 12"/>
            <p:cNvSpPr/>
            <p:nvPr/>
          </p:nvSpPr>
          <p:spPr>
            <a:xfrm>
              <a:off x="1978060" y="3564785"/>
              <a:ext cx="482346" cy="478631"/>
            </a:xfrm>
            <a:custGeom>
              <a:rect l="l" t="t" r="r" b="b"/>
              <a:pathLst>
                <a:path w="55" h="55">
                  <a:moveTo>
                    <a:pt x="47" y="27"/>
                  </a:moveTo>
                  <a:cubicBezTo>
                    <a:pt x="47" y="38"/>
                    <a:pt x="38" y="46"/>
                    <a:pt x="28" y="46"/>
                  </a:cubicBezTo>
                  <a:cubicBezTo>
                    <a:pt x="18" y="46"/>
                    <a:pt x="9" y="38"/>
                    <a:pt x="9" y="27"/>
                  </a:cubicBezTo>
                  <a:cubicBezTo>
                    <a:pt x="9" y="17"/>
                    <a:pt x="18" y="9"/>
                    <a:pt x="28" y="9"/>
                  </a:cubicBezTo>
                  <a:cubicBezTo>
                    <a:pt x="31" y="9"/>
                    <a:pt x="35" y="10"/>
                    <a:pt x="38" y="11"/>
                  </a:cubicBezTo>
                  <a:cubicBezTo>
                    <a:pt x="44" y="5"/>
                    <a:pt x="44" y="5"/>
                    <a:pt x="44" y="5"/>
                  </a:cubicBezTo>
                  <a:cubicBezTo>
                    <a:pt x="39" y="2"/>
                    <a:pt x="34" y="0"/>
                    <a:pt x="28" y="0"/>
                  </a:cubicBezTo>
                  <a:cubicBezTo>
                    <a:pt x="13" y="0"/>
                    <a:pt x="0" y="12"/>
                    <a:pt x="0" y="27"/>
                  </a:cubicBezTo>
                  <a:cubicBezTo>
                    <a:pt x="0" y="43"/>
                    <a:pt x="13" y="55"/>
                    <a:pt x="28" y="55"/>
                  </a:cubicBezTo>
                  <a:cubicBezTo>
                    <a:pt x="43" y="55"/>
                    <a:pt x="55" y="43"/>
                    <a:pt x="55" y="27"/>
                  </a:cubicBezTo>
                  <a:cubicBezTo>
                    <a:pt x="55" y="21"/>
                    <a:pt x="53" y="16"/>
                    <a:pt x="50" y="11"/>
                  </a:cubicBezTo>
                  <a:cubicBezTo>
                    <a:pt x="44" y="18"/>
                    <a:pt x="44" y="18"/>
                    <a:pt x="44" y="18"/>
                  </a:cubicBezTo>
                  <a:cubicBezTo>
                    <a:pt x="46" y="21"/>
                    <a:pt x="47" y="24"/>
                    <a:pt x="47" y="27"/>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147414" y="3730520"/>
              <a:ext cx="154591" cy="147257"/>
            </a:xfrm>
            <a:custGeom>
              <a:rect l="l" t="t" r="r" b="b"/>
              <a:pathLst>
                <a:path w="18" h="17">
                  <a:moveTo>
                    <a:pt x="12" y="0"/>
                  </a:moveTo>
                  <a:cubicBezTo>
                    <a:pt x="11" y="0"/>
                    <a:pt x="10" y="0"/>
                    <a:pt x="9" y="0"/>
                  </a:cubicBezTo>
                  <a:cubicBezTo>
                    <a:pt x="4" y="0"/>
                    <a:pt x="0" y="4"/>
                    <a:pt x="0" y="8"/>
                  </a:cubicBezTo>
                  <a:cubicBezTo>
                    <a:pt x="0" y="13"/>
                    <a:pt x="4" y="17"/>
                    <a:pt x="9" y="17"/>
                  </a:cubicBezTo>
                  <a:cubicBezTo>
                    <a:pt x="14" y="17"/>
                    <a:pt x="18" y="13"/>
                    <a:pt x="18" y="8"/>
                  </a:cubicBezTo>
                  <a:cubicBezTo>
                    <a:pt x="18" y="7"/>
                    <a:pt x="17" y="6"/>
                    <a:pt x="17" y="5"/>
                  </a:cubicBezTo>
                  <a:cubicBezTo>
                    <a:pt x="9" y="9"/>
                    <a:pt x="9" y="9"/>
                    <a:pt x="9" y="9"/>
                  </a:cubicBezTo>
                  <a:lnTo>
                    <a:pt x="12"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797656" y="3380762"/>
              <a:ext cx="854202" cy="846773"/>
            </a:xfrm>
            <a:custGeom>
              <a:rect l="l" t="t" r="r" b="b"/>
              <a:pathLst>
                <a:path w="98" h="97">
                  <a:moveTo>
                    <a:pt x="82" y="22"/>
                  </a:moveTo>
                  <a:cubicBezTo>
                    <a:pt x="80" y="23"/>
                    <a:pt x="80" y="23"/>
                    <a:pt x="80" y="23"/>
                  </a:cubicBezTo>
                  <a:cubicBezTo>
                    <a:pt x="86" y="30"/>
                    <a:pt x="89" y="39"/>
                    <a:pt x="89" y="48"/>
                  </a:cubicBezTo>
                  <a:cubicBezTo>
                    <a:pt x="89" y="71"/>
                    <a:pt x="71" y="88"/>
                    <a:pt x="49" y="88"/>
                  </a:cubicBezTo>
                  <a:cubicBezTo>
                    <a:pt x="27" y="88"/>
                    <a:pt x="9" y="71"/>
                    <a:pt x="9" y="48"/>
                  </a:cubicBezTo>
                  <a:cubicBezTo>
                    <a:pt x="9" y="26"/>
                    <a:pt x="27" y="8"/>
                    <a:pt x="49" y="8"/>
                  </a:cubicBezTo>
                  <a:cubicBezTo>
                    <a:pt x="58" y="8"/>
                    <a:pt x="67" y="12"/>
                    <a:pt x="74" y="17"/>
                  </a:cubicBezTo>
                  <a:cubicBezTo>
                    <a:pt x="76" y="15"/>
                    <a:pt x="76" y="15"/>
                    <a:pt x="76" y="15"/>
                  </a:cubicBezTo>
                  <a:cubicBezTo>
                    <a:pt x="76" y="8"/>
                    <a:pt x="76" y="8"/>
                    <a:pt x="76" y="8"/>
                  </a:cubicBezTo>
                  <a:cubicBezTo>
                    <a:pt x="68" y="3"/>
                    <a:pt x="59" y="0"/>
                    <a:pt x="49" y="0"/>
                  </a:cubicBezTo>
                  <a:cubicBezTo>
                    <a:pt x="22" y="0"/>
                    <a:pt x="0" y="22"/>
                    <a:pt x="0" y="48"/>
                  </a:cubicBezTo>
                  <a:cubicBezTo>
                    <a:pt x="0" y="75"/>
                    <a:pt x="22" y="97"/>
                    <a:pt x="49" y="97"/>
                  </a:cubicBezTo>
                  <a:cubicBezTo>
                    <a:pt x="76" y="97"/>
                    <a:pt x="98" y="75"/>
                    <a:pt x="98" y="48"/>
                  </a:cubicBezTo>
                  <a:cubicBezTo>
                    <a:pt x="98" y="38"/>
                    <a:pt x="95" y="29"/>
                    <a:pt x="89" y="21"/>
                  </a:cubicBezTo>
                  <a:lnTo>
                    <a:pt x="82" y="22"/>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2224757" y="3303419"/>
              <a:ext cx="504349" cy="497015"/>
            </a:xfrm>
            <a:custGeom>
              <a:rect l="l" t="t" r="r" b="b"/>
              <a:pathLst>
                <a:path w="137" h="135">
                  <a:moveTo>
                    <a:pt x="104" y="30"/>
                  </a:moveTo>
                  <a:lnTo>
                    <a:pt x="106" y="0"/>
                  </a:lnTo>
                  <a:lnTo>
                    <a:pt x="87" y="16"/>
                  </a:lnTo>
                  <a:lnTo>
                    <a:pt x="71" y="35"/>
                  </a:lnTo>
                  <a:lnTo>
                    <a:pt x="69" y="59"/>
                  </a:lnTo>
                  <a:lnTo>
                    <a:pt x="40" y="90"/>
                  </a:lnTo>
                  <a:lnTo>
                    <a:pt x="14" y="116"/>
                  </a:lnTo>
                  <a:lnTo>
                    <a:pt x="0" y="135"/>
                  </a:lnTo>
                  <a:lnTo>
                    <a:pt x="19" y="123"/>
                  </a:lnTo>
                  <a:lnTo>
                    <a:pt x="45" y="97"/>
                  </a:lnTo>
                  <a:lnTo>
                    <a:pt x="76" y="66"/>
                  </a:lnTo>
                  <a:lnTo>
                    <a:pt x="102" y="66"/>
                  </a:lnTo>
                  <a:lnTo>
                    <a:pt x="118" y="47"/>
                  </a:lnTo>
                  <a:lnTo>
                    <a:pt x="137" y="30"/>
                  </a:lnTo>
                  <a:lnTo>
                    <a:pt x="104" y="3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学会保护个人隐私和财产安全</a:t>
              </a:r>
            </a:p>
          </p:txBody>
        </p:sp>
      </p:grpSp>
      <p:sp>
        <p:nvSpPr>
          <p:cNvPr id="38" name="AutoShape 38"/>
          <p:cNvSpPr/>
          <p:nvPr/>
        </p:nvSpPr>
        <p:spPr>
          <a:xfrm>
            <a:off x="4435504" y="1548259"/>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435504" y="1110481"/>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4594260" y="1108803"/>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保护个人隐私</a:t>
            </a:r>
          </a:p>
        </p:txBody>
      </p:sp>
      <p:sp>
        <p:nvSpPr>
          <p:cNvPr id="41" name="TextBox 41"/>
          <p:cNvSpPr txBox="1"/>
          <p:nvPr/>
        </p:nvSpPr>
        <p:spPr>
          <a:xfrm>
            <a:off x="4594260" y="1548259"/>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不轻易透露个人敏感信息，如身份证号、银行卡号、密码等，避免被不法分子利用。</a:t>
            </a:r>
          </a:p>
        </p:txBody>
      </p:sp>
      <p:sp>
        <p:nvSpPr>
          <p:cNvPr id="42" name="AutoShape 42"/>
          <p:cNvSpPr/>
          <p:nvPr/>
        </p:nvSpPr>
        <p:spPr>
          <a:xfrm>
            <a:off x="4435504" y="2916347"/>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435504" y="2478570"/>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4594260" y="2476892"/>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安全使用网络</a:t>
            </a:r>
          </a:p>
        </p:txBody>
      </p:sp>
      <p:sp>
        <p:nvSpPr>
          <p:cNvPr id="45" name="TextBox 45"/>
          <p:cNvSpPr txBox="1"/>
          <p:nvPr/>
        </p:nvSpPr>
        <p:spPr>
          <a:xfrm>
            <a:off x="4594260" y="2916347"/>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使用安全的网络连接和设备，避免在公共网络环境下进行敏感操作，定期更新密码和安全软件。</a:t>
            </a:r>
          </a:p>
        </p:txBody>
      </p:sp>
      <p:sp>
        <p:nvSpPr>
          <p:cNvPr id="46" name="AutoShape 46"/>
          <p:cNvSpPr/>
          <p:nvPr/>
        </p:nvSpPr>
        <p:spPr>
          <a:xfrm>
            <a:off x="4435504" y="4284435"/>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4435504" y="3846658"/>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4594260" y="3844980"/>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谨慎处理垃圾邮件和短信</a:t>
            </a:r>
          </a:p>
        </p:txBody>
      </p:sp>
      <p:sp>
        <p:nvSpPr>
          <p:cNvPr id="49" name="TextBox 49"/>
          <p:cNvSpPr txBox="1"/>
          <p:nvPr/>
        </p:nvSpPr>
        <p:spPr>
          <a:xfrm>
            <a:off x="4594260" y="4284435"/>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对于垃圾邮件和短信中的链接和附件要保持警惕，不轻易点击或下载。</a:t>
            </a:r>
          </a:p>
        </p:txBody>
      </p:sp>
      <p:sp>
        <p:nvSpPr>
          <p:cNvPr id="50" name="AutoShape 50"/>
          <p:cNvSpPr/>
          <p:nvPr/>
        </p:nvSpPr>
        <p:spPr>
          <a:xfrm>
            <a:off x="4435504" y="5652523"/>
            <a:ext cx="6293068" cy="826777"/>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435504" y="5214746"/>
            <a:ext cx="6293068" cy="488655"/>
          </a:xfrm>
          <a:prstGeom prst="rect">
            <a:avLst/>
          </a:prstGeom>
          <a:solidFill>
            <a:schemeClr val="accent1">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TextBox 52"/>
          <p:cNvSpPr txBox="1"/>
          <p:nvPr/>
        </p:nvSpPr>
        <p:spPr>
          <a:xfrm>
            <a:off x="4594260" y="5213068"/>
            <a:ext cx="5820489"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3">
                    <a:alpha val="100000"/>
                  </a:schemeClr>
                </a:solidFill>
                <a:latin typeface="Microsoft Yahei"/>
                <a:ea typeface="Microsoft Yahei"/>
                <a:cs typeface="Microsoft Yahei"/>
              </a:rPr>
              <a:t>及时报警和寻求帮助</a:t>
            </a:r>
          </a:p>
        </p:txBody>
      </p:sp>
      <p:sp>
        <p:nvSpPr>
          <p:cNvPr id="53" name="TextBox 53"/>
          <p:cNvSpPr txBox="1"/>
          <p:nvPr/>
        </p:nvSpPr>
        <p:spPr>
          <a:xfrm>
            <a:off x="4594260" y="5652523"/>
            <a:ext cx="5909681"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一旦发现被骗或遭受网络诈骗威胁，要及时报警并寻求相关机构的帮助和支持。</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514623" y="1744442"/>
            <a:ext cx="950685" cy="826132"/>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46458" y="1867338"/>
            <a:ext cx="3087014" cy="580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075" b="1">
                <a:solidFill>
                  <a:srgbClr val="FFFFFF">
                    <a:alpha val="100000"/>
                  </a:srgbClr>
                </a:solidFill>
                <a:latin typeface="Arial"/>
                <a:ea typeface="Arial"/>
                <a:cs typeface="Arial"/>
              </a:rPr>
              <a:t>03</a:t>
            </a:r>
          </a:p>
        </p:txBody>
      </p:sp>
      <p:sp>
        <p:nvSpPr>
          <p:cNvPr id="4" name="TextBox 4"/>
          <p:cNvSpPr txBox="1"/>
          <p:nvPr/>
        </p:nvSpPr>
        <p:spPr>
          <a:xfrm>
            <a:off x="1391305" y="2643681"/>
            <a:ext cx="8975750"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3">
                    <a:alpha val="100000"/>
                  </a:schemeClr>
                </a:solidFill>
                <a:latin typeface="Arial"/>
                <a:ea typeface="Arial"/>
                <a:cs typeface="Arial"/>
              </a:rPr>
              <a:t>加强技术防范措施应用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使用安全可靠的网络设备和软件</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选择经过认证和信誉良好的网络设备和软件供应商，避免使用来源不明或未经授权的产品。</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确保网络设备和软件具备安全防护功能，如防病毒、防恶意软件等。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对网络设备和软件进行定期安全检查和漏洞评估，及时发现和修复潜在的安全风险。</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https://d.book118.com/355000023110011103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2024-09-12T14:05:29.662</cp:lastPrinted>
  <dcterms:created xsi:type="dcterms:W3CDTF">2024-09-12T06:05:29Z</dcterms:created>
  <dcterms:modified xsi:type="dcterms:W3CDTF">2024-09-12T06:05:31Z</dcterms:modified>
</cp:coreProperties>
</file>