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9525000" cy="53467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34DB0-AD59-4CC4-9331-D3F11E77F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D9635-0822-4B78-B3FB-C8F798EB2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7CBC3-AF91-4A1E-B615-5D46C0AD7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D2710D-EF5A-4350-97BB-29FFDCD22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4A6C09-35AB-4264-AE2D-5DF8CF67D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671198-B1AE-4888-82ED-81FBF7974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025057-6BB0-41B3-BECE-A8C3D9C13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4B02D7-B299-4FF7-958E-C53AC4D80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951760-F16F-4870-8F13-7E023CE43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0C40B-9D7F-4E15-9258-97C121391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A9057-4D98-40C7-8932-D9F7DD04D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02404320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204440" y="335826"/>
            <a:ext cx="4174634" cy="4088344"/>
          </a:xfrm>
          <a:prstGeom prst="ellipse">
            <a:avLst/>
          </a:prstGeom>
          <a:solidFill>
            <a:schemeClr val="accent1">
              <a:alpha val="78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1405618">
            <a:off x="6512344" y="2992309"/>
            <a:ext cx="1990536" cy="1934856"/>
          </a:xfrm>
          <a:prstGeom prst="ellipse">
            <a:avLst/>
          </a:prstGeom>
          <a:solidFill>
            <a:schemeClr val="accent2">
              <a:alpha val="58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8770700">
            <a:off x="-830713" y="-968277"/>
            <a:ext cx="2104423" cy="2171951"/>
          </a:xfrm>
          <a:prstGeom prst="ellipse">
            <a:avLst/>
          </a:prstGeom>
          <a:solidFill>
            <a:schemeClr val="accent1">
              <a:alpha val="4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3720" y="4213502"/>
            <a:ext cx="451494" cy="464686"/>
          </a:xfrm>
          <a:prstGeom prst="ellipse">
            <a:avLst/>
          </a:prstGeom>
          <a:solidFill>
            <a:schemeClr val="accent2">
              <a:alpha val="51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56147" y="3787876"/>
            <a:ext cx="5715000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56147" y="3364546"/>
            <a:ext cx="6273013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56147" y="1151922"/>
            <a:ext cx="6230618" cy="9620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幼儿教育心理学课件(1)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91219" y="0"/>
            <a:ext cx="2194638" cy="2672828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1219" y="1549433"/>
            <a:ext cx="2194638" cy="2194638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  <a:lumMod val="60000"/>
                  <a:lumOff val="4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472232" y="2075422"/>
            <a:ext cx="1566012" cy="480417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0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8806" y="2202032"/>
            <a:ext cx="1380414" cy="143351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175611" y="1336414"/>
            <a:ext cx="4674587" cy="244078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幼儿教育心理学概述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幼儿认知发展与教育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幼儿情感与社会性发展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幼儿教育与心理健康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幼儿教育中的师生关系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幼儿教育实践案例分析</a:t>
            </a:r>
          </a:p>
        </p:txBody>
      </p:sp>
      <p:cxnSp>
        <p:nvCxnSpPr>
          <p:cNvPr id="9" name="Connector 9"/>
          <p:cNvCxnSpPr/>
          <p:nvPr/>
        </p:nvCxnSpPr>
        <p:spPr>
          <a:xfrm flipH="1">
            <a:off x="2498828" y="2263629"/>
            <a:ext cx="0" cy="102306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</a:ln>
        </p:spPr>
      </p:cxnSp>
      <p:cxnSp>
        <p:nvCxnSpPr>
          <p:cNvPr id="10" name="Connector 10"/>
          <p:cNvCxnSpPr/>
          <p:nvPr/>
        </p:nvCxnSpPr>
        <p:spPr>
          <a:xfrm flipH="1">
            <a:off x="1424607" y="2263629"/>
            <a:ext cx="0" cy="102306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</a:ln>
        </p:spPr>
      </p:cxnSp>
      <p:sp>
        <p:nvSpPr>
          <p:cNvPr id="11" name="AutoShape 11"/>
          <p:cNvSpPr/>
          <p:nvPr/>
        </p:nvSpPr>
        <p:spPr>
          <a:xfrm>
            <a:off x="477770" y="1939037"/>
            <a:ext cx="202786" cy="1100579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77770" y="1837644"/>
            <a:ext cx="202786" cy="202786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798610" y="3804262"/>
            <a:ext cx="1416414" cy="1416414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  <a:lumMod val="40000"/>
                  <a:lumOff val="60000"/>
                </a:schemeClr>
              </a:gs>
              <a:gs pos="100000">
                <a:schemeClr val="accent2">
                  <a:alpha val="27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358185" y="0"/>
            <a:ext cx="522528" cy="149637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358185" y="1235111"/>
            <a:ext cx="522528" cy="52252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64600" y="4619275"/>
            <a:ext cx="415038" cy="415038"/>
          </a:xfrm>
          <a:prstGeom prst="ellipse">
            <a:avLst/>
          </a:prstGeom>
          <a:gradFill>
            <a:gsLst>
              <a:gs pos="0">
                <a:schemeClr val="accent2">
                  <a:alpha val="58999"/>
                  <a:lumMod val="40000"/>
                  <a:lumOff val="60000"/>
                </a:schemeClr>
              </a:gs>
              <a:gs pos="100000">
                <a:schemeClr val="accent2">
                  <a:alpha val="58999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421544" y="-397096"/>
            <a:ext cx="1893471" cy="1893471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  <a:lumMod val="40000"/>
                  <a:lumOff val="60000"/>
                </a:schemeClr>
              </a:gs>
              <a:gs pos="100000">
                <a:schemeClr val="accent2">
                  <a:alpha val="27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幼儿教育心理学概述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67" r="16667"/>
          <a:stretch>
            <a:fillRect/>
          </a:stretch>
        </p:blipFill>
        <p:spPr>
          <a:xfrm>
            <a:off x="733971" y="1105724"/>
            <a:ext cx="3783824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567100"/>
            <a:ext cx="3718928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幼儿教育心理学是研究幼儿教育系统中学习的心理活动规律的学科。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1056815"/>
            <a:ext cx="3626635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91990" y="3515137"/>
            <a:ext cx="3718928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幼儿教育心理学具有多学科交叉性、研究对象的独特性和研究方法的综合性等特点。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91990" y="3023901"/>
            <a:ext cx="4003302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541059" y="1218194"/>
            <a:ext cx="3510022" cy="3510022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435218" y="1162794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91755" y="1070824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28" name="Freeform 28"/>
          <p:cNvSpPr/>
          <p:nvPr/>
        </p:nvSpPr>
        <p:spPr>
          <a:xfrm>
            <a:off x="421180" y="2504568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77717" y="2412598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30" name="Freeform 30"/>
          <p:cNvSpPr/>
          <p:nvPr/>
        </p:nvSpPr>
        <p:spPr>
          <a:xfrm>
            <a:off x="449257" y="3893967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05794" y="3801997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756668" y="1339967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20世纪初，幼儿教育心理学开始萌芽并逐渐发展。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756668" y="976963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初创阶段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756668" y="2631822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20世纪中叶以后，幼儿教育心理学的研究领域不断扩大，开始形成独立的学科。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756668" y="2287868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756668" y="4011395"/>
            <a:ext cx="3309142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20世纪末至今，幼儿教育心理学的研究方法不断丰富，研究内容不断深入，学科体系不断完善。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756668" y="3667441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6741" y="1105319"/>
            <a:ext cx="5262477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6741" y="1635662"/>
            <a:ext cx="5262477" cy="476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幼儿教育心理学的研究方法主要包括观察法、实验法、调查法等。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8745" y="3085265"/>
            <a:ext cx="510031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8745" y="3629644"/>
            <a:ext cx="5320474" cy="476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幼儿教育心理学的研究流派主要包括行为主义、认知主义、人本主义等。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研究方法与流派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幼儿认知发展与教育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944678" y="845676"/>
            <a:ext cx="0" cy="4512136"/>
          </a:xfrm>
          <a:prstGeom prst="line">
            <a:avLst/>
          </a:prstGeom>
          <a:ln w="19050">
            <a:solidFill>
              <a:schemeClr val="accent1"/>
            </a:solidFill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82184" y="1040895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2096" y="1130806"/>
            <a:ext cx="343207" cy="3432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681278" y="1022583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499845" y="1151484"/>
            <a:ext cx="216262" cy="245753"/>
          </a:xfrm>
          <a:prstGeom prst="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681278" y="2396349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499845" y="2525250"/>
            <a:ext cx="216262" cy="245753"/>
          </a:xfrm>
          <a:prstGeom prst="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81278" y="3770115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>
            <a:off x="1499845" y="3899016"/>
            <a:ext cx="216262" cy="245753"/>
          </a:xfrm>
          <a:prstGeom prst="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854050" y="986153"/>
            <a:ext cx="5588727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感知觉定义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775643" y="1600247"/>
            <a:ext cx="7006708" cy="42847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感知觉是人脑对当前作用于感觉器官的客观事物的直接反映，包括视觉、听觉、嗅觉、味觉和触觉等。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870007" y="2362650"/>
            <a:ext cx="5588727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幼儿感知觉特点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775643" y="2957054"/>
            <a:ext cx="6990751" cy="42847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幼儿的感知觉发展迅速，特别是视觉和听觉发展尤为突出，为日后学习和认知事物提供了基础。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898582" y="3741540"/>
            <a:ext cx="5588727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影响幼儿感知觉发展的因素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789930" y="4330820"/>
            <a:ext cx="6962176" cy="42847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主要包括年龄、性别、教育、生活经验等。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感知觉发展</a:t>
            </a:r>
          </a:p>
        </p:txBody>
      </p:sp>
      <p:sp>
        <p:nvSpPr>
          <p:cNvPr id="20" name="AutoShape 2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2184" y="2396349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2096" y="2486260"/>
            <a:ext cx="343207" cy="3432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2184" y="3770115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72096" y="3860026"/>
            <a:ext cx="343207" cy="3432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9094" y="4548709"/>
            <a:ext cx="552690" cy="51709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注意力发展</a:t>
            </a:r>
          </a:p>
        </p:txBody>
      </p:sp>
      <p:sp>
        <p:nvSpPr>
          <p:cNvPr id="6" name="AutoShape 6"/>
          <p:cNvSpPr/>
          <p:nvPr/>
        </p:nvSpPr>
        <p:spPr>
          <a:xfrm>
            <a:off x="6759636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759636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929638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929638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99639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99639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93443" y="1965656"/>
            <a:ext cx="2314076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注意力定义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5345" y="2777930"/>
            <a:ext cx="2350036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注意力是心理活动对一定对象的指向和集中，是认知活动的基础。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623442" y="1965656"/>
            <a:ext cx="2314076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幼儿注意力特点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690433" y="2777930"/>
            <a:ext cx="2350036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幼儿的注意力发展尚不完善，注意力的集中性和稳定性较弱，但随着年龄增长，注意力也会逐渐提高。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53440" y="1965656"/>
            <a:ext cx="2314076" cy="876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影响幼儿注意力的因素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32266" y="2777930"/>
            <a:ext cx="2350036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主要包括兴趣、情绪、环境、健康等。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81019" y="799155"/>
            <a:ext cx="90296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282442" y="799155"/>
            <a:ext cx="90296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117927" y="799155"/>
            <a:ext cx="90296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AutoShape 21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592499" y="-1242453"/>
            <a:ext cx="2381490" cy="2228107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97135" y="1335062"/>
            <a:ext cx="8874115" cy="256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635081" y="1085058"/>
            <a:ext cx="563750" cy="563750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716026" y="1171072"/>
            <a:ext cx="391721" cy="3917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45186" y="1085058"/>
            <a:ext cx="563750" cy="563750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26132" y="1171072"/>
            <a:ext cx="391721" cy="3917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056" y="1085058"/>
            <a:ext cx="563750" cy="563750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389001" y="1171072"/>
            <a:ext cx="391721" cy="3917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33" y="5052801"/>
            <a:ext cx="9523368" cy="1948849"/>
          </a:xfrm>
          <a:prstGeom prst="doubleWave">
            <a:avLst/>
          </a:prstGeom>
          <a:solidFill>
            <a:schemeClr val="accent1">
              <a:alpha val="73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158" y="4760709"/>
            <a:ext cx="9525000" cy="1731431"/>
          </a:xfrm>
          <a:prstGeom prst="doubleWav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809690" y="1781677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记忆力定义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09690" y="2555164"/>
            <a:ext cx="2339957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记忆力是人脑对过去经验的保持和再现，是认知活动的重要方面。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649671" y="1781677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幼儿记忆力特点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649671" y="2555164"/>
            <a:ext cx="2339957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幼儿的机械记忆和形象记忆较强，但理解记忆和抽象记忆较弱。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91085" y="1781677"/>
            <a:ext cx="2339957" cy="876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影响幼儿记忆力的因素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491085" y="2555164"/>
            <a:ext cx="2339957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主要包括年龄、健康、教育、训练等。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记忆力发展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915833" y="2906733"/>
            <a:ext cx="1693333" cy="16565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882576" y="3019541"/>
            <a:ext cx="1693333" cy="1426782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950717" y="3019541"/>
            <a:ext cx="1693333" cy="1426782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15833" y="1336791"/>
            <a:ext cx="1693333" cy="1426782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创造力发展</a:t>
            </a:r>
          </a:p>
        </p:txBody>
      </p:sp>
      <p:sp>
        <p:nvSpPr>
          <p:cNvPr id="29" name="Freeform 29"/>
          <p:cNvSpPr/>
          <p:nvPr/>
        </p:nvSpPr>
        <p:spPr>
          <a:xfrm>
            <a:off x="4487333" y="2361406"/>
            <a:ext cx="550333" cy="406400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7259206">
            <a:off x="5147733" y="3651840"/>
            <a:ext cx="550333" cy="406400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-7221168">
            <a:off x="3836613" y="3639400"/>
            <a:ext cx="550333" cy="406400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5326857" y="2565665"/>
            <a:ext cx="3208867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8513498" y="2512748"/>
            <a:ext cx="118533" cy="1185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465878" y="943768"/>
            <a:ext cx="3047621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幼儿创造力特点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465878" y="1599390"/>
            <a:ext cx="3166154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幼儿的创造力主要表现为想象力和求异性思维，常常会通过游戏、绘画等方式表现出来。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351042" y="2736056"/>
            <a:ext cx="2721475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影响幼儿创造力的因素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60567" y="3460462"/>
            <a:ext cx="2721475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主要包括环境、教育、知识经验等。</a:t>
            </a:r>
          </a:p>
        </p:txBody>
      </p:sp>
      <p:cxnSp>
        <p:nvCxnSpPr>
          <p:cNvPr id="38" name="Connector 38"/>
          <p:cNvCxnSpPr/>
          <p:nvPr/>
        </p:nvCxnSpPr>
        <p:spPr>
          <a:xfrm>
            <a:off x="5738767" y="4396581"/>
            <a:ext cx="3208867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9" name="AutoShape 39"/>
          <p:cNvSpPr/>
          <p:nvPr/>
        </p:nvSpPr>
        <p:spPr>
          <a:xfrm>
            <a:off x="8925409" y="4343665"/>
            <a:ext cx="118533" cy="1185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0" name="Connector 40"/>
          <p:cNvCxnSpPr/>
          <p:nvPr/>
        </p:nvCxnSpPr>
        <p:spPr>
          <a:xfrm>
            <a:off x="706988" y="3585898"/>
            <a:ext cx="2963333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1" name="AutoShape 41"/>
          <p:cNvSpPr/>
          <p:nvPr/>
        </p:nvSpPr>
        <p:spPr>
          <a:xfrm>
            <a:off x="706988" y="3523456"/>
            <a:ext cx="118533" cy="1185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678911" y="1794044"/>
            <a:ext cx="2721475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创造力定义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8911" y="2518449"/>
            <a:ext cx="2721475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创造力是指产生新思想、发现和创造新事物的能力。</a:t>
            </a:r>
          </a:p>
        </p:txBody>
      </p:sp>
      <p:sp>
        <p:nvSpPr>
          <p:cNvPr id="44" name="Freeform 44"/>
          <p:cNvSpPr/>
          <p:nvPr/>
        </p:nvSpPr>
        <p:spPr>
          <a:xfrm>
            <a:off x="4520633" y="3124956"/>
            <a:ext cx="517033" cy="5170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-944944" y="4613067"/>
            <a:ext cx="3083371" cy="3083371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49713" y="-903030"/>
            <a:ext cx="1364637" cy="1364637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幼儿情感与社会性发展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585609" y="1030568"/>
            <a:ext cx="3989384" cy="398938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0000" r="10000"/>
          <a:stretch>
            <a:fillRect/>
          </a:stretch>
        </p:blipFill>
        <p:spPr>
          <a:xfrm>
            <a:off x="-378398" y="1237779"/>
            <a:ext cx="3574962" cy="357496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856181" y="3981220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67599" y="4102707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45759" y="3790265"/>
            <a:ext cx="4439984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情绪表达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45759" y="4172662"/>
            <a:ext cx="428613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幼儿通过语言、面部表情和身体语言等方式表达自己的情绪，与他人进行情感交流。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情绪情感发展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856181" y="1421548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867599" y="1543035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745759" y="1202018"/>
            <a:ext cx="4439984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情绪识别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745759" y="1565365"/>
            <a:ext cx="428613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幼儿逐渐能够识别和理解他人的基本情绪，如快乐、悲伤、愤怒和恐惧等。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3856181" y="2701384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3867599" y="2822871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745759" y="2491379"/>
            <a:ext cx="4439984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745759" y="2864250"/>
            <a:ext cx="4286138" cy="476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幼儿逐渐学会调节自己的情绪，以适应社会环境和日常生活。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6741" y="1272077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76832" y="1584810"/>
            <a:ext cx="3433502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幼儿逐渐能够理解社会角色和角色的行为规范，如性别角色、家庭角色和职业角色等。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76832" y="1179287"/>
            <a:ext cx="3245795" cy="36567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社会角色认知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67" r="2167"/>
          <a:stretch>
            <a:fillRect/>
          </a:stretch>
        </p:blipFill>
        <p:spPr>
          <a:xfrm>
            <a:off x="4762500" y="901549"/>
            <a:ext cx="4058190" cy="4058190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76832" y="2842110"/>
            <a:ext cx="3433502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幼儿逐渐能够理解和遵守社会规则，如交通规则、礼貌行为和公共秩序等。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76832" y="2436587"/>
            <a:ext cx="3245795" cy="36567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社会规则认知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6832" y="4120577"/>
            <a:ext cx="3433502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幼儿逐渐学会与他人进行互动和合作，建立和维护友谊关系。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6832" y="3715053"/>
            <a:ext cx="3245795" cy="36567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社会互动认知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355440" y="223264"/>
            <a:ext cx="402793" cy="344077"/>
            <a:chOff x="355440" y="223264"/>
            <a:chExt cx="402793" cy="344077"/>
          </a:xfrm>
        </p:grpSpPr>
        <p:sp>
          <p:nvSpPr>
            <p:cNvPr id="13" name="AutoShape 13"/>
            <p:cNvSpPr/>
            <p:nvPr/>
          </p:nvSpPr>
          <p:spPr>
            <a:xfrm>
              <a:off x="355440" y="22556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49257" y="22326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38379" y="22460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24819" y="23161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06988" y="22838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355440" y="317579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49257" y="31527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38379" y="31661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24819" y="32362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6988" y="32039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355440" y="409590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49257" y="40728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38379" y="40862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24819" y="415634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06988" y="41240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355440" y="501601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49257" y="499296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38379" y="500637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24819" y="507645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06988" y="504416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3" name="TextBox 33"/>
          <p:cNvSpPr txBox="1"/>
          <p:nvPr/>
        </p:nvSpPr>
        <p:spPr>
          <a:xfrm>
            <a:off x="952245" y="178162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社会认知发展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96741" y="2529377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96741" y="3807843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https://d.book118.com/355024043200011044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2024-09-06T23:14:05.380</cp:lastPrinted>
  <dcterms:created xsi:type="dcterms:W3CDTF">2024-09-06T15:14:05Z</dcterms:created>
  <dcterms:modified xsi:type="dcterms:W3CDTF">2024-09-06T15:14:07Z</dcterms:modified>
</cp:coreProperties>
</file>