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9144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182AEA-CE0F-49F3-B037-7DF87A21CE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E108EE-E4A5-4922-8803-EC43810C51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E73729-764E-4507-A8F0-BF7D720CC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535D77-DD86-4C25-B0AC-CD86DFC01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15D0D4B-1607-4C78-9B8B-2553D34E4D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7A3589-7061-4E99-8C49-1728936EB1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B138BB-E993-4FE5-936C-8E3CBAB37D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691590-A969-4398-8F80-4DC30BFBF0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018C27-0364-4E1C-962D-E449949FF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C4DF7F-45B2-4000-A7B3-43BF322AE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247AB-D6E8-429C-8072-CF1E7BB7F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1" i="0">
                <a:solidFill>
                  <a:srgbClr val="0124BB"/>
                </a:solidFill>
                <a:latin typeface="MS Gothic"/>
                <a:cs typeface="MS Gothic"/>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38100">
              <a:lnSpc>
                <a:spcPct val="100000"/>
              </a:lnSpc>
              <a:spcBef>
                <a:spcPts val="15"/>
              </a:spcBef>
            </a:pPr>
            <a:fld id="{81D60167-4931-47E6-BA6A-407CBD079E47}" type="slidenum">
              <a:rPr spc="-25"/>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0124BB"/>
                </a:solidFill>
                <a:latin typeface="MS Gothic"/>
                <a:cs typeface="MS Gothic"/>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38100">
              <a:lnSpc>
                <a:spcPct val="100000"/>
              </a:lnSpc>
              <a:spcBef>
                <a:spcPts val="15"/>
              </a:spcBef>
            </a:pPr>
            <a:fld id="{81D60167-4931-47E6-BA6A-407CBD079E47}" type="slidenum">
              <a:rPr spc="-25"/>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0124BB"/>
                </a:solidFill>
                <a:latin typeface="MS Gothic"/>
                <a:cs typeface="MS Gothic"/>
              </a:defRPr>
            </a:lvl1pPr>
          </a:lstStyle>
          <a:p/>
        </p:txBody>
      </p:sp>
      <p:sp>
        <p:nvSpPr>
          <p:cNvPr id="3" name="Holder 3"/>
          <p:cNvSpPr>
            <a:spLocks noGrp="1"/>
          </p:cNvSpPr>
          <p:nvPr>
            <p:ph sz="half" idx="2"/>
          </p:nvPr>
        </p:nvSpPr>
        <p:spPr>
          <a:xfrm>
            <a:off x="1031239" y="2391301"/>
            <a:ext cx="3581400" cy="4178934"/>
          </a:xfrm>
          <a:prstGeom prst="rect">
            <a:avLst/>
          </a:prstGeom>
        </p:spPr>
        <p:txBody>
          <a:bodyPr wrap="square" lIns="0" tIns="0" rIns="0" bIns="0">
            <a:spAutoFit/>
          </a:bodyPr>
          <a:lstStyle>
            <a:lvl1pPr>
              <a:defRPr sz="2800" b="1" i="0">
                <a:solidFill>
                  <a:schemeClr val="tx1"/>
                </a:solidFill>
                <a:latin typeface="Microsoft JhengHei"/>
                <a:cs typeface="Microsoft JhengHei"/>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38100">
              <a:lnSpc>
                <a:spcPct val="100000"/>
              </a:lnSpc>
              <a:spcBef>
                <a:spcPts val="15"/>
              </a:spcBef>
            </a:pPr>
            <a:fld id="{81D60167-4931-47E6-BA6A-407CBD079E47}" type="slidenum">
              <a:rPr spc="-25"/>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0124BB"/>
                </a:solidFill>
                <a:latin typeface="MS Gothic"/>
                <a:cs typeface="MS Gothic"/>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38100">
              <a:lnSpc>
                <a:spcPct val="100000"/>
              </a:lnSpc>
              <a:spcBef>
                <a:spcPts val="15"/>
              </a:spcBef>
            </a:pPr>
            <a:fld id="{81D60167-4931-47E6-BA6A-407CBD079E47}" type="slidenum">
              <a:rPr spc="-25"/>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900" b="0" i="0">
                <a:solidFill>
                  <a:schemeClr val="tx1"/>
                </a:solidFill>
                <a:latin typeface="Arial"/>
                <a:cs typeface="Arial"/>
              </a:defRPr>
            </a:lvl1pPr>
          </a:lstStyle>
          <a:p>
            <a:pPr marL="38100">
              <a:lnSpc>
                <a:spcPct val="100000"/>
              </a:lnSpc>
              <a:spcBef>
                <a:spcPts val="15"/>
              </a:spcBef>
            </a:pPr>
            <a:fld id="{81D60167-4931-47E6-BA6A-407CBD079E47}" type="slidenum">
              <a:rPr spc="-25"/>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118541" y="38100"/>
            <a:ext cx="893009" cy="893762"/>
          </a:xfrm>
          <a:prstGeom prst="rect">
            <a:avLst/>
          </a:prstGeom>
        </p:spPr>
      </p:pic>
      <p:sp>
        <p:nvSpPr>
          <p:cNvPr id="17" name="bg object 17"/>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sp>
        <p:nvSpPr>
          <p:cNvPr id="2" name="Holder 2"/>
          <p:cNvSpPr>
            <a:spLocks noGrp="1"/>
          </p:cNvSpPr>
          <p:nvPr>
            <p:ph type="title"/>
          </p:nvPr>
        </p:nvSpPr>
        <p:spPr>
          <a:xfrm>
            <a:off x="1196340" y="186600"/>
            <a:ext cx="1447800" cy="452120"/>
          </a:xfrm>
          <a:prstGeom prst="rect">
            <a:avLst/>
          </a:prstGeom>
        </p:spPr>
        <p:txBody>
          <a:bodyPr wrap="square" lIns="0" tIns="0" rIns="0" bIns="0">
            <a:spAutoFit/>
          </a:bodyPr>
          <a:lstStyle>
            <a:lvl1pPr>
              <a:defRPr sz="2800" b="1" i="0">
                <a:solidFill>
                  <a:srgbClr val="0124BB"/>
                </a:solidFill>
                <a:latin typeface="MS Gothic"/>
                <a:cs typeface="MS Gothic"/>
              </a:defRPr>
            </a:lvl1pPr>
          </a:lstStyle>
          <a:p/>
        </p:txBody>
      </p:sp>
      <p:sp>
        <p:nvSpPr>
          <p:cNvPr id="3" name="Holder 3"/>
          <p:cNvSpPr>
            <a:spLocks noGrp="1"/>
          </p:cNvSpPr>
          <p:nvPr>
            <p:ph type="body" idx="1"/>
          </p:nvPr>
        </p:nvSpPr>
        <p:spPr>
          <a:xfrm>
            <a:off x="341629" y="1183659"/>
            <a:ext cx="8460740" cy="4313555"/>
          </a:xfrm>
          <a:prstGeom prst="rect">
            <a:avLst/>
          </a:prstGeom>
        </p:spPr>
        <p:txBody>
          <a:bodyPr wrap="square" lIns="0" tIns="0" rIns="0" bIns="0">
            <a:spAutoFit/>
          </a:bodyPr>
          <a:lstStyle>
            <a:lvl1pPr>
              <a:defRPr sz="2800" b="0" i="0">
                <a:solidFill>
                  <a:schemeClr val="tx1"/>
                </a:solidFill>
                <a:latin typeface="Microsoft JhengHei"/>
                <a:cs typeface="Microsoft JhengHei"/>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801734" y="6623735"/>
            <a:ext cx="216534" cy="153670"/>
          </a:xfrm>
          <a:prstGeom prst="rect">
            <a:avLst/>
          </a:prstGeom>
        </p:spPr>
        <p:txBody>
          <a:bodyPr wrap="square" lIns="0" tIns="0" rIns="0" bIns="0">
            <a:spAutoFit/>
          </a:bodyPr>
          <a:lstStyle>
            <a:defPPr>
              <a:defRPr kern="0"/>
            </a:defPPr>
            <a:lvl1pPr>
              <a:defRPr sz="900" b="0" i="0">
                <a:solidFill>
                  <a:schemeClr val="tx1"/>
                </a:solidFill>
                <a:latin typeface="Arial"/>
                <a:cs typeface="Arial"/>
              </a:defRPr>
            </a:lvl1pPr>
          </a:lstStyle>
          <a:p>
            <a:pPr marL="38100">
              <a:lnSpc>
                <a:spcPct val="100000"/>
              </a:lnSpc>
              <a:spcBef>
                <a:spcPts val="15"/>
              </a:spcBef>
            </a:pPr>
            <a:fld id="{81D60167-4931-47E6-BA6A-407CBD079E47}" type="slidenum">
              <a:rPr spc="-25"/>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jpeg" /><Relationship Id="rId3" Type="http://schemas.openxmlformats.org/officeDocument/2006/relationships/image" Target="../media/image15.png" /><Relationship Id="rId4" Type="http://schemas.openxmlformats.org/officeDocument/2006/relationships/image" Target="../media/image1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17.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5.png" /><Relationship Id="rId11" Type="http://schemas.openxmlformats.org/officeDocument/2006/relationships/image" Target="../media/image26.png" /><Relationship Id="rId12" Type="http://schemas.openxmlformats.org/officeDocument/2006/relationships/image" Target="../media/image27.png" /><Relationship Id="rId13" Type="http://schemas.openxmlformats.org/officeDocument/2006/relationships/image" Target="../media/image28.png" /><Relationship Id="rId14" Type="http://schemas.openxmlformats.org/officeDocument/2006/relationships/image" Target="../media/image29.png" /><Relationship Id="rId15" Type="http://schemas.openxmlformats.org/officeDocument/2006/relationships/image" Target="../media/image30.png" /><Relationship Id="rId2" Type="http://schemas.openxmlformats.org/officeDocument/2006/relationships/image" Target="../media/image1.jpeg" /><Relationship Id="rId3" Type="http://schemas.openxmlformats.org/officeDocument/2006/relationships/image" Target="../media/image18.png" /><Relationship Id="rId4" Type="http://schemas.openxmlformats.org/officeDocument/2006/relationships/image" Target="../media/image19.png" /><Relationship Id="rId5" Type="http://schemas.openxmlformats.org/officeDocument/2006/relationships/image" Target="../media/image20.png" /><Relationship Id="rId6" Type="http://schemas.openxmlformats.org/officeDocument/2006/relationships/image" Target="../media/image21.png" /><Relationship Id="rId7" Type="http://schemas.openxmlformats.org/officeDocument/2006/relationships/image" Target="../media/image22.png" /><Relationship Id="rId8" Type="http://schemas.openxmlformats.org/officeDocument/2006/relationships/image" Target="../media/image23.png" /><Relationship Id="rId9" Type="http://schemas.openxmlformats.org/officeDocument/2006/relationships/image" Target="../media/image2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4220331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2552700" y="1041400"/>
            <a:ext cx="3457575" cy="1228725"/>
          </a:xfrm>
          <a:prstGeom prst="rect">
            <a:avLst/>
          </a:prstGeom>
        </p:spPr>
      </p:pic>
      <p:sp>
        <p:nvSpPr>
          <p:cNvPr id="3" name="object 3"/>
          <p:cNvSpPr txBox="1"/>
          <p:nvPr/>
        </p:nvSpPr>
        <p:spPr>
          <a:xfrm>
            <a:off x="889000" y="3494478"/>
            <a:ext cx="7658100" cy="2388870"/>
          </a:xfrm>
          <a:prstGeom prst="rect">
            <a:avLst/>
          </a:prstGeom>
        </p:spPr>
        <p:txBody>
          <a:bodyPr vert="horz" wrap="square" lIns="0" tIns="109855" rIns="0" bIns="0" rtlCol="0">
            <a:spAutoFit/>
          </a:bodyPr>
          <a:lstStyle/>
          <a:p>
            <a:pPr marL="99695" algn="ctr">
              <a:lnSpc>
                <a:spcPct val="100000"/>
              </a:lnSpc>
              <a:spcBef>
                <a:spcPts val="865"/>
              </a:spcBef>
            </a:pPr>
            <a:r>
              <a:rPr sz="3200" b="1" spc="-5">
                <a:latin typeface="Microsoft JhengHei"/>
                <a:cs typeface="Microsoft JhengHei"/>
              </a:rPr>
              <a:t>《中国电信四川公司工程建设项目管理办</a:t>
            </a:r>
            <a:endParaRPr sz="3200">
              <a:latin typeface="Microsoft JhengHei"/>
              <a:cs typeface="Microsoft JhengHei"/>
            </a:endParaRPr>
          </a:p>
          <a:p>
            <a:pPr algn="ctr">
              <a:lnSpc>
                <a:spcPct val="100000"/>
              </a:lnSpc>
              <a:spcBef>
                <a:spcPts val="770"/>
              </a:spcBef>
              <a:tabLst>
                <a:tab pos="3053080"/>
                <a:tab pos="7632065"/>
              </a:tabLst>
            </a:pPr>
            <a:r>
              <a:rPr sz="3200" b="1" u="heavy">
                <a:uFill>
                  <a:solidFill>
                    <a:srgbClr val="FF9900"/>
                  </a:solidFill>
                </a:uFill>
                <a:latin typeface="Times New Roman"/>
                <a:cs typeface="Times New Roman"/>
              </a:rPr>
              <a:t>	</a:t>
            </a:r>
            <a:r>
              <a:rPr sz="3200" b="1" u="heavy">
                <a:uFill>
                  <a:solidFill>
                    <a:srgbClr val="FF9900"/>
                  </a:solidFill>
                </a:uFill>
                <a:latin typeface="Microsoft JhengHei"/>
                <a:cs typeface="Microsoft JhengHei"/>
              </a:rPr>
              <a:t>法》宣</a:t>
            </a:r>
            <a:r>
              <a:rPr sz="3200" b="1" u="heavy" spc="-50">
                <a:uFill>
                  <a:solidFill>
                    <a:srgbClr val="FF9900"/>
                  </a:solidFill>
                </a:uFill>
                <a:latin typeface="Microsoft JhengHei"/>
                <a:cs typeface="Microsoft JhengHei"/>
              </a:rPr>
              <a:t>贯</a:t>
            </a:r>
            <a:r>
              <a:rPr sz="3200" b="1" u="heavy">
                <a:uFill>
                  <a:solidFill>
                    <a:srgbClr val="FF9900"/>
                  </a:solidFill>
                </a:uFill>
                <a:latin typeface="Microsoft JhengHei"/>
                <a:cs typeface="Microsoft JhengHei"/>
              </a:rPr>
              <a:t>	</a:t>
            </a:r>
            <a:endParaRPr sz="3200">
              <a:latin typeface="Microsoft JhengHei"/>
              <a:cs typeface="Microsoft JhengHei"/>
            </a:endParaRPr>
          </a:p>
          <a:p>
            <a:pPr marL="62865" algn="ctr">
              <a:lnSpc>
                <a:spcPct val="100000"/>
              </a:lnSpc>
              <a:spcBef>
                <a:spcPts val="1989"/>
              </a:spcBef>
            </a:pPr>
            <a:r>
              <a:rPr sz="2000" spc="-10">
                <a:latin typeface="宋体"/>
                <a:cs typeface="宋体"/>
              </a:rPr>
              <a:t>网络发展部</a:t>
            </a:r>
            <a:endParaRPr sz="2000">
              <a:latin typeface="宋体"/>
              <a:cs typeface="宋体"/>
            </a:endParaRPr>
          </a:p>
          <a:p>
            <a:pPr>
              <a:lnSpc>
                <a:spcPct val="100000"/>
              </a:lnSpc>
              <a:spcBef>
                <a:spcPts val="35"/>
              </a:spcBef>
            </a:pPr>
            <a:endParaRPr sz="2000">
              <a:latin typeface="宋体"/>
              <a:cs typeface="宋体"/>
            </a:endParaRPr>
          </a:p>
          <a:p>
            <a:pPr algn="ctr">
              <a:lnSpc>
                <a:spcPct val="100000"/>
              </a:lnSpc>
              <a:spcBef>
                <a:spcPts val="5"/>
              </a:spcBef>
            </a:pPr>
            <a:r>
              <a:rPr sz="2000" spc="-10">
                <a:latin typeface="宋体"/>
                <a:cs typeface="宋体"/>
              </a:rPr>
              <a:t>2012.07</a:t>
            </a:r>
            <a:endParaRPr sz="20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8077"/>
            <a:ext cx="1041400" cy="330200"/>
          </a:xfrm>
          <a:prstGeom prst="rect">
            <a:avLst/>
          </a:prstGeom>
        </p:spPr>
        <p:txBody>
          <a:bodyPr vert="horz" wrap="square" lIns="0" tIns="12700" rIns="0" bIns="0" rtlCol="0">
            <a:spAutoFit/>
          </a:bodyPr>
          <a:lstStyle/>
          <a:p>
            <a:pPr marL="12700">
              <a:lnSpc>
                <a:spcPct val="100000"/>
              </a:lnSpc>
              <a:spcBef>
                <a:spcPts val="100"/>
              </a:spcBef>
            </a:pPr>
            <a:r>
              <a:rPr sz="2000" spc="-30"/>
              <a:t>背景介</a:t>
            </a:r>
            <a:r>
              <a:rPr sz="2000" spc="-50">
                <a:latin typeface="Microsoft JhengHei"/>
                <a:cs typeface="Microsoft JhengHei"/>
              </a:rPr>
              <a:t>绍</a:t>
            </a:r>
            <a:endParaRPr sz="2000">
              <a:latin typeface="Microsoft JhengHei"/>
              <a:cs typeface="Microsoft JhengHei"/>
            </a:endParaRPr>
          </a:p>
        </p:txBody>
      </p:sp>
      <p:grpSp>
        <p:nvGrpSpPr>
          <p:cNvPr id="3" name="object 3"/>
          <p:cNvGrpSpPr/>
          <p:nvPr/>
        </p:nvGrpSpPr>
        <p:grpSpPr>
          <a:xfrm>
            <a:off x="628649" y="2543174"/>
            <a:ext cx="8032750" cy="4210050"/>
            <a:chOff x="628649" y="2543174"/>
            <a:chExt cx="8032750" cy="4210050"/>
          </a:xfrm>
        </p:grpSpPr>
        <p:sp>
          <p:nvSpPr>
            <p:cNvPr id="4" name="object 4"/>
            <p:cNvSpPr/>
            <p:nvPr/>
          </p:nvSpPr>
          <p:spPr>
            <a:xfrm>
              <a:off x="638174" y="2552699"/>
              <a:ext cx="8013700" cy="4191000"/>
            </a:xfrm>
            <a:custGeom>
              <a:rect l="l" t="t" r="r" b="b"/>
              <a:pathLst>
                <a:path w="8013700" h="4191000">
                  <a:moveTo>
                    <a:pt x="0" y="145888"/>
                  </a:moveTo>
                  <a:lnTo>
                    <a:pt x="7437" y="99776"/>
                  </a:lnTo>
                  <a:lnTo>
                    <a:pt x="28147" y="59728"/>
                  </a:lnTo>
                  <a:lnTo>
                    <a:pt x="59728" y="28148"/>
                  </a:lnTo>
                  <a:lnTo>
                    <a:pt x="99776" y="7437"/>
                  </a:lnTo>
                  <a:lnTo>
                    <a:pt x="145888" y="0"/>
                  </a:lnTo>
                  <a:lnTo>
                    <a:pt x="7867811" y="0"/>
                  </a:lnTo>
                  <a:lnTo>
                    <a:pt x="7913922" y="7437"/>
                  </a:lnTo>
                  <a:lnTo>
                    <a:pt x="7953969" y="28147"/>
                  </a:lnTo>
                  <a:lnTo>
                    <a:pt x="7985550" y="59728"/>
                  </a:lnTo>
                  <a:lnTo>
                    <a:pt x="8006261" y="99776"/>
                  </a:lnTo>
                  <a:lnTo>
                    <a:pt x="8013698" y="145888"/>
                  </a:lnTo>
                  <a:lnTo>
                    <a:pt x="8013700" y="4045111"/>
                  </a:lnTo>
                  <a:lnTo>
                    <a:pt x="8006261" y="4091222"/>
                  </a:lnTo>
                  <a:lnTo>
                    <a:pt x="7985550" y="4131270"/>
                  </a:lnTo>
                  <a:lnTo>
                    <a:pt x="7953970" y="4162850"/>
                  </a:lnTo>
                  <a:lnTo>
                    <a:pt x="7913922" y="4183561"/>
                  </a:lnTo>
                  <a:lnTo>
                    <a:pt x="7867810" y="4190998"/>
                  </a:lnTo>
                  <a:lnTo>
                    <a:pt x="145888" y="4191000"/>
                  </a:lnTo>
                  <a:lnTo>
                    <a:pt x="99776" y="4183561"/>
                  </a:lnTo>
                  <a:lnTo>
                    <a:pt x="59728" y="4162850"/>
                  </a:lnTo>
                  <a:lnTo>
                    <a:pt x="28148" y="4131270"/>
                  </a:lnTo>
                  <a:lnTo>
                    <a:pt x="7437" y="4091222"/>
                  </a:lnTo>
                  <a:lnTo>
                    <a:pt x="0" y="4045110"/>
                  </a:lnTo>
                  <a:lnTo>
                    <a:pt x="0" y="145888"/>
                  </a:lnTo>
                  <a:close/>
                </a:path>
              </a:pathLst>
            </a:custGeom>
            <a:ln w="19050">
              <a:solidFill>
                <a:srgbClr val="808080"/>
              </a:solidFill>
              <a:prstDash val="dot"/>
            </a:ln>
          </p:spPr>
          <p:txBody>
            <a:bodyPr wrap="square" lIns="0" tIns="0" rIns="0" bIns="0" rtlCol="0"/>
            <a:lstStyle/>
            <a:p/>
          </p:txBody>
        </p:sp>
        <p:pic>
          <p:nvPicPr>
            <p:cNvPr id="5" name="object 5"/>
            <p:cNvPicPr/>
            <p:nvPr/>
          </p:nvPicPr>
          <p:blipFill>
            <a:blip r:embed="rId2"/>
            <a:stretch>
              <a:fillRect/>
            </a:stretch>
          </p:blipFill>
          <p:spPr>
            <a:xfrm>
              <a:off x="1146881" y="2705099"/>
              <a:ext cx="7387517" cy="1228725"/>
            </a:xfrm>
            <a:prstGeom prst="rect">
              <a:avLst/>
            </a:prstGeom>
          </p:spPr>
        </p:pic>
        <p:sp>
          <p:nvSpPr>
            <p:cNvPr id="6" name="object 6"/>
            <p:cNvSpPr/>
            <p:nvPr/>
          </p:nvSpPr>
          <p:spPr>
            <a:xfrm>
              <a:off x="1074737" y="3162300"/>
              <a:ext cx="808355" cy="381000"/>
            </a:xfrm>
            <a:custGeom>
              <a:rect l="l" t="t" r="r" b="b"/>
              <a:pathLst>
                <a:path w="808355" h="381000">
                  <a:moveTo>
                    <a:pt x="585761" y="380999"/>
                  </a:moveTo>
                  <a:lnTo>
                    <a:pt x="585761" y="285749"/>
                  </a:lnTo>
                  <a:lnTo>
                    <a:pt x="0" y="285749"/>
                  </a:lnTo>
                  <a:lnTo>
                    <a:pt x="0" y="95249"/>
                  </a:lnTo>
                  <a:lnTo>
                    <a:pt x="585761" y="95249"/>
                  </a:lnTo>
                  <a:lnTo>
                    <a:pt x="585761" y="0"/>
                  </a:lnTo>
                  <a:lnTo>
                    <a:pt x="808009" y="190499"/>
                  </a:lnTo>
                  <a:lnTo>
                    <a:pt x="585761" y="380999"/>
                  </a:lnTo>
                  <a:close/>
                </a:path>
              </a:pathLst>
            </a:custGeom>
            <a:solidFill>
              <a:srgbClr val="FFFFFF"/>
            </a:solidFill>
          </p:spPr>
          <p:txBody>
            <a:bodyPr wrap="square" lIns="0" tIns="0" rIns="0" bIns="0" rtlCol="0"/>
            <a:lstStyle/>
            <a:p/>
          </p:txBody>
        </p:sp>
        <p:pic>
          <p:nvPicPr>
            <p:cNvPr id="7" name="object 7"/>
            <p:cNvPicPr/>
            <p:nvPr/>
          </p:nvPicPr>
          <p:blipFill>
            <a:blip r:embed="rId3"/>
            <a:stretch>
              <a:fillRect/>
            </a:stretch>
          </p:blipFill>
          <p:spPr>
            <a:xfrm>
              <a:off x="1146174" y="4067174"/>
              <a:ext cx="7388225" cy="1228725"/>
            </a:xfrm>
            <a:prstGeom prst="rect">
              <a:avLst/>
            </a:prstGeom>
          </p:spPr>
        </p:pic>
        <p:sp>
          <p:nvSpPr>
            <p:cNvPr id="8" name="object 8"/>
            <p:cNvSpPr/>
            <p:nvPr/>
          </p:nvSpPr>
          <p:spPr>
            <a:xfrm>
              <a:off x="1074738" y="4533900"/>
              <a:ext cx="808355" cy="381000"/>
            </a:xfrm>
            <a:custGeom>
              <a:rect l="l" t="t" r="r" b="b"/>
              <a:pathLst>
                <a:path w="808355" h="381000">
                  <a:moveTo>
                    <a:pt x="471355" y="381000"/>
                  </a:moveTo>
                  <a:lnTo>
                    <a:pt x="471355" y="285750"/>
                  </a:lnTo>
                  <a:lnTo>
                    <a:pt x="0" y="285750"/>
                  </a:lnTo>
                  <a:lnTo>
                    <a:pt x="0" y="95250"/>
                  </a:lnTo>
                  <a:lnTo>
                    <a:pt x="471355" y="95250"/>
                  </a:lnTo>
                  <a:lnTo>
                    <a:pt x="471355" y="0"/>
                  </a:lnTo>
                  <a:lnTo>
                    <a:pt x="808038" y="190500"/>
                  </a:lnTo>
                  <a:lnTo>
                    <a:pt x="471355" y="381000"/>
                  </a:lnTo>
                  <a:close/>
                </a:path>
              </a:pathLst>
            </a:custGeom>
            <a:solidFill>
              <a:srgbClr val="FFFFFF"/>
            </a:solidFill>
          </p:spPr>
          <p:txBody>
            <a:bodyPr wrap="square" lIns="0" tIns="0" rIns="0" bIns="0" rtlCol="0"/>
            <a:lstStyle/>
            <a:p/>
          </p:txBody>
        </p:sp>
        <p:pic>
          <p:nvPicPr>
            <p:cNvPr id="9" name="object 9"/>
            <p:cNvPicPr/>
            <p:nvPr/>
          </p:nvPicPr>
          <p:blipFill>
            <a:blip r:embed="rId4"/>
            <a:stretch>
              <a:fillRect/>
            </a:stretch>
          </p:blipFill>
          <p:spPr>
            <a:xfrm>
              <a:off x="1146881" y="5372099"/>
              <a:ext cx="7387517" cy="1228725"/>
            </a:xfrm>
            <a:prstGeom prst="rect">
              <a:avLst/>
            </a:prstGeom>
          </p:spPr>
        </p:pic>
        <p:sp>
          <p:nvSpPr>
            <p:cNvPr id="10" name="object 10"/>
            <p:cNvSpPr/>
            <p:nvPr/>
          </p:nvSpPr>
          <p:spPr>
            <a:xfrm>
              <a:off x="1074737" y="5829300"/>
              <a:ext cx="808355" cy="381000"/>
            </a:xfrm>
            <a:custGeom>
              <a:rect l="l" t="t" r="r" b="b"/>
              <a:pathLst>
                <a:path w="808355" h="381000">
                  <a:moveTo>
                    <a:pt x="585761" y="381000"/>
                  </a:moveTo>
                  <a:lnTo>
                    <a:pt x="585761" y="285750"/>
                  </a:lnTo>
                  <a:lnTo>
                    <a:pt x="0" y="285750"/>
                  </a:lnTo>
                  <a:lnTo>
                    <a:pt x="0" y="95250"/>
                  </a:lnTo>
                  <a:lnTo>
                    <a:pt x="585761" y="95250"/>
                  </a:lnTo>
                  <a:lnTo>
                    <a:pt x="585761" y="0"/>
                  </a:lnTo>
                  <a:lnTo>
                    <a:pt x="808009" y="190500"/>
                  </a:lnTo>
                  <a:lnTo>
                    <a:pt x="585761" y="381000"/>
                  </a:lnTo>
                  <a:close/>
                </a:path>
              </a:pathLst>
            </a:custGeom>
            <a:solidFill>
              <a:srgbClr val="FFFFFF"/>
            </a:solidFill>
          </p:spPr>
          <p:txBody>
            <a:bodyPr wrap="square" lIns="0" tIns="0" rIns="0" bIns="0" rtlCol="0"/>
            <a:lstStyle/>
            <a:p/>
          </p:txBody>
        </p:sp>
      </p:grpSp>
      <p:sp>
        <p:nvSpPr>
          <p:cNvPr id="11" name="object 11"/>
          <p:cNvSpPr txBox="1"/>
          <p:nvPr/>
        </p:nvSpPr>
        <p:spPr>
          <a:xfrm>
            <a:off x="650240" y="995616"/>
            <a:ext cx="7973695" cy="5447665"/>
          </a:xfrm>
          <a:prstGeom prst="rect">
            <a:avLst/>
          </a:prstGeom>
        </p:spPr>
        <p:txBody>
          <a:bodyPr vert="horz" wrap="square" lIns="0" tIns="7620" rIns="0" bIns="0" rtlCol="0">
            <a:spAutoFit/>
          </a:bodyPr>
          <a:lstStyle/>
          <a:p>
            <a:pPr marL="12700" marR="5080" indent="176530">
              <a:lnSpc>
                <a:spcPct val="114100"/>
              </a:lnSpc>
              <a:spcBef>
                <a:spcPts val="60"/>
              </a:spcBef>
              <a:buSzPct val="97222"/>
              <a:buFont typeface="Wingdings"/>
              <a:buChar char=""/>
              <a:tabLst>
                <a:tab pos="189230"/>
              </a:tabLst>
            </a:pPr>
            <a:r>
              <a:rPr sz="1800" b="1">
                <a:latin typeface="Microsoft JhengHei"/>
                <a:cs typeface="Microsoft JhengHei"/>
              </a:rPr>
              <a:t>工程建设基础管理薄弱：</a:t>
            </a:r>
            <a:r>
              <a:rPr sz="1800" spc="-5">
                <a:latin typeface="宋体"/>
                <a:cs typeface="宋体"/>
              </a:rPr>
              <a:t>现有管理制度不能完全适应企业发展；工程建设部分分突出问题在专项治理检查过程中反复出现；工程安全管理面临很多新情况</a:t>
            </a:r>
            <a:endParaRPr sz="1800">
              <a:latin typeface="宋体"/>
              <a:cs typeface="宋体"/>
            </a:endParaRPr>
          </a:p>
          <a:p>
            <a:pPr marL="12700" marR="233679" indent="176530">
              <a:lnSpc>
                <a:spcPct val="114100"/>
              </a:lnSpc>
              <a:spcBef>
                <a:spcPts val="285"/>
              </a:spcBef>
              <a:buSzPct val="97222"/>
              <a:buFont typeface="Wingdings"/>
              <a:buChar char=""/>
              <a:tabLst>
                <a:tab pos="189230"/>
              </a:tabLst>
            </a:pPr>
            <a:r>
              <a:rPr sz="1800" b="1">
                <a:latin typeface="Microsoft JhengHei"/>
                <a:cs typeface="Microsoft JhengHei"/>
              </a:rPr>
              <a:t>工程建设管理体系建设：</a:t>
            </a:r>
            <a:r>
              <a:rPr sz="1800" spc="-5">
                <a:latin typeface="宋体"/>
                <a:cs typeface="宋体"/>
              </a:rPr>
              <a:t>建立集中化、专业化工程管理体系；完善工程建设管理制度；提高工程建设管理水平</a:t>
            </a:r>
            <a:endParaRPr sz="1800">
              <a:latin typeface="宋体"/>
              <a:cs typeface="宋体"/>
            </a:endParaRPr>
          </a:p>
          <a:p>
            <a:pPr>
              <a:lnSpc>
                <a:spcPct val="100000"/>
              </a:lnSpc>
            </a:pPr>
            <a:endParaRPr sz="1800">
              <a:latin typeface="宋体"/>
              <a:cs typeface="宋体"/>
            </a:endParaRPr>
          </a:p>
          <a:p>
            <a:pPr>
              <a:lnSpc>
                <a:spcPct val="100000"/>
              </a:lnSpc>
              <a:spcBef>
                <a:spcPts val="30"/>
              </a:spcBef>
            </a:pPr>
            <a:endParaRPr sz="1300">
              <a:latin typeface="宋体"/>
              <a:cs typeface="宋体"/>
            </a:endParaRPr>
          </a:p>
          <a:p>
            <a:pPr marL="1380490">
              <a:lnSpc>
                <a:spcPts val="1655"/>
              </a:lnSpc>
            </a:pPr>
            <a:r>
              <a:rPr sz="1400" b="1" spc="-10">
                <a:latin typeface="Microsoft JhengHei"/>
                <a:cs typeface="Microsoft JhengHei"/>
              </a:rPr>
              <a:t>基础管理资源缺乏</a:t>
            </a:r>
            <a:endParaRPr sz="1400">
              <a:latin typeface="Microsoft JhengHei"/>
              <a:cs typeface="Microsoft JhengHei"/>
            </a:endParaRPr>
          </a:p>
          <a:p>
            <a:pPr marL="1380490">
              <a:lnSpc>
                <a:spcPts val="1685"/>
              </a:lnSpc>
            </a:pPr>
            <a:r>
              <a:rPr sz="1450" spc="-415">
                <a:latin typeface="Wingdings"/>
                <a:cs typeface="Wingdings"/>
              </a:rPr>
              <a:t></a:t>
            </a:r>
            <a:r>
              <a:rPr sz="1400" spc="-5">
                <a:latin typeface="宋体"/>
                <a:cs typeface="宋体"/>
              </a:rPr>
              <a:t>长期以来的重项目、轻管理意识</a:t>
            </a:r>
            <a:endParaRPr sz="1400">
              <a:latin typeface="宋体"/>
              <a:cs typeface="宋体"/>
            </a:endParaRPr>
          </a:p>
          <a:p>
            <a:pPr marL="1380490">
              <a:lnSpc>
                <a:spcPts val="1680"/>
              </a:lnSpc>
            </a:pPr>
            <a:r>
              <a:rPr sz="1450" spc="-415">
                <a:latin typeface="Wingdings"/>
                <a:cs typeface="Wingdings"/>
              </a:rPr>
              <a:t></a:t>
            </a:r>
            <a:r>
              <a:rPr sz="1400" spc="-5">
                <a:latin typeface="宋体"/>
                <a:cs typeface="宋体"/>
              </a:rPr>
              <a:t>管理机构不完善，管理人员严重缺乏</a:t>
            </a:r>
            <a:endParaRPr sz="1400">
              <a:latin typeface="宋体"/>
              <a:cs typeface="宋体"/>
            </a:endParaRPr>
          </a:p>
          <a:p>
            <a:pPr marL="1380490">
              <a:lnSpc>
                <a:spcPts val="1710"/>
              </a:lnSpc>
            </a:pPr>
            <a:r>
              <a:rPr sz="1450" spc="-415">
                <a:latin typeface="Wingdings"/>
                <a:cs typeface="Wingdings"/>
              </a:rPr>
              <a:t></a:t>
            </a:r>
            <a:r>
              <a:rPr sz="1400" spc="-10">
                <a:latin typeface="宋体"/>
                <a:cs typeface="宋体"/>
              </a:rPr>
              <a:t>支撑队伍严重缺乏</a:t>
            </a:r>
            <a:endParaRPr sz="1400">
              <a:latin typeface="宋体"/>
              <a:cs typeface="宋体"/>
            </a:endParaRPr>
          </a:p>
          <a:p>
            <a:pPr>
              <a:lnSpc>
                <a:spcPct val="100000"/>
              </a:lnSpc>
            </a:pPr>
            <a:endParaRPr sz="1600">
              <a:latin typeface="宋体"/>
              <a:cs typeface="宋体"/>
            </a:endParaRPr>
          </a:p>
          <a:p>
            <a:pPr>
              <a:lnSpc>
                <a:spcPct val="100000"/>
              </a:lnSpc>
              <a:spcBef>
                <a:spcPts val="50"/>
              </a:spcBef>
            </a:pPr>
            <a:endParaRPr sz="1400">
              <a:latin typeface="宋体"/>
              <a:cs typeface="宋体"/>
            </a:endParaRPr>
          </a:p>
          <a:p>
            <a:pPr marL="1380490">
              <a:lnSpc>
                <a:spcPts val="1655"/>
              </a:lnSpc>
              <a:spcBef>
                <a:spcPts val="5"/>
              </a:spcBef>
            </a:pPr>
            <a:r>
              <a:rPr sz="1400" b="1" spc="-5">
                <a:latin typeface="Microsoft JhengHei"/>
                <a:cs typeface="Microsoft JhengHei"/>
              </a:rPr>
              <a:t>管理办法不能适应企业发展</a:t>
            </a:r>
            <a:endParaRPr sz="1400">
              <a:latin typeface="Microsoft JhengHei"/>
              <a:cs typeface="Microsoft JhengHei"/>
            </a:endParaRPr>
          </a:p>
          <a:p>
            <a:pPr marL="1380490" marR="447040">
              <a:lnSpc>
                <a:spcPts val="1680"/>
              </a:lnSpc>
              <a:spcBef>
                <a:spcPts val="80"/>
              </a:spcBef>
            </a:pPr>
            <a:r>
              <a:rPr sz="1450" spc="-415">
                <a:latin typeface="Wingdings"/>
                <a:cs typeface="Wingdings"/>
              </a:rPr>
              <a:t></a:t>
            </a:r>
            <a:r>
              <a:rPr sz="1400" spc="-5">
                <a:latin typeface="宋体"/>
                <a:cs typeface="宋体"/>
              </a:rPr>
              <a:t>沿用的是政企合一时代形成的管理办法，针对企业转型后的工程建设管理研究</a:t>
            </a:r>
            <a:r>
              <a:rPr sz="1400" spc="-25">
                <a:latin typeface="宋体"/>
                <a:cs typeface="宋体"/>
              </a:rPr>
              <a:t>较少</a:t>
            </a:r>
            <a:endParaRPr sz="1400">
              <a:latin typeface="宋体"/>
              <a:cs typeface="宋体"/>
            </a:endParaRPr>
          </a:p>
          <a:p>
            <a:pPr marL="1380490" marR="447040">
              <a:lnSpc>
                <a:spcPts val="1680"/>
              </a:lnSpc>
            </a:pPr>
            <a:r>
              <a:rPr sz="1450" spc="-415">
                <a:latin typeface="Wingdings"/>
                <a:cs typeface="Wingdings"/>
              </a:rPr>
              <a:t></a:t>
            </a:r>
            <a:r>
              <a:rPr sz="1400" spc="-5">
                <a:latin typeface="宋体"/>
                <a:cs typeface="宋体"/>
              </a:rPr>
              <a:t>未与时俱进建立既适应内控制度要求、又符合国家监管、业务发展需要的管理</a:t>
            </a:r>
            <a:r>
              <a:rPr sz="1400" spc="-10">
                <a:latin typeface="宋体"/>
                <a:cs typeface="宋体"/>
              </a:rPr>
              <a:t>体系和制度标准</a:t>
            </a:r>
            <a:endParaRPr sz="1400">
              <a:latin typeface="宋体"/>
              <a:cs typeface="宋体"/>
            </a:endParaRPr>
          </a:p>
          <a:p>
            <a:pPr>
              <a:lnSpc>
                <a:spcPct val="100000"/>
              </a:lnSpc>
              <a:spcBef>
                <a:spcPts val="55"/>
              </a:spcBef>
            </a:pPr>
            <a:endParaRPr sz="2000">
              <a:latin typeface="宋体"/>
              <a:cs typeface="宋体"/>
            </a:endParaRPr>
          </a:p>
          <a:p>
            <a:pPr marL="1380490">
              <a:lnSpc>
                <a:spcPts val="1655"/>
              </a:lnSpc>
            </a:pPr>
            <a:r>
              <a:rPr sz="1400" b="1" spc="-5">
                <a:latin typeface="Microsoft JhengHei"/>
                <a:cs typeface="Microsoft JhengHei"/>
              </a:rPr>
              <a:t>检查发现的问题反复出现，缺乏具有规范的可操作性的流程和措施</a:t>
            </a:r>
            <a:endParaRPr sz="1400">
              <a:latin typeface="Microsoft JhengHei"/>
              <a:cs typeface="Microsoft JhengHei"/>
            </a:endParaRPr>
          </a:p>
          <a:p>
            <a:pPr marL="1380490">
              <a:lnSpc>
                <a:spcPts val="1685"/>
              </a:lnSpc>
            </a:pPr>
            <a:r>
              <a:rPr sz="1450" spc="-415">
                <a:latin typeface="Wingdings"/>
                <a:cs typeface="Wingdings"/>
              </a:rPr>
              <a:t></a:t>
            </a:r>
            <a:r>
              <a:rPr sz="1400" spc="-5">
                <a:latin typeface="宋体"/>
                <a:cs typeface="宋体"/>
              </a:rPr>
              <a:t>工程服务企业及个人资质不完备</a:t>
            </a:r>
            <a:endParaRPr sz="1400">
              <a:latin typeface="宋体"/>
              <a:cs typeface="宋体"/>
            </a:endParaRPr>
          </a:p>
          <a:p>
            <a:pPr marL="1380490">
              <a:lnSpc>
                <a:spcPts val="1680"/>
              </a:lnSpc>
            </a:pPr>
            <a:r>
              <a:rPr sz="1450" spc="-415">
                <a:latin typeface="Wingdings"/>
                <a:cs typeface="Wingdings"/>
              </a:rPr>
              <a:t></a:t>
            </a:r>
            <a:r>
              <a:rPr sz="1400" spc="-5">
                <a:latin typeface="宋体"/>
                <a:cs typeface="宋体"/>
              </a:rPr>
              <a:t>工程建设安全措施、应急预案不到位</a:t>
            </a:r>
            <a:endParaRPr sz="1400">
              <a:latin typeface="宋体"/>
              <a:cs typeface="宋体"/>
            </a:endParaRPr>
          </a:p>
          <a:p>
            <a:pPr marL="1380490">
              <a:lnSpc>
                <a:spcPts val="1710"/>
              </a:lnSpc>
            </a:pPr>
            <a:r>
              <a:rPr sz="1450" spc="-415">
                <a:latin typeface="Wingdings"/>
                <a:cs typeface="Wingdings"/>
              </a:rPr>
              <a:t></a:t>
            </a:r>
            <a:r>
              <a:rPr sz="1400" spc="-10">
                <a:latin typeface="宋体"/>
                <a:cs typeface="宋体"/>
              </a:rPr>
              <a:t>建设程序倒置</a:t>
            </a:r>
            <a:endParaRPr sz="1400">
              <a:latin typeface="宋体"/>
              <a:cs typeface="宋体"/>
            </a:endParaRPr>
          </a:p>
        </p:txBody>
      </p:sp>
      <p:sp>
        <p:nvSpPr>
          <p:cNvPr id="12" name="object 12"/>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8077"/>
            <a:ext cx="2057400" cy="330200"/>
          </a:xfrm>
          <a:prstGeom prst="rect">
            <a:avLst/>
          </a:prstGeom>
        </p:spPr>
        <p:txBody>
          <a:bodyPr vert="horz" wrap="square" lIns="0" tIns="12700" rIns="0" bIns="0" rtlCol="0">
            <a:spAutoFit/>
          </a:bodyPr>
          <a:lstStyle/>
          <a:p>
            <a:pPr marL="12700">
              <a:lnSpc>
                <a:spcPct val="100000"/>
              </a:lnSpc>
              <a:spcBef>
                <a:spcPts val="100"/>
              </a:spcBef>
            </a:pPr>
            <a:r>
              <a:rPr sz="2000" spc="-30"/>
              <a:t>工程建</a:t>
            </a:r>
            <a:r>
              <a:rPr sz="2000" spc="-10">
                <a:latin typeface="Microsoft JhengHei"/>
                <a:cs typeface="Microsoft JhengHei"/>
              </a:rPr>
              <a:t>设管理体系</a:t>
            </a:r>
            <a:endParaRPr sz="2000">
              <a:latin typeface="Microsoft JhengHei"/>
              <a:cs typeface="Microsoft JhengHei"/>
            </a:endParaRPr>
          </a:p>
        </p:txBody>
      </p:sp>
      <p:grpSp>
        <p:nvGrpSpPr>
          <p:cNvPr id="3" name="object 3"/>
          <p:cNvGrpSpPr/>
          <p:nvPr/>
        </p:nvGrpSpPr>
        <p:grpSpPr>
          <a:xfrm>
            <a:off x="1479550" y="2209800"/>
            <a:ext cx="6323330" cy="3589654"/>
            <a:chOff x="1479550" y="2209800"/>
            <a:chExt cx="6323330" cy="3589654"/>
          </a:xfrm>
        </p:grpSpPr>
        <p:sp>
          <p:nvSpPr>
            <p:cNvPr id="4" name="object 4"/>
            <p:cNvSpPr/>
            <p:nvPr/>
          </p:nvSpPr>
          <p:spPr>
            <a:xfrm>
              <a:off x="5241925" y="3981450"/>
              <a:ext cx="241300" cy="0"/>
            </a:xfrm>
            <a:custGeom>
              <a:rect l="l" t="t" r="r" b="b"/>
              <a:pathLst>
                <a:path w="241300">
                  <a:moveTo>
                    <a:pt x="0" y="0"/>
                  </a:moveTo>
                  <a:lnTo>
                    <a:pt x="241300" y="0"/>
                  </a:lnTo>
                </a:path>
              </a:pathLst>
            </a:custGeom>
            <a:ln w="12700">
              <a:solidFill>
                <a:srgbClr val="000000"/>
              </a:solidFill>
            </a:ln>
          </p:spPr>
          <p:txBody>
            <a:bodyPr wrap="square" lIns="0" tIns="0" rIns="0" bIns="0" rtlCol="0"/>
            <a:lstStyle/>
            <a:p/>
          </p:txBody>
        </p:sp>
        <p:sp>
          <p:nvSpPr>
            <p:cNvPr id="5" name="object 5"/>
            <p:cNvSpPr/>
            <p:nvPr/>
          </p:nvSpPr>
          <p:spPr>
            <a:xfrm>
              <a:off x="3509962" y="3792537"/>
              <a:ext cx="1751330" cy="452755"/>
            </a:xfrm>
            <a:custGeom>
              <a:rect l="l" t="t" r="r" b="b"/>
              <a:pathLst>
                <a:path w="1751329" h="452754">
                  <a:moveTo>
                    <a:pt x="1751011" y="452438"/>
                  </a:moveTo>
                  <a:lnTo>
                    <a:pt x="0" y="452438"/>
                  </a:lnTo>
                  <a:lnTo>
                    <a:pt x="0" y="0"/>
                  </a:lnTo>
                  <a:lnTo>
                    <a:pt x="1751011" y="0"/>
                  </a:lnTo>
                  <a:lnTo>
                    <a:pt x="1751011" y="452438"/>
                  </a:lnTo>
                  <a:close/>
                </a:path>
              </a:pathLst>
            </a:custGeom>
            <a:solidFill>
              <a:srgbClr val="569EE0">
                <a:alpha val="41175"/>
              </a:srgbClr>
            </a:solidFill>
          </p:spPr>
          <p:txBody>
            <a:bodyPr wrap="square" lIns="0" tIns="0" rIns="0" bIns="0" rtlCol="0"/>
            <a:lstStyle/>
            <a:p/>
          </p:txBody>
        </p:sp>
        <p:sp>
          <p:nvSpPr>
            <p:cNvPr id="6" name="object 6"/>
            <p:cNvSpPr/>
            <p:nvPr/>
          </p:nvSpPr>
          <p:spPr>
            <a:xfrm>
              <a:off x="5245100" y="4833937"/>
              <a:ext cx="240029" cy="0"/>
            </a:xfrm>
            <a:custGeom>
              <a:rect l="l" t="t" r="r" b="b"/>
              <a:pathLst>
                <a:path w="240027">
                  <a:moveTo>
                    <a:pt x="0" y="0"/>
                  </a:moveTo>
                  <a:lnTo>
                    <a:pt x="239712" y="0"/>
                  </a:lnTo>
                </a:path>
              </a:pathLst>
            </a:custGeom>
            <a:ln w="12700">
              <a:solidFill>
                <a:srgbClr val="000000"/>
              </a:solidFill>
            </a:ln>
          </p:spPr>
          <p:txBody>
            <a:bodyPr wrap="square" lIns="0" tIns="0" rIns="0" bIns="0" rtlCol="0"/>
            <a:lstStyle/>
            <a:p/>
          </p:txBody>
        </p:sp>
        <p:sp>
          <p:nvSpPr>
            <p:cNvPr id="7" name="object 7"/>
            <p:cNvSpPr/>
            <p:nvPr/>
          </p:nvSpPr>
          <p:spPr>
            <a:xfrm>
              <a:off x="3511549" y="4603750"/>
              <a:ext cx="1751330" cy="452755"/>
            </a:xfrm>
            <a:custGeom>
              <a:rect l="l" t="t" r="r" b="b"/>
              <a:pathLst>
                <a:path w="1751329" h="452754">
                  <a:moveTo>
                    <a:pt x="1751011" y="452437"/>
                  </a:moveTo>
                  <a:lnTo>
                    <a:pt x="0" y="452437"/>
                  </a:lnTo>
                  <a:lnTo>
                    <a:pt x="0" y="0"/>
                  </a:lnTo>
                  <a:lnTo>
                    <a:pt x="1751011" y="0"/>
                  </a:lnTo>
                  <a:lnTo>
                    <a:pt x="1751011" y="452437"/>
                  </a:lnTo>
                  <a:close/>
                </a:path>
              </a:pathLst>
            </a:custGeom>
            <a:solidFill>
              <a:srgbClr val="569EE0">
                <a:alpha val="41175"/>
              </a:srgbClr>
            </a:solidFill>
          </p:spPr>
          <p:txBody>
            <a:bodyPr wrap="square" lIns="0" tIns="0" rIns="0" bIns="0" rtlCol="0"/>
            <a:lstStyle/>
            <a:p/>
          </p:txBody>
        </p:sp>
        <p:sp>
          <p:nvSpPr>
            <p:cNvPr id="8" name="object 8"/>
            <p:cNvSpPr/>
            <p:nvPr/>
          </p:nvSpPr>
          <p:spPr>
            <a:xfrm>
              <a:off x="5245100" y="5573712"/>
              <a:ext cx="240029" cy="0"/>
            </a:xfrm>
            <a:custGeom>
              <a:rect l="l" t="t" r="r" b="b"/>
              <a:pathLst>
                <a:path w="240027">
                  <a:moveTo>
                    <a:pt x="0" y="0"/>
                  </a:moveTo>
                  <a:lnTo>
                    <a:pt x="239712" y="0"/>
                  </a:lnTo>
                </a:path>
              </a:pathLst>
            </a:custGeom>
            <a:ln w="12700">
              <a:solidFill>
                <a:srgbClr val="000000"/>
              </a:solidFill>
            </a:ln>
          </p:spPr>
          <p:txBody>
            <a:bodyPr wrap="square" lIns="0" tIns="0" rIns="0" bIns="0" rtlCol="0"/>
            <a:lstStyle/>
            <a:p/>
          </p:txBody>
        </p:sp>
        <p:sp>
          <p:nvSpPr>
            <p:cNvPr id="9" name="object 9"/>
            <p:cNvSpPr/>
            <p:nvPr/>
          </p:nvSpPr>
          <p:spPr>
            <a:xfrm>
              <a:off x="3511549" y="5346700"/>
              <a:ext cx="1754505" cy="452755"/>
            </a:xfrm>
            <a:custGeom>
              <a:rect l="l" t="t" r="r" b="b"/>
              <a:pathLst>
                <a:path w="1754504" h="452754">
                  <a:moveTo>
                    <a:pt x="1754188" y="452437"/>
                  </a:moveTo>
                  <a:lnTo>
                    <a:pt x="0" y="452437"/>
                  </a:lnTo>
                  <a:lnTo>
                    <a:pt x="0" y="0"/>
                  </a:lnTo>
                  <a:lnTo>
                    <a:pt x="1754188" y="0"/>
                  </a:lnTo>
                  <a:lnTo>
                    <a:pt x="1754188" y="452437"/>
                  </a:lnTo>
                  <a:close/>
                </a:path>
              </a:pathLst>
            </a:custGeom>
            <a:solidFill>
              <a:srgbClr val="569EE0">
                <a:alpha val="41175"/>
              </a:srgbClr>
            </a:solidFill>
          </p:spPr>
          <p:txBody>
            <a:bodyPr wrap="square" lIns="0" tIns="0" rIns="0" bIns="0" rtlCol="0"/>
            <a:lstStyle/>
            <a:p/>
          </p:txBody>
        </p:sp>
        <p:sp>
          <p:nvSpPr>
            <p:cNvPr id="10" name="object 10"/>
            <p:cNvSpPr/>
            <p:nvPr/>
          </p:nvSpPr>
          <p:spPr>
            <a:xfrm>
              <a:off x="7462838" y="4806950"/>
              <a:ext cx="241300" cy="0"/>
            </a:xfrm>
            <a:custGeom>
              <a:rect l="l" t="t" r="r" b="b"/>
              <a:pathLst>
                <a:path w="241300">
                  <a:moveTo>
                    <a:pt x="0" y="0"/>
                  </a:moveTo>
                  <a:lnTo>
                    <a:pt x="241300" y="0"/>
                  </a:lnTo>
                </a:path>
              </a:pathLst>
            </a:custGeom>
            <a:ln w="12700">
              <a:solidFill>
                <a:srgbClr val="000000"/>
              </a:solidFill>
            </a:ln>
          </p:spPr>
          <p:txBody>
            <a:bodyPr wrap="square" lIns="0" tIns="0" rIns="0" bIns="0" rtlCol="0"/>
            <a:lstStyle/>
            <a:p/>
          </p:txBody>
        </p:sp>
        <p:sp>
          <p:nvSpPr>
            <p:cNvPr id="11" name="object 11"/>
            <p:cNvSpPr/>
            <p:nvPr/>
          </p:nvSpPr>
          <p:spPr>
            <a:xfrm>
              <a:off x="5732462" y="4605337"/>
              <a:ext cx="1751330" cy="452755"/>
            </a:xfrm>
            <a:custGeom>
              <a:rect l="l" t="t" r="r" b="b"/>
              <a:pathLst>
                <a:path w="1751329" h="452754">
                  <a:moveTo>
                    <a:pt x="1751012" y="452438"/>
                  </a:moveTo>
                  <a:lnTo>
                    <a:pt x="0" y="452438"/>
                  </a:lnTo>
                  <a:lnTo>
                    <a:pt x="0" y="0"/>
                  </a:lnTo>
                  <a:lnTo>
                    <a:pt x="1751012" y="0"/>
                  </a:lnTo>
                  <a:lnTo>
                    <a:pt x="1751012" y="452438"/>
                  </a:lnTo>
                  <a:close/>
                </a:path>
              </a:pathLst>
            </a:custGeom>
            <a:solidFill>
              <a:srgbClr val="569EE0">
                <a:alpha val="41175"/>
              </a:srgbClr>
            </a:solidFill>
          </p:spPr>
          <p:txBody>
            <a:bodyPr wrap="square" lIns="0" tIns="0" rIns="0" bIns="0" rtlCol="0"/>
            <a:lstStyle/>
            <a:p/>
          </p:txBody>
        </p:sp>
        <p:sp>
          <p:nvSpPr>
            <p:cNvPr id="12" name="object 12"/>
            <p:cNvSpPr/>
            <p:nvPr/>
          </p:nvSpPr>
          <p:spPr>
            <a:xfrm>
              <a:off x="7461250" y="3981450"/>
              <a:ext cx="240029" cy="0"/>
            </a:xfrm>
            <a:custGeom>
              <a:rect l="l" t="t" r="r" b="b"/>
              <a:pathLst>
                <a:path w="240027">
                  <a:moveTo>
                    <a:pt x="0" y="0"/>
                  </a:moveTo>
                  <a:lnTo>
                    <a:pt x="239711" y="0"/>
                  </a:lnTo>
                </a:path>
              </a:pathLst>
            </a:custGeom>
            <a:ln w="12700">
              <a:solidFill>
                <a:srgbClr val="000000"/>
              </a:solidFill>
            </a:ln>
          </p:spPr>
          <p:txBody>
            <a:bodyPr wrap="square" lIns="0" tIns="0" rIns="0" bIns="0" rtlCol="0"/>
            <a:lstStyle/>
            <a:p/>
          </p:txBody>
        </p:sp>
        <p:sp>
          <p:nvSpPr>
            <p:cNvPr id="13" name="object 13"/>
            <p:cNvSpPr/>
            <p:nvPr/>
          </p:nvSpPr>
          <p:spPr>
            <a:xfrm>
              <a:off x="5730875" y="3794125"/>
              <a:ext cx="1752600" cy="452755"/>
            </a:xfrm>
            <a:custGeom>
              <a:rect l="l" t="t" r="r" b="b"/>
              <a:pathLst>
                <a:path w="1752600" h="452754">
                  <a:moveTo>
                    <a:pt x="1752600" y="452437"/>
                  </a:moveTo>
                  <a:lnTo>
                    <a:pt x="0" y="452437"/>
                  </a:lnTo>
                  <a:lnTo>
                    <a:pt x="0" y="0"/>
                  </a:lnTo>
                  <a:lnTo>
                    <a:pt x="1752600" y="0"/>
                  </a:lnTo>
                  <a:lnTo>
                    <a:pt x="1752600" y="452437"/>
                  </a:lnTo>
                  <a:close/>
                </a:path>
              </a:pathLst>
            </a:custGeom>
            <a:solidFill>
              <a:srgbClr val="569EE0">
                <a:alpha val="41175"/>
              </a:srgbClr>
            </a:solidFill>
          </p:spPr>
          <p:txBody>
            <a:bodyPr wrap="square" lIns="0" tIns="0" rIns="0" bIns="0" rtlCol="0"/>
            <a:lstStyle/>
            <a:p/>
          </p:txBody>
        </p:sp>
        <p:sp>
          <p:nvSpPr>
            <p:cNvPr id="14" name="object 14"/>
            <p:cNvSpPr/>
            <p:nvPr/>
          </p:nvSpPr>
          <p:spPr>
            <a:xfrm>
              <a:off x="3149599" y="2209800"/>
              <a:ext cx="3056255" cy="452755"/>
            </a:xfrm>
            <a:custGeom>
              <a:rect l="l" t="t" r="r" b="b"/>
              <a:pathLst>
                <a:path w="3056254" h="452755">
                  <a:moveTo>
                    <a:pt x="3055937" y="452438"/>
                  </a:moveTo>
                  <a:lnTo>
                    <a:pt x="0" y="452438"/>
                  </a:lnTo>
                  <a:lnTo>
                    <a:pt x="0" y="0"/>
                  </a:lnTo>
                  <a:lnTo>
                    <a:pt x="3055937" y="0"/>
                  </a:lnTo>
                  <a:lnTo>
                    <a:pt x="3055937" y="452438"/>
                  </a:lnTo>
                  <a:close/>
                </a:path>
              </a:pathLst>
            </a:custGeom>
            <a:solidFill>
              <a:srgbClr val="569EE0"/>
            </a:solidFill>
          </p:spPr>
          <p:txBody>
            <a:bodyPr wrap="square" lIns="0" tIns="0" rIns="0" bIns="0" rtlCol="0"/>
            <a:lstStyle/>
            <a:p/>
          </p:txBody>
        </p:sp>
        <p:sp>
          <p:nvSpPr>
            <p:cNvPr id="15" name="object 15"/>
            <p:cNvSpPr/>
            <p:nvPr/>
          </p:nvSpPr>
          <p:spPr>
            <a:xfrm>
              <a:off x="3797300" y="3036899"/>
              <a:ext cx="4005579" cy="454025"/>
            </a:xfrm>
            <a:custGeom>
              <a:rect l="l" t="t" r="r" b="b"/>
              <a:pathLst>
                <a:path w="4005579" h="454025">
                  <a:moveTo>
                    <a:pt x="1752600" y="0"/>
                  </a:moveTo>
                  <a:lnTo>
                    <a:pt x="0" y="0"/>
                  </a:lnTo>
                  <a:lnTo>
                    <a:pt x="0" y="452437"/>
                  </a:lnTo>
                  <a:lnTo>
                    <a:pt x="1752600" y="452437"/>
                  </a:lnTo>
                  <a:lnTo>
                    <a:pt x="1752600" y="0"/>
                  </a:lnTo>
                  <a:close/>
                </a:path>
                <a:path w="4005579" h="454025">
                  <a:moveTo>
                    <a:pt x="4005262" y="1587"/>
                  </a:moveTo>
                  <a:lnTo>
                    <a:pt x="2301862" y="1587"/>
                  </a:lnTo>
                  <a:lnTo>
                    <a:pt x="2301862" y="454025"/>
                  </a:lnTo>
                  <a:lnTo>
                    <a:pt x="4005262" y="454025"/>
                  </a:lnTo>
                  <a:lnTo>
                    <a:pt x="4005262" y="1587"/>
                  </a:lnTo>
                  <a:close/>
                </a:path>
              </a:pathLst>
            </a:custGeom>
            <a:solidFill>
              <a:srgbClr val="569EE0">
                <a:alpha val="67057"/>
              </a:srgbClr>
            </a:solidFill>
          </p:spPr>
          <p:txBody>
            <a:bodyPr wrap="square" lIns="0" tIns="0" rIns="0" bIns="0" rtlCol="0"/>
            <a:lstStyle/>
            <a:p/>
          </p:txBody>
        </p:sp>
        <p:sp>
          <p:nvSpPr>
            <p:cNvPr id="16" name="object 16"/>
            <p:cNvSpPr/>
            <p:nvPr/>
          </p:nvSpPr>
          <p:spPr>
            <a:xfrm>
              <a:off x="4676775" y="2662236"/>
              <a:ext cx="2272030" cy="376555"/>
            </a:xfrm>
            <a:custGeom>
              <a:rect l="l" t="t" r="r" b="b"/>
              <a:pathLst>
                <a:path w="2272029" h="376555">
                  <a:moveTo>
                    <a:pt x="0" y="0"/>
                  </a:moveTo>
                  <a:lnTo>
                    <a:pt x="0" y="187264"/>
                  </a:lnTo>
                  <a:lnTo>
                    <a:pt x="2271712" y="187264"/>
                  </a:lnTo>
                  <a:lnTo>
                    <a:pt x="2271712" y="376237"/>
                  </a:lnTo>
                </a:path>
              </a:pathLst>
            </a:custGeom>
            <a:ln w="12700">
              <a:solidFill>
                <a:srgbClr val="000000"/>
              </a:solidFill>
            </a:ln>
          </p:spPr>
          <p:txBody>
            <a:bodyPr wrap="square" lIns="0" tIns="0" rIns="0" bIns="0" rtlCol="0"/>
            <a:lstStyle/>
            <a:p/>
          </p:txBody>
        </p:sp>
        <p:sp>
          <p:nvSpPr>
            <p:cNvPr id="17" name="object 17"/>
            <p:cNvSpPr/>
            <p:nvPr/>
          </p:nvSpPr>
          <p:spPr>
            <a:xfrm>
              <a:off x="1479550" y="3035300"/>
              <a:ext cx="1754505" cy="452755"/>
            </a:xfrm>
            <a:custGeom>
              <a:rect l="l" t="t" r="r" b="b"/>
              <a:pathLst>
                <a:path w="1754505" h="452754">
                  <a:moveTo>
                    <a:pt x="1754188" y="452438"/>
                  </a:moveTo>
                  <a:lnTo>
                    <a:pt x="0" y="452438"/>
                  </a:lnTo>
                  <a:lnTo>
                    <a:pt x="0" y="0"/>
                  </a:lnTo>
                  <a:lnTo>
                    <a:pt x="1754188" y="0"/>
                  </a:lnTo>
                  <a:lnTo>
                    <a:pt x="1754188" y="452438"/>
                  </a:lnTo>
                  <a:close/>
                </a:path>
              </a:pathLst>
            </a:custGeom>
            <a:solidFill>
              <a:srgbClr val="569EE0">
                <a:alpha val="67057"/>
              </a:srgbClr>
            </a:solidFill>
          </p:spPr>
          <p:txBody>
            <a:bodyPr wrap="square" lIns="0" tIns="0" rIns="0" bIns="0" rtlCol="0"/>
            <a:lstStyle/>
            <a:p/>
          </p:txBody>
        </p:sp>
        <p:sp>
          <p:nvSpPr>
            <p:cNvPr id="18" name="object 18"/>
            <p:cNvSpPr/>
            <p:nvPr/>
          </p:nvSpPr>
          <p:spPr>
            <a:xfrm>
              <a:off x="2355849" y="2662237"/>
              <a:ext cx="2320925" cy="373380"/>
            </a:xfrm>
            <a:custGeom>
              <a:rect l="l" t="t" r="r" b="b"/>
              <a:pathLst>
                <a:path w="2320925" h="373380">
                  <a:moveTo>
                    <a:pt x="2320924" y="0"/>
                  </a:moveTo>
                  <a:lnTo>
                    <a:pt x="2320924" y="185665"/>
                  </a:lnTo>
                  <a:lnTo>
                    <a:pt x="0" y="185665"/>
                  </a:lnTo>
                  <a:lnTo>
                    <a:pt x="0" y="373061"/>
                  </a:lnTo>
                </a:path>
              </a:pathLst>
            </a:custGeom>
            <a:ln w="12700">
              <a:solidFill>
                <a:srgbClr val="000000"/>
              </a:solidFill>
            </a:ln>
          </p:spPr>
          <p:txBody>
            <a:bodyPr wrap="square" lIns="0" tIns="0" rIns="0" bIns="0" rtlCol="0"/>
            <a:lstStyle/>
            <a:p/>
          </p:txBody>
        </p:sp>
        <p:sp>
          <p:nvSpPr>
            <p:cNvPr id="19" name="object 19"/>
            <p:cNvSpPr/>
            <p:nvPr/>
          </p:nvSpPr>
          <p:spPr>
            <a:xfrm flipH="1">
              <a:off x="4676774" y="2841625"/>
              <a:ext cx="0" cy="177800"/>
            </a:xfrm>
            <a:custGeom>
              <a:rect l="l" t="t" r="r" b="b"/>
              <a:pathLst>
                <a:path h="177800">
                  <a:moveTo>
                    <a:pt x="0" y="0"/>
                  </a:moveTo>
                  <a:lnTo>
                    <a:pt x="0" y="177800"/>
                  </a:lnTo>
                </a:path>
              </a:pathLst>
            </a:custGeom>
            <a:ln w="12700">
              <a:solidFill>
                <a:srgbClr val="000000"/>
              </a:solidFill>
            </a:ln>
          </p:spPr>
          <p:txBody>
            <a:bodyPr wrap="square" lIns="0" tIns="0" rIns="0" bIns="0" rtlCol="0"/>
            <a:lstStyle/>
            <a:p/>
          </p:txBody>
        </p:sp>
        <p:sp>
          <p:nvSpPr>
            <p:cNvPr id="20" name="object 20"/>
            <p:cNvSpPr/>
            <p:nvPr/>
          </p:nvSpPr>
          <p:spPr>
            <a:xfrm flipH="1">
              <a:off x="7718425" y="3514725"/>
              <a:ext cx="0" cy="1289050"/>
            </a:xfrm>
            <a:custGeom>
              <a:rect l="l" t="t" r="r" b="b"/>
              <a:pathLst>
                <a:path h="1289050">
                  <a:moveTo>
                    <a:pt x="0" y="0"/>
                  </a:moveTo>
                  <a:lnTo>
                    <a:pt x="0" y="1289050"/>
                  </a:lnTo>
                </a:path>
              </a:pathLst>
            </a:custGeom>
            <a:ln w="12700">
              <a:solidFill>
                <a:srgbClr val="000000"/>
              </a:solidFill>
            </a:ln>
          </p:spPr>
          <p:txBody>
            <a:bodyPr wrap="square" lIns="0" tIns="0" rIns="0" bIns="0" rtlCol="0"/>
            <a:lstStyle/>
            <a:p/>
          </p:txBody>
        </p:sp>
        <p:sp>
          <p:nvSpPr>
            <p:cNvPr id="21" name="object 21"/>
            <p:cNvSpPr/>
            <p:nvPr/>
          </p:nvSpPr>
          <p:spPr>
            <a:xfrm flipH="1">
              <a:off x="5480050" y="3513137"/>
              <a:ext cx="0" cy="2057400"/>
            </a:xfrm>
            <a:custGeom>
              <a:rect l="l" t="t" r="r" b="b"/>
              <a:pathLst>
                <a:path h="2057400">
                  <a:moveTo>
                    <a:pt x="0" y="0"/>
                  </a:moveTo>
                  <a:lnTo>
                    <a:pt x="0" y="2057400"/>
                  </a:lnTo>
                </a:path>
              </a:pathLst>
            </a:custGeom>
            <a:ln w="12700">
              <a:solidFill>
                <a:srgbClr val="000000"/>
              </a:solidFill>
            </a:ln>
          </p:spPr>
          <p:txBody>
            <a:bodyPr wrap="square" lIns="0" tIns="0" rIns="0" bIns="0" rtlCol="0"/>
            <a:lstStyle/>
            <a:p/>
          </p:txBody>
        </p:sp>
      </p:grpSp>
      <p:grpSp>
        <p:nvGrpSpPr>
          <p:cNvPr id="22" name="object 22"/>
          <p:cNvGrpSpPr/>
          <p:nvPr/>
        </p:nvGrpSpPr>
        <p:grpSpPr>
          <a:xfrm>
            <a:off x="1176337" y="3540125"/>
            <a:ext cx="1979930" cy="1529080"/>
            <a:chOff x="1176337" y="3540125"/>
            <a:chExt cx="1979930" cy="1529080"/>
          </a:xfrm>
        </p:grpSpPr>
        <p:sp>
          <p:nvSpPr>
            <p:cNvPr id="23" name="object 23"/>
            <p:cNvSpPr/>
            <p:nvPr/>
          </p:nvSpPr>
          <p:spPr>
            <a:xfrm>
              <a:off x="2909888" y="4832350"/>
              <a:ext cx="243204" cy="0"/>
            </a:xfrm>
            <a:custGeom>
              <a:rect l="l" t="t" r="r" b="b"/>
              <a:pathLst>
                <a:path w="243203">
                  <a:moveTo>
                    <a:pt x="0" y="0"/>
                  </a:moveTo>
                  <a:lnTo>
                    <a:pt x="242887" y="0"/>
                  </a:lnTo>
                </a:path>
              </a:pathLst>
            </a:custGeom>
            <a:ln w="12700">
              <a:solidFill>
                <a:srgbClr val="000000"/>
              </a:solidFill>
            </a:ln>
          </p:spPr>
          <p:txBody>
            <a:bodyPr wrap="square" lIns="0" tIns="0" rIns="0" bIns="0" rtlCol="0"/>
            <a:lstStyle/>
            <a:p/>
          </p:txBody>
        </p:sp>
        <p:sp>
          <p:nvSpPr>
            <p:cNvPr id="24" name="object 24"/>
            <p:cNvSpPr/>
            <p:nvPr/>
          </p:nvSpPr>
          <p:spPr>
            <a:xfrm>
              <a:off x="1176337" y="4616450"/>
              <a:ext cx="1754505" cy="452755"/>
            </a:xfrm>
            <a:custGeom>
              <a:rect l="l" t="t" r="r" b="b"/>
              <a:pathLst>
                <a:path w="1754505" h="452754">
                  <a:moveTo>
                    <a:pt x="1754188" y="452437"/>
                  </a:moveTo>
                  <a:lnTo>
                    <a:pt x="0" y="452437"/>
                  </a:lnTo>
                  <a:lnTo>
                    <a:pt x="0" y="0"/>
                  </a:lnTo>
                  <a:lnTo>
                    <a:pt x="1754188" y="0"/>
                  </a:lnTo>
                  <a:lnTo>
                    <a:pt x="1754188" y="452437"/>
                  </a:lnTo>
                  <a:close/>
                </a:path>
              </a:pathLst>
            </a:custGeom>
            <a:solidFill>
              <a:srgbClr val="569EE0">
                <a:alpha val="41175"/>
              </a:srgbClr>
            </a:solidFill>
          </p:spPr>
          <p:txBody>
            <a:bodyPr wrap="square" lIns="0" tIns="0" rIns="0" bIns="0" rtlCol="0"/>
            <a:lstStyle/>
            <a:p/>
          </p:txBody>
        </p:sp>
        <p:sp>
          <p:nvSpPr>
            <p:cNvPr id="25" name="object 25"/>
            <p:cNvSpPr/>
            <p:nvPr/>
          </p:nvSpPr>
          <p:spPr>
            <a:xfrm>
              <a:off x="2909888" y="4033837"/>
              <a:ext cx="240029" cy="0"/>
            </a:xfrm>
            <a:custGeom>
              <a:rect l="l" t="t" r="r" b="b"/>
              <a:pathLst>
                <a:path w="240028">
                  <a:moveTo>
                    <a:pt x="0" y="0"/>
                  </a:moveTo>
                  <a:lnTo>
                    <a:pt x="239711" y="0"/>
                  </a:lnTo>
                </a:path>
              </a:pathLst>
            </a:custGeom>
            <a:ln w="12700">
              <a:solidFill>
                <a:srgbClr val="000000"/>
              </a:solidFill>
            </a:ln>
          </p:spPr>
          <p:txBody>
            <a:bodyPr wrap="square" lIns="0" tIns="0" rIns="0" bIns="0" rtlCol="0"/>
            <a:lstStyle/>
            <a:p/>
          </p:txBody>
        </p:sp>
        <p:sp>
          <p:nvSpPr>
            <p:cNvPr id="26" name="object 26"/>
            <p:cNvSpPr/>
            <p:nvPr/>
          </p:nvSpPr>
          <p:spPr>
            <a:xfrm>
              <a:off x="1176337" y="3805237"/>
              <a:ext cx="1751330" cy="452755"/>
            </a:xfrm>
            <a:custGeom>
              <a:rect l="l" t="t" r="r" b="b"/>
              <a:pathLst>
                <a:path w="1751330" h="452754">
                  <a:moveTo>
                    <a:pt x="1751011" y="452438"/>
                  </a:moveTo>
                  <a:lnTo>
                    <a:pt x="0" y="452438"/>
                  </a:lnTo>
                  <a:lnTo>
                    <a:pt x="0" y="0"/>
                  </a:lnTo>
                  <a:lnTo>
                    <a:pt x="1751011" y="0"/>
                  </a:lnTo>
                  <a:lnTo>
                    <a:pt x="1751011" y="452438"/>
                  </a:lnTo>
                  <a:close/>
                </a:path>
              </a:pathLst>
            </a:custGeom>
            <a:solidFill>
              <a:srgbClr val="569EE0">
                <a:alpha val="41175"/>
              </a:srgbClr>
            </a:solidFill>
          </p:spPr>
          <p:txBody>
            <a:bodyPr wrap="square" lIns="0" tIns="0" rIns="0" bIns="0" rtlCol="0"/>
            <a:lstStyle/>
            <a:p/>
          </p:txBody>
        </p:sp>
        <p:sp>
          <p:nvSpPr>
            <p:cNvPr id="27" name="object 27"/>
            <p:cNvSpPr/>
            <p:nvPr/>
          </p:nvSpPr>
          <p:spPr>
            <a:xfrm flipH="1">
              <a:off x="3149599" y="3540125"/>
              <a:ext cx="0" cy="1290955"/>
            </a:xfrm>
            <a:custGeom>
              <a:rect l="l" t="t" r="r" b="b"/>
              <a:pathLst>
                <a:path h="1290954">
                  <a:moveTo>
                    <a:pt x="0" y="0"/>
                  </a:moveTo>
                  <a:lnTo>
                    <a:pt x="0" y="1290637"/>
                  </a:lnTo>
                </a:path>
              </a:pathLst>
            </a:custGeom>
            <a:ln w="12700">
              <a:solidFill>
                <a:srgbClr val="000000"/>
              </a:solidFill>
            </a:ln>
          </p:spPr>
          <p:txBody>
            <a:bodyPr wrap="square" lIns="0" tIns="0" rIns="0" bIns="0" rtlCol="0"/>
            <a:lstStyle/>
            <a:p/>
          </p:txBody>
        </p:sp>
      </p:grpSp>
      <p:sp>
        <p:nvSpPr>
          <p:cNvPr id="28" name="object 28"/>
          <p:cNvSpPr txBox="1"/>
          <p:nvPr/>
        </p:nvSpPr>
        <p:spPr>
          <a:xfrm>
            <a:off x="459740" y="1115107"/>
            <a:ext cx="8094345" cy="2070100"/>
          </a:xfrm>
          <a:prstGeom prst="rect">
            <a:avLst/>
          </a:prstGeom>
        </p:spPr>
        <p:txBody>
          <a:bodyPr vert="horz" wrap="square" lIns="0" tIns="7620" rIns="0" bIns="0" rtlCol="0">
            <a:spAutoFit/>
          </a:bodyPr>
          <a:lstStyle/>
          <a:p>
            <a:pPr marL="12700" marR="5080" indent="195580">
              <a:lnSpc>
                <a:spcPct val="124000"/>
              </a:lnSpc>
              <a:spcBef>
                <a:spcPts val="60"/>
              </a:spcBef>
              <a:buSzPct val="97500"/>
              <a:buFont typeface="Wingdings"/>
              <a:buChar char=""/>
              <a:tabLst>
                <a:tab pos="208279"/>
              </a:tabLst>
            </a:pPr>
            <a:r>
              <a:rPr sz="2000" b="1">
                <a:latin typeface="Microsoft JhengHei"/>
                <a:cs typeface="Microsoft JhengHei"/>
              </a:rPr>
              <a:t>工程建设管理体系</a:t>
            </a:r>
            <a:r>
              <a:rPr sz="2000">
                <a:latin typeface="宋体"/>
                <a:cs typeface="宋体"/>
              </a:rPr>
              <a:t>包括</a:t>
            </a:r>
            <a:r>
              <a:rPr sz="2000" b="1">
                <a:latin typeface="Microsoft JhengHei"/>
                <a:cs typeface="Microsoft JhengHei"/>
              </a:rPr>
              <a:t>制度建设</a:t>
            </a:r>
            <a:r>
              <a:rPr sz="2000">
                <a:latin typeface="宋体"/>
                <a:cs typeface="宋体"/>
              </a:rPr>
              <a:t>、</a:t>
            </a:r>
            <a:r>
              <a:rPr sz="2000" b="1">
                <a:latin typeface="Microsoft JhengHei"/>
                <a:cs typeface="Microsoft JhengHei"/>
              </a:rPr>
              <a:t>队伍建设</a:t>
            </a:r>
            <a:r>
              <a:rPr sz="2000">
                <a:latin typeface="宋体"/>
                <a:cs typeface="宋体"/>
              </a:rPr>
              <a:t>和</a:t>
            </a:r>
            <a:r>
              <a:rPr sz="2000" b="1">
                <a:latin typeface="Microsoft JhengHei"/>
                <a:cs typeface="Microsoft JhengHei"/>
              </a:rPr>
              <a:t>支撑保障体系建设</a:t>
            </a:r>
            <a:r>
              <a:rPr sz="2000" spc="-20">
                <a:latin typeface="宋体"/>
                <a:cs typeface="宋体"/>
              </a:rPr>
              <a:t>三大部</a:t>
            </a:r>
            <a:r>
              <a:rPr sz="2000" spc="-50">
                <a:latin typeface="宋体"/>
                <a:cs typeface="宋体"/>
              </a:rPr>
              <a:t>分</a:t>
            </a:r>
            <a:endParaRPr sz="2000">
              <a:latin typeface="宋体"/>
              <a:cs typeface="宋体"/>
            </a:endParaRPr>
          </a:p>
          <a:p>
            <a:pPr>
              <a:lnSpc>
                <a:spcPct val="100000"/>
              </a:lnSpc>
              <a:spcBef>
                <a:spcPts val="45"/>
              </a:spcBef>
            </a:pPr>
            <a:endParaRPr sz="2600">
              <a:latin typeface="宋体"/>
              <a:cs typeface="宋体"/>
            </a:endParaRPr>
          </a:p>
          <a:p>
            <a:pPr marL="4034790" marR="2628265" indent="-1066800">
              <a:lnSpc>
                <a:spcPct val="100000"/>
              </a:lnSpc>
            </a:pPr>
            <a:r>
              <a:rPr sz="2800" b="1" spc="-10">
                <a:latin typeface="Microsoft JhengHei"/>
                <a:cs typeface="Microsoft JhengHei"/>
              </a:rPr>
              <a:t>工程建设管理体</a:t>
            </a:r>
            <a:r>
              <a:rPr sz="2800" b="1" spc="-50">
                <a:latin typeface="Microsoft JhengHei"/>
                <a:cs typeface="Microsoft JhengHei"/>
              </a:rPr>
              <a:t>系</a:t>
            </a:r>
            <a:endParaRPr sz="2800">
              <a:latin typeface="Microsoft JhengHei"/>
              <a:cs typeface="Microsoft JhengHei"/>
            </a:endParaRPr>
          </a:p>
        </p:txBody>
      </p:sp>
      <p:sp>
        <p:nvSpPr>
          <p:cNvPr id="39" name="object 39"/>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3</a:t>
            </a:fld>
          </a:p>
        </p:txBody>
      </p:sp>
      <p:sp>
        <p:nvSpPr>
          <p:cNvPr id="29" name="object 29"/>
          <p:cNvSpPr txBox="1"/>
          <p:nvPr/>
        </p:nvSpPr>
        <p:spPr>
          <a:xfrm>
            <a:off x="1978099" y="3123088"/>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制度标准</a:t>
            </a:r>
            <a:endParaRPr sz="1400">
              <a:latin typeface="Microsoft JhengHei"/>
              <a:cs typeface="Microsoft JhengHei"/>
            </a:endParaRPr>
          </a:p>
        </p:txBody>
      </p:sp>
      <p:sp>
        <p:nvSpPr>
          <p:cNvPr id="30" name="object 30"/>
          <p:cNvSpPr txBox="1"/>
          <p:nvPr/>
        </p:nvSpPr>
        <p:spPr>
          <a:xfrm>
            <a:off x="4302175" y="3111976"/>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队伍建设</a:t>
            </a:r>
            <a:endParaRPr sz="1400">
              <a:latin typeface="Microsoft JhengHei"/>
              <a:cs typeface="Microsoft JhengHei"/>
            </a:endParaRPr>
          </a:p>
        </p:txBody>
      </p:sp>
      <p:sp>
        <p:nvSpPr>
          <p:cNvPr id="31" name="object 31"/>
          <p:cNvSpPr txBox="1"/>
          <p:nvPr/>
        </p:nvSpPr>
        <p:spPr>
          <a:xfrm>
            <a:off x="6568314" y="3111976"/>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支撑保障</a:t>
            </a:r>
            <a:endParaRPr sz="1400">
              <a:latin typeface="Microsoft JhengHei"/>
              <a:cs typeface="Microsoft JhengHei"/>
            </a:endParaRPr>
          </a:p>
        </p:txBody>
      </p:sp>
      <p:sp>
        <p:nvSpPr>
          <p:cNvPr id="32" name="object 32"/>
          <p:cNvSpPr txBox="1"/>
          <p:nvPr/>
        </p:nvSpPr>
        <p:spPr>
          <a:xfrm>
            <a:off x="1655836" y="3881914"/>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制度体系</a:t>
            </a:r>
            <a:endParaRPr sz="1400">
              <a:latin typeface="Microsoft JhengHei"/>
              <a:cs typeface="Microsoft JhengHei"/>
            </a:endParaRPr>
          </a:p>
        </p:txBody>
      </p:sp>
      <p:sp>
        <p:nvSpPr>
          <p:cNvPr id="33" name="object 33"/>
          <p:cNvSpPr txBox="1"/>
          <p:nvPr/>
        </p:nvSpPr>
        <p:spPr>
          <a:xfrm>
            <a:off x="1647874" y="4677251"/>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标准体系</a:t>
            </a:r>
            <a:endParaRPr sz="1400">
              <a:latin typeface="Microsoft JhengHei"/>
              <a:cs typeface="Microsoft JhengHei"/>
            </a:endParaRPr>
          </a:p>
        </p:txBody>
      </p:sp>
      <p:sp>
        <p:nvSpPr>
          <p:cNvPr id="34" name="object 34"/>
          <p:cNvSpPr txBox="1"/>
          <p:nvPr/>
        </p:nvSpPr>
        <p:spPr>
          <a:xfrm>
            <a:off x="4020290" y="3894614"/>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组织体系</a:t>
            </a:r>
            <a:endParaRPr sz="1400">
              <a:latin typeface="Microsoft JhengHei"/>
              <a:cs typeface="Microsoft JhengHei"/>
            </a:endParaRPr>
          </a:p>
        </p:txBody>
      </p:sp>
      <p:sp>
        <p:nvSpPr>
          <p:cNvPr id="35" name="object 35"/>
          <p:cNvSpPr txBox="1"/>
          <p:nvPr/>
        </p:nvSpPr>
        <p:spPr>
          <a:xfrm>
            <a:off x="3988540" y="4664551"/>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培训体系</a:t>
            </a:r>
            <a:endParaRPr sz="1400">
              <a:latin typeface="Microsoft JhengHei"/>
              <a:cs typeface="Microsoft JhengHei"/>
            </a:endParaRPr>
          </a:p>
        </p:txBody>
      </p:sp>
      <p:sp>
        <p:nvSpPr>
          <p:cNvPr id="36" name="object 36"/>
          <p:cNvSpPr txBox="1"/>
          <p:nvPr/>
        </p:nvSpPr>
        <p:spPr>
          <a:xfrm>
            <a:off x="4006850" y="5458301"/>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考核体系</a:t>
            </a:r>
            <a:endParaRPr sz="1400">
              <a:latin typeface="Microsoft JhengHei"/>
              <a:cs typeface="Microsoft JhengHei"/>
            </a:endParaRPr>
          </a:p>
        </p:txBody>
      </p:sp>
      <p:sp>
        <p:nvSpPr>
          <p:cNvPr id="37" name="object 37"/>
          <p:cNvSpPr txBox="1"/>
          <p:nvPr/>
        </p:nvSpPr>
        <p:spPr>
          <a:xfrm>
            <a:off x="6365100" y="3853338"/>
            <a:ext cx="469900" cy="238760"/>
          </a:xfrm>
          <a:prstGeom prst="rect">
            <a:avLst/>
          </a:prstGeom>
        </p:spPr>
        <p:txBody>
          <a:bodyPr vert="horz" wrap="square" lIns="0" tIns="12700" rIns="0" bIns="0" rtlCol="0">
            <a:spAutoFit/>
          </a:bodyPr>
          <a:lstStyle/>
          <a:p>
            <a:pPr marL="12700">
              <a:lnSpc>
                <a:spcPct val="100000"/>
              </a:lnSpc>
              <a:spcBef>
                <a:spcPts val="100"/>
              </a:spcBef>
            </a:pPr>
            <a:r>
              <a:rPr sz="1400" b="1" spc="-190">
                <a:latin typeface="Microsoft JhengHei"/>
                <a:cs typeface="Microsoft JhengHei"/>
              </a:rPr>
              <a:t>CPMIS</a:t>
            </a:r>
            <a:endParaRPr sz="1400">
              <a:latin typeface="Microsoft JhengHei"/>
              <a:cs typeface="Microsoft JhengHei"/>
            </a:endParaRPr>
          </a:p>
        </p:txBody>
      </p:sp>
      <p:sp>
        <p:nvSpPr>
          <p:cNvPr id="38" name="object 38"/>
          <p:cNvSpPr txBox="1"/>
          <p:nvPr/>
        </p:nvSpPr>
        <p:spPr>
          <a:xfrm>
            <a:off x="6232525" y="4729638"/>
            <a:ext cx="736600" cy="238760"/>
          </a:xfrm>
          <a:prstGeom prst="rect">
            <a:avLst/>
          </a:prstGeom>
        </p:spPr>
        <p:txBody>
          <a:bodyPr vert="horz" wrap="square" lIns="0" tIns="12700" rIns="0" bIns="0" rtlCol="0">
            <a:spAutoFit/>
          </a:bodyPr>
          <a:lstStyle/>
          <a:p>
            <a:pPr marL="12700">
              <a:lnSpc>
                <a:spcPct val="100000"/>
              </a:lnSpc>
              <a:spcBef>
                <a:spcPts val="100"/>
              </a:spcBef>
            </a:pPr>
            <a:r>
              <a:rPr sz="1400" b="1" spc="-15">
                <a:latin typeface="Microsoft JhengHei"/>
                <a:cs typeface="Microsoft JhengHei"/>
              </a:rPr>
              <a:t>支撑队伍</a:t>
            </a:r>
            <a:endParaRPr sz="1400">
              <a:latin typeface="Microsoft JhengHei"/>
              <a:cs typeface="Microsoft JhengHei"/>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8077"/>
            <a:ext cx="2565400" cy="330200"/>
          </a:xfrm>
          <a:prstGeom prst="rect">
            <a:avLst/>
          </a:prstGeom>
        </p:spPr>
        <p:txBody>
          <a:bodyPr vert="horz" wrap="square" lIns="0" tIns="12700" rIns="0" bIns="0" rtlCol="0">
            <a:spAutoFit/>
          </a:bodyPr>
          <a:lstStyle/>
          <a:p>
            <a:pPr marL="12700">
              <a:lnSpc>
                <a:spcPct val="100000"/>
              </a:lnSpc>
              <a:spcBef>
                <a:spcPts val="100"/>
              </a:spcBef>
            </a:pPr>
            <a:r>
              <a:rPr sz="2000" spc="-30"/>
              <a:t>工程建</a:t>
            </a:r>
            <a:r>
              <a:rPr sz="2000" spc="-10">
                <a:latin typeface="Microsoft JhengHei"/>
                <a:cs typeface="Microsoft JhengHei"/>
              </a:rPr>
              <a:t>设管理制度体系</a:t>
            </a:r>
            <a:endParaRPr sz="2000">
              <a:latin typeface="Microsoft JhengHei"/>
              <a:cs typeface="Microsoft JhengHei"/>
            </a:endParaRPr>
          </a:p>
        </p:txBody>
      </p:sp>
      <p:sp>
        <p:nvSpPr>
          <p:cNvPr id="3" name="object 3"/>
          <p:cNvSpPr txBox="1"/>
          <p:nvPr/>
        </p:nvSpPr>
        <p:spPr>
          <a:xfrm>
            <a:off x="459740" y="1051607"/>
            <a:ext cx="8602345" cy="1168400"/>
          </a:xfrm>
          <a:prstGeom prst="rect">
            <a:avLst/>
          </a:prstGeom>
        </p:spPr>
        <p:txBody>
          <a:bodyPr vert="horz" wrap="square" lIns="0" tIns="7620" rIns="0" bIns="0" rtlCol="0">
            <a:spAutoFit/>
          </a:bodyPr>
          <a:lstStyle/>
          <a:p>
            <a:pPr marL="12700" marR="5080" indent="195580">
              <a:lnSpc>
                <a:spcPct val="124000"/>
              </a:lnSpc>
              <a:spcBef>
                <a:spcPts val="60"/>
              </a:spcBef>
              <a:buSzPct val="97500"/>
              <a:buFont typeface="Wingdings"/>
              <a:buChar char=""/>
              <a:tabLst>
                <a:tab pos="208279"/>
              </a:tabLst>
            </a:pPr>
            <a:r>
              <a:rPr sz="2000" b="1" spc="-5">
                <a:latin typeface="Microsoft JhengHei"/>
                <a:cs typeface="Microsoft JhengHei"/>
              </a:rPr>
              <a:t>管理制度建设目标：围绕工程质量、安全、造价和效率四大要素，建设和完</a:t>
            </a:r>
            <a:r>
              <a:rPr sz="2000" b="1">
                <a:latin typeface="Microsoft JhengHei"/>
                <a:cs typeface="Microsoft JhengHei"/>
              </a:rPr>
              <a:t>完善以《中国电信集团工程建设管理办法》（中国电信</a:t>
            </a:r>
            <a:r>
              <a:rPr sz="2000" b="1" spc="-165">
                <a:latin typeface="Microsoft JhengHei"/>
                <a:cs typeface="Microsoft JhengHei"/>
              </a:rPr>
              <a:t>（2011）833</a:t>
            </a:r>
            <a:r>
              <a:rPr sz="2000" b="1">
                <a:latin typeface="Microsoft JhengHei"/>
                <a:cs typeface="Microsoft JhengHei"/>
              </a:rPr>
              <a:t>号）</a:t>
            </a:r>
            <a:r>
              <a:rPr sz="2000" b="1" spc="-50">
                <a:latin typeface="Microsoft JhengHei"/>
                <a:cs typeface="Microsoft JhengHei"/>
              </a:rPr>
              <a:t>为</a:t>
            </a:r>
            <a:endParaRPr sz="2000">
              <a:latin typeface="Microsoft JhengHei"/>
              <a:cs typeface="Microsoft JhengHei"/>
            </a:endParaRPr>
          </a:p>
          <a:p>
            <a:pPr marL="12700">
              <a:lnSpc>
                <a:spcPct val="100000"/>
              </a:lnSpc>
              <a:spcBef>
                <a:spcPts val="600"/>
              </a:spcBef>
            </a:pPr>
            <a:r>
              <a:rPr sz="2000" b="1" spc="-5">
                <a:latin typeface="Microsoft JhengHei"/>
                <a:cs typeface="Microsoft JhengHei"/>
              </a:rPr>
              <a:t>基本制度的三级制度体系</a:t>
            </a:r>
            <a:endParaRPr sz="2000">
              <a:latin typeface="Microsoft JhengHei"/>
              <a:cs typeface="Microsoft JhengHei"/>
            </a:endParaRPr>
          </a:p>
        </p:txBody>
      </p:sp>
      <p:grpSp>
        <p:nvGrpSpPr>
          <p:cNvPr id="4" name="object 4"/>
          <p:cNvGrpSpPr/>
          <p:nvPr/>
        </p:nvGrpSpPr>
        <p:grpSpPr>
          <a:xfrm>
            <a:off x="1019175" y="2425700"/>
            <a:ext cx="6769100" cy="3472179"/>
            <a:chOff x="1019175" y="2425700"/>
            <a:chExt cx="6769100" cy="3472179"/>
          </a:xfrm>
        </p:grpSpPr>
        <p:sp>
          <p:nvSpPr>
            <p:cNvPr id="5" name="object 5"/>
            <p:cNvSpPr/>
            <p:nvPr/>
          </p:nvSpPr>
          <p:spPr>
            <a:xfrm>
              <a:off x="1046162" y="4305300"/>
              <a:ext cx="6727825" cy="1577975"/>
            </a:xfrm>
            <a:custGeom>
              <a:rect l="l" t="t" r="r" b="b"/>
              <a:pathLst>
                <a:path w="6727825" h="1577975">
                  <a:moveTo>
                    <a:pt x="6727824" y="1577975"/>
                  </a:moveTo>
                  <a:lnTo>
                    <a:pt x="0" y="1577975"/>
                  </a:lnTo>
                  <a:lnTo>
                    <a:pt x="0" y="0"/>
                  </a:lnTo>
                  <a:lnTo>
                    <a:pt x="6727824" y="0"/>
                  </a:lnTo>
                  <a:lnTo>
                    <a:pt x="6727824" y="1577975"/>
                  </a:lnTo>
                  <a:close/>
                </a:path>
              </a:pathLst>
            </a:custGeom>
            <a:solidFill>
              <a:srgbClr val="569EE0">
                <a:alpha val="69802"/>
              </a:srgbClr>
            </a:solidFill>
          </p:spPr>
          <p:txBody>
            <a:bodyPr wrap="square" lIns="0" tIns="0" rIns="0" bIns="0" rtlCol="0"/>
            <a:lstStyle/>
            <a:p/>
          </p:txBody>
        </p:sp>
        <p:sp>
          <p:nvSpPr>
            <p:cNvPr id="6" name="object 6"/>
            <p:cNvSpPr/>
            <p:nvPr/>
          </p:nvSpPr>
          <p:spPr>
            <a:xfrm>
              <a:off x="1046162" y="4305300"/>
              <a:ext cx="6727825" cy="1577975"/>
            </a:xfrm>
            <a:custGeom>
              <a:rect l="l" t="t" r="r" b="b"/>
              <a:pathLst>
                <a:path w="6727825" h="1577975">
                  <a:moveTo>
                    <a:pt x="0" y="0"/>
                  </a:moveTo>
                  <a:lnTo>
                    <a:pt x="6727824" y="0"/>
                  </a:lnTo>
                  <a:lnTo>
                    <a:pt x="6727824" y="1577975"/>
                  </a:lnTo>
                  <a:lnTo>
                    <a:pt x="0" y="1577975"/>
                  </a:lnTo>
                  <a:lnTo>
                    <a:pt x="0" y="0"/>
                  </a:lnTo>
                  <a:close/>
                </a:path>
              </a:pathLst>
            </a:custGeom>
            <a:ln w="28575">
              <a:solidFill>
                <a:srgbClr val="FFFFFF"/>
              </a:solidFill>
            </a:ln>
          </p:spPr>
          <p:txBody>
            <a:bodyPr wrap="square" lIns="0" tIns="0" rIns="0" bIns="0" rtlCol="0"/>
            <a:lstStyle/>
            <a:p/>
          </p:txBody>
        </p:sp>
        <p:sp>
          <p:nvSpPr>
            <p:cNvPr id="7" name="object 7"/>
            <p:cNvSpPr/>
            <p:nvPr/>
          </p:nvSpPr>
          <p:spPr>
            <a:xfrm>
              <a:off x="1033462" y="2439988"/>
              <a:ext cx="6727825" cy="694055"/>
            </a:xfrm>
            <a:custGeom>
              <a:rect l="l" t="t" r="r" b="b"/>
              <a:pathLst>
                <a:path w="6727825" h="694055">
                  <a:moveTo>
                    <a:pt x="6727824" y="693736"/>
                  </a:moveTo>
                  <a:lnTo>
                    <a:pt x="0" y="693736"/>
                  </a:lnTo>
                  <a:lnTo>
                    <a:pt x="0" y="0"/>
                  </a:lnTo>
                  <a:lnTo>
                    <a:pt x="6727824" y="0"/>
                  </a:lnTo>
                  <a:lnTo>
                    <a:pt x="6727824" y="693736"/>
                  </a:lnTo>
                  <a:close/>
                </a:path>
              </a:pathLst>
            </a:custGeom>
            <a:solidFill>
              <a:srgbClr val="569EE0">
                <a:alpha val="29803"/>
              </a:srgbClr>
            </a:solidFill>
          </p:spPr>
          <p:txBody>
            <a:bodyPr wrap="square" lIns="0" tIns="0" rIns="0" bIns="0" rtlCol="0"/>
            <a:lstStyle/>
            <a:p/>
          </p:txBody>
        </p:sp>
        <p:sp>
          <p:nvSpPr>
            <p:cNvPr id="8" name="object 8"/>
            <p:cNvSpPr/>
            <p:nvPr/>
          </p:nvSpPr>
          <p:spPr>
            <a:xfrm>
              <a:off x="1033462" y="2439988"/>
              <a:ext cx="6727825" cy="694055"/>
            </a:xfrm>
            <a:custGeom>
              <a:rect l="l" t="t" r="r" b="b"/>
              <a:pathLst>
                <a:path w="6727825" h="694055">
                  <a:moveTo>
                    <a:pt x="0" y="0"/>
                  </a:moveTo>
                  <a:lnTo>
                    <a:pt x="6727824" y="0"/>
                  </a:lnTo>
                  <a:lnTo>
                    <a:pt x="6727824" y="693736"/>
                  </a:lnTo>
                  <a:lnTo>
                    <a:pt x="0" y="693736"/>
                  </a:lnTo>
                  <a:lnTo>
                    <a:pt x="0" y="0"/>
                  </a:lnTo>
                  <a:close/>
                </a:path>
              </a:pathLst>
            </a:custGeom>
            <a:ln w="28574">
              <a:solidFill>
                <a:srgbClr val="FFFFFF"/>
              </a:solidFill>
            </a:ln>
          </p:spPr>
          <p:txBody>
            <a:bodyPr wrap="square" lIns="0" tIns="0" rIns="0" bIns="0" rtlCol="0"/>
            <a:lstStyle/>
            <a:p/>
          </p:txBody>
        </p:sp>
        <p:sp>
          <p:nvSpPr>
            <p:cNvPr id="9" name="object 9"/>
            <p:cNvSpPr/>
            <p:nvPr/>
          </p:nvSpPr>
          <p:spPr>
            <a:xfrm>
              <a:off x="1033462" y="3155950"/>
              <a:ext cx="6727825" cy="1135380"/>
            </a:xfrm>
            <a:custGeom>
              <a:rect l="l" t="t" r="r" b="b"/>
              <a:pathLst>
                <a:path w="6727825" h="1135379">
                  <a:moveTo>
                    <a:pt x="6727824" y="1135063"/>
                  </a:moveTo>
                  <a:lnTo>
                    <a:pt x="0" y="1135063"/>
                  </a:lnTo>
                  <a:lnTo>
                    <a:pt x="0" y="0"/>
                  </a:lnTo>
                  <a:lnTo>
                    <a:pt x="6727824" y="0"/>
                  </a:lnTo>
                  <a:lnTo>
                    <a:pt x="6727824" y="1135063"/>
                  </a:lnTo>
                  <a:close/>
                </a:path>
              </a:pathLst>
            </a:custGeom>
            <a:solidFill>
              <a:srgbClr val="569EE0">
                <a:alpha val="59999"/>
              </a:srgbClr>
            </a:solidFill>
          </p:spPr>
          <p:txBody>
            <a:bodyPr wrap="square" lIns="0" tIns="0" rIns="0" bIns="0" rtlCol="0"/>
            <a:lstStyle/>
            <a:p/>
          </p:txBody>
        </p:sp>
        <p:sp>
          <p:nvSpPr>
            <p:cNvPr id="10" name="object 10"/>
            <p:cNvSpPr/>
            <p:nvPr/>
          </p:nvSpPr>
          <p:spPr>
            <a:xfrm>
              <a:off x="1033462" y="3155950"/>
              <a:ext cx="6727825" cy="1135380"/>
            </a:xfrm>
            <a:custGeom>
              <a:rect l="l" t="t" r="r" b="b"/>
              <a:pathLst>
                <a:path w="6727825" h="1135379">
                  <a:moveTo>
                    <a:pt x="0" y="0"/>
                  </a:moveTo>
                  <a:lnTo>
                    <a:pt x="6727824" y="0"/>
                  </a:lnTo>
                  <a:lnTo>
                    <a:pt x="6727824" y="1135063"/>
                  </a:lnTo>
                  <a:lnTo>
                    <a:pt x="0" y="1135063"/>
                  </a:lnTo>
                  <a:lnTo>
                    <a:pt x="0" y="0"/>
                  </a:lnTo>
                  <a:close/>
                </a:path>
              </a:pathLst>
            </a:custGeom>
            <a:ln w="28575">
              <a:solidFill>
                <a:srgbClr val="FFFFFF"/>
              </a:solidFill>
            </a:ln>
          </p:spPr>
          <p:txBody>
            <a:bodyPr wrap="square" lIns="0" tIns="0" rIns="0" bIns="0" rtlCol="0"/>
            <a:lstStyle/>
            <a:p/>
          </p:txBody>
        </p:sp>
        <p:sp>
          <p:nvSpPr>
            <p:cNvPr id="11" name="object 11"/>
            <p:cNvSpPr/>
            <p:nvPr/>
          </p:nvSpPr>
          <p:spPr>
            <a:xfrm>
              <a:off x="2628900" y="3228975"/>
              <a:ext cx="852805" cy="948055"/>
            </a:xfrm>
            <a:custGeom>
              <a:rect l="l" t="t" r="r" b="b"/>
              <a:pathLst>
                <a:path w="852803" h="948053">
                  <a:moveTo>
                    <a:pt x="0" y="0"/>
                  </a:moveTo>
                  <a:lnTo>
                    <a:pt x="852487" y="0"/>
                  </a:lnTo>
                  <a:lnTo>
                    <a:pt x="852487" y="947738"/>
                  </a:lnTo>
                  <a:lnTo>
                    <a:pt x="0" y="947738"/>
                  </a:lnTo>
                  <a:lnTo>
                    <a:pt x="0" y="0"/>
                  </a:lnTo>
                  <a:close/>
                </a:path>
              </a:pathLst>
            </a:custGeom>
            <a:ln w="12699">
              <a:solidFill>
                <a:srgbClr val="000000"/>
              </a:solidFill>
            </a:ln>
          </p:spPr>
          <p:txBody>
            <a:bodyPr wrap="square" lIns="0" tIns="0" rIns="0" bIns="0" rtlCol="0"/>
            <a:lstStyle/>
            <a:p/>
          </p:txBody>
        </p:sp>
      </p:grpSp>
      <p:sp>
        <p:nvSpPr>
          <p:cNvPr id="12" name="object 12"/>
          <p:cNvSpPr txBox="1"/>
          <p:nvPr/>
        </p:nvSpPr>
        <p:spPr>
          <a:xfrm>
            <a:off x="1508125" y="6046787"/>
            <a:ext cx="1120775" cy="355600"/>
          </a:xfrm>
          <a:prstGeom prst="rect">
            <a:avLst/>
          </a:prstGeom>
          <a:solidFill>
            <a:srgbClr val="FFFFFF"/>
          </a:solidFill>
          <a:ln w="9525">
            <a:solidFill>
              <a:srgbClr val="000000"/>
            </a:solidFill>
          </a:ln>
        </p:spPr>
        <p:txBody>
          <a:bodyPr vert="horz" wrap="square" lIns="0" tIns="76200" rIns="0" bIns="0" rtlCol="0">
            <a:spAutoFit/>
          </a:bodyPr>
          <a:lstStyle/>
          <a:p>
            <a:pPr algn="ctr">
              <a:lnSpc>
                <a:spcPct val="100000"/>
              </a:lnSpc>
              <a:spcBef>
                <a:spcPts val="600"/>
              </a:spcBef>
            </a:pPr>
            <a:r>
              <a:rPr sz="1400" spc="-25">
                <a:latin typeface="宋体"/>
                <a:cs typeface="宋体"/>
              </a:rPr>
              <a:t>质量</a:t>
            </a:r>
            <a:endParaRPr sz="1400">
              <a:latin typeface="宋体"/>
              <a:cs typeface="宋体"/>
            </a:endParaRPr>
          </a:p>
        </p:txBody>
      </p:sp>
      <p:sp>
        <p:nvSpPr>
          <p:cNvPr id="13" name="object 13"/>
          <p:cNvSpPr txBox="1"/>
          <p:nvPr/>
        </p:nvSpPr>
        <p:spPr>
          <a:xfrm>
            <a:off x="2992438" y="6046787"/>
            <a:ext cx="1119505" cy="355600"/>
          </a:xfrm>
          <a:prstGeom prst="rect">
            <a:avLst/>
          </a:prstGeom>
          <a:solidFill>
            <a:srgbClr val="FFFFFF"/>
          </a:solidFill>
          <a:ln w="9525">
            <a:solidFill>
              <a:srgbClr val="000000"/>
            </a:solidFill>
          </a:ln>
        </p:spPr>
        <p:txBody>
          <a:bodyPr vert="horz" wrap="square" lIns="0" tIns="76200" rIns="0" bIns="0" rtlCol="0">
            <a:spAutoFit/>
          </a:bodyPr>
          <a:lstStyle/>
          <a:p>
            <a:pPr algn="ctr">
              <a:lnSpc>
                <a:spcPct val="100000"/>
              </a:lnSpc>
              <a:spcBef>
                <a:spcPts val="600"/>
              </a:spcBef>
            </a:pPr>
            <a:r>
              <a:rPr sz="1400" spc="-25">
                <a:latin typeface="宋体"/>
                <a:cs typeface="宋体"/>
              </a:rPr>
              <a:t>安全</a:t>
            </a:r>
            <a:endParaRPr sz="1400">
              <a:latin typeface="宋体"/>
              <a:cs typeface="宋体"/>
            </a:endParaRPr>
          </a:p>
        </p:txBody>
      </p:sp>
      <p:sp>
        <p:nvSpPr>
          <p:cNvPr id="14" name="object 14"/>
          <p:cNvSpPr txBox="1"/>
          <p:nvPr/>
        </p:nvSpPr>
        <p:spPr>
          <a:xfrm>
            <a:off x="4498975" y="6046787"/>
            <a:ext cx="1117600" cy="355600"/>
          </a:xfrm>
          <a:prstGeom prst="rect">
            <a:avLst/>
          </a:prstGeom>
          <a:solidFill>
            <a:srgbClr val="FFFFFF"/>
          </a:solidFill>
          <a:ln w="9525">
            <a:solidFill>
              <a:srgbClr val="000000"/>
            </a:solidFill>
          </a:ln>
        </p:spPr>
        <p:txBody>
          <a:bodyPr vert="horz" wrap="square" lIns="0" tIns="76200" rIns="0" bIns="0" rtlCol="0">
            <a:spAutoFit/>
          </a:bodyPr>
          <a:lstStyle/>
          <a:p>
            <a:pPr algn="ctr">
              <a:lnSpc>
                <a:spcPct val="100000"/>
              </a:lnSpc>
              <a:spcBef>
                <a:spcPts val="600"/>
              </a:spcBef>
            </a:pPr>
            <a:r>
              <a:rPr sz="1400" spc="-25">
                <a:latin typeface="宋体"/>
                <a:cs typeface="宋体"/>
              </a:rPr>
              <a:t>造价</a:t>
            </a:r>
            <a:endParaRPr sz="1400">
              <a:latin typeface="宋体"/>
              <a:cs typeface="宋体"/>
            </a:endParaRPr>
          </a:p>
        </p:txBody>
      </p:sp>
      <p:sp>
        <p:nvSpPr>
          <p:cNvPr id="15" name="object 15"/>
          <p:cNvSpPr txBox="1"/>
          <p:nvPr/>
        </p:nvSpPr>
        <p:spPr>
          <a:xfrm>
            <a:off x="5903912" y="6046787"/>
            <a:ext cx="1122680" cy="355600"/>
          </a:xfrm>
          <a:prstGeom prst="rect">
            <a:avLst/>
          </a:prstGeom>
          <a:solidFill>
            <a:srgbClr val="FFFFFF"/>
          </a:solidFill>
          <a:ln w="9525">
            <a:solidFill>
              <a:srgbClr val="000000"/>
            </a:solidFill>
          </a:ln>
        </p:spPr>
        <p:txBody>
          <a:bodyPr vert="horz" wrap="square" lIns="0" tIns="76200" rIns="0" bIns="0" rtlCol="0">
            <a:spAutoFit/>
          </a:bodyPr>
          <a:lstStyle/>
          <a:p>
            <a:pPr algn="ctr">
              <a:lnSpc>
                <a:spcPct val="100000"/>
              </a:lnSpc>
              <a:spcBef>
                <a:spcPts val="600"/>
              </a:spcBef>
            </a:pPr>
            <a:r>
              <a:rPr sz="1400" spc="-25">
                <a:latin typeface="宋体"/>
                <a:cs typeface="宋体"/>
              </a:rPr>
              <a:t>效率</a:t>
            </a:r>
            <a:endParaRPr sz="1400">
              <a:latin typeface="宋体"/>
              <a:cs typeface="宋体"/>
            </a:endParaRPr>
          </a:p>
        </p:txBody>
      </p:sp>
      <p:sp>
        <p:nvSpPr>
          <p:cNvPr id="16" name="object 16"/>
          <p:cNvSpPr txBox="1"/>
          <p:nvPr/>
        </p:nvSpPr>
        <p:spPr>
          <a:xfrm>
            <a:off x="3812540" y="3258026"/>
            <a:ext cx="914400" cy="452120"/>
          </a:xfrm>
          <a:prstGeom prst="rect">
            <a:avLst/>
          </a:prstGeom>
        </p:spPr>
        <p:txBody>
          <a:bodyPr vert="horz" wrap="square" lIns="0" tIns="12700" rIns="0" bIns="0" rtlCol="0">
            <a:spAutoFit/>
          </a:bodyPr>
          <a:lstStyle/>
          <a:p>
            <a:pPr marL="12700" marR="5080">
              <a:lnSpc>
                <a:spcPct val="100000"/>
              </a:lnSpc>
              <a:spcBef>
                <a:spcPts val="100"/>
              </a:spcBef>
            </a:pPr>
            <a:r>
              <a:rPr sz="1400" b="1" spc="-10">
                <a:latin typeface="Microsoft JhengHei"/>
                <a:cs typeface="Microsoft JhengHei"/>
              </a:rPr>
              <a:t>工程建设安安全管理办</a:t>
            </a:r>
            <a:endParaRPr sz="1400">
              <a:latin typeface="Microsoft JhengHei"/>
              <a:cs typeface="Microsoft JhengHei"/>
            </a:endParaRPr>
          </a:p>
        </p:txBody>
      </p:sp>
      <p:sp>
        <p:nvSpPr>
          <p:cNvPr id="17" name="object 17"/>
          <p:cNvSpPr txBox="1"/>
          <p:nvPr/>
        </p:nvSpPr>
        <p:spPr>
          <a:xfrm>
            <a:off x="3812540" y="3684746"/>
            <a:ext cx="381000" cy="238760"/>
          </a:xfrm>
          <a:prstGeom prst="rect">
            <a:avLst/>
          </a:prstGeom>
        </p:spPr>
        <p:txBody>
          <a:bodyPr vert="horz" wrap="square" lIns="0" tIns="12700" rIns="0" bIns="0" rtlCol="0">
            <a:spAutoFit/>
          </a:bodyPr>
          <a:lstStyle/>
          <a:p>
            <a:pPr marL="12700">
              <a:lnSpc>
                <a:spcPct val="100000"/>
              </a:lnSpc>
              <a:spcBef>
                <a:spcPts val="100"/>
              </a:spcBef>
            </a:pPr>
            <a:r>
              <a:rPr sz="1400" b="1" spc="-25">
                <a:latin typeface="Microsoft JhengHei"/>
                <a:cs typeface="Microsoft JhengHei"/>
              </a:rPr>
              <a:t>办法</a:t>
            </a:r>
            <a:endParaRPr sz="1400">
              <a:latin typeface="Microsoft JhengHei"/>
              <a:cs typeface="Microsoft JhengHei"/>
            </a:endParaRPr>
          </a:p>
        </p:txBody>
      </p:sp>
      <p:sp>
        <p:nvSpPr>
          <p:cNvPr id="18" name="object 18"/>
          <p:cNvSpPr txBox="1"/>
          <p:nvPr/>
        </p:nvSpPr>
        <p:spPr>
          <a:xfrm>
            <a:off x="4998402" y="3245326"/>
            <a:ext cx="914400" cy="452120"/>
          </a:xfrm>
          <a:prstGeom prst="rect">
            <a:avLst/>
          </a:prstGeom>
        </p:spPr>
        <p:txBody>
          <a:bodyPr vert="horz" wrap="square" lIns="0" tIns="12700" rIns="0" bIns="0" rtlCol="0">
            <a:spAutoFit/>
          </a:bodyPr>
          <a:lstStyle/>
          <a:p>
            <a:pPr marL="12700" marR="5080">
              <a:lnSpc>
                <a:spcPct val="100000"/>
              </a:lnSpc>
              <a:spcBef>
                <a:spcPts val="100"/>
              </a:spcBef>
            </a:pPr>
            <a:r>
              <a:rPr sz="1400" b="1" spc="-10">
                <a:latin typeface="Microsoft JhengHei"/>
                <a:cs typeface="Microsoft JhengHei"/>
              </a:rPr>
              <a:t>工程建设质质量管理办</a:t>
            </a:r>
            <a:endParaRPr sz="1400">
              <a:latin typeface="Microsoft JhengHei"/>
              <a:cs typeface="Microsoft JhengHei"/>
            </a:endParaRPr>
          </a:p>
        </p:txBody>
      </p:sp>
      <p:sp>
        <p:nvSpPr>
          <p:cNvPr id="19" name="object 19"/>
          <p:cNvSpPr txBox="1"/>
          <p:nvPr/>
        </p:nvSpPr>
        <p:spPr>
          <a:xfrm>
            <a:off x="4998402" y="3672046"/>
            <a:ext cx="381000" cy="238760"/>
          </a:xfrm>
          <a:prstGeom prst="rect">
            <a:avLst/>
          </a:prstGeom>
        </p:spPr>
        <p:txBody>
          <a:bodyPr vert="horz" wrap="square" lIns="0" tIns="12700" rIns="0" bIns="0" rtlCol="0">
            <a:spAutoFit/>
          </a:bodyPr>
          <a:lstStyle/>
          <a:p>
            <a:pPr marL="12700">
              <a:lnSpc>
                <a:spcPct val="100000"/>
              </a:lnSpc>
              <a:spcBef>
                <a:spcPts val="100"/>
              </a:spcBef>
            </a:pPr>
            <a:r>
              <a:rPr sz="1400" b="1" spc="-25">
                <a:latin typeface="Microsoft JhengHei"/>
                <a:cs typeface="Microsoft JhengHei"/>
              </a:rPr>
              <a:t>办法</a:t>
            </a:r>
            <a:endParaRPr sz="1400">
              <a:latin typeface="Microsoft JhengHei"/>
              <a:cs typeface="Microsoft JhengHei"/>
            </a:endParaRPr>
          </a:p>
        </p:txBody>
      </p:sp>
      <p:sp>
        <p:nvSpPr>
          <p:cNvPr id="20" name="object 20"/>
          <p:cNvSpPr txBox="1"/>
          <p:nvPr/>
        </p:nvSpPr>
        <p:spPr>
          <a:xfrm>
            <a:off x="1515427" y="3278664"/>
            <a:ext cx="914400" cy="452120"/>
          </a:xfrm>
          <a:prstGeom prst="rect">
            <a:avLst/>
          </a:prstGeom>
        </p:spPr>
        <p:txBody>
          <a:bodyPr vert="horz" wrap="square" lIns="0" tIns="12700" rIns="0" bIns="0" rtlCol="0">
            <a:spAutoFit/>
          </a:bodyPr>
          <a:lstStyle/>
          <a:p>
            <a:pPr marL="12700" marR="5080">
              <a:lnSpc>
                <a:spcPct val="100000"/>
              </a:lnSpc>
              <a:spcBef>
                <a:spcPts val="100"/>
              </a:spcBef>
            </a:pPr>
            <a:r>
              <a:rPr sz="1400" b="1" spc="-10">
                <a:latin typeface="Microsoft JhengHei"/>
                <a:cs typeface="Microsoft JhengHei"/>
              </a:rPr>
              <a:t>工程建设项项目管理办</a:t>
            </a:r>
            <a:endParaRPr sz="1400">
              <a:latin typeface="Microsoft JhengHei"/>
              <a:cs typeface="Microsoft JhengHei"/>
            </a:endParaRPr>
          </a:p>
        </p:txBody>
      </p:sp>
      <p:sp>
        <p:nvSpPr>
          <p:cNvPr id="21" name="object 21"/>
          <p:cNvSpPr txBox="1"/>
          <p:nvPr/>
        </p:nvSpPr>
        <p:spPr>
          <a:xfrm>
            <a:off x="1515427" y="3705384"/>
            <a:ext cx="381000" cy="238760"/>
          </a:xfrm>
          <a:prstGeom prst="rect">
            <a:avLst/>
          </a:prstGeom>
        </p:spPr>
        <p:txBody>
          <a:bodyPr vert="horz" wrap="square" lIns="0" tIns="12700" rIns="0" bIns="0" rtlCol="0">
            <a:spAutoFit/>
          </a:bodyPr>
          <a:lstStyle/>
          <a:p>
            <a:pPr marL="12700">
              <a:lnSpc>
                <a:spcPct val="100000"/>
              </a:lnSpc>
              <a:spcBef>
                <a:spcPts val="100"/>
              </a:spcBef>
            </a:pPr>
            <a:r>
              <a:rPr sz="1400" b="1" spc="-25">
                <a:latin typeface="Microsoft JhengHei"/>
                <a:cs typeface="Microsoft JhengHei"/>
              </a:rPr>
              <a:t>办法</a:t>
            </a:r>
            <a:endParaRPr sz="1400">
              <a:latin typeface="Microsoft JhengHei"/>
              <a:cs typeface="Microsoft JhengHei"/>
            </a:endParaRPr>
          </a:p>
        </p:txBody>
      </p:sp>
      <p:sp>
        <p:nvSpPr>
          <p:cNvPr id="22" name="object 22"/>
          <p:cNvSpPr txBox="1"/>
          <p:nvPr/>
        </p:nvSpPr>
        <p:spPr>
          <a:xfrm>
            <a:off x="2694939" y="3267551"/>
            <a:ext cx="914400" cy="452120"/>
          </a:xfrm>
          <a:prstGeom prst="rect">
            <a:avLst/>
          </a:prstGeom>
        </p:spPr>
        <p:txBody>
          <a:bodyPr vert="horz" wrap="square" lIns="0" tIns="12700" rIns="0" bIns="0" rtlCol="0">
            <a:spAutoFit/>
          </a:bodyPr>
          <a:lstStyle/>
          <a:p>
            <a:pPr marL="12700" marR="5080">
              <a:lnSpc>
                <a:spcPct val="100000"/>
              </a:lnSpc>
              <a:spcBef>
                <a:spcPts val="100"/>
              </a:spcBef>
            </a:pPr>
            <a:r>
              <a:rPr sz="1400" b="1" spc="-10">
                <a:latin typeface="Microsoft JhengHei"/>
                <a:cs typeface="Microsoft JhengHei"/>
              </a:rPr>
              <a:t>工程建设监监理管理办</a:t>
            </a:r>
            <a:endParaRPr sz="1400">
              <a:latin typeface="Microsoft JhengHei"/>
              <a:cs typeface="Microsoft JhengHei"/>
            </a:endParaRPr>
          </a:p>
        </p:txBody>
      </p:sp>
      <p:sp>
        <p:nvSpPr>
          <p:cNvPr id="23" name="object 23"/>
          <p:cNvSpPr txBox="1"/>
          <p:nvPr/>
        </p:nvSpPr>
        <p:spPr>
          <a:xfrm>
            <a:off x="2694939" y="3694271"/>
            <a:ext cx="381000" cy="238760"/>
          </a:xfrm>
          <a:prstGeom prst="rect">
            <a:avLst/>
          </a:prstGeom>
        </p:spPr>
        <p:txBody>
          <a:bodyPr vert="horz" wrap="square" lIns="0" tIns="12700" rIns="0" bIns="0" rtlCol="0">
            <a:spAutoFit/>
          </a:bodyPr>
          <a:lstStyle/>
          <a:p>
            <a:pPr marL="12700">
              <a:lnSpc>
                <a:spcPct val="100000"/>
              </a:lnSpc>
              <a:spcBef>
                <a:spcPts val="100"/>
              </a:spcBef>
            </a:pPr>
            <a:r>
              <a:rPr sz="1400" b="1" spc="-25">
                <a:latin typeface="Microsoft JhengHei"/>
                <a:cs typeface="Microsoft JhengHei"/>
              </a:rPr>
              <a:t>办法</a:t>
            </a:r>
            <a:endParaRPr sz="1400">
              <a:latin typeface="Microsoft JhengHei"/>
              <a:cs typeface="Microsoft JhengHei"/>
            </a:endParaRPr>
          </a:p>
        </p:txBody>
      </p:sp>
      <p:sp>
        <p:nvSpPr>
          <p:cNvPr id="24" name="object 24"/>
          <p:cNvSpPr txBox="1"/>
          <p:nvPr/>
        </p:nvSpPr>
        <p:spPr>
          <a:xfrm>
            <a:off x="6321424" y="4459287"/>
            <a:ext cx="1205230" cy="1262380"/>
          </a:xfrm>
          <a:prstGeom prst="rect">
            <a:avLst/>
          </a:prstGeom>
          <a:solidFill>
            <a:srgbClr val="569EE0">
              <a:alpha val="69802"/>
            </a:srgbClr>
          </a:solidFill>
          <a:ln w="12700">
            <a:solidFill>
              <a:srgbClr val="000000"/>
            </a:solidFill>
          </a:ln>
        </p:spPr>
        <p:txBody>
          <a:bodyPr vert="horz" wrap="square" lIns="0" tIns="6350" rIns="0" bIns="0" rtlCol="0">
            <a:spAutoFit/>
          </a:bodyPr>
          <a:lstStyle/>
          <a:p>
            <a:pPr>
              <a:lnSpc>
                <a:spcPct val="100000"/>
              </a:lnSpc>
              <a:spcBef>
                <a:spcPts val="50"/>
              </a:spcBef>
            </a:pPr>
            <a:endParaRPr sz="1500">
              <a:latin typeface="Times New Roman"/>
              <a:cs typeface="Times New Roman"/>
            </a:endParaRPr>
          </a:p>
          <a:p>
            <a:pPr marL="137160" marR="171450">
              <a:lnSpc>
                <a:spcPct val="100000"/>
              </a:lnSpc>
            </a:pPr>
            <a:r>
              <a:rPr sz="1400" b="1" spc="-10">
                <a:latin typeface="Microsoft JhengHei"/>
                <a:cs typeface="Microsoft JhengHei"/>
              </a:rPr>
              <a:t>工程建设规范操作手册</a:t>
            </a:r>
            <a:endParaRPr sz="1400">
              <a:latin typeface="Microsoft JhengHei"/>
              <a:cs typeface="Microsoft JhengHei"/>
            </a:endParaRPr>
          </a:p>
        </p:txBody>
      </p:sp>
      <p:sp>
        <p:nvSpPr>
          <p:cNvPr id="25" name="object 25"/>
          <p:cNvSpPr txBox="1"/>
          <p:nvPr/>
        </p:nvSpPr>
        <p:spPr>
          <a:xfrm>
            <a:off x="2919413" y="4459287"/>
            <a:ext cx="1181100" cy="1262380"/>
          </a:xfrm>
          <a:prstGeom prst="rect">
            <a:avLst/>
          </a:prstGeom>
          <a:solidFill>
            <a:srgbClr val="569EE0">
              <a:alpha val="69802"/>
            </a:srgbClr>
          </a:solidFill>
          <a:ln w="12700">
            <a:solidFill>
              <a:srgbClr val="000000"/>
            </a:solidFill>
          </a:ln>
        </p:spPr>
        <p:txBody>
          <a:bodyPr vert="horz" wrap="square" lIns="0" tIns="6350" rIns="0" bIns="0" rtlCol="0">
            <a:spAutoFit/>
          </a:bodyPr>
          <a:lstStyle/>
          <a:p>
            <a:pPr>
              <a:lnSpc>
                <a:spcPct val="100000"/>
              </a:lnSpc>
              <a:spcBef>
                <a:spcPts val="50"/>
              </a:spcBef>
            </a:pPr>
            <a:endParaRPr sz="1350">
              <a:latin typeface="Times New Roman"/>
              <a:cs typeface="Times New Roman"/>
            </a:endParaRPr>
          </a:p>
          <a:p>
            <a:pPr marL="167005" marR="116839" algn="just">
              <a:lnSpc>
                <a:spcPct val="100000"/>
              </a:lnSpc>
            </a:pPr>
            <a:r>
              <a:rPr sz="1400" b="1" spc="-10">
                <a:latin typeface="Microsoft JhengHei"/>
                <a:cs typeface="Microsoft JhengHei"/>
              </a:rPr>
              <a:t>工程服务商后评估实施</a:t>
            </a:r>
            <a:r>
              <a:rPr sz="1400" b="1" spc="-25">
                <a:latin typeface="Microsoft JhengHei"/>
                <a:cs typeface="Microsoft JhengHei"/>
              </a:rPr>
              <a:t>细则</a:t>
            </a:r>
            <a:endParaRPr sz="1400">
              <a:latin typeface="Microsoft JhengHei"/>
              <a:cs typeface="Microsoft JhengHei"/>
            </a:endParaRPr>
          </a:p>
        </p:txBody>
      </p:sp>
      <p:sp>
        <p:nvSpPr>
          <p:cNvPr id="26" name="object 26"/>
          <p:cNvSpPr txBox="1"/>
          <p:nvPr/>
        </p:nvSpPr>
        <p:spPr>
          <a:xfrm>
            <a:off x="2311399" y="2576513"/>
            <a:ext cx="3970654" cy="443230"/>
          </a:xfrm>
          <a:prstGeom prst="rect">
            <a:avLst/>
          </a:prstGeom>
          <a:solidFill>
            <a:srgbClr val="569EE0">
              <a:alpha val="29803"/>
            </a:srgbClr>
          </a:solidFill>
          <a:ln w="12700">
            <a:solidFill>
              <a:srgbClr val="000000"/>
            </a:solidFill>
          </a:ln>
        </p:spPr>
        <p:txBody>
          <a:bodyPr vert="horz" wrap="square" lIns="0" tIns="101600" rIns="0" bIns="0" rtlCol="0">
            <a:spAutoFit/>
          </a:bodyPr>
          <a:lstStyle/>
          <a:p>
            <a:pPr marL="918844">
              <a:lnSpc>
                <a:spcPct val="100000"/>
              </a:lnSpc>
              <a:spcBef>
                <a:spcPts val="800"/>
              </a:spcBef>
            </a:pPr>
            <a:r>
              <a:rPr sz="1400" b="1" spc="-5">
                <a:latin typeface="Microsoft JhengHei"/>
                <a:cs typeface="Microsoft JhengHei"/>
              </a:rPr>
              <a:t>中国电信工程建设管理办法</a:t>
            </a:r>
            <a:endParaRPr sz="1400">
              <a:latin typeface="Microsoft JhengHei"/>
              <a:cs typeface="Microsoft JhengHei"/>
            </a:endParaRPr>
          </a:p>
        </p:txBody>
      </p:sp>
      <p:sp>
        <p:nvSpPr>
          <p:cNvPr id="27" name="object 27"/>
          <p:cNvSpPr/>
          <p:nvPr/>
        </p:nvSpPr>
        <p:spPr>
          <a:xfrm>
            <a:off x="844550" y="2387599"/>
            <a:ext cx="7067550" cy="3571875"/>
          </a:xfrm>
          <a:custGeom>
            <a:rect l="l" t="t" r="r" b="b"/>
            <a:pathLst>
              <a:path w="7067550" h="3571875">
                <a:moveTo>
                  <a:pt x="7067550" y="3533775"/>
                </a:moveTo>
                <a:lnTo>
                  <a:pt x="7054837" y="3527425"/>
                </a:lnTo>
                <a:lnTo>
                  <a:pt x="6991337" y="3495675"/>
                </a:lnTo>
                <a:lnTo>
                  <a:pt x="6991337" y="3527425"/>
                </a:lnTo>
                <a:lnTo>
                  <a:pt x="44450" y="3527425"/>
                </a:lnTo>
                <a:lnTo>
                  <a:pt x="44450" y="76212"/>
                </a:lnTo>
                <a:lnTo>
                  <a:pt x="76200" y="76212"/>
                </a:lnTo>
                <a:lnTo>
                  <a:pt x="38100" y="0"/>
                </a:lnTo>
                <a:lnTo>
                  <a:pt x="20967" y="34264"/>
                </a:lnTo>
                <a:lnTo>
                  <a:pt x="0" y="76212"/>
                </a:lnTo>
                <a:lnTo>
                  <a:pt x="31750" y="76212"/>
                </a:lnTo>
                <a:lnTo>
                  <a:pt x="31750" y="3533775"/>
                </a:lnTo>
                <a:lnTo>
                  <a:pt x="38100" y="3533775"/>
                </a:lnTo>
                <a:lnTo>
                  <a:pt x="38100" y="3540125"/>
                </a:lnTo>
                <a:lnTo>
                  <a:pt x="6991337" y="3540125"/>
                </a:lnTo>
                <a:lnTo>
                  <a:pt x="6991337" y="3571875"/>
                </a:lnTo>
                <a:lnTo>
                  <a:pt x="7054837" y="3540125"/>
                </a:lnTo>
                <a:lnTo>
                  <a:pt x="7067550" y="3533775"/>
                </a:lnTo>
                <a:close/>
              </a:path>
            </a:pathLst>
          </a:custGeom>
          <a:solidFill>
            <a:srgbClr val="000000"/>
          </a:solidFill>
        </p:spPr>
        <p:txBody>
          <a:bodyPr wrap="square" lIns="0" tIns="0" rIns="0" bIns="0" rtlCol="0"/>
          <a:lstStyle/>
          <a:p/>
        </p:txBody>
      </p:sp>
      <p:sp>
        <p:nvSpPr>
          <p:cNvPr id="28" name="object 28"/>
          <p:cNvSpPr txBox="1"/>
          <p:nvPr/>
        </p:nvSpPr>
        <p:spPr>
          <a:xfrm>
            <a:off x="497840" y="2503964"/>
            <a:ext cx="381000" cy="238760"/>
          </a:xfrm>
          <a:prstGeom prst="rect">
            <a:avLst/>
          </a:prstGeom>
        </p:spPr>
        <p:txBody>
          <a:bodyPr vert="horz" wrap="square" lIns="0" tIns="12700" rIns="0" bIns="0" rtlCol="0">
            <a:spAutoFit/>
          </a:bodyPr>
          <a:lstStyle/>
          <a:p>
            <a:pPr marL="12700">
              <a:lnSpc>
                <a:spcPct val="100000"/>
              </a:lnSpc>
              <a:spcBef>
                <a:spcPts val="100"/>
              </a:spcBef>
            </a:pPr>
            <a:r>
              <a:rPr sz="1400" spc="-25">
                <a:latin typeface="宋体"/>
                <a:cs typeface="宋体"/>
              </a:rPr>
              <a:t>层级</a:t>
            </a:r>
            <a:endParaRPr sz="1400">
              <a:latin typeface="宋体"/>
              <a:cs typeface="宋体"/>
            </a:endParaRPr>
          </a:p>
        </p:txBody>
      </p:sp>
      <p:sp>
        <p:nvSpPr>
          <p:cNvPr id="29" name="object 29"/>
          <p:cNvSpPr txBox="1"/>
          <p:nvPr/>
        </p:nvSpPr>
        <p:spPr>
          <a:xfrm>
            <a:off x="1084262" y="5984875"/>
            <a:ext cx="6753225" cy="504825"/>
          </a:xfrm>
          <a:prstGeom prst="rect">
            <a:avLst/>
          </a:prstGeom>
          <a:solidFill>
            <a:srgbClr val="666699">
              <a:alpha val="10195"/>
            </a:srgbClr>
          </a:solidFill>
        </p:spPr>
        <p:txBody>
          <a:bodyPr vert="horz" wrap="square" lIns="0" tIns="63500" rIns="0" bIns="0" rtlCol="0">
            <a:spAutoFit/>
          </a:bodyPr>
          <a:lstStyle/>
          <a:p>
            <a:pPr algn="r">
              <a:lnSpc>
                <a:spcPct val="100000"/>
              </a:lnSpc>
              <a:spcBef>
                <a:spcPts val="500"/>
              </a:spcBef>
            </a:pPr>
            <a:r>
              <a:rPr sz="1400" spc="-15">
                <a:latin typeface="宋体"/>
                <a:cs typeface="宋体"/>
              </a:rPr>
              <a:t>管理维度</a:t>
            </a:r>
            <a:endParaRPr sz="1400">
              <a:latin typeface="宋体"/>
              <a:cs typeface="宋体"/>
            </a:endParaRPr>
          </a:p>
        </p:txBody>
      </p:sp>
      <p:sp>
        <p:nvSpPr>
          <p:cNvPr id="30" name="object 30"/>
          <p:cNvSpPr/>
          <p:nvPr/>
        </p:nvSpPr>
        <p:spPr>
          <a:xfrm>
            <a:off x="3765550" y="3219450"/>
            <a:ext cx="3510279" cy="946150"/>
          </a:xfrm>
          <a:custGeom>
            <a:rect l="l" t="t" r="r" b="b"/>
            <a:pathLst>
              <a:path w="3510279" h="946150">
                <a:moveTo>
                  <a:pt x="0" y="0"/>
                </a:moveTo>
                <a:lnTo>
                  <a:pt x="852487" y="0"/>
                </a:lnTo>
                <a:lnTo>
                  <a:pt x="852487" y="946150"/>
                </a:lnTo>
                <a:lnTo>
                  <a:pt x="0" y="946150"/>
                </a:lnTo>
                <a:lnTo>
                  <a:pt x="0" y="0"/>
                </a:lnTo>
                <a:close/>
              </a:path>
              <a:path w="3510279" h="946150">
                <a:moveTo>
                  <a:pt x="1138237" y="0"/>
                </a:moveTo>
                <a:lnTo>
                  <a:pt x="2033587" y="0"/>
                </a:lnTo>
                <a:lnTo>
                  <a:pt x="2033587" y="946150"/>
                </a:lnTo>
                <a:lnTo>
                  <a:pt x="1138237" y="946150"/>
                </a:lnTo>
                <a:lnTo>
                  <a:pt x="1138237" y="0"/>
                </a:lnTo>
                <a:close/>
              </a:path>
              <a:path w="3510279" h="946150">
                <a:moveTo>
                  <a:pt x="2616199" y="0"/>
                </a:moveTo>
                <a:lnTo>
                  <a:pt x="3509962" y="0"/>
                </a:lnTo>
                <a:lnTo>
                  <a:pt x="3509962" y="946150"/>
                </a:lnTo>
                <a:lnTo>
                  <a:pt x="2616199" y="946150"/>
                </a:lnTo>
                <a:lnTo>
                  <a:pt x="2616199" y="0"/>
                </a:lnTo>
                <a:close/>
              </a:path>
            </a:pathLst>
          </a:custGeom>
          <a:ln w="12700">
            <a:solidFill>
              <a:srgbClr val="000000"/>
            </a:solidFill>
          </a:ln>
        </p:spPr>
        <p:txBody>
          <a:bodyPr wrap="square" lIns="0" tIns="0" rIns="0" bIns="0" rtlCol="0"/>
          <a:lstStyle/>
          <a:p/>
        </p:txBody>
      </p:sp>
      <p:sp>
        <p:nvSpPr>
          <p:cNvPr id="31" name="object 31"/>
          <p:cNvSpPr txBox="1"/>
          <p:nvPr/>
        </p:nvSpPr>
        <p:spPr>
          <a:xfrm>
            <a:off x="6479539" y="3258026"/>
            <a:ext cx="914400" cy="452120"/>
          </a:xfrm>
          <a:prstGeom prst="rect">
            <a:avLst/>
          </a:prstGeom>
        </p:spPr>
        <p:txBody>
          <a:bodyPr vert="horz" wrap="square" lIns="0" tIns="12700" rIns="0" bIns="0" rtlCol="0">
            <a:spAutoFit/>
          </a:bodyPr>
          <a:lstStyle/>
          <a:p>
            <a:pPr marL="12700" marR="5080">
              <a:lnSpc>
                <a:spcPct val="100000"/>
              </a:lnSpc>
              <a:spcBef>
                <a:spcPts val="100"/>
              </a:spcBef>
            </a:pPr>
            <a:r>
              <a:rPr sz="1400" b="1" spc="-10">
                <a:latin typeface="Microsoft JhengHei"/>
                <a:cs typeface="Microsoft JhengHei"/>
              </a:rPr>
              <a:t>工程建设档档案管理办</a:t>
            </a:r>
            <a:endParaRPr sz="1400">
              <a:latin typeface="Microsoft JhengHei"/>
              <a:cs typeface="Microsoft JhengHei"/>
            </a:endParaRPr>
          </a:p>
        </p:txBody>
      </p:sp>
      <p:sp>
        <p:nvSpPr>
          <p:cNvPr id="32" name="object 32"/>
          <p:cNvSpPr txBox="1"/>
          <p:nvPr/>
        </p:nvSpPr>
        <p:spPr>
          <a:xfrm>
            <a:off x="6479539" y="3684746"/>
            <a:ext cx="381000" cy="238760"/>
          </a:xfrm>
          <a:prstGeom prst="rect">
            <a:avLst/>
          </a:prstGeom>
        </p:spPr>
        <p:txBody>
          <a:bodyPr vert="horz" wrap="square" lIns="0" tIns="12700" rIns="0" bIns="0" rtlCol="0">
            <a:spAutoFit/>
          </a:bodyPr>
          <a:lstStyle/>
          <a:p>
            <a:pPr marL="12700">
              <a:lnSpc>
                <a:spcPct val="100000"/>
              </a:lnSpc>
              <a:spcBef>
                <a:spcPts val="100"/>
              </a:spcBef>
            </a:pPr>
            <a:r>
              <a:rPr sz="1400" b="1" spc="-25">
                <a:latin typeface="Microsoft JhengHei"/>
                <a:cs typeface="Microsoft JhengHei"/>
              </a:rPr>
              <a:t>办法</a:t>
            </a:r>
            <a:endParaRPr sz="1400">
              <a:latin typeface="Microsoft JhengHei"/>
              <a:cs typeface="Microsoft JhengHei"/>
            </a:endParaRPr>
          </a:p>
        </p:txBody>
      </p:sp>
      <p:sp>
        <p:nvSpPr>
          <p:cNvPr id="33" name="object 33"/>
          <p:cNvSpPr txBox="1"/>
          <p:nvPr/>
        </p:nvSpPr>
        <p:spPr>
          <a:xfrm>
            <a:off x="4419600" y="4459287"/>
            <a:ext cx="1181100" cy="1262380"/>
          </a:xfrm>
          <a:prstGeom prst="rect">
            <a:avLst/>
          </a:prstGeom>
          <a:solidFill>
            <a:srgbClr val="569EE0">
              <a:alpha val="69802"/>
            </a:srgbClr>
          </a:solidFill>
          <a:ln w="12700">
            <a:solidFill>
              <a:srgbClr val="000000"/>
            </a:solidFill>
          </a:ln>
        </p:spPr>
        <p:txBody>
          <a:bodyPr vert="horz" wrap="square" lIns="0" tIns="4445" rIns="0" bIns="0" rtlCol="0">
            <a:spAutoFit/>
          </a:bodyPr>
          <a:lstStyle/>
          <a:p>
            <a:pPr>
              <a:lnSpc>
                <a:spcPct val="100000"/>
              </a:lnSpc>
              <a:spcBef>
                <a:spcPts val="35"/>
              </a:spcBef>
            </a:pPr>
            <a:endParaRPr sz="1600">
              <a:latin typeface="Times New Roman"/>
              <a:cs typeface="Times New Roman"/>
            </a:endParaRPr>
          </a:p>
          <a:p>
            <a:pPr marL="116839" marR="168275">
              <a:lnSpc>
                <a:spcPct val="100000"/>
              </a:lnSpc>
            </a:pPr>
            <a:r>
              <a:rPr sz="1400" b="1" spc="-10">
                <a:latin typeface="Microsoft JhengHei"/>
                <a:cs typeface="Microsoft JhengHei"/>
              </a:rPr>
              <a:t>工程服务采购实施细则</a:t>
            </a:r>
            <a:endParaRPr sz="1400">
              <a:latin typeface="Microsoft JhengHei"/>
              <a:cs typeface="Microsoft JhengHei"/>
            </a:endParaRPr>
          </a:p>
        </p:txBody>
      </p:sp>
      <p:sp>
        <p:nvSpPr>
          <p:cNvPr id="34" name="object 34"/>
          <p:cNvSpPr/>
          <p:nvPr/>
        </p:nvSpPr>
        <p:spPr>
          <a:xfrm>
            <a:off x="1450975" y="3240088"/>
            <a:ext cx="849630" cy="946150"/>
          </a:xfrm>
          <a:custGeom>
            <a:rect l="l" t="t" r="r" b="b"/>
            <a:pathLst>
              <a:path w="849630" h="946150">
                <a:moveTo>
                  <a:pt x="0" y="0"/>
                </a:moveTo>
                <a:lnTo>
                  <a:pt x="849313" y="0"/>
                </a:lnTo>
                <a:lnTo>
                  <a:pt x="849313" y="946150"/>
                </a:lnTo>
                <a:lnTo>
                  <a:pt x="0" y="946150"/>
                </a:lnTo>
                <a:lnTo>
                  <a:pt x="0" y="0"/>
                </a:lnTo>
                <a:close/>
              </a:path>
            </a:pathLst>
          </a:custGeom>
          <a:ln w="12700">
            <a:solidFill>
              <a:srgbClr val="000000"/>
            </a:solidFill>
          </a:ln>
        </p:spPr>
        <p:txBody>
          <a:bodyPr wrap="square" lIns="0" tIns="0" rIns="0" bIns="0" rtlCol="0"/>
          <a:lstStyle/>
          <a:p/>
        </p:txBody>
      </p:sp>
      <p:sp>
        <p:nvSpPr>
          <p:cNvPr id="35" name="object 35"/>
          <p:cNvSpPr txBox="1"/>
          <p:nvPr/>
        </p:nvSpPr>
        <p:spPr>
          <a:xfrm>
            <a:off x="1311275" y="4459287"/>
            <a:ext cx="1183005" cy="1262380"/>
          </a:xfrm>
          <a:prstGeom prst="rect">
            <a:avLst/>
          </a:prstGeom>
          <a:solidFill>
            <a:srgbClr val="569EE0">
              <a:alpha val="69802"/>
            </a:srgbClr>
          </a:solidFill>
          <a:ln w="12700">
            <a:solidFill>
              <a:srgbClr val="000000"/>
            </a:solidFill>
          </a:ln>
        </p:spPr>
        <p:txBody>
          <a:bodyPr vert="horz" wrap="square" lIns="0" tIns="1905" rIns="0" bIns="0" rtlCol="0">
            <a:spAutoFit/>
          </a:bodyPr>
          <a:lstStyle/>
          <a:p>
            <a:pPr>
              <a:lnSpc>
                <a:spcPct val="100000"/>
              </a:lnSpc>
              <a:spcBef>
                <a:spcPts val="15"/>
              </a:spcBef>
            </a:pPr>
            <a:endParaRPr sz="1650">
              <a:latin typeface="Times New Roman"/>
              <a:cs typeface="Times New Roman"/>
            </a:endParaRPr>
          </a:p>
          <a:p>
            <a:pPr marL="159385" marR="126364">
              <a:lnSpc>
                <a:spcPct val="100000"/>
              </a:lnSpc>
            </a:pPr>
            <a:r>
              <a:rPr sz="1400" b="1" spc="-10">
                <a:latin typeface="Microsoft JhengHei"/>
                <a:cs typeface="Microsoft JhengHei"/>
              </a:rPr>
              <a:t>内控实施细</a:t>
            </a:r>
            <a:r>
              <a:rPr sz="1400" b="1" spc="-25">
                <a:latin typeface="Microsoft JhengHei"/>
                <a:cs typeface="Microsoft JhengHei"/>
              </a:rPr>
              <a:t>细则</a:t>
            </a:r>
            <a:endParaRPr sz="1400">
              <a:latin typeface="Microsoft JhengHei"/>
              <a:cs typeface="Microsoft JhengHei"/>
            </a:endParaRPr>
          </a:p>
        </p:txBody>
      </p:sp>
      <p:sp>
        <p:nvSpPr>
          <p:cNvPr id="38" name="object 38"/>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4</a:t>
            </a:fld>
          </a:p>
        </p:txBody>
      </p:sp>
      <p:sp>
        <p:nvSpPr>
          <p:cNvPr id="36" name="object 36"/>
          <p:cNvSpPr txBox="1"/>
          <p:nvPr/>
        </p:nvSpPr>
        <p:spPr>
          <a:xfrm>
            <a:off x="5993108" y="3605688"/>
            <a:ext cx="203200" cy="238760"/>
          </a:xfrm>
          <a:prstGeom prst="rect">
            <a:avLst/>
          </a:prstGeom>
        </p:spPr>
        <p:txBody>
          <a:bodyPr vert="horz" wrap="square" lIns="0" tIns="12700" rIns="0" bIns="0" rtlCol="0">
            <a:spAutoFit/>
          </a:bodyPr>
          <a:lstStyle/>
          <a:p>
            <a:pPr marL="12700">
              <a:lnSpc>
                <a:spcPct val="100000"/>
              </a:lnSpc>
              <a:spcBef>
                <a:spcPts val="100"/>
              </a:spcBef>
            </a:pPr>
            <a:r>
              <a:rPr sz="1400" b="1" spc="195">
                <a:latin typeface="Microsoft JhengHei"/>
                <a:cs typeface="Microsoft JhengHei"/>
              </a:rPr>
              <a:t>…</a:t>
            </a:r>
            <a:endParaRPr sz="1400">
              <a:latin typeface="Microsoft JhengHei"/>
              <a:cs typeface="Microsoft JhengHei"/>
            </a:endParaRPr>
          </a:p>
        </p:txBody>
      </p:sp>
      <p:sp>
        <p:nvSpPr>
          <p:cNvPr id="37" name="object 37"/>
          <p:cNvSpPr txBox="1"/>
          <p:nvPr/>
        </p:nvSpPr>
        <p:spPr>
          <a:xfrm>
            <a:off x="5813720" y="4910614"/>
            <a:ext cx="203200" cy="238760"/>
          </a:xfrm>
          <a:prstGeom prst="rect">
            <a:avLst/>
          </a:prstGeom>
        </p:spPr>
        <p:txBody>
          <a:bodyPr vert="horz" wrap="square" lIns="0" tIns="12700" rIns="0" bIns="0" rtlCol="0">
            <a:spAutoFit/>
          </a:bodyPr>
          <a:lstStyle/>
          <a:p>
            <a:pPr marL="12700">
              <a:lnSpc>
                <a:spcPct val="100000"/>
              </a:lnSpc>
              <a:spcBef>
                <a:spcPts val="100"/>
              </a:spcBef>
            </a:pPr>
            <a:r>
              <a:rPr sz="1400" b="1" spc="195">
                <a:latin typeface="Microsoft JhengHei"/>
                <a:cs typeface="Microsoft JhengHei"/>
              </a:rPr>
              <a:t>…</a:t>
            </a:r>
            <a:endParaRPr sz="14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806699" y="5911849"/>
            <a:ext cx="3784600" cy="527050"/>
          </a:xfrm>
          <a:custGeom>
            <a:rect l="l" t="t" r="r" b="b"/>
            <a:pathLst>
              <a:path w="3784600" h="527050">
                <a:moveTo>
                  <a:pt x="0" y="50971"/>
                </a:moveTo>
                <a:lnTo>
                  <a:pt x="4005" y="31131"/>
                </a:lnTo>
                <a:lnTo>
                  <a:pt x="14929" y="14929"/>
                </a:lnTo>
                <a:lnTo>
                  <a:pt x="31130" y="4005"/>
                </a:lnTo>
                <a:lnTo>
                  <a:pt x="50970" y="0"/>
                </a:lnTo>
                <a:lnTo>
                  <a:pt x="3733628" y="0"/>
                </a:lnTo>
                <a:lnTo>
                  <a:pt x="3753468" y="4005"/>
                </a:lnTo>
                <a:lnTo>
                  <a:pt x="3769670" y="14929"/>
                </a:lnTo>
                <a:lnTo>
                  <a:pt x="3780593" y="31130"/>
                </a:lnTo>
                <a:lnTo>
                  <a:pt x="3784599" y="50970"/>
                </a:lnTo>
                <a:lnTo>
                  <a:pt x="3784600" y="476079"/>
                </a:lnTo>
                <a:lnTo>
                  <a:pt x="3780593" y="495919"/>
                </a:lnTo>
                <a:lnTo>
                  <a:pt x="3769670" y="512121"/>
                </a:lnTo>
                <a:lnTo>
                  <a:pt x="3753468" y="523044"/>
                </a:lnTo>
                <a:lnTo>
                  <a:pt x="3733628" y="527050"/>
                </a:lnTo>
                <a:lnTo>
                  <a:pt x="50971" y="527050"/>
                </a:lnTo>
                <a:lnTo>
                  <a:pt x="31130" y="523044"/>
                </a:lnTo>
                <a:lnTo>
                  <a:pt x="14929" y="512121"/>
                </a:lnTo>
                <a:lnTo>
                  <a:pt x="4005" y="495919"/>
                </a:lnTo>
                <a:lnTo>
                  <a:pt x="0" y="476079"/>
                </a:lnTo>
                <a:lnTo>
                  <a:pt x="0" y="50971"/>
                </a:lnTo>
                <a:close/>
              </a:path>
            </a:pathLst>
          </a:custGeom>
          <a:ln w="38100">
            <a:solidFill>
              <a:srgbClr val="FFCC66"/>
            </a:solidFill>
          </a:ln>
        </p:spPr>
        <p:txBody>
          <a:bodyPr wrap="square" lIns="0" tIns="0" rIns="0" bIns="0" rtlCol="0"/>
          <a:lstStyle/>
          <a:p/>
        </p:txBody>
      </p:sp>
      <p:pic>
        <p:nvPicPr>
          <p:cNvPr id="3" name="object 3"/>
          <p:cNvPicPr/>
          <p:nvPr/>
        </p:nvPicPr>
        <p:blipFill>
          <a:blip r:embed="rId2"/>
          <a:stretch>
            <a:fillRect/>
          </a:stretch>
        </p:blipFill>
        <p:spPr>
          <a:xfrm>
            <a:off x="3136899" y="2063749"/>
            <a:ext cx="3187700" cy="492125"/>
          </a:xfrm>
          <a:prstGeom prst="rect">
            <a:avLst/>
          </a:prstGeom>
        </p:spPr>
      </p:pic>
      <p:pic>
        <p:nvPicPr>
          <p:cNvPr id="4" name="object 4"/>
          <p:cNvPicPr/>
          <p:nvPr/>
        </p:nvPicPr>
        <p:blipFill>
          <a:blip r:embed="rId3"/>
          <a:stretch>
            <a:fillRect/>
          </a:stretch>
        </p:blipFill>
        <p:spPr>
          <a:xfrm>
            <a:off x="7099299" y="2090738"/>
            <a:ext cx="1828800" cy="476250"/>
          </a:xfrm>
          <a:prstGeom prst="rect">
            <a:avLst/>
          </a:prstGeom>
        </p:spPr>
      </p:pic>
      <p:pic>
        <p:nvPicPr>
          <p:cNvPr id="5" name="object 5"/>
          <p:cNvPicPr/>
          <p:nvPr/>
        </p:nvPicPr>
        <p:blipFill>
          <a:blip r:embed="rId4"/>
          <a:stretch>
            <a:fillRect/>
          </a:stretch>
        </p:blipFill>
        <p:spPr>
          <a:xfrm>
            <a:off x="292099" y="2076449"/>
            <a:ext cx="1828800" cy="476250"/>
          </a:xfrm>
          <a:prstGeom prst="rect">
            <a:avLst/>
          </a:prstGeom>
        </p:spPr>
      </p:pic>
      <p:sp>
        <p:nvSpPr>
          <p:cNvPr id="6" name="object 6"/>
          <p:cNvSpPr txBox="1">
            <a:spLocks noGrp="1"/>
          </p:cNvSpPr>
          <p:nvPr>
            <p:ph type="title"/>
          </p:nvPr>
        </p:nvSpPr>
        <p:spPr>
          <a:xfrm>
            <a:off x="1196340" y="188077"/>
            <a:ext cx="3073400" cy="330200"/>
          </a:xfrm>
          <a:prstGeom prst="rect">
            <a:avLst/>
          </a:prstGeom>
        </p:spPr>
        <p:txBody>
          <a:bodyPr vert="horz" wrap="square" lIns="0" tIns="12700" rIns="0" bIns="0" rtlCol="0">
            <a:spAutoFit/>
          </a:bodyPr>
          <a:lstStyle/>
          <a:p>
            <a:pPr marL="12700">
              <a:lnSpc>
                <a:spcPct val="100000"/>
              </a:lnSpc>
              <a:spcBef>
                <a:spcPts val="100"/>
              </a:spcBef>
            </a:pPr>
            <a:r>
              <a:rPr sz="2000" spc="-30"/>
              <a:t>投</a:t>
            </a:r>
            <a:r>
              <a:rPr sz="2000" spc="-5">
                <a:latin typeface="Microsoft JhengHei"/>
                <a:cs typeface="Microsoft JhengHei"/>
              </a:rPr>
              <a:t>资管理、工程管理的关系</a:t>
            </a:r>
            <a:endParaRPr sz="2000">
              <a:latin typeface="Microsoft JhengHei"/>
              <a:cs typeface="Microsoft JhengHei"/>
            </a:endParaRPr>
          </a:p>
        </p:txBody>
      </p:sp>
      <p:sp>
        <p:nvSpPr>
          <p:cNvPr id="7" name="object 7"/>
          <p:cNvSpPr/>
          <p:nvPr/>
        </p:nvSpPr>
        <p:spPr>
          <a:xfrm flipH="1">
            <a:off x="2192338" y="2781300"/>
            <a:ext cx="0" cy="2365375"/>
          </a:xfrm>
          <a:custGeom>
            <a:rect l="l" t="t" r="r" b="b"/>
            <a:pathLst>
              <a:path h="2365375">
                <a:moveTo>
                  <a:pt x="0" y="0"/>
                </a:moveTo>
                <a:lnTo>
                  <a:pt x="0" y="2365375"/>
                </a:lnTo>
              </a:path>
            </a:pathLst>
          </a:custGeom>
          <a:ln w="9525">
            <a:solidFill>
              <a:srgbClr val="000000"/>
            </a:solidFill>
            <a:prstDash val="sysDot"/>
          </a:ln>
        </p:spPr>
        <p:txBody>
          <a:bodyPr wrap="square" lIns="0" tIns="0" rIns="0" bIns="0" rtlCol="0"/>
          <a:lstStyle/>
          <a:p/>
        </p:txBody>
      </p:sp>
      <p:sp>
        <p:nvSpPr>
          <p:cNvPr id="8" name="object 8"/>
          <p:cNvSpPr txBox="1"/>
          <p:nvPr/>
        </p:nvSpPr>
        <p:spPr>
          <a:xfrm>
            <a:off x="564356" y="2728400"/>
            <a:ext cx="3373754" cy="452120"/>
          </a:xfrm>
          <a:prstGeom prst="rect">
            <a:avLst/>
          </a:prstGeom>
        </p:spPr>
        <p:txBody>
          <a:bodyPr vert="horz" wrap="square" lIns="0" tIns="12700" rIns="0" bIns="0" rtlCol="0">
            <a:spAutoFit/>
          </a:bodyPr>
          <a:lstStyle/>
          <a:p>
            <a:pPr marL="12700">
              <a:lnSpc>
                <a:spcPct val="100000"/>
              </a:lnSpc>
              <a:spcBef>
                <a:spcPts val="100"/>
              </a:spcBef>
              <a:tabLst>
                <a:tab pos="2293620"/>
              </a:tabLst>
            </a:pPr>
            <a:r>
              <a:rPr sz="2800" b="1">
                <a:latin typeface="Microsoft JhengHei"/>
                <a:cs typeface="Microsoft JhengHei"/>
              </a:rPr>
              <a:t>立项</a:t>
            </a:r>
            <a:r>
              <a:rPr sz="2800" b="1" spc="-50">
                <a:latin typeface="Microsoft JhengHei"/>
                <a:cs typeface="Microsoft JhengHei"/>
              </a:rPr>
              <a:t>阶</a:t>
            </a:r>
            <a:r>
              <a:rPr sz="2800" b="1">
                <a:latin typeface="Microsoft JhengHei"/>
                <a:cs typeface="Microsoft JhengHei"/>
              </a:rPr>
              <a:t>	实施</a:t>
            </a:r>
            <a:r>
              <a:rPr sz="2800" b="1" spc="-50">
                <a:latin typeface="Microsoft JhengHei"/>
                <a:cs typeface="Microsoft JhengHei"/>
              </a:rPr>
              <a:t>阶</a:t>
            </a:r>
            <a:endParaRPr sz="2800">
              <a:latin typeface="Microsoft JhengHei"/>
              <a:cs typeface="Microsoft JhengHei"/>
            </a:endParaRPr>
          </a:p>
        </p:txBody>
      </p:sp>
      <p:sp>
        <p:nvSpPr>
          <p:cNvPr id="9" name="object 9"/>
          <p:cNvSpPr txBox="1"/>
          <p:nvPr/>
        </p:nvSpPr>
        <p:spPr>
          <a:xfrm>
            <a:off x="791368" y="3155120"/>
            <a:ext cx="2662555" cy="452120"/>
          </a:xfrm>
          <a:prstGeom prst="rect">
            <a:avLst/>
          </a:prstGeom>
        </p:spPr>
        <p:txBody>
          <a:bodyPr vert="horz" wrap="square" lIns="0" tIns="12700" rIns="0" bIns="0" rtlCol="0">
            <a:spAutoFit/>
          </a:bodyPr>
          <a:lstStyle/>
          <a:p>
            <a:pPr marL="12700">
              <a:lnSpc>
                <a:spcPct val="100000"/>
              </a:lnSpc>
              <a:spcBef>
                <a:spcPts val="100"/>
              </a:spcBef>
              <a:tabLst>
                <a:tab pos="2293620"/>
              </a:tabLst>
            </a:pPr>
            <a:r>
              <a:rPr sz="2800" b="1" spc="-50">
                <a:latin typeface="Microsoft JhengHei"/>
                <a:cs typeface="Microsoft JhengHei"/>
              </a:rPr>
              <a:t>段</a:t>
            </a:r>
            <a:r>
              <a:rPr sz="2800" b="1">
                <a:latin typeface="Microsoft JhengHei"/>
                <a:cs typeface="Microsoft JhengHei"/>
              </a:rPr>
              <a:t>	</a:t>
            </a:r>
            <a:r>
              <a:rPr sz="2800" b="1" spc="-50">
                <a:latin typeface="Microsoft JhengHei"/>
                <a:cs typeface="Microsoft JhengHei"/>
              </a:rPr>
              <a:t>段</a:t>
            </a:r>
            <a:endParaRPr sz="2800">
              <a:latin typeface="Microsoft JhengHei"/>
              <a:cs typeface="Microsoft JhengHei"/>
            </a:endParaRPr>
          </a:p>
        </p:txBody>
      </p:sp>
      <p:sp>
        <p:nvSpPr>
          <p:cNvPr id="10" name="object 10"/>
          <p:cNvSpPr txBox="1"/>
          <p:nvPr/>
        </p:nvSpPr>
        <p:spPr>
          <a:xfrm>
            <a:off x="5362575" y="2728400"/>
            <a:ext cx="10922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Microsoft JhengHei"/>
                <a:cs typeface="Microsoft JhengHei"/>
              </a:rPr>
              <a:t>验收投</a:t>
            </a:r>
            <a:endParaRPr sz="2800">
              <a:latin typeface="Microsoft JhengHei"/>
              <a:cs typeface="Microsoft JhengHei"/>
            </a:endParaRPr>
          </a:p>
        </p:txBody>
      </p:sp>
      <p:sp>
        <p:nvSpPr>
          <p:cNvPr id="11" name="object 11"/>
          <p:cNvSpPr txBox="1"/>
          <p:nvPr/>
        </p:nvSpPr>
        <p:spPr>
          <a:xfrm>
            <a:off x="5589587" y="3155120"/>
            <a:ext cx="10922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Microsoft JhengHei"/>
                <a:cs typeface="Microsoft JhengHei"/>
              </a:rPr>
              <a:t>产阶段</a:t>
            </a:r>
            <a:endParaRPr sz="2800">
              <a:latin typeface="Microsoft JhengHei"/>
              <a:cs typeface="Microsoft JhengHei"/>
            </a:endParaRPr>
          </a:p>
        </p:txBody>
      </p:sp>
      <p:sp>
        <p:nvSpPr>
          <p:cNvPr id="12" name="object 12"/>
          <p:cNvSpPr/>
          <p:nvPr/>
        </p:nvSpPr>
        <p:spPr>
          <a:xfrm>
            <a:off x="323850" y="3092449"/>
            <a:ext cx="8418830" cy="80010"/>
          </a:xfrm>
          <a:custGeom>
            <a:rect l="l" t="t" r="r" b="b"/>
            <a:pathLst>
              <a:path w="8418830" h="80010">
                <a:moveTo>
                  <a:pt x="1855787" y="38100"/>
                </a:moveTo>
                <a:lnTo>
                  <a:pt x="1779587" y="0"/>
                </a:lnTo>
                <a:lnTo>
                  <a:pt x="1779587" y="31750"/>
                </a:lnTo>
                <a:lnTo>
                  <a:pt x="76200" y="31750"/>
                </a:lnTo>
                <a:lnTo>
                  <a:pt x="76200" y="0"/>
                </a:lnTo>
                <a:lnTo>
                  <a:pt x="12700" y="31750"/>
                </a:lnTo>
                <a:lnTo>
                  <a:pt x="0" y="38100"/>
                </a:lnTo>
                <a:lnTo>
                  <a:pt x="12700" y="44462"/>
                </a:lnTo>
                <a:lnTo>
                  <a:pt x="76200" y="76200"/>
                </a:lnTo>
                <a:lnTo>
                  <a:pt x="76200" y="44462"/>
                </a:lnTo>
                <a:lnTo>
                  <a:pt x="1779587" y="44462"/>
                </a:lnTo>
                <a:lnTo>
                  <a:pt x="1779587" y="76212"/>
                </a:lnTo>
                <a:lnTo>
                  <a:pt x="1855787" y="38100"/>
                </a:lnTo>
                <a:close/>
              </a:path>
              <a:path w="8418830" h="80010">
                <a:moveTo>
                  <a:pt x="4376737" y="38100"/>
                </a:moveTo>
                <a:lnTo>
                  <a:pt x="4364037" y="31750"/>
                </a:lnTo>
                <a:lnTo>
                  <a:pt x="4300537" y="0"/>
                </a:lnTo>
                <a:lnTo>
                  <a:pt x="4300537" y="31750"/>
                </a:lnTo>
                <a:lnTo>
                  <a:pt x="1943100" y="31750"/>
                </a:lnTo>
                <a:lnTo>
                  <a:pt x="1943100" y="0"/>
                </a:lnTo>
                <a:lnTo>
                  <a:pt x="1866900" y="38100"/>
                </a:lnTo>
                <a:lnTo>
                  <a:pt x="1943100" y="76212"/>
                </a:lnTo>
                <a:lnTo>
                  <a:pt x="1943100" y="44462"/>
                </a:lnTo>
                <a:lnTo>
                  <a:pt x="4300537" y="44462"/>
                </a:lnTo>
                <a:lnTo>
                  <a:pt x="4300537" y="76200"/>
                </a:lnTo>
                <a:lnTo>
                  <a:pt x="4364025" y="44462"/>
                </a:lnTo>
                <a:lnTo>
                  <a:pt x="4376737" y="38100"/>
                </a:lnTo>
                <a:close/>
              </a:path>
              <a:path w="8418830" h="80010">
                <a:moveTo>
                  <a:pt x="6931025" y="39700"/>
                </a:moveTo>
                <a:lnTo>
                  <a:pt x="6918325" y="33350"/>
                </a:lnTo>
                <a:lnTo>
                  <a:pt x="6854825" y="1600"/>
                </a:lnTo>
                <a:lnTo>
                  <a:pt x="6854825" y="33350"/>
                </a:lnTo>
                <a:lnTo>
                  <a:pt x="4497387" y="33350"/>
                </a:lnTo>
                <a:lnTo>
                  <a:pt x="4497387" y="1600"/>
                </a:lnTo>
                <a:lnTo>
                  <a:pt x="4421187" y="39700"/>
                </a:lnTo>
                <a:lnTo>
                  <a:pt x="4497387" y="77800"/>
                </a:lnTo>
                <a:lnTo>
                  <a:pt x="4497387" y="46050"/>
                </a:lnTo>
                <a:lnTo>
                  <a:pt x="6854825" y="46050"/>
                </a:lnTo>
                <a:lnTo>
                  <a:pt x="6854825" y="77800"/>
                </a:lnTo>
                <a:lnTo>
                  <a:pt x="6918325" y="46050"/>
                </a:lnTo>
                <a:lnTo>
                  <a:pt x="6931025" y="39700"/>
                </a:lnTo>
                <a:close/>
              </a:path>
              <a:path w="8418830" h="80010">
                <a:moveTo>
                  <a:pt x="8418512" y="41275"/>
                </a:moveTo>
                <a:lnTo>
                  <a:pt x="8405812" y="34925"/>
                </a:lnTo>
                <a:lnTo>
                  <a:pt x="8342312" y="3175"/>
                </a:lnTo>
                <a:lnTo>
                  <a:pt x="8342312" y="34925"/>
                </a:lnTo>
                <a:lnTo>
                  <a:pt x="7026275" y="34925"/>
                </a:lnTo>
                <a:lnTo>
                  <a:pt x="7026275" y="3175"/>
                </a:lnTo>
                <a:lnTo>
                  <a:pt x="6950075" y="41275"/>
                </a:lnTo>
                <a:lnTo>
                  <a:pt x="7026275" y="79387"/>
                </a:lnTo>
                <a:lnTo>
                  <a:pt x="7026275" y="47637"/>
                </a:lnTo>
                <a:lnTo>
                  <a:pt x="8342312" y="47637"/>
                </a:lnTo>
                <a:lnTo>
                  <a:pt x="8342312" y="79375"/>
                </a:lnTo>
                <a:lnTo>
                  <a:pt x="8405812" y="47637"/>
                </a:lnTo>
                <a:lnTo>
                  <a:pt x="8418512" y="41275"/>
                </a:lnTo>
                <a:close/>
              </a:path>
            </a:pathLst>
          </a:custGeom>
          <a:solidFill>
            <a:srgbClr val="000000"/>
          </a:solidFill>
        </p:spPr>
        <p:txBody>
          <a:bodyPr wrap="square" lIns="0" tIns="0" rIns="0" bIns="0" rtlCol="0"/>
          <a:lstStyle/>
          <a:p/>
        </p:txBody>
      </p:sp>
      <p:sp>
        <p:nvSpPr>
          <p:cNvPr id="13" name="object 13"/>
          <p:cNvSpPr txBox="1"/>
          <p:nvPr/>
        </p:nvSpPr>
        <p:spPr>
          <a:xfrm>
            <a:off x="2349499" y="3497262"/>
            <a:ext cx="649605" cy="1271905"/>
          </a:xfrm>
          <a:prstGeom prst="rect">
            <a:avLst/>
          </a:prstGeom>
          <a:ln w="28575">
            <a:solidFill>
              <a:srgbClr val="FFCC66"/>
            </a:solidFill>
          </a:ln>
        </p:spPr>
        <p:txBody>
          <a:bodyPr vert="vert" wrap="square" lIns="0" tIns="4445" rIns="0" bIns="0" rtlCol="0">
            <a:spAutoFit/>
          </a:bodyPr>
          <a:lstStyle/>
          <a:p>
            <a:pPr>
              <a:lnSpc>
                <a:spcPct val="100000"/>
              </a:lnSpc>
              <a:spcBef>
                <a:spcPts val="35"/>
              </a:spcBef>
            </a:pPr>
            <a:endParaRPr sz="1500">
              <a:latin typeface="Times New Roman"/>
              <a:cs typeface="Times New Roman"/>
            </a:endParaRPr>
          </a:p>
          <a:p>
            <a:pPr algn="ctr">
              <a:lnSpc>
                <a:spcPct val="100000"/>
              </a:lnSpc>
            </a:pPr>
            <a:r>
              <a:rPr sz="1400" b="1" spc="-25">
                <a:latin typeface="Microsoft JhengHei"/>
                <a:cs typeface="Microsoft JhengHei"/>
              </a:rPr>
              <a:t>设计</a:t>
            </a:r>
            <a:endParaRPr sz="1400">
              <a:latin typeface="Microsoft JhengHei"/>
              <a:cs typeface="Microsoft JhengHei"/>
            </a:endParaRPr>
          </a:p>
        </p:txBody>
      </p:sp>
      <p:sp>
        <p:nvSpPr>
          <p:cNvPr id="14" name="object 14"/>
          <p:cNvSpPr txBox="1"/>
          <p:nvPr/>
        </p:nvSpPr>
        <p:spPr>
          <a:xfrm>
            <a:off x="3122611" y="3498850"/>
            <a:ext cx="649605" cy="1271905"/>
          </a:xfrm>
          <a:prstGeom prst="rect">
            <a:avLst/>
          </a:prstGeom>
          <a:ln w="28575">
            <a:solidFill>
              <a:srgbClr val="FFCC66"/>
            </a:solidFill>
          </a:ln>
        </p:spPr>
        <p:txBody>
          <a:bodyPr vert="vert" wrap="square" lIns="0" tIns="4445" rIns="0" bIns="0" rtlCol="0">
            <a:spAutoFit/>
          </a:bodyPr>
          <a:lstStyle/>
          <a:p>
            <a:pPr>
              <a:lnSpc>
                <a:spcPct val="100000"/>
              </a:lnSpc>
              <a:spcBef>
                <a:spcPts val="35"/>
              </a:spcBef>
            </a:pPr>
            <a:endParaRPr sz="1500">
              <a:latin typeface="Times New Roman"/>
              <a:cs typeface="Times New Roman"/>
            </a:endParaRPr>
          </a:p>
          <a:p>
            <a:pPr algn="ctr">
              <a:lnSpc>
                <a:spcPct val="100000"/>
              </a:lnSpc>
            </a:pPr>
            <a:r>
              <a:rPr sz="1400" b="1" spc="-25">
                <a:latin typeface="Microsoft JhengHei"/>
                <a:cs typeface="Microsoft JhengHei"/>
              </a:rPr>
              <a:t>开工</a:t>
            </a:r>
            <a:endParaRPr sz="1400">
              <a:latin typeface="Microsoft JhengHei"/>
              <a:cs typeface="Microsoft JhengHei"/>
            </a:endParaRPr>
          </a:p>
        </p:txBody>
      </p:sp>
      <p:sp>
        <p:nvSpPr>
          <p:cNvPr id="15" name="object 15"/>
          <p:cNvSpPr txBox="1"/>
          <p:nvPr/>
        </p:nvSpPr>
        <p:spPr>
          <a:xfrm>
            <a:off x="3892550" y="3500437"/>
            <a:ext cx="649605" cy="1271905"/>
          </a:xfrm>
          <a:prstGeom prst="rect">
            <a:avLst/>
          </a:prstGeom>
          <a:ln w="28575">
            <a:solidFill>
              <a:srgbClr val="FFCC66"/>
            </a:solidFill>
          </a:ln>
        </p:spPr>
        <p:txBody>
          <a:bodyPr vert="vert" wrap="square" lIns="0" tIns="4445" rIns="0" bIns="0" rtlCol="0">
            <a:spAutoFit/>
          </a:bodyPr>
          <a:lstStyle/>
          <a:p>
            <a:pPr>
              <a:lnSpc>
                <a:spcPct val="100000"/>
              </a:lnSpc>
              <a:spcBef>
                <a:spcPts val="35"/>
              </a:spcBef>
            </a:pPr>
            <a:endParaRPr sz="1500">
              <a:latin typeface="Times New Roman"/>
              <a:cs typeface="Times New Roman"/>
            </a:endParaRPr>
          </a:p>
          <a:p>
            <a:pPr algn="ctr">
              <a:lnSpc>
                <a:spcPct val="100000"/>
              </a:lnSpc>
            </a:pPr>
            <a:r>
              <a:rPr sz="1400" b="1" spc="-25">
                <a:latin typeface="Microsoft JhengHei"/>
                <a:cs typeface="Microsoft JhengHei"/>
              </a:rPr>
              <a:t>施工</a:t>
            </a:r>
            <a:endParaRPr sz="1400">
              <a:latin typeface="Microsoft JhengHei"/>
              <a:cs typeface="Microsoft JhengHei"/>
            </a:endParaRPr>
          </a:p>
        </p:txBody>
      </p:sp>
      <p:sp>
        <p:nvSpPr>
          <p:cNvPr id="16" name="object 16"/>
          <p:cNvSpPr txBox="1"/>
          <p:nvPr/>
        </p:nvSpPr>
        <p:spPr>
          <a:xfrm>
            <a:off x="4900612" y="3502025"/>
            <a:ext cx="647700" cy="1271905"/>
          </a:xfrm>
          <a:prstGeom prst="rect">
            <a:avLst/>
          </a:prstGeom>
          <a:ln w="28575">
            <a:solidFill>
              <a:srgbClr val="FFCC66"/>
            </a:solidFill>
          </a:ln>
        </p:spPr>
        <p:txBody>
          <a:bodyPr vert="vert" wrap="square" lIns="0" tIns="3175" rIns="0" bIns="0" rtlCol="0">
            <a:spAutoFit/>
          </a:bodyPr>
          <a:lstStyle/>
          <a:p>
            <a:pPr>
              <a:lnSpc>
                <a:spcPct val="100000"/>
              </a:lnSpc>
              <a:spcBef>
                <a:spcPts val="25"/>
              </a:spcBef>
            </a:pPr>
            <a:endParaRPr sz="1500">
              <a:latin typeface="Times New Roman"/>
              <a:cs typeface="Times New Roman"/>
            </a:endParaRPr>
          </a:p>
          <a:p>
            <a:pPr marL="280035">
              <a:lnSpc>
                <a:spcPct val="100000"/>
              </a:lnSpc>
            </a:pPr>
            <a:r>
              <a:rPr sz="1400" b="1" spc="-15">
                <a:latin typeface="Microsoft JhengHei"/>
                <a:cs typeface="Microsoft JhengHei"/>
              </a:rPr>
              <a:t>初步验收</a:t>
            </a:r>
            <a:endParaRPr sz="1400">
              <a:latin typeface="Microsoft JhengHei"/>
              <a:cs typeface="Microsoft JhengHei"/>
            </a:endParaRPr>
          </a:p>
        </p:txBody>
      </p:sp>
      <p:sp>
        <p:nvSpPr>
          <p:cNvPr id="17" name="object 17"/>
          <p:cNvSpPr txBox="1"/>
          <p:nvPr/>
        </p:nvSpPr>
        <p:spPr>
          <a:xfrm>
            <a:off x="5661025" y="3503612"/>
            <a:ext cx="649605" cy="1271905"/>
          </a:xfrm>
          <a:prstGeom prst="rect">
            <a:avLst/>
          </a:prstGeom>
          <a:ln w="28575">
            <a:solidFill>
              <a:srgbClr val="FFCC66"/>
            </a:solidFill>
          </a:ln>
        </p:spPr>
        <p:txBody>
          <a:bodyPr vert="vert" wrap="square" lIns="0" tIns="4445" rIns="0" bIns="0" rtlCol="0">
            <a:spAutoFit/>
          </a:bodyPr>
          <a:lstStyle/>
          <a:p>
            <a:pPr>
              <a:lnSpc>
                <a:spcPct val="100000"/>
              </a:lnSpc>
              <a:spcBef>
                <a:spcPts val="35"/>
              </a:spcBef>
            </a:pPr>
            <a:endParaRPr sz="1500">
              <a:latin typeface="Times New Roman"/>
              <a:cs typeface="Times New Roman"/>
            </a:endParaRPr>
          </a:p>
          <a:p>
            <a:pPr marL="368935">
              <a:lnSpc>
                <a:spcPct val="100000"/>
              </a:lnSpc>
            </a:pPr>
            <a:r>
              <a:rPr sz="1400" b="1" spc="-20">
                <a:latin typeface="Microsoft JhengHei"/>
                <a:cs typeface="Microsoft JhengHei"/>
              </a:rPr>
              <a:t>试运行</a:t>
            </a:r>
            <a:endParaRPr sz="1400">
              <a:latin typeface="Microsoft JhengHei"/>
              <a:cs typeface="Microsoft JhengHei"/>
            </a:endParaRPr>
          </a:p>
        </p:txBody>
      </p:sp>
      <p:sp>
        <p:nvSpPr>
          <p:cNvPr id="18" name="object 18"/>
          <p:cNvSpPr txBox="1"/>
          <p:nvPr/>
        </p:nvSpPr>
        <p:spPr>
          <a:xfrm>
            <a:off x="6453188" y="3505200"/>
            <a:ext cx="649605" cy="1271905"/>
          </a:xfrm>
          <a:prstGeom prst="rect">
            <a:avLst/>
          </a:prstGeom>
          <a:ln w="28575">
            <a:solidFill>
              <a:srgbClr val="FFCC66"/>
            </a:solidFill>
          </a:ln>
        </p:spPr>
        <p:txBody>
          <a:bodyPr vert="vert" wrap="square" lIns="0" tIns="4445" rIns="0" bIns="0" rtlCol="0">
            <a:spAutoFit/>
          </a:bodyPr>
          <a:lstStyle/>
          <a:p>
            <a:pPr>
              <a:lnSpc>
                <a:spcPct val="100000"/>
              </a:lnSpc>
              <a:spcBef>
                <a:spcPts val="35"/>
              </a:spcBef>
            </a:pPr>
            <a:endParaRPr sz="1500">
              <a:latin typeface="Times New Roman"/>
              <a:cs typeface="Times New Roman"/>
            </a:endParaRPr>
          </a:p>
          <a:p>
            <a:pPr marL="280035">
              <a:lnSpc>
                <a:spcPct val="100000"/>
              </a:lnSpc>
            </a:pPr>
            <a:r>
              <a:rPr sz="1400" b="1" spc="-15">
                <a:latin typeface="Microsoft JhengHei"/>
                <a:cs typeface="Microsoft JhengHei"/>
              </a:rPr>
              <a:t>竣工验收</a:t>
            </a:r>
            <a:endParaRPr sz="1400">
              <a:latin typeface="Microsoft JhengHei"/>
              <a:cs typeface="Microsoft JhengHei"/>
            </a:endParaRPr>
          </a:p>
        </p:txBody>
      </p:sp>
      <p:sp>
        <p:nvSpPr>
          <p:cNvPr id="19" name="object 19"/>
          <p:cNvSpPr txBox="1"/>
          <p:nvPr/>
        </p:nvSpPr>
        <p:spPr>
          <a:xfrm>
            <a:off x="1374774" y="3498850"/>
            <a:ext cx="649605" cy="1271905"/>
          </a:xfrm>
          <a:prstGeom prst="rect">
            <a:avLst/>
          </a:prstGeom>
          <a:ln w="28575">
            <a:solidFill>
              <a:srgbClr val="569EE0"/>
            </a:solidFill>
          </a:ln>
        </p:spPr>
        <p:txBody>
          <a:bodyPr vert="vert" wrap="square" lIns="0" tIns="4445" rIns="0" bIns="0" rtlCol="0">
            <a:spAutoFit/>
          </a:bodyPr>
          <a:lstStyle/>
          <a:p>
            <a:pPr>
              <a:lnSpc>
                <a:spcPct val="100000"/>
              </a:lnSpc>
              <a:spcBef>
                <a:spcPts val="35"/>
              </a:spcBef>
            </a:pPr>
            <a:endParaRPr sz="1500">
              <a:latin typeface="Times New Roman"/>
              <a:cs typeface="Times New Roman"/>
            </a:endParaRPr>
          </a:p>
          <a:p>
            <a:pPr marL="191135">
              <a:lnSpc>
                <a:spcPct val="100000"/>
              </a:lnSpc>
            </a:pPr>
            <a:r>
              <a:rPr sz="1400" b="1" spc="-10">
                <a:latin typeface="Microsoft JhengHei"/>
                <a:cs typeface="Microsoft JhengHei"/>
              </a:rPr>
              <a:t>可行性研究</a:t>
            </a:r>
            <a:endParaRPr sz="1400">
              <a:latin typeface="Microsoft JhengHei"/>
              <a:cs typeface="Microsoft JhengHei"/>
            </a:endParaRPr>
          </a:p>
        </p:txBody>
      </p:sp>
      <p:sp>
        <p:nvSpPr>
          <p:cNvPr id="20" name="object 20"/>
          <p:cNvSpPr txBox="1"/>
          <p:nvPr/>
        </p:nvSpPr>
        <p:spPr>
          <a:xfrm>
            <a:off x="625475" y="3500437"/>
            <a:ext cx="647700" cy="1271905"/>
          </a:xfrm>
          <a:prstGeom prst="rect">
            <a:avLst/>
          </a:prstGeom>
          <a:ln w="28575">
            <a:solidFill>
              <a:srgbClr val="569EE0"/>
            </a:solidFill>
          </a:ln>
        </p:spPr>
        <p:txBody>
          <a:bodyPr vert="vert" wrap="square" lIns="0" tIns="3175" rIns="0" bIns="0" rtlCol="0">
            <a:spAutoFit/>
          </a:bodyPr>
          <a:lstStyle/>
          <a:p>
            <a:pPr>
              <a:lnSpc>
                <a:spcPct val="100000"/>
              </a:lnSpc>
              <a:spcBef>
                <a:spcPts val="25"/>
              </a:spcBef>
            </a:pPr>
            <a:endParaRPr sz="1500">
              <a:latin typeface="Times New Roman"/>
              <a:cs typeface="Times New Roman"/>
            </a:endParaRPr>
          </a:p>
          <a:p>
            <a:pPr marL="191135">
              <a:lnSpc>
                <a:spcPct val="100000"/>
              </a:lnSpc>
            </a:pPr>
            <a:r>
              <a:rPr sz="1400" b="1" spc="-10">
                <a:latin typeface="Microsoft JhengHei"/>
                <a:cs typeface="Microsoft JhengHei"/>
              </a:rPr>
              <a:t>项目建议书</a:t>
            </a:r>
            <a:endParaRPr sz="1400">
              <a:latin typeface="Microsoft JhengHei"/>
              <a:cs typeface="Microsoft JhengHei"/>
            </a:endParaRPr>
          </a:p>
        </p:txBody>
      </p:sp>
      <p:sp>
        <p:nvSpPr>
          <p:cNvPr id="21" name="object 21"/>
          <p:cNvSpPr txBox="1"/>
          <p:nvPr/>
        </p:nvSpPr>
        <p:spPr>
          <a:xfrm>
            <a:off x="323497" y="2199957"/>
            <a:ext cx="5336540" cy="452120"/>
          </a:xfrm>
          <a:prstGeom prst="rect">
            <a:avLst/>
          </a:prstGeom>
        </p:spPr>
        <p:txBody>
          <a:bodyPr vert="horz" wrap="square" lIns="0" tIns="12700" rIns="0" bIns="0" rtlCol="0">
            <a:spAutoFit/>
          </a:bodyPr>
          <a:lstStyle/>
          <a:p>
            <a:pPr marL="38100">
              <a:lnSpc>
                <a:spcPct val="100000"/>
              </a:lnSpc>
              <a:spcBef>
                <a:spcPts val="100"/>
              </a:spcBef>
            </a:pPr>
            <a:r>
              <a:rPr sz="2800" b="1" spc="-100">
                <a:latin typeface="Microsoft JhengHei"/>
                <a:cs typeface="Microsoft JhengHei"/>
              </a:rPr>
              <a:t>固定资产投资管理办法</a:t>
            </a:r>
            <a:r>
              <a:rPr sz="2700" b="1" spc="-15" baseline="38580">
                <a:latin typeface="Microsoft JhengHei"/>
                <a:cs typeface="Microsoft JhengHei"/>
              </a:rPr>
              <a:t>工程建设管理办法</a:t>
            </a:r>
            <a:endParaRPr sz="2700" baseline="38580">
              <a:latin typeface="Microsoft JhengHei"/>
              <a:cs typeface="Microsoft JhengHei"/>
            </a:endParaRPr>
          </a:p>
        </p:txBody>
      </p:sp>
      <p:sp>
        <p:nvSpPr>
          <p:cNvPr id="22" name="object 22"/>
          <p:cNvSpPr/>
          <p:nvPr/>
        </p:nvSpPr>
        <p:spPr>
          <a:xfrm flipH="1">
            <a:off x="4725987" y="2770188"/>
            <a:ext cx="0" cy="2367280"/>
          </a:xfrm>
          <a:custGeom>
            <a:rect l="l" t="t" r="r" b="b"/>
            <a:pathLst>
              <a:path h="2367279">
                <a:moveTo>
                  <a:pt x="0" y="0"/>
                </a:moveTo>
                <a:lnTo>
                  <a:pt x="0" y="2366962"/>
                </a:lnTo>
              </a:path>
            </a:pathLst>
          </a:custGeom>
          <a:ln w="9525">
            <a:solidFill>
              <a:srgbClr val="000000"/>
            </a:solidFill>
            <a:prstDash val="sysDot"/>
          </a:ln>
        </p:spPr>
        <p:txBody>
          <a:bodyPr wrap="square" lIns="0" tIns="0" rIns="0" bIns="0" rtlCol="0"/>
          <a:lstStyle/>
          <a:p/>
        </p:txBody>
      </p:sp>
      <p:sp>
        <p:nvSpPr>
          <p:cNvPr id="23" name="object 23"/>
          <p:cNvSpPr txBox="1"/>
          <p:nvPr/>
        </p:nvSpPr>
        <p:spPr>
          <a:xfrm>
            <a:off x="434340" y="976122"/>
            <a:ext cx="8026400" cy="1219200"/>
          </a:xfrm>
          <a:prstGeom prst="rect">
            <a:avLst/>
          </a:prstGeom>
        </p:spPr>
        <p:txBody>
          <a:bodyPr vert="horz" wrap="square" lIns="0" tIns="5080" rIns="0" bIns="0" rtlCol="0">
            <a:spAutoFit/>
          </a:bodyPr>
          <a:lstStyle/>
          <a:p>
            <a:pPr marL="12700" marR="5080" indent="176530" algn="just">
              <a:lnSpc>
                <a:spcPct val="144200"/>
              </a:lnSpc>
              <a:spcBef>
                <a:spcPts val="40"/>
              </a:spcBef>
              <a:buSzPct val="97222"/>
              <a:buFont typeface="Wingdings"/>
              <a:buChar char=""/>
              <a:tabLst>
                <a:tab pos="189230"/>
              </a:tabLst>
            </a:pPr>
            <a:r>
              <a:rPr sz="1800" b="1" spc="-5">
                <a:latin typeface="Microsoft JhengHei"/>
                <a:cs typeface="Microsoft JhengHei"/>
              </a:rPr>
              <a:t>《工程建设管理办法》和《固定资产投资管理办法》是中国电信计划建设两项基本制度；可研批复为其管理界面，立项以后到工程竣工验收环节为工程管理范</a:t>
            </a:r>
            <a:r>
              <a:rPr sz="1800" b="1" spc="-50">
                <a:latin typeface="Microsoft JhengHei"/>
                <a:cs typeface="Microsoft JhengHei"/>
              </a:rPr>
              <a:t>畴</a:t>
            </a:r>
            <a:endParaRPr sz="1800">
              <a:latin typeface="Microsoft JhengHei"/>
              <a:cs typeface="Microsoft JhengHei"/>
            </a:endParaRPr>
          </a:p>
        </p:txBody>
      </p:sp>
      <p:sp>
        <p:nvSpPr>
          <p:cNvPr id="24" name="object 24"/>
          <p:cNvSpPr/>
          <p:nvPr/>
        </p:nvSpPr>
        <p:spPr>
          <a:xfrm flipH="1">
            <a:off x="7280275" y="2771775"/>
            <a:ext cx="0" cy="2367280"/>
          </a:xfrm>
          <a:custGeom>
            <a:rect l="l" t="t" r="r" b="b"/>
            <a:pathLst>
              <a:path h="2367279">
                <a:moveTo>
                  <a:pt x="0" y="0"/>
                </a:moveTo>
                <a:lnTo>
                  <a:pt x="0" y="2366962"/>
                </a:lnTo>
              </a:path>
            </a:pathLst>
          </a:custGeom>
          <a:ln w="9525">
            <a:solidFill>
              <a:srgbClr val="000000"/>
            </a:solidFill>
            <a:prstDash val="sysDot"/>
          </a:ln>
        </p:spPr>
        <p:txBody>
          <a:bodyPr wrap="square" lIns="0" tIns="0" rIns="0" bIns="0" rtlCol="0"/>
          <a:lstStyle/>
          <a:p/>
        </p:txBody>
      </p:sp>
      <p:sp>
        <p:nvSpPr>
          <p:cNvPr id="25" name="object 25"/>
          <p:cNvSpPr txBox="1"/>
          <p:nvPr/>
        </p:nvSpPr>
        <p:spPr>
          <a:xfrm>
            <a:off x="7675561" y="3514725"/>
            <a:ext cx="647700" cy="1271905"/>
          </a:xfrm>
          <a:prstGeom prst="rect">
            <a:avLst/>
          </a:prstGeom>
          <a:ln w="28575">
            <a:solidFill>
              <a:srgbClr val="569EE0"/>
            </a:solidFill>
          </a:ln>
        </p:spPr>
        <p:txBody>
          <a:bodyPr vert="vert" wrap="square" lIns="0" tIns="3175" rIns="0" bIns="0" rtlCol="0">
            <a:spAutoFit/>
          </a:bodyPr>
          <a:lstStyle/>
          <a:p>
            <a:pPr>
              <a:lnSpc>
                <a:spcPct val="100000"/>
              </a:lnSpc>
              <a:spcBef>
                <a:spcPts val="25"/>
              </a:spcBef>
            </a:pPr>
            <a:endParaRPr sz="1500">
              <a:latin typeface="Times New Roman"/>
              <a:cs typeface="Times New Roman"/>
            </a:endParaRPr>
          </a:p>
          <a:p>
            <a:pPr marL="191135">
              <a:lnSpc>
                <a:spcPct val="100000"/>
              </a:lnSpc>
            </a:pPr>
            <a:r>
              <a:rPr sz="1400" b="1" spc="-10">
                <a:latin typeface="Microsoft JhengHei"/>
                <a:cs typeface="Microsoft JhengHei"/>
              </a:rPr>
              <a:t>项目后评估</a:t>
            </a:r>
            <a:endParaRPr sz="1400">
              <a:latin typeface="Microsoft JhengHei"/>
              <a:cs typeface="Microsoft JhengHei"/>
            </a:endParaRPr>
          </a:p>
        </p:txBody>
      </p:sp>
      <p:sp>
        <p:nvSpPr>
          <p:cNvPr id="26" name="object 26"/>
          <p:cNvSpPr txBox="1"/>
          <p:nvPr/>
        </p:nvSpPr>
        <p:spPr>
          <a:xfrm>
            <a:off x="6950604" y="2228532"/>
            <a:ext cx="2159000" cy="452120"/>
          </a:xfrm>
          <a:prstGeom prst="rect">
            <a:avLst/>
          </a:prstGeom>
        </p:spPr>
        <p:txBody>
          <a:bodyPr vert="horz" wrap="square" lIns="0" tIns="12700" rIns="0" bIns="0" rtlCol="0">
            <a:spAutoFit/>
          </a:bodyPr>
          <a:lstStyle/>
          <a:p>
            <a:pPr marL="12700">
              <a:lnSpc>
                <a:spcPct val="100000"/>
              </a:lnSpc>
              <a:spcBef>
                <a:spcPts val="100"/>
              </a:spcBef>
            </a:pPr>
            <a:r>
              <a:rPr sz="2800" b="1" spc="-10">
                <a:latin typeface="Microsoft JhengHei"/>
                <a:cs typeface="Microsoft JhengHei"/>
              </a:rPr>
              <a:t>固定资产投资</a:t>
            </a:r>
            <a:endParaRPr sz="2800">
              <a:latin typeface="Microsoft JhengHei"/>
              <a:cs typeface="Microsoft JhengHei"/>
            </a:endParaRPr>
          </a:p>
        </p:txBody>
      </p:sp>
      <p:sp>
        <p:nvSpPr>
          <p:cNvPr id="27" name="object 27"/>
          <p:cNvSpPr txBox="1"/>
          <p:nvPr/>
        </p:nvSpPr>
        <p:spPr>
          <a:xfrm>
            <a:off x="7306204" y="2655252"/>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管理办法</a:t>
            </a:r>
            <a:endParaRPr sz="2800">
              <a:latin typeface="Microsoft JhengHei"/>
              <a:cs typeface="Microsoft JhengHei"/>
            </a:endParaRPr>
          </a:p>
        </p:txBody>
      </p:sp>
      <p:pic>
        <p:nvPicPr>
          <p:cNvPr id="28" name="object 28"/>
          <p:cNvPicPr/>
          <p:nvPr/>
        </p:nvPicPr>
        <p:blipFill>
          <a:blip r:embed="rId5"/>
          <a:stretch>
            <a:fillRect/>
          </a:stretch>
        </p:blipFill>
        <p:spPr>
          <a:xfrm>
            <a:off x="3194050" y="4905374"/>
            <a:ext cx="1504950" cy="754062"/>
          </a:xfrm>
          <a:prstGeom prst="rect">
            <a:avLst/>
          </a:prstGeom>
        </p:spPr>
      </p:pic>
      <p:sp>
        <p:nvSpPr>
          <p:cNvPr id="29" name="object 29"/>
          <p:cNvSpPr/>
          <p:nvPr/>
        </p:nvSpPr>
        <p:spPr>
          <a:xfrm>
            <a:off x="2019298" y="5057775"/>
            <a:ext cx="852805" cy="1109980"/>
          </a:xfrm>
          <a:custGeom>
            <a:rect l="l" t="t" r="r" b="b"/>
            <a:pathLst>
              <a:path w="852805" h="1109979">
                <a:moveTo>
                  <a:pt x="0" y="0"/>
                </a:moveTo>
                <a:lnTo>
                  <a:pt x="0" y="1109661"/>
                </a:lnTo>
                <a:lnTo>
                  <a:pt x="852487" y="1109661"/>
                </a:lnTo>
              </a:path>
            </a:pathLst>
          </a:custGeom>
          <a:ln w="38100">
            <a:solidFill>
              <a:srgbClr val="B2B2B2"/>
            </a:solidFill>
            <a:prstDash val="dot"/>
          </a:ln>
        </p:spPr>
        <p:txBody>
          <a:bodyPr wrap="square" lIns="0" tIns="0" rIns="0" bIns="0" rtlCol="0"/>
          <a:lstStyle/>
          <a:p/>
        </p:txBody>
      </p:sp>
      <p:sp>
        <p:nvSpPr>
          <p:cNvPr id="30" name="object 30"/>
          <p:cNvSpPr/>
          <p:nvPr/>
        </p:nvSpPr>
        <p:spPr>
          <a:xfrm>
            <a:off x="6551611" y="5057774"/>
            <a:ext cx="1160780" cy="1109980"/>
          </a:xfrm>
          <a:custGeom>
            <a:rect l="l" t="t" r="r" b="b"/>
            <a:pathLst>
              <a:path w="1160779" h="1109979">
                <a:moveTo>
                  <a:pt x="1160462" y="0"/>
                </a:moveTo>
                <a:lnTo>
                  <a:pt x="1160462" y="1109661"/>
                </a:lnTo>
                <a:lnTo>
                  <a:pt x="0" y="1109661"/>
                </a:lnTo>
              </a:path>
            </a:pathLst>
          </a:custGeom>
          <a:ln w="38100">
            <a:solidFill>
              <a:srgbClr val="B2B2B2"/>
            </a:solidFill>
            <a:prstDash val="dot"/>
          </a:ln>
        </p:spPr>
        <p:txBody>
          <a:bodyPr wrap="square" lIns="0" tIns="0" rIns="0" bIns="0" rtlCol="0"/>
          <a:lstStyle/>
          <a:p/>
        </p:txBody>
      </p:sp>
      <p:sp>
        <p:nvSpPr>
          <p:cNvPr id="31" name="object 31"/>
          <p:cNvSpPr txBox="1"/>
          <p:nvPr/>
        </p:nvSpPr>
        <p:spPr>
          <a:xfrm>
            <a:off x="3811736" y="5947251"/>
            <a:ext cx="1803400" cy="452120"/>
          </a:xfrm>
          <a:prstGeom prst="rect">
            <a:avLst/>
          </a:prstGeom>
        </p:spPr>
        <p:txBody>
          <a:bodyPr vert="horz" wrap="square" lIns="0" tIns="12700" rIns="0" bIns="0" rtlCol="0">
            <a:spAutoFit/>
          </a:bodyPr>
          <a:lstStyle/>
          <a:p>
            <a:pPr algn="ctr">
              <a:lnSpc>
                <a:spcPct val="100000"/>
              </a:lnSpc>
              <a:spcBef>
                <a:spcPts val="100"/>
              </a:spcBef>
            </a:pPr>
            <a:r>
              <a:rPr sz="1400" b="1" spc="-5">
                <a:latin typeface="Microsoft JhengHei"/>
                <a:cs typeface="Microsoft JhengHei"/>
              </a:rPr>
              <a:t>工程建设项目管理办法</a:t>
            </a:r>
            <a:endParaRPr sz="1400">
              <a:latin typeface="Microsoft JhengHei"/>
              <a:cs typeface="Microsoft JhengHei"/>
            </a:endParaRPr>
          </a:p>
          <a:p>
            <a:pPr algn="ctr">
              <a:lnSpc>
                <a:spcPct val="100000"/>
              </a:lnSpc>
            </a:pPr>
            <a:r>
              <a:rPr sz="1400" b="1">
                <a:latin typeface="Microsoft JhengHei"/>
                <a:cs typeface="Microsoft JhengHei"/>
              </a:rPr>
              <a:t>（全过程</a:t>
            </a:r>
            <a:r>
              <a:rPr sz="1400" b="1" spc="-50">
                <a:latin typeface="Microsoft JhengHei"/>
                <a:cs typeface="Microsoft JhengHei"/>
              </a:rPr>
              <a:t>）</a:t>
            </a:r>
            <a:endParaRPr sz="1400">
              <a:latin typeface="Microsoft JhengHei"/>
              <a:cs typeface="Microsoft JhengHei"/>
            </a:endParaRPr>
          </a:p>
        </p:txBody>
      </p:sp>
      <p:sp>
        <p:nvSpPr>
          <p:cNvPr id="32" name="object 32"/>
          <p:cNvSpPr txBox="1"/>
          <p:nvPr/>
        </p:nvSpPr>
        <p:spPr>
          <a:xfrm>
            <a:off x="3512217" y="5187632"/>
            <a:ext cx="914400" cy="452120"/>
          </a:xfrm>
          <a:prstGeom prst="rect">
            <a:avLst/>
          </a:prstGeom>
        </p:spPr>
        <p:txBody>
          <a:bodyPr vert="horz" wrap="square" lIns="0" tIns="12700" rIns="0" bIns="0" rtlCol="0">
            <a:spAutoFit/>
          </a:bodyPr>
          <a:lstStyle/>
          <a:p>
            <a:pPr marL="12700">
              <a:lnSpc>
                <a:spcPct val="100000"/>
              </a:lnSpc>
              <a:spcBef>
                <a:spcPts val="100"/>
              </a:spcBef>
            </a:pPr>
            <a:r>
              <a:rPr sz="2800" b="1" spc="35">
                <a:latin typeface="Microsoft JhengHei"/>
                <a:cs typeface="Microsoft JhengHei"/>
              </a:rPr>
              <a:t>指导/</a:t>
            </a:r>
            <a:endParaRPr sz="2800">
              <a:latin typeface="Microsoft JhengHei"/>
              <a:cs typeface="Microsoft JhengHei"/>
            </a:endParaRPr>
          </a:p>
        </p:txBody>
      </p:sp>
      <p:sp>
        <p:nvSpPr>
          <p:cNvPr id="33" name="object 33"/>
          <p:cNvSpPr txBox="1"/>
          <p:nvPr/>
        </p:nvSpPr>
        <p:spPr>
          <a:xfrm>
            <a:off x="3601117" y="5614352"/>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Microsoft JhengHei"/>
                <a:cs typeface="Microsoft JhengHei"/>
              </a:rPr>
              <a:t>依据</a:t>
            </a:r>
            <a:endParaRPr sz="2800">
              <a:latin typeface="Microsoft JhengHei"/>
              <a:cs typeface="Microsoft JhengHei"/>
            </a:endParaRPr>
          </a:p>
        </p:txBody>
      </p:sp>
      <p:pic>
        <p:nvPicPr>
          <p:cNvPr id="34" name="object 34"/>
          <p:cNvPicPr/>
          <p:nvPr/>
        </p:nvPicPr>
        <p:blipFill>
          <a:blip r:embed="rId6"/>
          <a:stretch>
            <a:fillRect/>
          </a:stretch>
        </p:blipFill>
        <p:spPr>
          <a:xfrm>
            <a:off x="4806950" y="4956175"/>
            <a:ext cx="1504950" cy="754062"/>
          </a:xfrm>
          <a:prstGeom prst="rect">
            <a:avLst/>
          </a:prstGeom>
        </p:spPr>
      </p:pic>
      <p:sp>
        <p:nvSpPr>
          <p:cNvPr id="35" name="object 35"/>
          <p:cNvSpPr txBox="1"/>
          <p:nvPr/>
        </p:nvSpPr>
        <p:spPr>
          <a:xfrm>
            <a:off x="5150517" y="5187632"/>
            <a:ext cx="914400" cy="452120"/>
          </a:xfrm>
          <a:prstGeom prst="rect">
            <a:avLst/>
          </a:prstGeom>
        </p:spPr>
        <p:txBody>
          <a:bodyPr vert="horz" wrap="square" lIns="0" tIns="12700" rIns="0" bIns="0" rtlCol="0">
            <a:spAutoFit/>
          </a:bodyPr>
          <a:lstStyle/>
          <a:p>
            <a:pPr marL="12700">
              <a:lnSpc>
                <a:spcPct val="100000"/>
              </a:lnSpc>
              <a:spcBef>
                <a:spcPts val="100"/>
              </a:spcBef>
            </a:pPr>
            <a:r>
              <a:rPr sz="2800" b="1" spc="35">
                <a:latin typeface="Microsoft JhengHei"/>
                <a:cs typeface="Microsoft JhengHei"/>
              </a:rPr>
              <a:t>细化/</a:t>
            </a:r>
            <a:endParaRPr sz="2800">
              <a:latin typeface="Microsoft JhengHei"/>
              <a:cs typeface="Microsoft JhengHei"/>
            </a:endParaRPr>
          </a:p>
        </p:txBody>
      </p:sp>
      <p:sp>
        <p:nvSpPr>
          <p:cNvPr id="37" name="object 37"/>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5</a:t>
            </a:fld>
          </a:p>
        </p:txBody>
      </p:sp>
      <p:sp>
        <p:nvSpPr>
          <p:cNvPr id="36" name="object 36"/>
          <p:cNvSpPr txBox="1"/>
          <p:nvPr/>
        </p:nvSpPr>
        <p:spPr>
          <a:xfrm>
            <a:off x="5239417" y="5614352"/>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Microsoft JhengHei"/>
                <a:cs typeface="Microsoft JhengHei"/>
              </a:rPr>
              <a:t>接应</a:t>
            </a:r>
            <a:endParaRPr sz="28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8077"/>
            <a:ext cx="5359400" cy="330200"/>
          </a:xfrm>
          <a:prstGeom prst="rect">
            <a:avLst/>
          </a:prstGeom>
        </p:spPr>
        <p:txBody>
          <a:bodyPr vert="horz" wrap="square" lIns="0" tIns="12700" rIns="0" bIns="0" rtlCol="0">
            <a:spAutoFit/>
          </a:bodyPr>
          <a:lstStyle/>
          <a:p>
            <a:pPr marL="12700">
              <a:lnSpc>
                <a:spcPct val="100000"/>
              </a:lnSpc>
              <a:spcBef>
                <a:spcPts val="100"/>
              </a:spcBef>
            </a:pPr>
            <a:r>
              <a:rPr sz="2000" spc="-30"/>
              <a:t>工程建</a:t>
            </a:r>
            <a:r>
              <a:rPr sz="2000" spc="-5">
                <a:latin typeface="Microsoft JhengHei"/>
                <a:cs typeface="Microsoft JhengHei"/>
              </a:rPr>
              <a:t>设实行两级综合管理，三级项目管理体制</a:t>
            </a:r>
            <a:endParaRPr sz="2000">
              <a:latin typeface="Microsoft JhengHei"/>
              <a:cs typeface="Microsoft JhengHei"/>
            </a:endParaRPr>
          </a:p>
        </p:txBody>
      </p:sp>
      <p:pic>
        <p:nvPicPr>
          <p:cNvPr id="3" name="object 3"/>
          <p:cNvPicPr/>
          <p:nvPr/>
        </p:nvPicPr>
        <p:blipFill>
          <a:blip r:embed="rId2"/>
          <a:stretch>
            <a:fillRect/>
          </a:stretch>
        </p:blipFill>
        <p:spPr>
          <a:xfrm>
            <a:off x="419099" y="4819649"/>
            <a:ext cx="3784600" cy="920750"/>
          </a:xfrm>
          <a:prstGeom prst="rect">
            <a:avLst/>
          </a:prstGeom>
        </p:spPr>
      </p:pic>
      <p:grpSp>
        <p:nvGrpSpPr>
          <p:cNvPr id="4" name="object 4"/>
          <p:cNvGrpSpPr/>
          <p:nvPr/>
        </p:nvGrpSpPr>
        <p:grpSpPr>
          <a:xfrm>
            <a:off x="1015999" y="1720849"/>
            <a:ext cx="2514600" cy="933450"/>
            <a:chOff x="1015999" y="1720849"/>
            <a:chExt cx="2514600" cy="933450"/>
          </a:xfrm>
        </p:grpSpPr>
        <p:pic>
          <p:nvPicPr>
            <p:cNvPr id="5" name="object 5"/>
            <p:cNvPicPr/>
            <p:nvPr/>
          </p:nvPicPr>
          <p:blipFill>
            <a:blip r:embed="rId3"/>
            <a:stretch>
              <a:fillRect/>
            </a:stretch>
          </p:blipFill>
          <p:spPr>
            <a:xfrm>
              <a:off x="1015999" y="1720849"/>
              <a:ext cx="2514600" cy="920750"/>
            </a:xfrm>
            <a:prstGeom prst="rect">
              <a:avLst/>
            </a:prstGeom>
          </p:spPr>
        </p:pic>
        <p:sp>
          <p:nvSpPr>
            <p:cNvPr id="6" name="object 6"/>
            <p:cNvSpPr/>
            <p:nvPr/>
          </p:nvSpPr>
          <p:spPr>
            <a:xfrm flipH="1">
              <a:off x="2247900" y="1739900"/>
              <a:ext cx="0" cy="914400"/>
            </a:xfrm>
            <a:custGeom>
              <a:rect l="l" t="t" r="r" b="b"/>
              <a:pathLst>
                <a:path h="914400">
                  <a:moveTo>
                    <a:pt x="0" y="0"/>
                  </a:moveTo>
                  <a:lnTo>
                    <a:pt x="0" y="914400"/>
                  </a:lnTo>
                </a:path>
              </a:pathLst>
            </a:custGeom>
            <a:ln w="19050">
              <a:solidFill>
                <a:srgbClr val="000000"/>
              </a:solidFill>
              <a:prstDash val="sysDash"/>
            </a:ln>
          </p:spPr>
          <p:txBody>
            <a:bodyPr wrap="square" lIns="0" tIns="0" rIns="0" bIns="0" rtlCol="0"/>
            <a:lstStyle/>
            <a:p/>
          </p:txBody>
        </p:sp>
      </p:grpSp>
      <p:grpSp>
        <p:nvGrpSpPr>
          <p:cNvPr id="7" name="object 7"/>
          <p:cNvGrpSpPr/>
          <p:nvPr/>
        </p:nvGrpSpPr>
        <p:grpSpPr>
          <a:xfrm>
            <a:off x="673099" y="3270249"/>
            <a:ext cx="3187700" cy="923925"/>
            <a:chOff x="673099" y="3270249"/>
            <a:chExt cx="3187700" cy="923925"/>
          </a:xfrm>
        </p:grpSpPr>
        <p:pic>
          <p:nvPicPr>
            <p:cNvPr id="8" name="object 8"/>
            <p:cNvPicPr/>
            <p:nvPr/>
          </p:nvPicPr>
          <p:blipFill>
            <a:blip r:embed="rId4"/>
            <a:stretch>
              <a:fillRect/>
            </a:stretch>
          </p:blipFill>
          <p:spPr>
            <a:xfrm>
              <a:off x="673099" y="3270249"/>
              <a:ext cx="3187700" cy="923925"/>
            </a:xfrm>
            <a:prstGeom prst="rect">
              <a:avLst/>
            </a:prstGeom>
          </p:spPr>
        </p:pic>
        <p:sp>
          <p:nvSpPr>
            <p:cNvPr id="9" name="object 9"/>
            <p:cNvSpPr/>
            <p:nvPr/>
          </p:nvSpPr>
          <p:spPr>
            <a:xfrm flipH="1">
              <a:off x="2249488" y="3278187"/>
              <a:ext cx="0" cy="914400"/>
            </a:xfrm>
            <a:custGeom>
              <a:rect l="l" t="t" r="r" b="b"/>
              <a:pathLst>
                <a:path h="914400">
                  <a:moveTo>
                    <a:pt x="0" y="0"/>
                  </a:moveTo>
                  <a:lnTo>
                    <a:pt x="0" y="914400"/>
                  </a:lnTo>
                </a:path>
              </a:pathLst>
            </a:custGeom>
            <a:ln w="19050">
              <a:solidFill>
                <a:srgbClr val="000000"/>
              </a:solidFill>
              <a:prstDash val="sysDash"/>
            </a:ln>
          </p:spPr>
          <p:txBody>
            <a:bodyPr wrap="square" lIns="0" tIns="0" rIns="0" bIns="0" rtlCol="0"/>
            <a:lstStyle/>
            <a:p/>
          </p:txBody>
        </p:sp>
      </p:grpSp>
      <p:sp>
        <p:nvSpPr>
          <p:cNvPr id="10" name="object 10"/>
          <p:cNvSpPr txBox="1"/>
          <p:nvPr/>
        </p:nvSpPr>
        <p:spPr>
          <a:xfrm>
            <a:off x="1257820" y="2052320"/>
            <a:ext cx="1983105" cy="878840"/>
          </a:xfrm>
          <a:prstGeom prst="rect">
            <a:avLst/>
          </a:prstGeom>
        </p:spPr>
        <p:txBody>
          <a:bodyPr vert="horz" wrap="square" lIns="0" tIns="12700" rIns="0" bIns="0" rtlCol="0">
            <a:spAutoFit/>
          </a:bodyPr>
          <a:lstStyle/>
          <a:p>
            <a:pPr marL="12700">
              <a:lnSpc>
                <a:spcPct val="100000"/>
              </a:lnSpc>
              <a:spcBef>
                <a:spcPts val="100"/>
              </a:spcBef>
              <a:tabLst>
                <a:tab pos="1258570"/>
              </a:tabLst>
            </a:pPr>
            <a:r>
              <a:rPr sz="2800" b="1">
                <a:latin typeface="Microsoft JhengHei"/>
                <a:cs typeface="Microsoft JhengHei"/>
              </a:rPr>
              <a:t>综</a:t>
            </a:r>
            <a:r>
              <a:rPr sz="2800" b="1" spc="-50">
                <a:latin typeface="Microsoft JhengHei"/>
                <a:cs typeface="Microsoft JhengHei"/>
              </a:rPr>
              <a:t>合</a:t>
            </a:r>
            <a:r>
              <a:rPr sz="2800" b="1">
                <a:latin typeface="Microsoft JhengHei"/>
                <a:cs typeface="Microsoft JhengHei"/>
              </a:rPr>
              <a:t>	项</a:t>
            </a:r>
            <a:r>
              <a:rPr sz="2800" b="1" spc="-50">
                <a:latin typeface="Microsoft JhengHei"/>
                <a:cs typeface="Microsoft JhengHei"/>
              </a:rPr>
              <a:t>目</a:t>
            </a:r>
            <a:endParaRPr sz="2800">
              <a:latin typeface="Microsoft JhengHei"/>
              <a:cs typeface="Microsoft JhengHei"/>
            </a:endParaRPr>
          </a:p>
          <a:p>
            <a:pPr marL="12700">
              <a:lnSpc>
                <a:spcPct val="100000"/>
              </a:lnSpc>
              <a:tabLst>
                <a:tab pos="1258570"/>
              </a:tabLst>
            </a:pPr>
            <a:r>
              <a:rPr sz="2800" b="1">
                <a:latin typeface="Microsoft JhengHei"/>
                <a:cs typeface="Microsoft JhengHei"/>
              </a:rPr>
              <a:t>管</a:t>
            </a:r>
            <a:r>
              <a:rPr sz="2800" b="1" spc="-50">
                <a:latin typeface="Microsoft JhengHei"/>
                <a:cs typeface="Microsoft JhengHei"/>
              </a:rPr>
              <a:t>理</a:t>
            </a:r>
            <a:r>
              <a:rPr sz="2800" b="1">
                <a:latin typeface="Microsoft JhengHei"/>
                <a:cs typeface="Microsoft JhengHei"/>
              </a:rPr>
              <a:t>	管</a:t>
            </a:r>
            <a:r>
              <a:rPr sz="2800" b="1" spc="-50">
                <a:latin typeface="Microsoft JhengHei"/>
                <a:cs typeface="Microsoft JhengHei"/>
              </a:rPr>
              <a:t>理</a:t>
            </a:r>
            <a:endParaRPr sz="2800">
              <a:latin typeface="Microsoft JhengHei"/>
              <a:cs typeface="Microsoft JhengHei"/>
            </a:endParaRPr>
          </a:p>
        </p:txBody>
      </p:sp>
      <p:sp>
        <p:nvSpPr>
          <p:cNvPr id="11" name="object 11"/>
          <p:cNvSpPr txBox="1"/>
          <p:nvPr/>
        </p:nvSpPr>
        <p:spPr>
          <a:xfrm>
            <a:off x="1259409" y="3616007"/>
            <a:ext cx="1983105" cy="878840"/>
          </a:xfrm>
          <a:prstGeom prst="rect">
            <a:avLst/>
          </a:prstGeom>
        </p:spPr>
        <p:txBody>
          <a:bodyPr vert="horz" wrap="square" lIns="0" tIns="12700" rIns="0" bIns="0" rtlCol="0">
            <a:spAutoFit/>
          </a:bodyPr>
          <a:lstStyle/>
          <a:p>
            <a:pPr marL="12700">
              <a:lnSpc>
                <a:spcPct val="100000"/>
              </a:lnSpc>
              <a:spcBef>
                <a:spcPts val="100"/>
              </a:spcBef>
              <a:tabLst>
                <a:tab pos="1258570"/>
              </a:tabLst>
            </a:pPr>
            <a:r>
              <a:rPr sz="2800" b="1">
                <a:latin typeface="Microsoft JhengHei"/>
                <a:cs typeface="Microsoft JhengHei"/>
              </a:rPr>
              <a:t>综</a:t>
            </a:r>
            <a:r>
              <a:rPr sz="2800" b="1" spc="-50">
                <a:latin typeface="Microsoft JhengHei"/>
                <a:cs typeface="Microsoft JhengHei"/>
              </a:rPr>
              <a:t>合</a:t>
            </a:r>
            <a:r>
              <a:rPr sz="2800" b="1">
                <a:latin typeface="Microsoft JhengHei"/>
                <a:cs typeface="Microsoft JhengHei"/>
              </a:rPr>
              <a:t>	项</a:t>
            </a:r>
            <a:r>
              <a:rPr sz="2800" b="1" spc="-50">
                <a:latin typeface="Microsoft JhengHei"/>
                <a:cs typeface="Microsoft JhengHei"/>
              </a:rPr>
              <a:t>目</a:t>
            </a:r>
            <a:endParaRPr sz="2800">
              <a:latin typeface="Microsoft JhengHei"/>
              <a:cs typeface="Microsoft JhengHei"/>
            </a:endParaRPr>
          </a:p>
          <a:p>
            <a:pPr marL="12700">
              <a:lnSpc>
                <a:spcPct val="100000"/>
              </a:lnSpc>
              <a:tabLst>
                <a:tab pos="1258570"/>
              </a:tabLst>
            </a:pPr>
            <a:r>
              <a:rPr sz="2800" b="1">
                <a:latin typeface="Microsoft JhengHei"/>
                <a:cs typeface="Microsoft JhengHei"/>
              </a:rPr>
              <a:t>管</a:t>
            </a:r>
            <a:r>
              <a:rPr sz="2800" b="1" spc="-50">
                <a:latin typeface="Microsoft JhengHei"/>
                <a:cs typeface="Microsoft JhengHei"/>
              </a:rPr>
              <a:t>理</a:t>
            </a:r>
            <a:r>
              <a:rPr sz="2800" b="1">
                <a:latin typeface="Microsoft JhengHei"/>
                <a:cs typeface="Microsoft JhengHei"/>
              </a:rPr>
              <a:t>	管</a:t>
            </a:r>
            <a:r>
              <a:rPr sz="2800" b="1" spc="-50">
                <a:latin typeface="Microsoft JhengHei"/>
                <a:cs typeface="Microsoft JhengHei"/>
              </a:rPr>
              <a:t>理</a:t>
            </a:r>
            <a:endParaRPr sz="2800">
              <a:latin typeface="Microsoft JhengHei"/>
              <a:cs typeface="Microsoft JhengHei"/>
            </a:endParaRPr>
          </a:p>
        </p:txBody>
      </p:sp>
      <p:sp>
        <p:nvSpPr>
          <p:cNvPr id="12" name="object 12"/>
          <p:cNvSpPr txBox="1"/>
          <p:nvPr/>
        </p:nvSpPr>
        <p:spPr>
          <a:xfrm>
            <a:off x="1897582" y="5154294"/>
            <a:ext cx="736600" cy="878840"/>
          </a:xfrm>
          <a:prstGeom prst="rect">
            <a:avLst/>
          </a:prstGeom>
        </p:spPr>
        <p:txBody>
          <a:bodyPr vert="horz" wrap="square" lIns="0" tIns="12700" rIns="0" bIns="0" rtlCol="0">
            <a:spAutoFit/>
          </a:bodyPr>
          <a:lstStyle/>
          <a:p>
            <a:pPr marL="12700" marR="5080">
              <a:lnSpc>
                <a:spcPct val="100000"/>
              </a:lnSpc>
              <a:spcBef>
                <a:spcPts val="100"/>
              </a:spcBef>
            </a:pPr>
            <a:r>
              <a:rPr sz="2800" b="1" spc="-25">
                <a:latin typeface="Microsoft JhengHei"/>
                <a:cs typeface="Microsoft JhengHei"/>
              </a:rPr>
              <a:t>项目管理</a:t>
            </a:r>
            <a:endParaRPr sz="2800">
              <a:latin typeface="Microsoft JhengHei"/>
              <a:cs typeface="Microsoft JhengHei"/>
            </a:endParaRPr>
          </a:p>
        </p:txBody>
      </p:sp>
      <p:sp>
        <p:nvSpPr>
          <p:cNvPr id="13" name="object 13"/>
          <p:cNvSpPr/>
          <p:nvPr/>
        </p:nvSpPr>
        <p:spPr>
          <a:xfrm>
            <a:off x="4660900" y="1485900"/>
            <a:ext cx="1046480" cy="1371600"/>
          </a:xfrm>
          <a:custGeom>
            <a:rect l="l" t="t" r="r" b="b"/>
            <a:pathLst>
              <a:path w="1046478" h="1371600">
                <a:moveTo>
                  <a:pt x="0" y="342900"/>
                </a:moveTo>
                <a:lnTo>
                  <a:pt x="479490" y="342900"/>
                </a:lnTo>
                <a:lnTo>
                  <a:pt x="479490" y="0"/>
                </a:lnTo>
                <a:lnTo>
                  <a:pt x="1046162" y="685800"/>
                </a:lnTo>
                <a:lnTo>
                  <a:pt x="462054" y="1371600"/>
                </a:lnTo>
                <a:lnTo>
                  <a:pt x="462054" y="1028700"/>
                </a:lnTo>
                <a:lnTo>
                  <a:pt x="8718" y="1028700"/>
                </a:lnTo>
              </a:path>
            </a:pathLst>
          </a:custGeom>
          <a:ln w="38100">
            <a:solidFill>
              <a:srgbClr val="3366FF"/>
            </a:solidFill>
          </a:ln>
        </p:spPr>
        <p:txBody>
          <a:bodyPr wrap="square" lIns="0" tIns="0" rIns="0" bIns="0" rtlCol="0"/>
          <a:lstStyle/>
          <a:p/>
        </p:txBody>
      </p:sp>
      <p:sp>
        <p:nvSpPr>
          <p:cNvPr id="14" name="object 14"/>
          <p:cNvSpPr/>
          <p:nvPr/>
        </p:nvSpPr>
        <p:spPr>
          <a:xfrm>
            <a:off x="4686300" y="3073400"/>
            <a:ext cx="1016000" cy="1358900"/>
          </a:xfrm>
          <a:custGeom>
            <a:rect l="l" t="t" r="r" b="b"/>
            <a:pathLst>
              <a:path w="1016000" h="1358900">
                <a:moveTo>
                  <a:pt x="0" y="339725"/>
                </a:moveTo>
                <a:lnTo>
                  <a:pt x="465666" y="339725"/>
                </a:lnTo>
                <a:lnTo>
                  <a:pt x="465666" y="0"/>
                </a:lnTo>
                <a:lnTo>
                  <a:pt x="1016000" y="679450"/>
                </a:lnTo>
                <a:lnTo>
                  <a:pt x="448733" y="1358900"/>
                </a:lnTo>
                <a:lnTo>
                  <a:pt x="448733" y="1019175"/>
                </a:lnTo>
                <a:lnTo>
                  <a:pt x="8466" y="1019175"/>
                </a:lnTo>
              </a:path>
            </a:pathLst>
          </a:custGeom>
          <a:ln w="38100">
            <a:solidFill>
              <a:srgbClr val="FF9900"/>
            </a:solidFill>
          </a:ln>
        </p:spPr>
        <p:txBody>
          <a:bodyPr wrap="square" lIns="0" tIns="0" rIns="0" bIns="0" rtlCol="0"/>
          <a:lstStyle/>
          <a:p/>
        </p:txBody>
      </p:sp>
      <p:sp>
        <p:nvSpPr>
          <p:cNvPr id="15" name="object 15"/>
          <p:cNvSpPr/>
          <p:nvPr/>
        </p:nvSpPr>
        <p:spPr>
          <a:xfrm>
            <a:off x="4687887" y="4624387"/>
            <a:ext cx="1016000" cy="1358900"/>
          </a:xfrm>
          <a:custGeom>
            <a:rect l="l" t="t" r="r" b="b"/>
            <a:pathLst>
              <a:path w="1016000" h="1358900">
                <a:moveTo>
                  <a:pt x="0" y="339725"/>
                </a:moveTo>
                <a:lnTo>
                  <a:pt x="465666" y="339725"/>
                </a:lnTo>
                <a:lnTo>
                  <a:pt x="465666" y="0"/>
                </a:lnTo>
                <a:lnTo>
                  <a:pt x="1016000" y="679450"/>
                </a:lnTo>
                <a:lnTo>
                  <a:pt x="448733" y="1358900"/>
                </a:lnTo>
                <a:lnTo>
                  <a:pt x="448733" y="1019175"/>
                </a:lnTo>
                <a:lnTo>
                  <a:pt x="8466" y="1019175"/>
                </a:lnTo>
              </a:path>
            </a:pathLst>
          </a:custGeom>
          <a:ln w="38100">
            <a:solidFill>
              <a:srgbClr val="99CC00"/>
            </a:solidFill>
          </a:ln>
        </p:spPr>
        <p:txBody>
          <a:bodyPr wrap="square" lIns="0" tIns="0" rIns="0" bIns="0" rtlCol="0"/>
          <a:lstStyle/>
          <a:p/>
        </p:txBody>
      </p:sp>
      <p:sp>
        <p:nvSpPr>
          <p:cNvPr id="16" name="object 16"/>
          <p:cNvSpPr txBox="1"/>
          <p:nvPr/>
        </p:nvSpPr>
        <p:spPr>
          <a:xfrm>
            <a:off x="4604061" y="1974532"/>
            <a:ext cx="381000" cy="878840"/>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集团</a:t>
            </a:r>
            <a:endParaRPr sz="2800">
              <a:latin typeface="Microsoft JhengHei"/>
              <a:cs typeface="Microsoft JhengHei"/>
            </a:endParaRPr>
          </a:p>
        </p:txBody>
      </p:sp>
      <p:sp>
        <p:nvSpPr>
          <p:cNvPr id="17" name="object 17"/>
          <p:cNvSpPr txBox="1"/>
          <p:nvPr/>
        </p:nvSpPr>
        <p:spPr>
          <a:xfrm>
            <a:off x="4618349" y="3589020"/>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省</a:t>
            </a:r>
            <a:endParaRPr sz="2800">
              <a:latin typeface="Microsoft JhengHei"/>
              <a:cs typeface="Microsoft JhengHei"/>
            </a:endParaRPr>
          </a:p>
        </p:txBody>
      </p:sp>
      <p:sp>
        <p:nvSpPr>
          <p:cNvPr id="18" name="object 18"/>
          <p:cNvSpPr txBox="1"/>
          <p:nvPr/>
        </p:nvSpPr>
        <p:spPr>
          <a:xfrm>
            <a:off x="4696136" y="5152707"/>
            <a:ext cx="381000" cy="878840"/>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地市</a:t>
            </a:r>
            <a:endParaRPr sz="2800">
              <a:latin typeface="Microsoft JhengHei"/>
              <a:cs typeface="Microsoft JhengHei"/>
            </a:endParaRPr>
          </a:p>
        </p:txBody>
      </p:sp>
      <p:sp>
        <p:nvSpPr>
          <p:cNvPr id="19" name="object 19"/>
          <p:cNvSpPr/>
          <p:nvPr/>
        </p:nvSpPr>
        <p:spPr>
          <a:xfrm>
            <a:off x="5232400" y="2970211"/>
            <a:ext cx="3657600" cy="0"/>
          </a:xfrm>
          <a:custGeom>
            <a:rect l="l" t="t" r="r" b="b"/>
            <a:pathLst>
              <a:path w="3657600">
                <a:moveTo>
                  <a:pt x="0" y="0"/>
                </a:moveTo>
                <a:lnTo>
                  <a:pt x="3657600" y="0"/>
                </a:lnTo>
              </a:path>
            </a:pathLst>
          </a:custGeom>
          <a:ln w="9525">
            <a:solidFill>
              <a:srgbClr val="969696"/>
            </a:solidFill>
          </a:ln>
        </p:spPr>
        <p:txBody>
          <a:bodyPr wrap="square" lIns="0" tIns="0" rIns="0" bIns="0" rtlCol="0"/>
          <a:lstStyle/>
          <a:p/>
        </p:txBody>
      </p:sp>
      <p:sp>
        <p:nvSpPr>
          <p:cNvPr id="20" name="object 20"/>
          <p:cNvSpPr/>
          <p:nvPr/>
        </p:nvSpPr>
        <p:spPr>
          <a:xfrm>
            <a:off x="5246687" y="4521200"/>
            <a:ext cx="3657600" cy="0"/>
          </a:xfrm>
          <a:custGeom>
            <a:rect l="l" t="t" r="r" b="b"/>
            <a:pathLst>
              <a:path w="3657600">
                <a:moveTo>
                  <a:pt x="0" y="0"/>
                </a:moveTo>
                <a:lnTo>
                  <a:pt x="3657600" y="0"/>
                </a:lnTo>
              </a:path>
            </a:pathLst>
          </a:custGeom>
          <a:ln w="9525">
            <a:solidFill>
              <a:srgbClr val="969696"/>
            </a:solidFill>
          </a:ln>
        </p:spPr>
        <p:txBody>
          <a:bodyPr wrap="square" lIns="0" tIns="0" rIns="0" bIns="0" rtlCol="0"/>
          <a:lstStyle/>
          <a:p/>
        </p:txBody>
      </p:sp>
      <p:sp>
        <p:nvSpPr>
          <p:cNvPr id="21" name="object 21"/>
          <p:cNvSpPr txBox="1"/>
          <p:nvPr/>
        </p:nvSpPr>
        <p:spPr>
          <a:xfrm>
            <a:off x="5933440" y="1689576"/>
            <a:ext cx="2870200" cy="1092200"/>
          </a:xfrm>
          <a:prstGeom prst="rect">
            <a:avLst/>
          </a:prstGeom>
        </p:spPr>
        <p:txBody>
          <a:bodyPr vert="horz" wrap="square" lIns="0" tIns="12700" rIns="0" bIns="0" rtlCol="0">
            <a:spAutoFit/>
          </a:bodyPr>
          <a:lstStyle/>
          <a:p>
            <a:pPr marL="12700" marR="5080">
              <a:lnSpc>
                <a:spcPct val="100000"/>
              </a:lnSpc>
              <a:spcBef>
                <a:spcPts val="100"/>
              </a:spcBef>
            </a:pPr>
            <a:r>
              <a:rPr sz="1400" b="1" spc="-5">
                <a:latin typeface="Microsoft JhengHei"/>
                <a:cs typeface="Microsoft JhengHei"/>
              </a:rPr>
              <a:t>集团公司负责全集团的工程建设管</a:t>
            </a:r>
            <a:r>
              <a:rPr sz="1400" b="1" spc="-50">
                <a:latin typeface="Microsoft JhengHei"/>
                <a:cs typeface="Microsoft JhengHei"/>
              </a:rPr>
              <a:t> </a:t>
            </a:r>
            <a:r>
              <a:rPr sz="1400" b="1" spc="-5">
                <a:latin typeface="Microsoft JhengHei"/>
                <a:cs typeface="Microsoft JhengHei"/>
              </a:rPr>
              <a:t>理工作，负责建立全集团的工程建</a:t>
            </a:r>
            <a:r>
              <a:rPr sz="1400" b="1" spc="-50">
                <a:latin typeface="Microsoft JhengHei"/>
                <a:cs typeface="Microsoft JhengHei"/>
              </a:rPr>
              <a:t> </a:t>
            </a:r>
            <a:r>
              <a:rPr sz="1400" b="1" spc="-5">
                <a:latin typeface="Microsoft JhengHei"/>
                <a:cs typeface="Microsoft JhengHei"/>
              </a:rPr>
              <a:t>设管理体系并监督执行，负责集团</a:t>
            </a:r>
            <a:r>
              <a:rPr sz="1400" b="1" spc="-50">
                <a:latin typeface="Microsoft JhengHei"/>
                <a:cs typeface="Microsoft JhengHei"/>
              </a:rPr>
              <a:t> </a:t>
            </a:r>
            <a:r>
              <a:rPr sz="1400" b="1" spc="-5">
                <a:latin typeface="Microsoft JhengHei"/>
                <a:cs typeface="Microsoft JhengHei"/>
              </a:rPr>
              <a:t>公司立项和集团公司统一管理的工程程建设项目的实施管理</a:t>
            </a:r>
            <a:endParaRPr sz="1400">
              <a:latin typeface="Microsoft JhengHei"/>
              <a:cs typeface="Microsoft JhengHei"/>
            </a:endParaRPr>
          </a:p>
        </p:txBody>
      </p:sp>
      <p:sp>
        <p:nvSpPr>
          <p:cNvPr id="24" name="object 24"/>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6</a:t>
            </a:fld>
          </a:p>
        </p:txBody>
      </p:sp>
      <p:sp>
        <p:nvSpPr>
          <p:cNvPr id="22" name="object 22"/>
          <p:cNvSpPr txBox="1"/>
          <p:nvPr/>
        </p:nvSpPr>
        <p:spPr>
          <a:xfrm>
            <a:off x="5895340" y="3238977"/>
            <a:ext cx="2692400" cy="878840"/>
          </a:xfrm>
          <a:prstGeom prst="rect">
            <a:avLst/>
          </a:prstGeom>
        </p:spPr>
        <p:txBody>
          <a:bodyPr vert="horz" wrap="square" lIns="0" tIns="12700" rIns="0" bIns="0" rtlCol="0">
            <a:spAutoFit/>
          </a:bodyPr>
          <a:lstStyle/>
          <a:p>
            <a:pPr marL="12700" marR="5080" algn="just">
              <a:lnSpc>
                <a:spcPct val="100000"/>
              </a:lnSpc>
              <a:spcBef>
                <a:spcPts val="100"/>
              </a:spcBef>
            </a:pPr>
            <a:r>
              <a:rPr sz="1400" b="1" spc="-5">
                <a:latin typeface="Microsoft JhengHei"/>
                <a:cs typeface="Microsoft JhengHei"/>
              </a:rPr>
              <a:t>省公司负责对本省工程建设工作的管理，负责省内工程建设管理体系的建设并监督执行，负责省公司统一管理的工程建设项目的实施管理</a:t>
            </a:r>
            <a:endParaRPr sz="1400">
              <a:latin typeface="Microsoft JhengHei"/>
              <a:cs typeface="Microsoft JhengHei"/>
            </a:endParaRPr>
          </a:p>
        </p:txBody>
      </p:sp>
      <p:sp>
        <p:nvSpPr>
          <p:cNvPr id="23" name="object 23"/>
          <p:cNvSpPr txBox="1"/>
          <p:nvPr/>
        </p:nvSpPr>
        <p:spPr>
          <a:xfrm>
            <a:off x="5908040" y="4864576"/>
            <a:ext cx="2692400" cy="452120"/>
          </a:xfrm>
          <a:prstGeom prst="rect">
            <a:avLst/>
          </a:prstGeom>
        </p:spPr>
        <p:txBody>
          <a:bodyPr vert="horz" wrap="square" lIns="0" tIns="12700" rIns="0" bIns="0" rtlCol="0">
            <a:spAutoFit/>
          </a:bodyPr>
          <a:lstStyle/>
          <a:p>
            <a:pPr marL="12700" marR="5080">
              <a:lnSpc>
                <a:spcPct val="100000"/>
              </a:lnSpc>
              <a:spcBef>
                <a:spcPts val="100"/>
              </a:spcBef>
            </a:pPr>
            <a:r>
              <a:rPr sz="1400" b="1" spc="-5">
                <a:latin typeface="Microsoft JhengHei"/>
                <a:cs typeface="Microsoft JhengHei"/>
              </a:rPr>
              <a:t>地市分公司负责辖区内的工程建设</a:t>
            </a:r>
            <a:r>
              <a:rPr sz="1400" b="1" spc="-10">
                <a:latin typeface="Microsoft JhengHei"/>
                <a:cs typeface="Microsoft JhengHei"/>
              </a:rPr>
              <a:t>项目的实施管理</a:t>
            </a:r>
            <a:endParaRPr sz="1400">
              <a:latin typeface="Microsoft JhengHei"/>
              <a:cs typeface="Microsoft JhengHei"/>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8077"/>
            <a:ext cx="2819400" cy="330200"/>
          </a:xfrm>
          <a:prstGeom prst="rect">
            <a:avLst/>
          </a:prstGeom>
        </p:spPr>
        <p:txBody>
          <a:bodyPr vert="horz" wrap="square" lIns="0" tIns="12700" rIns="0" bIns="0" rtlCol="0">
            <a:spAutoFit/>
          </a:bodyPr>
          <a:lstStyle/>
          <a:p>
            <a:pPr marL="12700">
              <a:lnSpc>
                <a:spcPct val="100000"/>
              </a:lnSpc>
              <a:spcBef>
                <a:spcPts val="100"/>
              </a:spcBef>
            </a:pPr>
            <a:r>
              <a:rPr sz="2000" spc="-5">
                <a:latin typeface="Microsoft JhengHei"/>
                <a:cs typeface="Microsoft JhengHei"/>
              </a:rPr>
              <a:t>综合管理与项目管理职责</a:t>
            </a:r>
            <a:endParaRPr sz="2000">
              <a:latin typeface="Microsoft JhengHei"/>
              <a:cs typeface="Microsoft JhengHei"/>
            </a:endParaRPr>
          </a:p>
        </p:txBody>
      </p:sp>
      <p:grpSp>
        <p:nvGrpSpPr>
          <p:cNvPr id="3" name="object 3"/>
          <p:cNvGrpSpPr/>
          <p:nvPr/>
        </p:nvGrpSpPr>
        <p:grpSpPr>
          <a:xfrm>
            <a:off x="519112" y="1522412"/>
            <a:ext cx="8029575" cy="1235075"/>
            <a:chOff x="519112" y="1522412"/>
            <a:chExt cx="8029575" cy="1235075"/>
          </a:xfrm>
        </p:grpSpPr>
        <p:sp>
          <p:nvSpPr>
            <p:cNvPr id="4" name="object 4"/>
            <p:cNvSpPr/>
            <p:nvPr/>
          </p:nvSpPr>
          <p:spPr>
            <a:xfrm>
              <a:off x="5029199" y="1536699"/>
              <a:ext cx="3505200" cy="1206500"/>
            </a:xfrm>
            <a:custGeom>
              <a:rect l="l" t="t" r="r" b="b"/>
              <a:pathLst>
                <a:path w="3505200" h="1206500">
                  <a:moveTo>
                    <a:pt x="0" y="225989"/>
                  </a:moveTo>
                  <a:lnTo>
                    <a:pt x="4591" y="180444"/>
                  </a:lnTo>
                  <a:lnTo>
                    <a:pt x="17759" y="138024"/>
                  </a:lnTo>
                  <a:lnTo>
                    <a:pt x="38595" y="99636"/>
                  </a:lnTo>
                  <a:lnTo>
                    <a:pt x="66190" y="66190"/>
                  </a:lnTo>
                  <a:lnTo>
                    <a:pt x="99636" y="38595"/>
                  </a:lnTo>
                  <a:lnTo>
                    <a:pt x="138024" y="17759"/>
                  </a:lnTo>
                  <a:lnTo>
                    <a:pt x="180444" y="4591"/>
                  </a:lnTo>
                  <a:lnTo>
                    <a:pt x="225989" y="0"/>
                  </a:lnTo>
                  <a:lnTo>
                    <a:pt x="3279211" y="0"/>
                  </a:lnTo>
                  <a:lnTo>
                    <a:pt x="3324754" y="4591"/>
                  </a:lnTo>
                  <a:lnTo>
                    <a:pt x="3367175" y="17759"/>
                  </a:lnTo>
                  <a:lnTo>
                    <a:pt x="3405563" y="38595"/>
                  </a:lnTo>
                  <a:lnTo>
                    <a:pt x="3439008" y="66190"/>
                  </a:lnTo>
                  <a:lnTo>
                    <a:pt x="3466604" y="99636"/>
                  </a:lnTo>
                  <a:lnTo>
                    <a:pt x="3487440" y="138023"/>
                  </a:lnTo>
                  <a:lnTo>
                    <a:pt x="3500608" y="180444"/>
                  </a:lnTo>
                  <a:lnTo>
                    <a:pt x="3505200" y="225989"/>
                  </a:lnTo>
                  <a:lnTo>
                    <a:pt x="3505200" y="980510"/>
                  </a:lnTo>
                  <a:lnTo>
                    <a:pt x="3500609" y="1026055"/>
                  </a:lnTo>
                  <a:lnTo>
                    <a:pt x="3487440" y="1068475"/>
                  </a:lnTo>
                  <a:lnTo>
                    <a:pt x="3466604" y="1106863"/>
                  </a:lnTo>
                  <a:lnTo>
                    <a:pt x="3439009" y="1140309"/>
                  </a:lnTo>
                  <a:lnTo>
                    <a:pt x="3405563" y="1167904"/>
                  </a:lnTo>
                  <a:lnTo>
                    <a:pt x="3367176" y="1188740"/>
                  </a:lnTo>
                  <a:lnTo>
                    <a:pt x="3324755" y="1201908"/>
                  </a:lnTo>
                  <a:lnTo>
                    <a:pt x="3279211" y="1206499"/>
                  </a:lnTo>
                  <a:lnTo>
                    <a:pt x="225990" y="1206500"/>
                  </a:lnTo>
                  <a:lnTo>
                    <a:pt x="180444" y="1201908"/>
                  </a:lnTo>
                  <a:lnTo>
                    <a:pt x="138024" y="1188740"/>
                  </a:lnTo>
                  <a:lnTo>
                    <a:pt x="99636" y="1167904"/>
                  </a:lnTo>
                  <a:lnTo>
                    <a:pt x="66190" y="1140309"/>
                  </a:lnTo>
                  <a:lnTo>
                    <a:pt x="38595" y="1106863"/>
                  </a:lnTo>
                  <a:lnTo>
                    <a:pt x="17759" y="1068475"/>
                  </a:lnTo>
                  <a:lnTo>
                    <a:pt x="4591" y="1026055"/>
                  </a:lnTo>
                  <a:lnTo>
                    <a:pt x="0" y="980510"/>
                  </a:lnTo>
                  <a:lnTo>
                    <a:pt x="0" y="225989"/>
                  </a:lnTo>
                  <a:close/>
                </a:path>
              </a:pathLst>
            </a:custGeom>
            <a:ln w="28575">
              <a:solidFill>
                <a:srgbClr val="3366FF"/>
              </a:solidFill>
            </a:ln>
          </p:spPr>
          <p:txBody>
            <a:bodyPr wrap="square" lIns="0" tIns="0" rIns="0" bIns="0" rtlCol="0"/>
            <a:lstStyle/>
            <a:p/>
          </p:txBody>
        </p:sp>
        <p:sp>
          <p:nvSpPr>
            <p:cNvPr id="5" name="object 5"/>
            <p:cNvSpPr/>
            <p:nvPr/>
          </p:nvSpPr>
          <p:spPr>
            <a:xfrm>
              <a:off x="533399" y="1536699"/>
              <a:ext cx="3505200" cy="1206500"/>
            </a:xfrm>
            <a:custGeom>
              <a:rect l="l" t="t" r="r" b="b"/>
              <a:pathLst>
                <a:path w="3505200" h="1206500">
                  <a:moveTo>
                    <a:pt x="0" y="225989"/>
                  </a:moveTo>
                  <a:lnTo>
                    <a:pt x="4591" y="180444"/>
                  </a:lnTo>
                  <a:lnTo>
                    <a:pt x="17759" y="138024"/>
                  </a:lnTo>
                  <a:lnTo>
                    <a:pt x="38595" y="99636"/>
                  </a:lnTo>
                  <a:lnTo>
                    <a:pt x="66190" y="66190"/>
                  </a:lnTo>
                  <a:lnTo>
                    <a:pt x="99636" y="38595"/>
                  </a:lnTo>
                  <a:lnTo>
                    <a:pt x="138024" y="17759"/>
                  </a:lnTo>
                  <a:lnTo>
                    <a:pt x="180444" y="4591"/>
                  </a:lnTo>
                  <a:lnTo>
                    <a:pt x="225989" y="0"/>
                  </a:lnTo>
                  <a:lnTo>
                    <a:pt x="3279210" y="0"/>
                  </a:lnTo>
                  <a:lnTo>
                    <a:pt x="3324754" y="4591"/>
                  </a:lnTo>
                  <a:lnTo>
                    <a:pt x="3367175" y="17759"/>
                  </a:lnTo>
                  <a:lnTo>
                    <a:pt x="3405562" y="38595"/>
                  </a:lnTo>
                  <a:lnTo>
                    <a:pt x="3439008" y="66190"/>
                  </a:lnTo>
                  <a:lnTo>
                    <a:pt x="3466603" y="99636"/>
                  </a:lnTo>
                  <a:lnTo>
                    <a:pt x="3487440" y="138023"/>
                  </a:lnTo>
                  <a:lnTo>
                    <a:pt x="3500608" y="180444"/>
                  </a:lnTo>
                  <a:lnTo>
                    <a:pt x="3505199" y="225989"/>
                  </a:lnTo>
                  <a:lnTo>
                    <a:pt x="3505200" y="980510"/>
                  </a:lnTo>
                  <a:lnTo>
                    <a:pt x="3500607" y="1026055"/>
                  </a:lnTo>
                  <a:lnTo>
                    <a:pt x="3487439" y="1068475"/>
                  </a:lnTo>
                  <a:lnTo>
                    <a:pt x="3466603" y="1106863"/>
                  </a:lnTo>
                  <a:lnTo>
                    <a:pt x="3439008" y="1140309"/>
                  </a:lnTo>
                  <a:lnTo>
                    <a:pt x="3405562" y="1167904"/>
                  </a:lnTo>
                  <a:lnTo>
                    <a:pt x="3367175" y="1188740"/>
                  </a:lnTo>
                  <a:lnTo>
                    <a:pt x="3324754" y="1201908"/>
                  </a:lnTo>
                  <a:lnTo>
                    <a:pt x="3279209" y="1206499"/>
                  </a:lnTo>
                  <a:lnTo>
                    <a:pt x="225989" y="1206500"/>
                  </a:lnTo>
                  <a:lnTo>
                    <a:pt x="180444" y="1201908"/>
                  </a:lnTo>
                  <a:lnTo>
                    <a:pt x="138024" y="1188740"/>
                  </a:lnTo>
                  <a:lnTo>
                    <a:pt x="99636" y="1167904"/>
                  </a:lnTo>
                  <a:lnTo>
                    <a:pt x="66190" y="1140309"/>
                  </a:lnTo>
                  <a:lnTo>
                    <a:pt x="38595" y="1106863"/>
                  </a:lnTo>
                  <a:lnTo>
                    <a:pt x="17759" y="1068475"/>
                  </a:lnTo>
                  <a:lnTo>
                    <a:pt x="4591" y="1026055"/>
                  </a:lnTo>
                  <a:lnTo>
                    <a:pt x="0" y="980510"/>
                  </a:lnTo>
                  <a:lnTo>
                    <a:pt x="0" y="225989"/>
                  </a:lnTo>
                  <a:close/>
                </a:path>
              </a:pathLst>
            </a:custGeom>
            <a:ln w="28575">
              <a:solidFill>
                <a:srgbClr val="FF9900"/>
              </a:solidFill>
            </a:ln>
          </p:spPr>
          <p:txBody>
            <a:bodyPr wrap="square" lIns="0" tIns="0" rIns="0" bIns="0" rtlCol="0"/>
            <a:lstStyle/>
            <a:p/>
          </p:txBody>
        </p:sp>
      </p:grpSp>
      <p:sp>
        <p:nvSpPr>
          <p:cNvPr id="6" name="object 6"/>
          <p:cNvSpPr txBox="1"/>
          <p:nvPr/>
        </p:nvSpPr>
        <p:spPr>
          <a:xfrm>
            <a:off x="688339" y="1725554"/>
            <a:ext cx="3225800" cy="1305560"/>
          </a:xfrm>
          <a:prstGeom prst="rect">
            <a:avLst/>
          </a:prstGeom>
        </p:spPr>
        <p:txBody>
          <a:bodyPr vert="horz" wrap="square" lIns="0" tIns="12700" rIns="0" bIns="0" rtlCol="0">
            <a:spAutoFit/>
          </a:bodyPr>
          <a:lstStyle/>
          <a:p>
            <a:pPr marL="12700" marR="5080">
              <a:lnSpc>
                <a:spcPct val="150000"/>
              </a:lnSpc>
              <a:spcBef>
                <a:spcPts val="100"/>
              </a:spcBef>
            </a:pPr>
            <a:r>
              <a:rPr sz="2800" b="1" spc="-10">
                <a:latin typeface="Microsoft JhengHei"/>
                <a:cs typeface="Microsoft JhengHei"/>
              </a:rPr>
              <a:t>工程建设管理体系和和制度的建设及监督</a:t>
            </a:r>
            <a:endParaRPr sz="2800">
              <a:latin typeface="Microsoft JhengHei"/>
              <a:cs typeface="Microsoft JhengHei"/>
            </a:endParaRPr>
          </a:p>
        </p:txBody>
      </p:sp>
      <p:sp>
        <p:nvSpPr>
          <p:cNvPr id="7" name="object 7"/>
          <p:cNvSpPr/>
          <p:nvPr/>
        </p:nvSpPr>
        <p:spPr>
          <a:xfrm>
            <a:off x="850900" y="1397000"/>
            <a:ext cx="1739900" cy="328930"/>
          </a:xfrm>
          <a:custGeom>
            <a:rect l="l" t="t" r="r" b="b"/>
            <a:pathLst>
              <a:path w="1739900" h="328930">
                <a:moveTo>
                  <a:pt x="1739900" y="328611"/>
                </a:moveTo>
                <a:lnTo>
                  <a:pt x="0" y="328611"/>
                </a:lnTo>
                <a:lnTo>
                  <a:pt x="0" y="0"/>
                </a:lnTo>
                <a:lnTo>
                  <a:pt x="1739900" y="0"/>
                </a:lnTo>
                <a:lnTo>
                  <a:pt x="1739900" y="328611"/>
                </a:lnTo>
                <a:close/>
              </a:path>
            </a:pathLst>
          </a:custGeom>
          <a:solidFill>
            <a:srgbClr val="FFFFFF"/>
          </a:solidFill>
        </p:spPr>
        <p:txBody>
          <a:bodyPr wrap="square" lIns="0" tIns="0" rIns="0" bIns="0" rtlCol="0"/>
          <a:lstStyle/>
          <a:p/>
        </p:txBody>
      </p:sp>
      <p:sp>
        <p:nvSpPr>
          <p:cNvPr id="8" name="object 8"/>
          <p:cNvSpPr txBox="1"/>
          <p:nvPr/>
        </p:nvSpPr>
        <p:spPr>
          <a:xfrm>
            <a:off x="985069" y="1441132"/>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综合管理</a:t>
            </a:r>
            <a:endParaRPr sz="2800">
              <a:latin typeface="Microsoft JhengHei"/>
              <a:cs typeface="Microsoft JhengHei"/>
            </a:endParaRPr>
          </a:p>
        </p:txBody>
      </p:sp>
      <p:sp>
        <p:nvSpPr>
          <p:cNvPr id="9" name="object 9"/>
          <p:cNvSpPr/>
          <p:nvPr/>
        </p:nvSpPr>
        <p:spPr>
          <a:xfrm>
            <a:off x="5386387" y="1373187"/>
            <a:ext cx="1739900" cy="393700"/>
          </a:xfrm>
          <a:custGeom>
            <a:rect l="l" t="t" r="r" b="b"/>
            <a:pathLst>
              <a:path w="1739900" h="393700">
                <a:moveTo>
                  <a:pt x="1739900" y="393700"/>
                </a:moveTo>
                <a:lnTo>
                  <a:pt x="0" y="393700"/>
                </a:lnTo>
                <a:lnTo>
                  <a:pt x="0" y="0"/>
                </a:lnTo>
                <a:lnTo>
                  <a:pt x="1739900" y="0"/>
                </a:lnTo>
                <a:lnTo>
                  <a:pt x="1739900" y="393700"/>
                </a:lnTo>
                <a:close/>
              </a:path>
            </a:pathLst>
          </a:custGeom>
          <a:solidFill>
            <a:srgbClr val="FFFFFF"/>
          </a:solidFill>
        </p:spPr>
        <p:txBody>
          <a:bodyPr wrap="square" lIns="0" tIns="0" rIns="0" bIns="0" rtlCol="0"/>
          <a:lstStyle/>
          <a:p/>
        </p:txBody>
      </p:sp>
      <p:sp>
        <p:nvSpPr>
          <p:cNvPr id="10" name="object 10"/>
          <p:cNvSpPr txBox="1"/>
          <p:nvPr/>
        </p:nvSpPr>
        <p:spPr>
          <a:xfrm>
            <a:off x="5520558" y="1417320"/>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项目管理</a:t>
            </a:r>
            <a:endParaRPr sz="2800">
              <a:latin typeface="Microsoft JhengHei"/>
              <a:cs typeface="Microsoft JhengHei"/>
            </a:endParaRPr>
          </a:p>
        </p:txBody>
      </p:sp>
      <p:grpSp>
        <p:nvGrpSpPr>
          <p:cNvPr id="11" name="object 11"/>
          <p:cNvGrpSpPr/>
          <p:nvPr/>
        </p:nvGrpSpPr>
        <p:grpSpPr>
          <a:xfrm>
            <a:off x="3578907" y="1409359"/>
            <a:ext cx="1967230" cy="1581785"/>
            <a:chOff x="3578907" y="1409359"/>
            <a:chExt cx="1967230" cy="1581785"/>
          </a:xfrm>
        </p:grpSpPr>
        <p:sp>
          <p:nvSpPr>
            <p:cNvPr id="12" name="object 12"/>
            <p:cNvSpPr/>
            <p:nvPr/>
          </p:nvSpPr>
          <p:spPr>
            <a:xfrm>
              <a:off x="3759430" y="2021596"/>
              <a:ext cx="1786255" cy="969010"/>
            </a:xfrm>
            <a:custGeom>
              <a:rect l="l" t="t" r="r" b="b"/>
              <a:pathLst>
                <a:path w="1786254" h="969010">
                  <a:moveTo>
                    <a:pt x="0" y="482443"/>
                  </a:moveTo>
                  <a:lnTo>
                    <a:pt x="23978" y="534725"/>
                  </a:lnTo>
                  <a:lnTo>
                    <a:pt x="51726" y="585005"/>
                  </a:lnTo>
                  <a:lnTo>
                    <a:pt x="76752" y="623997"/>
                  </a:lnTo>
                  <a:lnTo>
                    <a:pt x="103732" y="661024"/>
                  </a:lnTo>
                  <a:lnTo>
                    <a:pt x="132569" y="696063"/>
                  </a:lnTo>
                  <a:lnTo>
                    <a:pt x="163165" y="729094"/>
                  </a:lnTo>
                  <a:lnTo>
                    <a:pt x="195422" y="760095"/>
                  </a:lnTo>
                  <a:lnTo>
                    <a:pt x="229242" y="789044"/>
                  </a:lnTo>
                  <a:lnTo>
                    <a:pt x="264527" y="815920"/>
                  </a:lnTo>
                  <a:lnTo>
                    <a:pt x="301178" y="840701"/>
                  </a:lnTo>
                  <a:lnTo>
                    <a:pt x="339099" y="863367"/>
                  </a:lnTo>
                  <a:lnTo>
                    <a:pt x="378190" y="883896"/>
                  </a:lnTo>
                  <a:lnTo>
                    <a:pt x="418354" y="902265"/>
                  </a:lnTo>
                  <a:lnTo>
                    <a:pt x="459493" y="918454"/>
                  </a:lnTo>
                  <a:lnTo>
                    <a:pt x="501509" y="932442"/>
                  </a:lnTo>
                  <a:lnTo>
                    <a:pt x="544304" y="944206"/>
                  </a:lnTo>
                  <a:lnTo>
                    <a:pt x="587780" y="953726"/>
                  </a:lnTo>
                  <a:lnTo>
                    <a:pt x="631838" y="960979"/>
                  </a:lnTo>
                  <a:lnTo>
                    <a:pt x="676381" y="965945"/>
                  </a:lnTo>
                  <a:lnTo>
                    <a:pt x="721311" y="968602"/>
                  </a:lnTo>
                  <a:lnTo>
                    <a:pt x="766530" y="968928"/>
                  </a:lnTo>
                  <a:lnTo>
                    <a:pt x="811939" y="966903"/>
                  </a:lnTo>
                  <a:lnTo>
                    <a:pt x="857441" y="962504"/>
                  </a:lnTo>
                  <a:lnTo>
                    <a:pt x="902938" y="955710"/>
                  </a:lnTo>
                  <a:lnTo>
                    <a:pt x="948332" y="946499"/>
                  </a:lnTo>
                  <a:lnTo>
                    <a:pt x="993524" y="934851"/>
                  </a:lnTo>
                  <a:lnTo>
                    <a:pt x="1038417" y="920743"/>
                  </a:lnTo>
                  <a:lnTo>
                    <a:pt x="1082913" y="904155"/>
                  </a:lnTo>
                  <a:lnTo>
                    <a:pt x="1126914" y="885065"/>
                  </a:lnTo>
                  <a:lnTo>
                    <a:pt x="1170321" y="863451"/>
                  </a:lnTo>
                  <a:lnTo>
                    <a:pt x="1213037" y="839291"/>
                  </a:lnTo>
                  <a:lnTo>
                    <a:pt x="1255019" y="812505"/>
                  </a:lnTo>
                  <a:lnTo>
                    <a:pt x="1295301" y="783605"/>
                  </a:lnTo>
                  <a:lnTo>
                    <a:pt x="1333805" y="752683"/>
                  </a:lnTo>
                  <a:lnTo>
                    <a:pt x="1370455" y="719833"/>
                  </a:lnTo>
                  <a:lnTo>
                    <a:pt x="1405170" y="685145"/>
                  </a:lnTo>
                  <a:lnTo>
                    <a:pt x="1437874" y="648713"/>
                  </a:lnTo>
                  <a:lnTo>
                    <a:pt x="1468488" y="610630"/>
                  </a:lnTo>
                  <a:lnTo>
                    <a:pt x="1496934" y="570987"/>
                  </a:lnTo>
                  <a:lnTo>
                    <a:pt x="1523135" y="529878"/>
                  </a:lnTo>
                  <a:lnTo>
                    <a:pt x="1547012" y="487394"/>
                  </a:lnTo>
                  <a:lnTo>
                    <a:pt x="1568488" y="443629"/>
                  </a:lnTo>
                  <a:lnTo>
                    <a:pt x="1587483" y="398675"/>
                  </a:lnTo>
                  <a:lnTo>
                    <a:pt x="1719102" y="319590"/>
                  </a:lnTo>
                  <a:lnTo>
                    <a:pt x="1663941" y="201284"/>
                  </a:lnTo>
                  <a:lnTo>
                    <a:pt x="1050982" y="569587"/>
                  </a:lnTo>
                  <a:lnTo>
                    <a:pt x="1008485" y="592731"/>
                  </a:lnTo>
                  <a:lnTo>
                    <a:pt x="964980" y="611838"/>
                  </a:lnTo>
                  <a:lnTo>
                    <a:pt x="920719" y="626961"/>
                  </a:lnTo>
                  <a:lnTo>
                    <a:pt x="875955" y="638156"/>
                  </a:lnTo>
                  <a:lnTo>
                    <a:pt x="830938" y="645478"/>
                  </a:lnTo>
                  <a:lnTo>
                    <a:pt x="785922" y="648983"/>
                  </a:lnTo>
                  <a:lnTo>
                    <a:pt x="741158" y="648725"/>
                  </a:lnTo>
                  <a:lnTo>
                    <a:pt x="696898" y="644760"/>
                  </a:lnTo>
                  <a:lnTo>
                    <a:pt x="653393" y="637143"/>
                  </a:lnTo>
                  <a:lnTo>
                    <a:pt x="610896" y="625929"/>
                  </a:lnTo>
                  <a:lnTo>
                    <a:pt x="569658" y="611173"/>
                  </a:lnTo>
                  <a:lnTo>
                    <a:pt x="529932" y="592930"/>
                  </a:lnTo>
                  <a:lnTo>
                    <a:pt x="491969" y="571256"/>
                  </a:lnTo>
                  <a:lnTo>
                    <a:pt x="456022" y="546205"/>
                  </a:lnTo>
                  <a:lnTo>
                    <a:pt x="422341" y="517833"/>
                  </a:lnTo>
                  <a:lnTo>
                    <a:pt x="391180" y="486196"/>
                  </a:lnTo>
                  <a:lnTo>
                    <a:pt x="362789" y="451347"/>
                  </a:lnTo>
                  <a:lnTo>
                    <a:pt x="337421" y="413342"/>
                  </a:lnTo>
                  <a:lnTo>
                    <a:pt x="312685" y="366557"/>
                  </a:lnTo>
                  <a:lnTo>
                    <a:pt x="305648" y="350361"/>
                  </a:lnTo>
                  <a:lnTo>
                    <a:pt x="0" y="482443"/>
                  </a:lnTo>
                  <a:close/>
                </a:path>
                <a:path w="1786254" h="969010">
                  <a:moveTo>
                    <a:pt x="1719102" y="319590"/>
                  </a:moveTo>
                  <a:lnTo>
                    <a:pt x="1587483" y="398675"/>
                  </a:lnTo>
                  <a:lnTo>
                    <a:pt x="1786176" y="463443"/>
                  </a:lnTo>
                  <a:lnTo>
                    <a:pt x="1719102" y="319590"/>
                  </a:lnTo>
                  <a:close/>
                </a:path>
                <a:path w="1786254" h="969010">
                  <a:moveTo>
                    <a:pt x="1082342" y="234180"/>
                  </a:moveTo>
                  <a:lnTo>
                    <a:pt x="1280996" y="298884"/>
                  </a:lnTo>
                  <a:lnTo>
                    <a:pt x="1260064" y="345781"/>
                  </a:lnTo>
                  <a:lnTo>
                    <a:pt x="1234752" y="390410"/>
                  </a:lnTo>
                  <a:lnTo>
                    <a:pt x="1205303" y="432487"/>
                  </a:lnTo>
                  <a:lnTo>
                    <a:pt x="1171959" y="471728"/>
                  </a:lnTo>
                  <a:lnTo>
                    <a:pt x="1134963" y="507848"/>
                  </a:lnTo>
                  <a:lnTo>
                    <a:pt x="1094556" y="540562"/>
                  </a:lnTo>
                  <a:lnTo>
                    <a:pt x="1050982" y="569587"/>
                  </a:lnTo>
                  <a:lnTo>
                    <a:pt x="1663941" y="201284"/>
                  </a:lnTo>
                  <a:lnTo>
                    <a:pt x="1570089" y="0"/>
                  </a:lnTo>
                  <a:lnTo>
                    <a:pt x="1082342" y="234180"/>
                  </a:lnTo>
                  <a:close/>
                </a:path>
              </a:pathLst>
            </a:custGeom>
            <a:solidFill>
              <a:srgbClr val="FFCC66">
                <a:alpha val="50195"/>
              </a:srgbClr>
            </a:solidFill>
          </p:spPr>
          <p:txBody>
            <a:bodyPr wrap="square" lIns="0" tIns="0" rIns="0" bIns="0" rtlCol="0"/>
            <a:lstStyle/>
            <a:p/>
          </p:txBody>
        </p:sp>
        <p:sp>
          <p:nvSpPr>
            <p:cNvPr id="13" name="object 13"/>
            <p:cNvSpPr/>
            <p:nvPr/>
          </p:nvSpPr>
          <p:spPr>
            <a:xfrm>
              <a:off x="3578907" y="1409359"/>
              <a:ext cx="1748155" cy="887094"/>
            </a:xfrm>
            <a:custGeom>
              <a:rect l="l" t="t" r="r" b="b"/>
              <a:pathLst>
                <a:path w="1748154" h="887094">
                  <a:moveTo>
                    <a:pt x="1457979" y="588809"/>
                  </a:moveTo>
                  <a:lnTo>
                    <a:pt x="1748076" y="451861"/>
                  </a:lnTo>
                  <a:lnTo>
                    <a:pt x="1726618" y="410823"/>
                  </a:lnTo>
                  <a:lnTo>
                    <a:pt x="1702996" y="371511"/>
                  </a:lnTo>
                  <a:lnTo>
                    <a:pt x="1677306" y="333959"/>
                  </a:lnTo>
                  <a:lnTo>
                    <a:pt x="1649644" y="298204"/>
                  </a:lnTo>
                  <a:lnTo>
                    <a:pt x="1620107" y="264282"/>
                  </a:lnTo>
                  <a:lnTo>
                    <a:pt x="1588790" y="232230"/>
                  </a:lnTo>
                  <a:lnTo>
                    <a:pt x="1555790" y="202083"/>
                  </a:lnTo>
                  <a:lnTo>
                    <a:pt x="1521203" y="173878"/>
                  </a:lnTo>
                  <a:lnTo>
                    <a:pt x="1485124" y="147650"/>
                  </a:lnTo>
                  <a:lnTo>
                    <a:pt x="1447651" y="123436"/>
                  </a:lnTo>
                  <a:lnTo>
                    <a:pt x="1408878" y="101272"/>
                  </a:lnTo>
                  <a:lnTo>
                    <a:pt x="1368903" y="81194"/>
                  </a:lnTo>
                  <a:lnTo>
                    <a:pt x="1327822" y="63238"/>
                  </a:lnTo>
                  <a:lnTo>
                    <a:pt x="1285729" y="47441"/>
                  </a:lnTo>
                  <a:lnTo>
                    <a:pt x="1242723" y="33837"/>
                  </a:lnTo>
                  <a:lnTo>
                    <a:pt x="1198898" y="22464"/>
                  </a:lnTo>
                  <a:lnTo>
                    <a:pt x="1154351" y="13358"/>
                  </a:lnTo>
                  <a:lnTo>
                    <a:pt x="1109178" y="6554"/>
                  </a:lnTo>
                  <a:lnTo>
                    <a:pt x="1063475" y="2089"/>
                  </a:lnTo>
                  <a:lnTo>
                    <a:pt x="1017339" y="0"/>
                  </a:lnTo>
                  <a:lnTo>
                    <a:pt x="970865" y="321"/>
                  </a:lnTo>
                  <a:lnTo>
                    <a:pt x="924149" y="3089"/>
                  </a:lnTo>
                  <a:lnTo>
                    <a:pt x="877288" y="8340"/>
                  </a:lnTo>
                  <a:lnTo>
                    <a:pt x="830378" y="16111"/>
                  </a:lnTo>
                  <a:lnTo>
                    <a:pt x="783515" y="26437"/>
                  </a:lnTo>
                  <a:lnTo>
                    <a:pt x="736795" y="39355"/>
                  </a:lnTo>
                  <a:lnTo>
                    <a:pt x="690314" y="54901"/>
                  </a:lnTo>
                  <a:lnTo>
                    <a:pt x="644055" y="73177"/>
                  </a:lnTo>
                  <a:lnTo>
                    <a:pt x="599099" y="93828"/>
                  </a:lnTo>
                  <a:lnTo>
                    <a:pt x="555534" y="116773"/>
                  </a:lnTo>
                  <a:lnTo>
                    <a:pt x="513451" y="141933"/>
                  </a:lnTo>
                  <a:lnTo>
                    <a:pt x="472938" y="169229"/>
                  </a:lnTo>
                  <a:lnTo>
                    <a:pt x="434085" y="198582"/>
                  </a:lnTo>
                  <a:lnTo>
                    <a:pt x="396982" y="229912"/>
                  </a:lnTo>
                  <a:lnTo>
                    <a:pt x="361718" y="263140"/>
                  </a:lnTo>
                  <a:lnTo>
                    <a:pt x="328383" y="298186"/>
                  </a:lnTo>
                  <a:lnTo>
                    <a:pt x="297066" y="334971"/>
                  </a:lnTo>
                  <a:lnTo>
                    <a:pt x="267855" y="373415"/>
                  </a:lnTo>
                  <a:lnTo>
                    <a:pt x="240842" y="413440"/>
                  </a:lnTo>
                  <a:lnTo>
                    <a:pt x="216115" y="454965"/>
                  </a:lnTo>
                  <a:lnTo>
                    <a:pt x="193764" y="497912"/>
                  </a:lnTo>
                  <a:lnTo>
                    <a:pt x="50487" y="550061"/>
                  </a:lnTo>
                  <a:lnTo>
                    <a:pt x="70607" y="602895"/>
                  </a:lnTo>
                  <a:lnTo>
                    <a:pt x="793944" y="339621"/>
                  </a:lnTo>
                  <a:lnTo>
                    <a:pt x="840370" y="324886"/>
                  </a:lnTo>
                  <a:lnTo>
                    <a:pt x="887083" y="314280"/>
                  </a:lnTo>
                  <a:lnTo>
                    <a:pt x="933843" y="307712"/>
                  </a:lnTo>
                  <a:lnTo>
                    <a:pt x="980406" y="305092"/>
                  </a:lnTo>
                  <a:lnTo>
                    <a:pt x="1026532" y="306328"/>
                  </a:lnTo>
                  <a:lnTo>
                    <a:pt x="1071979" y="311329"/>
                  </a:lnTo>
                  <a:lnTo>
                    <a:pt x="1116505" y="320004"/>
                  </a:lnTo>
                  <a:lnTo>
                    <a:pt x="1159869" y="332262"/>
                  </a:lnTo>
                  <a:lnTo>
                    <a:pt x="1201829" y="348013"/>
                  </a:lnTo>
                  <a:lnTo>
                    <a:pt x="1242144" y="367164"/>
                  </a:lnTo>
                  <a:lnTo>
                    <a:pt x="1280571" y="389626"/>
                  </a:lnTo>
                  <a:lnTo>
                    <a:pt x="1316870" y="415307"/>
                  </a:lnTo>
                  <a:lnTo>
                    <a:pt x="1350799" y="444115"/>
                  </a:lnTo>
                  <a:lnTo>
                    <a:pt x="1382115" y="475961"/>
                  </a:lnTo>
                  <a:lnTo>
                    <a:pt x="1410579" y="510753"/>
                  </a:lnTo>
                  <a:lnTo>
                    <a:pt x="1435947" y="548399"/>
                  </a:lnTo>
                  <a:lnTo>
                    <a:pt x="1457979" y="588809"/>
                  </a:lnTo>
                  <a:close/>
                </a:path>
                <a:path w="1748154" h="887094">
                  <a:moveTo>
                    <a:pt x="50487" y="550061"/>
                  </a:moveTo>
                  <a:lnTo>
                    <a:pt x="193764" y="497912"/>
                  </a:lnTo>
                  <a:lnTo>
                    <a:pt x="0" y="417484"/>
                  </a:lnTo>
                  <a:lnTo>
                    <a:pt x="50487" y="550061"/>
                  </a:lnTo>
                  <a:close/>
                </a:path>
                <a:path w="1748154" h="887094">
                  <a:moveTo>
                    <a:pt x="178636" y="886575"/>
                  </a:moveTo>
                  <a:lnTo>
                    <a:pt x="675933" y="698195"/>
                  </a:lnTo>
                  <a:lnTo>
                    <a:pt x="482244" y="617739"/>
                  </a:lnTo>
                  <a:lnTo>
                    <a:pt x="504710" y="576178"/>
                  </a:lnTo>
                  <a:lnTo>
                    <a:pt x="530710" y="536846"/>
                  </a:lnTo>
                  <a:lnTo>
                    <a:pt x="560033" y="499928"/>
                  </a:lnTo>
                  <a:lnTo>
                    <a:pt x="592468" y="465614"/>
                  </a:lnTo>
                  <a:lnTo>
                    <a:pt x="627804" y="434088"/>
                  </a:lnTo>
                  <a:lnTo>
                    <a:pt x="665831" y="405539"/>
                  </a:lnTo>
                  <a:lnTo>
                    <a:pt x="706337" y="380154"/>
                  </a:lnTo>
                  <a:lnTo>
                    <a:pt x="749111" y="358119"/>
                  </a:lnTo>
                  <a:lnTo>
                    <a:pt x="793944" y="339621"/>
                  </a:lnTo>
                  <a:lnTo>
                    <a:pt x="70607" y="602895"/>
                  </a:lnTo>
                  <a:lnTo>
                    <a:pt x="178636" y="886575"/>
                  </a:lnTo>
                  <a:close/>
                </a:path>
              </a:pathLst>
            </a:custGeom>
            <a:solidFill>
              <a:srgbClr val="99CCFF">
                <a:alpha val="50195"/>
              </a:srgbClr>
            </a:solidFill>
          </p:spPr>
          <p:txBody>
            <a:bodyPr wrap="square" lIns="0" tIns="0" rIns="0" bIns="0" rtlCol="0"/>
            <a:lstStyle/>
            <a:p/>
          </p:txBody>
        </p:sp>
      </p:grpSp>
      <p:sp>
        <p:nvSpPr>
          <p:cNvPr id="14" name="object 14"/>
          <p:cNvSpPr txBox="1"/>
          <p:nvPr/>
        </p:nvSpPr>
        <p:spPr>
          <a:xfrm>
            <a:off x="648652" y="3009171"/>
            <a:ext cx="3216275" cy="985519"/>
          </a:xfrm>
          <a:prstGeom prst="rect">
            <a:avLst/>
          </a:prstGeom>
        </p:spPr>
        <p:txBody>
          <a:bodyPr vert="horz" wrap="square" lIns="0" tIns="29845" rIns="0" bIns="0" rtlCol="0">
            <a:spAutoFit/>
          </a:bodyPr>
          <a:lstStyle/>
          <a:p>
            <a:pPr marL="50800" marR="43180">
              <a:lnSpc>
                <a:spcPct val="104200"/>
              </a:lnSpc>
              <a:spcBef>
                <a:spcPts val="235"/>
              </a:spcBef>
            </a:pPr>
            <a:r>
              <a:rPr sz="1450" spc="-1130">
                <a:solidFill>
                  <a:srgbClr val="A4001E"/>
                </a:solidFill>
                <a:latin typeface="Wingdings"/>
                <a:cs typeface="Wingdings"/>
              </a:rPr>
              <a:t></a:t>
            </a:r>
            <a:r>
              <a:rPr sz="4200" b="1" spc="-3135" baseline="-26785">
                <a:latin typeface="Microsoft JhengHei"/>
                <a:cs typeface="Microsoft JhengHei"/>
              </a:rPr>
              <a:t>督</a:t>
            </a:r>
            <a:r>
              <a:rPr sz="1400" b="1" spc="-360">
                <a:latin typeface="Microsoft JhengHei"/>
                <a:cs typeface="Microsoft JhengHei"/>
              </a:rPr>
              <a:t>集团</a:t>
            </a:r>
            <a:r>
              <a:rPr sz="4200" b="1" spc="-3135" baseline="-26785">
                <a:latin typeface="Microsoft JhengHei"/>
                <a:cs typeface="Microsoft JhengHei"/>
              </a:rPr>
              <a:t>执</a:t>
            </a:r>
            <a:r>
              <a:rPr sz="1400" b="1" spc="-360">
                <a:latin typeface="Microsoft JhengHei"/>
                <a:cs typeface="Microsoft JhengHei"/>
              </a:rPr>
              <a:t>公司</a:t>
            </a:r>
            <a:r>
              <a:rPr sz="4200" b="1" spc="-3135" baseline="-26785">
                <a:latin typeface="Microsoft JhengHei"/>
                <a:cs typeface="Microsoft JhengHei"/>
              </a:rPr>
              <a:t>行</a:t>
            </a:r>
            <a:r>
              <a:rPr sz="1400" b="1" spc="-5">
                <a:latin typeface="Microsoft JhengHei"/>
                <a:cs typeface="Microsoft JhengHei"/>
              </a:rPr>
              <a:t>和省公司应设立负责工程建设综合管理的专门机构或岗位，统一负责</a:t>
            </a:r>
            <a:endParaRPr sz="1400">
              <a:latin typeface="Microsoft JhengHei"/>
              <a:cs typeface="Microsoft JhengHei"/>
            </a:endParaRPr>
          </a:p>
          <a:p>
            <a:pPr marL="50800">
              <a:lnSpc>
                <a:spcPct val="100000"/>
              </a:lnSpc>
              <a:spcBef>
                <a:spcPts val="420"/>
              </a:spcBef>
            </a:pPr>
            <a:r>
              <a:rPr sz="1400" b="1" spc="-5">
                <a:latin typeface="Microsoft JhengHei"/>
                <a:cs typeface="Microsoft JhengHei"/>
              </a:rPr>
              <a:t>所辖区域的工程建设综合管理工作</a:t>
            </a:r>
            <a:endParaRPr sz="1400">
              <a:latin typeface="Microsoft JhengHei"/>
              <a:cs typeface="Microsoft JhengHei"/>
            </a:endParaRPr>
          </a:p>
        </p:txBody>
      </p:sp>
      <p:sp>
        <p:nvSpPr>
          <p:cNvPr id="18" name="object 18"/>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7</a:t>
            </a:fld>
          </a:p>
        </p:txBody>
      </p:sp>
      <p:sp>
        <p:nvSpPr>
          <p:cNvPr id="15" name="object 15"/>
          <p:cNvSpPr txBox="1"/>
          <p:nvPr/>
        </p:nvSpPr>
        <p:spPr>
          <a:xfrm>
            <a:off x="5284152" y="1725554"/>
            <a:ext cx="3246755" cy="2781935"/>
          </a:xfrm>
          <a:prstGeom prst="rect">
            <a:avLst/>
          </a:prstGeom>
        </p:spPr>
        <p:txBody>
          <a:bodyPr vert="horz" wrap="square" lIns="0" tIns="12700" rIns="0" bIns="0" rtlCol="0">
            <a:spAutoFit/>
          </a:bodyPr>
          <a:lstStyle/>
          <a:p>
            <a:pPr marL="33020" marR="5080">
              <a:lnSpc>
                <a:spcPct val="150000"/>
              </a:lnSpc>
              <a:spcBef>
                <a:spcPts val="100"/>
              </a:spcBef>
            </a:pPr>
            <a:r>
              <a:rPr sz="2800" b="1" spc="-10">
                <a:latin typeface="Microsoft JhengHei"/>
                <a:cs typeface="Microsoft JhengHei"/>
              </a:rPr>
              <a:t>工程建设项目的全过</a:t>
            </a:r>
            <a:r>
              <a:rPr sz="2800" b="1" spc="-15">
                <a:latin typeface="Microsoft JhengHei"/>
                <a:cs typeface="Microsoft JhengHei"/>
              </a:rPr>
              <a:t>过程管理</a:t>
            </a:r>
            <a:endParaRPr sz="2800">
              <a:latin typeface="Microsoft JhengHei"/>
              <a:cs typeface="Microsoft JhengHei"/>
            </a:endParaRPr>
          </a:p>
          <a:p>
            <a:pPr marL="12700" marR="111125">
              <a:lnSpc>
                <a:spcPct val="124600"/>
              </a:lnSpc>
              <a:spcBef>
                <a:spcPts val="1065"/>
              </a:spcBef>
            </a:pPr>
            <a:r>
              <a:rPr sz="1450" spc="-415">
                <a:solidFill>
                  <a:srgbClr val="A4001E"/>
                </a:solidFill>
                <a:latin typeface="Wingdings"/>
                <a:cs typeface="Wingdings"/>
              </a:rPr>
              <a:t></a:t>
            </a:r>
            <a:r>
              <a:rPr sz="1400" b="1" spc="-5">
                <a:latin typeface="Microsoft JhengHei"/>
                <a:cs typeface="Microsoft JhengHei"/>
              </a:rPr>
              <a:t>集团公司、省公司和地市分公司应设立立负责工程建设项目管理的专门机构或岗位，负责所辖区域的工程建设项目管理工作，项目管理部门也可委托相关业务部门承担相应的项目管理职责</a:t>
            </a:r>
            <a:endParaRPr sz="1400">
              <a:latin typeface="Microsoft JhengHei"/>
              <a:cs typeface="Microsoft JhengHei"/>
            </a:endParaRPr>
          </a:p>
        </p:txBody>
      </p:sp>
      <p:sp>
        <p:nvSpPr>
          <p:cNvPr id="16" name="object 16"/>
          <p:cNvSpPr txBox="1"/>
          <p:nvPr/>
        </p:nvSpPr>
        <p:spPr>
          <a:xfrm>
            <a:off x="5284152" y="4588733"/>
            <a:ext cx="3140075" cy="1358900"/>
          </a:xfrm>
          <a:prstGeom prst="rect">
            <a:avLst/>
          </a:prstGeom>
        </p:spPr>
        <p:txBody>
          <a:bodyPr vert="horz" wrap="square" lIns="0" tIns="5080" rIns="0" bIns="0" rtlCol="0">
            <a:spAutoFit/>
          </a:bodyPr>
          <a:lstStyle/>
          <a:p>
            <a:pPr marL="12700" marR="5080">
              <a:lnSpc>
                <a:spcPct val="124600"/>
              </a:lnSpc>
              <a:spcBef>
                <a:spcPts val="40"/>
              </a:spcBef>
            </a:pPr>
            <a:r>
              <a:rPr sz="1450" spc="-415">
                <a:solidFill>
                  <a:srgbClr val="A4001E"/>
                </a:solidFill>
                <a:latin typeface="Wingdings"/>
                <a:cs typeface="Wingdings"/>
              </a:rPr>
              <a:t></a:t>
            </a:r>
            <a:r>
              <a:rPr sz="1400" b="1" spc="-5">
                <a:latin typeface="Microsoft JhengHei"/>
                <a:cs typeface="Microsoft JhengHei"/>
              </a:rPr>
              <a:t>主要职责包括：配合投资管理部门完成成项目可行性研究、立项；组织相关部门和参建单位进行工程建设项目的实施和验收；负责工程建设项目的质量、安全、效率和造价的管理工作</a:t>
            </a:r>
            <a:endParaRPr sz="1400">
              <a:latin typeface="Microsoft JhengHei"/>
              <a:cs typeface="Microsoft JhengHei"/>
            </a:endParaRPr>
          </a:p>
        </p:txBody>
      </p:sp>
      <p:sp>
        <p:nvSpPr>
          <p:cNvPr id="17" name="object 17"/>
          <p:cNvSpPr txBox="1"/>
          <p:nvPr/>
        </p:nvSpPr>
        <p:spPr>
          <a:xfrm>
            <a:off x="675639" y="4643979"/>
            <a:ext cx="3140075" cy="1092200"/>
          </a:xfrm>
          <a:prstGeom prst="rect">
            <a:avLst/>
          </a:prstGeom>
        </p:spPr>
        <p:txBody>
          <a:bodyPr vert="horz" wrap="square" lIns="0" tIns="5080" rIns="0" bIns="0" rtlCol="0">
            <a:spAutoFit/>
          </a:bodyPr>
          <a:lstStyle/>
          <a:p>
            <a:pPr marL="12700" marR="5080">
              <a:lnSpc>
                <a:spcPct val="124500"/>
              </a:lnSpc>
              <a:spcBef>
                <a:spcPts val="40"/>
              </a:spcBef>
            </a:pPr>
            <a:r>
              <a:rPr sz="1450" spc="-415">
                <a:solidFill>
                  <a:srgbClr val="A4001E"/>
                </a:solidFill>
                <a:latin typeface="Wingdings"/>
                <a:cs typeface="Wingdings"/>
              </a:rPr>
              <a:t></a:t>
            </a:r>
            <a:r>
              <a:rPr sz="1400" b="1" spc="-5">
                <a:latin typeface="Microsoft JhengHei"/>
                <a:cs typeface="Microsoft JhengHei"/>
              </a:rPr>
              <a:t>主要职责包括：规章制度、建设标准的制订及监督检查；质量、安全、造价和效率的监督检查；队伍建设及信息化支</a:t>
            </a:r>
            <a:r>
              <a:rPr sz="1400" b="1" spc="-50">
                <a:latin typeface="Microsoft JhengHei"/>
                <a:cs typeface="Microsoft JhengHei"/>
              </a:rPr>
              <a:t>撑</a:t>
            </a:r>
            <a:endParaRPr sz="1400">
              <a:latin typeface="Microsoft JhengHei"/>
              <a:cs typeface="Microsoft JhengHei"/>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6600"/>
            <a:ext cx="2159000" cy="452120"/>
          </a:xfrm>
          <a:prstGeom prst="rect">
            <a:avLst/>
          </a:prstGeom>
        </p:spPr>
        <p:txBody>
          <a:bodyPr vert="horz" wrap="square" lIns="0" tIns="12700" rIns="0" bIns="0" rtlCol="0">
            <a:spAutoFit/>
          </a:bodyPr>
          <a:lstStyle/>
          <a:p>
            <a:pPr marL="12700">
              <a:lnSpc>
                <a:spcPct val="100000"/>
              </a:lnSpc>
              <a:spcBef>
                <a:spcPts val="100"/>
              </a:spcBef>
            </a:pPr>
            <a:r>
              <a:rPr spc="-35"/>
              <a:t>建</a:t>
            </a:r>
            <a:r>
              <a:rPr spc="-10">
                <a:latin typeface="Microsoft JhengHei"/>
                <a:cs typeface="Microsoft JhengHei"/>
              </a:rPr>
              <a:t>设基本程序</a:t>
            </a:r>
          </a:p>
        </p:txBody>
      </p:sp>
      <p:sp>
        <p:nvSpPr>
          <p:cNvPr id="3" name="object 3"/>
          <p:cNvSpPr txBox="1"/>
          <p:nvPr/>
        </p:nvSpPr>
        <p:spPr>
          <a:xfrm>
            <a:off x="381000" y="1160462"/>
            <a:ext cx="8410575" cy="668655"/>
          </a:xfrm>
          <a:prstGeom prst="rect">
            <a:avLst/>
          </a:prstGeom>
          <a:solidFill>
            <a:srgbClr val="92D050"/>
          </a:solidFill>
        </p:spPr>
        <p:txBody>
          <a:bodyPr vert="horz" wrap="square" lIns="0" tIns="52705" rIns="0" bIns="0" rtlCol="0">
            <a:spAutoFit/>
          </a:bodyPr>
          <a:lstStyle/>
          <a:p>
            <a:pPr marL="318135" marR="310515" indent="-227329">
              <a:lnSpc>
                <a:spcPct val="100000"/>
              </a:lnSpc>
              <a:spcBef>
                <a:spcPts val="415"/>
              </a:spcBef>
            </a:pPr>
            <a:r>
              <a:rPr sz="1800">
                <a:latin typeface="MS Gothic"/>
                <a:cs typeface="MS Gothic"/>
              </a:rPr>
              <a:t>工程建</a:t>
            </a:r>
            <a:r>
              <a:rPr sz="1800" spc="-5">
                <a:latin typeface="Microsoft JhengHei"/>
                <a:cs typeface="Microsoft JhengHei"/>
              </a:rPr>
              <a:t>设项目的基本程序：先可研立项、后设计；先设计、后施工；先初验、后试运行；先终验、后投产运营。</a:t>
            </a:r>
            <a:endParaRPr sz="1800">
              <a:latin typeface="Microsoft JhengHei"/>
              <a:cs typeface="Microsoft JhengHei"/>
            </a:endParaRPr>
          </a:p>
        </p:txBody>
      </p:sp>
      <p:grpSp>
        <p:nvGrpSpPr>
          <p:cNvPr id="4" name="object 4"/>
          <p:cNvGrpSpPr/>
          <p:nvPr/>
        </p:nvGrpSpPr>
        <p:grpSpPr>
          <a:xfrm>
            <a:off x="528637" y="1798637"/>
            <a:ext cx="7337425" cy="4886325"/>
            <a:chOff x="528637" y="1798637"/>
            <a:chExt cx="7337425" cy="4886325"/>
          </a:xfrm>
        </p:grpSpPr>
        <p:sp>
          <p:nvSpPr>
            <p:cNvPr id="5" name="object 5"/>
            <p:cNvSpPr/>
            <p:nvPr/>
          </p:nvSpPr>
          <p:spPr>
            <a:xfrm>
              <a:off x="533400" y="1803400"/>
              <a:ext cx="7327900" cy="4876800"/>
            </a:xfrm>
            <a:custGeom>
              <a:rect l="l" t="t" r="r" b="b"/>
              <a:pathLst>
                <a:path w="7327900" h="4876800">
                  <a:moveTo>
                    <a:pt x="5794488" y="4876800"/>
                  </a:moveTo>
                  <a:lnTo>
                    <a:pt x="5794488" y="3657600"/>
                  </a:lnTo>
                  <a:lnTo>
                    <a:pt x="0" y="3657600"/>
                  </a:lnTo>
                  <a:lnTo>
                    <a:pt x="0" y="1219200"/>
                  </a:lnTo>
                  <a:lnTo>
                    <a:pt x="5794488" y="1219200"/>
                  </a:lnTo>
                  <a:lnTo>
                    <a:pt x="5794488" y="0"/>
                  </a:lnTo>
                  <a:lnTo>
                    <a:pt x="7327900" y="2438400"/>
                  </a:lnTo>
                  <a:lnTo>
                    <a:pt x="5794488" y="4876800"/>
                  </a:lnTo>
                  <a:close/>
                </a:path>
              </a:pathLst>
            </a:custGeom>
            <a:solidFill>
              <a:srgbClr val="FFC000"/>
            </a:solidFill>
          </p:spPr>
          <p:txBody>
            <a:bodyPr wrap="square" lIns="0" tIns="0" rIns="0" bIns="0" rtlCol="0"/>
            <a:lstStyle/>
            <a:p/>
          </p:txBody>
        </p:sp>
        <p:sp>
          <p:nvSpPr>
            <p:cNvPr id="6" name="object 6"/>
            <p:cNvSpPr/>
            <p:nvPr/>
          </p:nvSpPr>
          <p:spPr>
            <a:xfrm>
              <a:off x="533400" y="1803400"/>
              <a:ext cx="7327900" cy="4876800"/>
            </a:xfrm>
            <a:custGeom>
              <a:rect l="l" t="t" r="r" b="b"/>
              <a:pathLst>
                <a:path w="7327900" h="4876800">
                  <a:moveTo>
                    <a:pt x="0" y="1219200"/>
                  </a:moveTo>
                  <a:lnTo>
                    <a:pt x="5794488" y="1219200"/>
                  </a:lnTo>
                  <a:lnTo>
                    <a:pt x="5794488" y="0"/>
                  </a:lnTo>
                  <a:lnTo>
                    <a:pt x="7327900" y="2438400"/>
                  </a:lnTo>
                  <a:lnTo>
                    <a:pt x="5794488" y="4876800"/>
                  </a:lnTo>
                  <a:lnTo>
                    <a:pt x="5794488" y="3657600"/>
                  </a:lnTo>
                  <a:lnTo>
                    <a:pt x="0" y="3657600"/>
                  </a:lnTo>
                  <a:lnTo>
                    <a:pt x="0" y="1219200"/>
                  </a:lnTo>
                  <a:close/>
                </a:path>
              </a:pathLst>
            </a:custGeom>
            <a:ln w="9525">
              <a:solidFill>
                <a:srgbClr val="000000"/>
              </a:solidFill>
            </a:ln>
          </p:spPr>
          <p:txBody>
            <a:bodyPr wrap="square" lIns="0" tIns="0" rIns="0" bIns="0" rtlCol="0"/>
            <a:lstStyle/>
            <a:p/>
          </p:txBody>
        </p:sp>
        <p:sp>
          <p:nvSpPr>
            <p:cNvPr id="7" name="object 7"/>
            <p:cNvSpPr/>
            <p:nvPr/>
          </p:nvSpPr>
          <p:spPr>
            <a:xfrm>
              <a:off x="660399" y="3644899"/>
              <a:ext cx="1041400" cy="1282700"/>
            </a:xfrm>
            <a:custGeom>
              <a:rect l="l" t="t" r="r" b="b"/>
              <a:pathLst>
                <a:path w="1041400" h="1282700">
                  <a:moveTo>
                    <a:pt x="867829" y="1282700"/>
                  </a:moveTo>
                  <a:lnTo>
                    <a:pt x="173570" y="1282700"/>
                  </a:lnTo>
                  <a:lnTo>
                    <a:pt x="127428" y="1276500"/>
                  </a:lnTo>
                  <a:lnTo>
                    <a:pt x="85966" y="1259002"/>
                  </a:lnTo>
                  <a:lnTo>
                    <a:pt x="50837" y="1231862"/>
                  </a:lnTo>
                  <a:lnTo>
                    <a:pt x="23697" y="1196734"/>
                  </a:lnTo>
                  <a:lnTo>
                    <a:pt x="6200" y="1155271"/>
                  </a:lnTo>
                  <a:lnTo>
                    <a:pt x="0" y="1109130"/>
                  </a:lnTo>
                  <a:lnTo>
                    <a:pt x="0" y="173570"/>
                  </a:lnTo>
                  <a:lnTo>
                    <a:pt x="6200" y="127428"/>
                  </a:lnTo>
                  <a:lnTo>
                    <a:pt x="23697" y="85965"/>
                  </a:lnTo>
                  <a:lnTo>
                    <a:pt x="50837" y="50837"/>
                  </a:lnTo>
                  <a:lnTo>
                    <a:pt x="85966" y="23697"/>
                  </a:lnTo>
                  <a:lnTo>
                    <a:pt x="127428" y="6200"/>
                  </a:lnTo>
                  <a:lnTo>
                    <a:pt x="173569" y="0"/>
                  </a:lnTo>
                  <a:lnTo>
                    <a:pt x="867829" y="0"/>
                  </a:lnTo>
                  <a:lnTo>
                    <a:pt x="913971" y="6200"/>
                  </a:lnTo>
                  <a:lnTo>
                    <a:pt x="955433" y="23697"/>
                  </a:lnTo>
                  <a:lnTo>
                    <a:pt x="990562" y="50837"/>
                  </a:lnTo>
                  <a:lnTo>
                    <a:pt x="1017702" y="85966"/>
                  </a:lnTo>
                  <a:lnTo>
                    <a:pt x="1035199" y="127428"/>
                  </a:lnTo>
                  <a:lnTo>
                    <a:pt x="1041400" y="173570"/>
                  </a:lnTo>
                  <a:lnTo>
                    <a:pt x="1041399" y="1109130"/>
                  </a:lnTo>
                  <a:lnTo>
                    <a:pt x="1035199" y="1155272"/>
                  </a:lnTo>
                  <a:lnTo>
                    <a:pt x="1017702" y="1196734"/>
                  </a:lnTo>
                  <a:lnTo>
                    <a:pt x="990562" y="1231862"/>
                  </a:lnTo>
                  <a:lnTo>
                    <a:pt x="955434" y="1259002"/>
                  </a:lnTo>
                  <a:lnTo>
                    <a:pt x="913971" y="1276500"/>
                  </a:lnTo>
                  <a:lnTo>
                    <a:pt x="867829" y="1282700"/>
                  </a:lnTo>
                  <a:close/>
                </a:path>
                <a:path w="1041400" h="1282700">
                  <a:moveTo>
                    <a:pt x="1041400" y="1109130"/>
                  </a:moveTo>
                  <a:close/>
                </a:path>
              </a:pathLst>
            </a:custGeom>
            <a:solidFill>
              <a:srgbClr val="00B050"/>
            </a:solidFill>
          </p:spPr>
          <p:txBody>
            <a:bodyPr wrap="square" lIns="0" tIns="0" rIns="0" bIns="0" rtlCol="0"/>
            <a:lstStyle/>
            <a:p/>
          </p:txBody>
        </p:sp>
        <p:sp>
          <p:nvSpPr>
            <p:cNvPr id="8" name="object 8"/>
            <p:cNvSpPr/>
            <p:nvPr/>
          </p:nvSpPr>
          <p:spPr>
            <a:xfrm>
              <a:off x="660399" y="3644899"/>
              <a:ext cx="1041400" cy="1282700"/>
            </a:xfrm>
            <a:custGeom>
              <a:rect l="l" t="t" r="r" b="b"/>
              <a:pathLst>
                <a:path w="1041400" h="1282700">
                  <a:moveTo>
                    <a:pt x="0" y="173570"/>
                  </a:moveTo>
                  <a:lnTo>
                    <a:pt x="6200" y="127428"/>
                  </a:lnTo>
                  <a:lnTo>
                    <a:pt x="23697" y="85966"/>
                  </a:lnTo>
                  <a:lnTo>
                    <a:pt x="50837" y="50837"/>
                  </a:lnTo>
                  <a:lnTo>
                    <a:pt x="85965" y="23697"/>
                  </a:lnTo>
                  <a:lnTo>
                    <a:pt x="127428" y="6200"/>
                  </a:lnTo>
                  <a:lnTo>
                    <a:pt x="173569" y="0"/>
                  </a:lnTo>
                  <a:lnTo>
                    <a:pt x="867829" y="0"/>
                  </a:lnTo>
                  <a:lnTo>
                    <a:pt x="913971" y="6200"/>
                  </a:lnTo>
                  <a:lnTo>
                    <a:pt x="955433" y="23697"/>
                  </a:lnTo>
                  <a:lnTo>
                    <a:pt x="990562" y="50837"/>
                  </a:lnTo>
                  <a:lnTo>
                    <a:pt x="1017702" y="85965"/>
                  </a:lnTo>
                  <a:lnTo>
                    <a:pt x="1035199" y="127428"/>
                  </a:lnTo>
                  <a:lnTo>
                    <a:pt x="1041400" y="173570"/>
                  </a:lnTo>
                  <a:lnTo>
                    <a:pt x="1041400" y="1109130"/>
                  </a:lnTo>
                  <a:lnTo>
                    <a:pt x="1035199" y="1155271"/>
                  </a:lnTo>
                  <a:lnTo>
                    <a:pt x="1017702" y="1196734"/>
                  </a:lnTo>
                  <a:lnTo>
                    <a:pt x="990562" y="1231862"/>
                  </a:lnTo>
                  <a:lnTo>
                    <a:pt x="955434" y="1259002"/>
                  </a:lnTo>
                  <a:lnTo>
                    <a:pt x="913971" y="1276500"/>
                  </a:lnTo>
                  <a:lnTo>
                    <a:pt x="867829" y="1282700"/>
                  </a:lnTo>
                  <a:lnTo>
                    <a:pt x="173570" y="1282700"/>
                  </a:lnTo>
                  <a:lnTo>
                    <a:pt x="127428" y="1276500"/>
                  </a:lnTo>
                  <a:lnTo>
                    <a:pt x="85966" y="1259002"/>
                  </a:lnTo>
                  <a:lnTo>
                    <a:pt x="50837" y="1231862"/>
                  </a:lnTo>
                  <a:lnTo>
                    <a:pt x="23697" y="1196734"/>
                  </a:lnTo>
                  <a:lnTo>
                    <a:pt x="6200" y="1155272"/>
                  </a:lnTo>
                  <a:lnTo>
                    <a:pt x="0" y="1109130"/>
                  </a:lnTo>
                  <a:lnTo>
                    <a:pt x="0" y="173570"/>
                  </a:lnTo>
                  <a:close/>
                </a:path>
              </a:pathLst>
            </a:custGeom>
            <a:ln w="25400">
              <a:solidFill>
                <a:srgbClr val="000000"/>
              </a:solidFill>
            </a:ln>
          </p:spPr>
          <p:txBody>
            <a:bodyPr wrap="square" lIns="0" tIns="0" rIns="0" bIns="0" rtlCol="0"/>
            <a:lstStyle/>
            <a:p/>
          </p:txBody>
        </p:sp>
      </p:grpSp>
      <p:sp>
        <p:nvSpPr>
          <p:cNvPr id="9" name="object 9"/>
          <p:cNvSpPr txBox="1"/>
          <p:nvPr/>
        </p:nvSpPr>
        <p:spPr>
          <a:xfrm>
            <a:off x="857572" y="3694149"/>
            <a:ext cx="736600" cy="2159000"/>
          </a:xfrm>
          <a:prstGeom prst="rect">
            <a:avLst/>
          </a:prstGeom>
        </p:spPr>
        <p:txBody>
          <a:bodyPr vert="horz" wrap="square" lIns="0" tIns="12700" rIns="0" bIns="0" rtlCol="0">
            <a:spAutoFit/>
          </a:bodyPr>
          <a:lstStyle/>
          <a:p>
            <a:pPr marL="12700" marR="5080">
              <a:lnSpc>
                <a:spcPct val="100000"/>
              </a:lnSpc>
              <a:spcBef>
                <a:spcPts val="100"/>
              </a:spcBef>
            </a:pPr>
            <a:r>
              <a:rPr sz="2800" b="1" spc="-25">
                <a:latin typeface="Microsoft JhengHei"/>
                <a:cs typeface="Microsoft JhengHei"/>
              </a:rPr>
              <a:t>项目需求</a:t>
            </a:r>
            <a:endParaRPr sz="2800">
              <a:latin typeface="Microsoft JhengHei"/>
              <a:cs typeface="Microsoft JhengHei"/>
            </a:endParaRPr>
          </a:p>
          <a:p>
            <a:pPr marL="12700" marR="5080">
              <a:lnSpc>
                <a:spcPct val="150000"/>
              </a:lnSpc>
            </a:pPr>
            <a:r>
              <a:rPr sz="2800" b="1" spc="-25">
                <a:latin typeface="Microsoft JhengHei"/>
                <a:cs typeface="Microsoft JhengHei"/>
              </a:rPr>
              <a:t>申请分析</a:t>
            </a:r>
            <a:endParaRPr sz="2800">
              <a:latin typeface="Microsoft JhengHei"/>
              <a:cs typeface="Microsoft JhengHei"/>
            </a:endParaRPr>
          </a:p>
        </p:txBody>
      </p:sp>
      <p:grpSp>
        <p:nvGrpSpPr>
          <p:cNvPr id="10" name="object 10"/>
          <p:cNvGrpSpPr/>
          <p:nvPr/>
        </p:nvGrpSpPr>
        <p:grpSpPr>
          <a:xfrm>
            <a:off x="1735137" y="3754437"/>
            <a:ext cx="1089025" cy="1139825"/>
            <a:chOff x="1735137" y="3754437"/>
            <a:chExt cx="1089025" cy="1139825"/>
          </a:xfrm>
        </p:grpSpPr>
        <p:sp>
          <p:nvSpPr>
            <p:cNvPr id="11" name="object 11"/>
            <p:cNvSpPr/>
            <p:nvPr/>
          </p:nvSpPr>
          <p:spPr>
            <a:xfrm>
              <a:off x="1739899" y="3962399"/>
              <a:ext cx="482600" cy="698500"/>
            </a:xfrm>
            <a:custGeom>
              <a:rect l="l" t="t" r="r" b="b"/>
              <a:pathLst>
                <a:path w="482600" h="698500">
                  <a:moveTo>
                    <a:pt x="402164" y="698499"/>
                  </a:moveTo>
                  <a:lnTo>
                    <a:pt x="80434" y="698499"/>
                  </a:lnTo>
                  <a:lnTo>
                    <a:pt x="49125" y="692178"/>
                  </a:lnTo>
                  <a:lnTo>
                    <a:pt x="23558" y="674940"/>
                  </a:lnTo>
                  <a:lnTo>
                    <a:pt x="6320" y="649373"/>
                  </a:lnTo>
                  <a:lnTo>
                    <a:pt x="0" y="618065"/>
                  </a:lnTo>
                  <a:lnTo>
                    <a:pt x="0" y="80434"/>
                  </a:lnTo>
                  <a:lnTo>
                    <a:pt x="6321" y="49125"/>
                  </a:lnTo>
                  <a:lnTo>
                    <a:pt x="23558" y="23558"/>
                  </a:lnTo>
                  <a:lnTo>
                    <a:pt x="49126" y="6320"/>
                  </a:lnTo>
                  <a:lnTo>
                    <a:pt x="80434" y="0"/>
                  </a:lnTo>
                  <a:lnTo>
                    <a:pt x="402165" y="0"/>
                  </a:lnTo>
                  <a:lnTo>
                    <a:pt x="433473" y="6320"/>
                  </a:lnTo>
                  <a:lnTo>
                    <a:pt x="459040" y="23558"/>
                  </a:lnTo>
                  <a:lnTo>
                    <a:pt x="476278" y="49125"/>
                  </a:lnTo>
                  <a:lnTo>
                    <a:pt x="482599" y="80434"/>
                  </a:lnTo>
                  <a:lnTo>
                    <a:pt x="482599" y="618065"/>
                  </a:lnTo>
                  <a:lnTo>
                    <a:pt x="476278" y="649373"/>
                  </a:lnTo>
                  <a:lnTo>
                    <a:pt x="459040" y="674940"/>
                  </a:lnTo>
                  <a:lnTo>
                    <a:pt x="433473" y="692178"/>
                  </a:lnTo>
                  <a:lnTo>
                    <a:pt x="402164" y="698499"/>
                  </a:lnTo>
                  <a:close/>
                </a:path>
              </a:pathLst>
            </a:custGeom>
            <a:solidFill>
              <a:srgbClr val="FF0000"/>
            </a:solidFill>
          </p:spPr>
          <p:txBody>
            <a:bodyPr wrap="square" lIns="0" tIns="0" rIns="0" bIns="0" rtlCol="0"/>
            <a:lstStyle/>
            <a:p/>
          </p:txBody>
        </p:sp>
        <p:sp>
          <p:nvSpPr>
            <p:cNvPr id="12" name="object 12"/>
            <p:cNvSpPr/>
            <p:nvPr/>
          </p:nvSpPr>
          <p:spPr>
            <a:xfrm>
              <a:off x="1739899" y="3962399"/>
              <a:ext cx="482600" cy="698500"/>
            </a:xfrm>
            <a:custGeom>
              <a:rect l="l" t="t" r="r" b="b"/>
              <a:pathLst>
                <a:path w="482600" h="698500">
                  <a:moveTo>
                    <a:pt x="0" y="80435"/>
                  </a:moveTo>
                  <a:lnTo>
                    <a:pt x="6320" y="49125"/>
                  </a:lnTo>
                  <a:lnTo>
                    <a:pt x="23558" y="23558"/>
                  </a:lnTo>
                  <a:lnTo>
                    <a:pt x="49125" y="6320"/>
                  </a:lnTo>
                  <a:lnTo>
                    <a:pt x="80434" y="0"/>
                  </a:lnTo>
                  <a:lnTo>
                    <a:pt x="402165" y="0"/>
                  </a:lnTo>
                  <a:lnTo>
                    <a:pt x="433473" y="6320"/>
                  </a:lnTo>
                  <a:lnTo>
                    <a:pt x="459040" y="23558"/>
                  </a:lnTo>
                  <a:lnTo>
                    <a:pt x="476278" y="49125"/>
                  </a:lnTo>
                  <a:lnTo>
                    <a:pt x="482599" y="80434"/>
                  </a:lnTo>
                  <a:lnTo>
                    <a:pt x="482600" y="618065"/>
                  </a:lnTo>
                  <a:lnTo>
                    <a:pt x="476278" y="649373"/>
                  </a:lnTo>
                  <a:lnTo>
                    <a:pt x="459040" y="674940"/>
                  </a:lnTo>
                  <a:lnTo>
                    <a:pt x="433473" y="692178"/>
                  </a:lnTo>
                  <a:lnTo>
                    <a:pt x="402164" y="698499"/>
                  </a:lnTo>
                  <a:lnTo>
                    <a:pt x="80435" y="698500"/>
                  </a:lnTo>
                  <a:lnTo>
                    <a:pt x="49126" y="692178"/>
                  </a:lnTo>
                  <a:lnTo>
                    <a:pt x="23558" y="674940"/>
                  </a:lnTo>
                  <a:lnTo>
                    <a:pt x="6320" y="649373"/>
                  </a:lnTo>
                  <a:lnTo>
                    <a:pt x="0" y="618064"/>
                  </a:lnTo>
                  <a:lnTo>
                    <a:pt x="0" y="80435"/>
                  </a:lnTo>
                  <a:close/>
                </a:path>
              </a:pathLst>
            </a:custGeom>
            <a:ln w="9525">
              <a:solidFill>
                <a:srgbClr val="000000"/>
              </a:solidFill>
            </a:ln>
          </p:spPr>
          <p:txBody>
            <a:bodyPr wrap="square" lIns="0" tIns="0" rIns="0" bIns="0" rtlCol="0"/>
            <a:lstStyle/>
            <a:p/>
          </p:txBody>
        </p:sp>
        <p:sp>
          <p:nvSpPr>
            <p:cNvPr id="13" name="object 13"/>
            <p:cNvSpPr/>
            <p:nvPr/>
          </p:nvSpPr>
          <p:spPr>
            <a:xfrm>
              <a:off x="2273299" y="3759199"/>
              <a:ext cx="546100" cy="1130300"/>
            </a:xfrm>
            <a:custGeom>
              <a:rect l="l" t="t" r="r" b="b"/>
              <a:pathLst>
                <a:path w="546100" h="1130300">
                  <a:moveTo>
                    <a:pt x="91018" y="1130300"/>
                  </a:moveTo>
                  <a:lnTo>
                    <a:pt x="55589" y="1123147"/>
                  </a:lnTo>
                  <a:lnTo>
                    <a:pt x="26658" y="1103641"/>
                  </a:lnTo>
                  <a:lnTo>
                    <a:pt x="7152" y="1074710"/>
                  </a:lnTo>
                  <a:lnTo>
                    <a:pt x="0" y="1039281"/>
                  </a:lnTo>
                  <a:lnTo>
                    <a:pt x="0" y="91018"/>
                  </a:lnTo>
                  <a:lnTo>
                    <a:pt x="7152" y="55589"/>
                  </a:lnTo>
                  <a:lnTo>
                    <a:pt x="26659" y="26658"/>
                  </a:lnTo>
                  <a:lnTo>
                    <a:pt x="55591" y="7152"/>
                  </a:lnTo>
                  <a:lnTo>
                    <a:pt x="91018" y="0"/>
                  </a:lnTo>
                  <a:lnTo>
                    <a:pt x="455081" y="0"/>
                  </a:lnTo>
                  <a:lnTo>
                    <a:pt x="490510" y="7152"/>
                  </a:lnTo>
                  <a:lnTo>
                    <a:pt x="519441" y="26658"/>
                  </a:lnTo>
                  <a:lnTo>
                    <a:pt x="538947" y="55590"/>
                  </a:lnTo>
                  <a:lnTo>
                    <a:pt x="546100" y="91018"/>
                  </a:lnTo>
                  <a:lnTo>
                    <a:pt x="546099" y="1039281"/>
                  </a:lnTo>
                  <a:lnTo>
                    <a:pt x="519441" y="1103641"/>
                  </a:lnTo>
                  <a:lnTo>
                    <a:pt x="455081" y="1130300"/>
                  </a:lnTo>
                  <a:lnTo>
                    <a:pt x="91018" y="1130300"/>
                  </a:lnTo>
                  <a:close/>
                </a:path>
                <a:path w="546100" h="1130300">
                  <a:moveTo>
                    <a:pt x="546100" y="1039281"/>
                  </a:moveTo>
                  <a:close/>
                </a:path>
              </a:pathLst>
            </a:custGeom>
            <a:solidFill>
              <a:srgbClr val="FF0000"/>
            </a:solidFill>
          </p:spPr>
          <p:txBody>
            <a:bodyPr wrap="square" lIns="0" tIns="0" rIns="0" bIns="0" rtlCol="0"/>
            <a:lstStyle/>
            <a:p/>
          </p:txBody>
        </p:sp>
        <p:sp>
          <p:nvSpPr>
            <p:cNvPr id="14" name="object 14"/>
            <p:cNvSpPr/>
            <p:nvPr/>
          </p:nvSpPr>
          <p:spPr>
            <a:xfrm>
              <a:off x="2273299" y="3759199"/>
              <a:ext cx="546100" cy="1130300"/>
            </a:xfrm>
            <a:custGeom>
              <a:rect l="l" t="t" r="r" b="b"/>
              <a:pathLst>
                <a:path w="546100" h="1130300">
                  <a:moveTo>
                    <a:pt x="0" y="91018"/>
                  </a:moveTo>
                  <a:lnTo>
                    <a:pt x="7152" y="55590"/>
                  </a:lnTo>
                  <a:lnTo>
                    <a:pt x="26658" y="26658"/>
                  </a:lnTo>
                  <a:lnTo>
                    <a:pt x="55590" y="7152"/>
                  </a:lnTo>
                  <a:lnTo>
                    <a:pt x="91018" y="0"/>
                  </a:lnTo>
                  <a:lnTo>
                    <a:pt x="455081" y="0"/>
                  </a:lnTo>
                  <a:lnTo>
                    <a:pt x="490510" y="7152"/>
                  </a:lnTo>
                  <a:lnTo>
                    <a:pt x="519441" y="26658"/>
                  </a:lnTo>
                  <a:lnTo>
                    <a:pt x="538947" y="55589"/>
                  </a:lnTo>
                  <a:lnTo>
                    <a:pt x="546100" y="91018"/>
                  </a:lnTo>
                  <a:lnTo>
                    <a:pt x="546100" y="1039281"/>
                  </a:lnTo>
                  <a:lnTo>
                    <a:pt x="538947" y="1074710"/>
                  </a:lnTo>
                  <a:lnTo>
                    <a:pt x="519441" y="1103641"/>
                  </a:lnTo>
                  <a:lnTo>
                    <a:pt x="490510" y="1123147"/>
                  </a:lnTo>
                  <a:lnTo>
                    <a:pt x="455081" y="1130300"/>
                  </a:lnTo>
                  <a:lnTo>
                    <a:pt x="91018" y="1130300"/>
                  </a:lnTo>
                  <a:lnTo>
                    <a:pt x="55590" y="1123147"/>
                  </a:lnTo>
                  <a:lnTo>
                    <a:pt x="26658" y="1103641"/>
                  </a:lnTo>
                  <a:lnTo>
                    <a:pt x="7152" y="1074710"/>
                  </a:lnTo>
                  <a:lnTo>
                    <a:pt x="0" y="1039281"/>
                  </a:lnTo>
                  <a:lnTo>
                    <a:pt x="0" y="91018"/>
                  </a:lnTo>
                  <a:close/>
                </a:path>
              </a:pathLst>
            </a:custGeom>
            <a:ln w="9525">
              <a:solidFill>
                <a:srgbClr val="000000"/>
              </a:solidFill>
            </a:ln>
          </p:spPr>
          <p:txBody>
            <a:bodyPr wrap="square" lIns="0" tIns="0" rIns="0" bIns="0" rtlCol="0"/>
            <a:lstStyle/>
            <a:p/>
          </p:txBody>
        </p:sp>
      </p:grpSp>
      <p:sp>
        <p:nvSpPr>
          <p:cNvPr id="15" name="object 15"/>
          <p:cNvSpPr txBox="1"/>
          <p:nvPr/>
        </p:nvSpPr>
        <p:spPr>
          <a:xfrm>
            <a:off x="2400622" y="3784270"/>
            <a:ext cx="381000" cy="452120"/>
          </a:xfrm>
          <a:prstGeom prst="rect">
            <a:avLst/>
          </a:prstGeom>
        </p:spPr>
        <p:txBody>
          <a:bodyPr vert="horz" wrap="square" lIns="0" tIns="12700" rIns="0" bIns="0" rtlCol="0">
            <a:spAutoFit/>
          </a:bodyPr>
          <a:lstStyle/>
          <a:p>
            <a:pPr marL="12700">
              <a:lnSpc>
                <a:spcPct val="100000"/>
              </a:lnSpc>
              <a:spcBef>
                <a:spcPts val="100"/>
              </a:spcBef>
            </a:pPr>
            <a:r>
              <a:rPr sz="2800" b="1">
                <a:latin typeface="Microsoft JhengHei"/>
                <a:cs typeface="Microsoft JhengHei"/>
              </a:rPr>
              <a:t>勘</a:t>
            </a:r>
            <a:endParaRPr sz="2800">
              <a:latin typeface="Microsoft JhengHei"/>
              <a:cs typeface="Microsoft JhengHei"/>
            </a:endParaRPr>
          </a:p>
        </p:txBody>
      </p:sp>
      <p:sp>
        <p:nvSpPr>
          <p:cNvPr id="16" name="object 16"/>
          <p:cNvSpPr txBox="1"/>
          <p:nvPr/>
        </p:nvSpPr>
        <p:spPr>
          <a:xfrm>
            <a:off x="1810072" y="3984371"/>
            <a:ext cx="996950" cy="1532255"/>
          </a:xfrm>
          <a:prstGeom prst="rect">
            <a:avLst/>
          </a:prstGeom>
        </p:spPr>
        <p:txBody>
          <a:bodyPr vert="horz" wrap="square" lIns="0" tIns="12700" rIns="0" bIns="0" rtlCol="0">
            <a:spAutoFit/>
          </a:bodyPr>
          <a:lstStyle/>
          <a:p>
            <a:pPr marL="38100">
              <a:lnSpc>
                <a:spcPct val="100000"/>
              </a:lnSpc>
              <a:spcBef>
                <a:spcPts val="100"/>
              </a:spcBef>
              <a:tabLst>
                <a:tab pos="602615"/>
              </a:tabLst>
            </a:pPr>
            <a:r>
              <a:rPr sz="2800" b="1" spc="-50">
                <a:latin typeface="Microsoft JhengHei"/>
                <a:cs typeface="Microsoft JhengHei"/>
              </a:rPr>
              <a:t>立</a:t>
            </a:r>
            <a:r>
              <a:rPr sz="2800" b="1">
                <a:latin typeface="Microsoft JhengHei"/>
                <a:cs typeface="Microsoft JhengHei"/>
              </a:rPr>
              <a:t>	</a:t>
            </a:r>
            <a:r>
              <a:rPr sz="4200" b="1" spc="-75" baseline="-35714">
                <a:latin typeface="Microsoft JhengHei"/>
                <a:cs typeface="Microsoft JhengHei"/>
              </a:rPr>
              <a:t>察</a:t>
            </a:r>
            <a:endParaRPr sz="4200" baseline="-35714">
              <a:latin typeface="Microsoft JhengHei"/>
              <a:cs typeface="Microsoft JhengHei"/>
            </a:endParaRPr>
          </a:p>
          <a:p>
            <a:pPr marL="38100">
              <a:lnSpc>
                <a:spcPct val="100000"/>
              </a:lnSpc>
              <a:tabLst>
                <a:tab pos="602615"/>
              </a:tabLst>
            </a:pPr>
            <a:r>
              <a:rPr sz="2800" b="1" spc="-50">
                <a:latin typeface="Microsoft JhengHei"/>
                <a:cs typeface="Microsoft JhengHei"/>
              </a:rPr>
              <a:t>项</a:t>
            </a:r>
            <a:r>
              <a:rPr sz="2800" b="1">
                <a:latin typeface="Microsoft JhengHei"/>
                <a:cs typeface="Microsoft JhengHei"/>
              </a:rPr>
              <a:t>	</a:t>
            </a:r>
            <a:r>
              <a:rPr sz="4200" b="1" spc="-75" baseline="-35714">
                <a:latin typeface="Microsoft JhengHei"/>
                <a:cs typeface="Microsoft JhengHei"/>
              </a:rPr>
              <a:t>设</a:t>
            </a:r>
            <a:endParaRPr sz="4200" baseline="-35714">
              <a:latin typeface="Microsoft JhengHei"/>
              <a:cs typeface="Microsoft JhengHei"/>
            </a:endParaRPr>
          </a:p>
          <a:p>
            <a:pPr marL="602615">
              <a:lnSpc>
                <a:spcPct val="100000"/>
              </a:lnSpc>
              <a:spcBef>
                <a:spcPts val="1785"/>
              </a:spcBef>
            </a:pPr>
            <a:r>
              <a:rPr sz="2800" b="1">
                <a:latin typeface="Microsoft JhengHei"/>
                <a:cs typeface="Microsoft JhengHei"/>
              </a:rPr>
              <a:t>计</a:t>
            </a:r>
            <a:endParaRPr sz="2800">
              <a:latin typeface="Microsoft JhengHei"/>
              <a:cs typeface="Microsoft JhengHei"/>
            </a:endParaRPr>
          </a:p>
        </p:txBody>
      </p:sp>
      <p:grpSp>
        <p:nvGrpSpPr>
          <p:cNvPr id="17" name="object 17"/>
          <p:cNvGrpSpPr/>
          <p:nvPr/>
        </p:nvGrpSpPr>
        <p:grpSpPr>
          <a:xfrm>
            <a:off x="2865437" y="3551237"/>
            <a:ext cx="1190625" cy="1444625"/>
            <a:chOff x="2865437" y="3551237"/>
            <a:chExt cx="1190625" cy="1444625"/>
          </a:xfrm>
        </p:grpSpPr>
        <p:sp>
          <p:nvSpPr>
            <p:cNvPr id="18" name="object 18"/>
            <p:cNvSpPr/>
            <p:nvPr/>
          </p:nvSpPr>
          <p:spPr>
            <a:xfrm>
              <a:off x="2870199" y="3555999"/>
              <a:ext cx="1181100" cy="1435100"/>
            </a:xfrm>
            <a:custGeom>
              <a:rect l="l" t="t" r="r" b="b"/>
              <a:pathLst>
                <a:path w="1181100" h="1435100">
                  <a:moveTo>
                    <a:pt x="984246" y="1435100"/>
                  </a:moveTo>
                  <a:lnTo>
                    <a:pt x="196854" y="1435100"/>
                  </a:lnTo>
                  <a:lnTo>
                    <a:pt x="151717" y="1429901"/>
                  </a:lnTo>
                  <a:lnTo>
                    <a:pt x="110282" y="1415091"/>
                  </a:lnTo>
                  <a:lnTo>
                    <a:pt x="73731" y="1391853"/>
                  </a:lnTo>
                  <a:lnTo>
                    <a:pt x="43246" y="1361368"/>
                  </a:lnTo>
                  <a:lnTo>
                    <a:pt x="20008" y="1324817"/>
                  </a:lnTo>
                  <a:lnTo>
                    <a:pt x="5199" y="1283383"/>
                  </a:lnTo>
                  <a:lnTo>
                    <a:pt x="0" y="1238246"/>
                  </a:lnTo>
                  <a:lnTo>
                    <a:pt x="0" y="196853"/>
                  </a:lnTo>
                  <a:lnTo>
                    <a:pt x="5199" y="151716"/>
                  </a:lnTo>
                  <a:lnTo>
                    <a:pt x="20008" y="110282"/>
                  </a:lnTo>
                  <a:lnTo>
                    <a:pt x="43247" y="73731"/>
                  </a:lnTo>
                  <a:lnTo>
                    <a:pt x="73732" y="43246"/>
                  </a:lnTo>
                  <a:lnTo>
                    <a:pt x="110283" y="20008"/>
                  </a:lnTo>
                  <a:lnTo>
                    <a:pt x="151718" y="5199"/>
                  </a:lnTo>
                  <a:lnTo>
                    <a:pt x="196853" y="0"/>
                  </a:lnTo>
                  <a:lnTo>
                    <a:pt x="984246" y="0"/>
                  </a:lnTo>
                  <a:lnTo>
                    <a:pt x="1029383" y="5199"/>
                  </a:lnTo>
                  <a:lnTo>
                    <a:pt x="1070817" y="20008"/>
                  </a:lnTo>
                  <a:lnTo>
                    <a:pt x="1107368" y="43246"/>
                  </a:lnTo>
                  <a:lnTo>
                    <a:pt x="1137853" y="73732"/>
                  </a:lnTo>
                  <a:lnTo>
                    <a:pt x="1161091" y="110282"/>
                  </a:lnTo>
                  <a:lnTo>
                    <a:pt x="1175901" y="151717"/>
                  </a:lnTo>
                  <a:lnTo>
                    <a:pt x="1181100" y="196853"/>
                  </a:lnTo>
                  <a:lnTo>
                    <a:pt x="1181100" y="1238246"/>
                  </a:lnTo>
                  <a:lnTo>
                    <a:pt x="1175901" y="1283383"/>
                  </a:lnTo>
                  <a:lnTo>
                    <a:pt x="1161091" y="1324817"/>
                  </a:lnTo>
                  <a:lnTo>
                    <a:pt x="1137853" y="1361368"/>
                  </a:lnTo>
                  <a:lnTo>
                    <a:pt x="1107368" y="1391853"/>
                  </a:lnTo>
                  <a:lnTo>
                    <a:pt x="1070817" y="1415091"/>
                  </a:lnTo>
                  <a:lnTo>
                    <a:pt x="1029383" y="1429901"/>
                  </a:lnTo>
                  <a:lnTo>
                    <a:pt x="984246" y="1435100"/>
                  </a:lnTo>
                  <a:close/>
                </a:path>
              </a:pathLst>
            </a:custGeom>
            <a:solidFill>
              <a:srgbClr val="00B050"/>
            </a:solidFill>
          </p:spPr>
          <p:txBody>
            <a:bodyPr wrap="square" lIns="0" tIns="0" rIns="0" bIns="0" rtlCol="0"/>
            <a:lstStyle/>
            <a:p/>
          </p:txBody>
        </p:sp>
        <p:sp>
          <p:nvSpPr>
            <p:cNvPr id="19" name="object 19"/>
            <p:cNvSpPr/>
            <p:nvPr/>
          </p:nvSpPr>
          <p:spPr>
            <a:xfrm>
              <a:off x="2870199" y="3555999"/>
              <a:ext cx="1181100" cy="1435100"/>
            </a:xfrm>
            <a:custGeom>
              <a:rect l="l" t="t" r="r" b="b"/>
              <a:pathLst>
                <a:path w="1181100" h="1435100">
                  <a:moveTo>
                    <a:pt x="0" y="196854"/>
                  </a:moveTo>
                  <a:lnTo>
                    <a:pt x="5199" y="151717"/>
                  </a:lnTo>
                  <a:lnTo>
                    <a:pt x="20008" y="110282"/>
                  </a:lnTo>
                  <a:lnTo>
                    <a:pt x="43246" y="73732"/>
                  </a:lnTo>
                  <a:lnTo>
                    <a:pt x="73731" y="43246"/>
                  </a:lnTo>
                  <a:lnTo>
                    <a:pt x="110282" y="20008"/>
                  </a:lnTo>
                  <a:lnTo>
                    <a:pt x="151717" y="5199"/>
                  </a:lnTo>
                  <a:lnTo>
                    <a:pt x="196853" y="0"/>
                  </a:lnTo>
                  <a:lnTo>
                    <a:pt x="984246" y="0"/>
                  </a:lnTo>
                  <a:lnTo>
                    <a:pt x="1029382" y="5199"/>
                  </a:lnTo>
                  <a:lnTo>
                    <a:pt x="1070817" y="20008"/>
                  </a:lnTo>
                  <a:lnTo>
                    <a:pt x="1107367" y="43246"/>
                  </a:lnTo>
                  <a:lnTo>
                    <a:pt x="1137853" y="73731"/>
                  </a:lnTo>
                  <a:lnTo>
                    <a:pt x="1161091" y="110282"/>
                  </a:lnTo>
                  <a:lnTo>
                    <a:pt x="1175900" y="151716"/>
                  </a:lnTo>
                  <a:lnTo>
                    <a:pt x="1181100" y="196853"/>
                  </a:lnTo>
                  <a:lnTo>
                    <a:pt x="1181100" y="1238246"/>
                  </a:lnTo>
                  <a:lnTo>
                    <a:pt x="1175901" y="1283383"/>
                  </a:lnTo>
                  <a:lnTo>
                    <a:pt x="1161091" y="1324817"/>
                  </a:lnTo>
                  <a:lnTo>
                    <a:pt x="1137853" y="1361368"/>
                  </a:lnTo>
                  <a:lnTo>
                    <a:pt x="1107368" y="1391853"/>
                  </a:lnTo>
                  <a:lnTo>
                    <a:pt x="1070817" y="1415091"/>
                  </a:lnTo>
                  <a:lnTo>
                    <a:pt x="1029383" y="1429901"/>
                  </a:lnTo>
                  <a:lnTo>
                    <a:pt x="984246" y="1435100"/>
                  </a:lnTo>
                  <a:lnTo>
                    <a:pt x="196854" y="1435100"/>
                  </a:lnTo>
                  <a:lnTo>
                    <a:pt x="151717" y="1429901"/>
                  </a:lnTo>
                  <a:lnTo>
                    <a:pt x="110282" y="1415091"/>
                  </a:lnTo>
                  <a:lnTo>
                    <a:pt x="73732" y="1391853"/>
                  </a:lnTo>
                  <a:lnTo>
                    <a:pt x="43246" y="1361368"/>
                  </a:lnTo>
                  <a:lnTo>
                    <a:pt x="20008" y="1324817"/>
                  </a:lnTo>
                  <a:lnTo>
                    <a:pt x="5199" y="1283383"/>
                  </a:lnTo>
                  <a:lnTo>
                    <a:pt x="0" y="1238246"/>
                  </a:lnTo>
                  <a:lnTo>
                    <a:pt x="0" y="196854"/>
                  </a:lnTo>
                  <a:close/>
                </a:path>
              </a:pathLst>
            </a:custGeom>
            <a:ln w="9525">
              <a:solidFill>
                <a:srgbClr val="000000"/>
              </a:solidFill>
            </a:ln>
          </p:spPr>
          <p:txBody>
            <a:bodyPr wrap="square" lIns="0" tIns="0" rIns="0" bIns="0" rtlCol="0"/>
            <a:lstStyle/>
            <a:p/>
          </p:txBody>
        </p:sp>
      </p:grpSp>
      <p:sp>
        <p:nvSpPr>
          <p:cNvPr id="20" name="object 20"/>
          <p:cNvSpPr txBox="1"/>
          <p:nvPr/>
        </p:nvSpPr>
        <p:spPr>
          <a:xfrm>
            <a:off x="3137222" y="3612069"/>
            <a:ext cx="736600" cy="3012440"/>
          </a:xfrm>
          <a:prstGeom prst="rect">
            <a:avLst/>
          </a:prstGeom>
        </p:spPr>
        <p:txBody>
          <a:bodyPr vert="horz" wrap="square" lIns="0" tIns="12700" rIns="0" bIns="0" rtlCol="0">
            <a:spAutoFit/>
          </a:bodyPr>
          <a:lstStyle/>
          <a:p>
            <a:pPr marL="12700" marR="5080">
              <a:lnSpc>
                <a:spcPct val="100000"/>
              </a:lnSpc>
              <a:spcBef>
                <a:spcPts val="100"/>
              </a:spcBef>
            </a:pPr>
            <a:r>
              <a:rPr sz="2800" b="1" spc="-25">
                <a:latin typeface="Microsoft JhengHei"/>
                <a:cs typeface="Microsoft JhengHei"/>
              </a:rPr>
              <a:t>施工准备</a:t>
            </a:r>
            <a:endParaRPr sz="2800">
              <a:latin typeface="Microsoft JhengHei"/>
              <a:cs typeface="Microsoft JhengHei"/>
            </a:endParaRPr>
          </a:p>
          <a:p>
            <a:pPr marL="12700" marR="5080">
              <a:lnSpc>
                <a:spcPct val="100000"/>
              </a:lnSpc>
              <a:spcBef>
                <a:spcPts val="1680"/>
              </a:spcBef>
            </a:pPr>
            <a:r>
              <a:rPr sz="2800" b="1" spc="-25">
                <a:latin typeface="Microsoft JhengHei"/>
                <a:cs typeface="Microsoft JhengHei"/>
              </a:rPr>
              <a:t>施工单位</a:t>
            </a:r>
            <a:endParaRPr sz="2800">
              <a:latin typeface="Microsoft JhengHei"/>
              <a:cs typeface="Microsoft JhengHei"/>
            </a:endParaRPr>
          </a:p>
          <a:p>
            <a:pPr marL="12700" marR="5080">
              <a:lnSpc>
                <a:spcPct val="100000"/>
              </a:lnSpc>
              <a:spcBef>
                <a:spcPts val="1680"/>
              </a:spcBef>
            </a:pPr>
            <a:r>
              <a:rPr sz="2800" b="1" spc="-25">
                <a:latin typeface="Microsoft JhengHei"/>
                <a:cs typeface="Microsoft JhengHei"/>
              </a:rPr>
              <a:t>监理单位</a:t>
            </a:r>
            <a:endParaRPr sz="2800">
              <a:latin typeface="Microsoft JhengHei"/>
              <a:cs typeface="Microsoft JhengHei"/>
            </a:endParaRPr>
          </a:p>
        </p:txBody>
      </p:sp>
      <p:grpSp>
        <p:nvGrpSpPr>
          <p:cNvPr id="21" name="object 21"/>
          <p:cNvGrpSpPr/>
          <p:nvPr/>
        </p:nvGrpSpPr>
        <p:grpSpPr>
          <a:xfrm>
            <a:off x="4097337" y="3754437"/>
            <a:ext cx="492125" cy="1139825"/>
            <a:chOff x="4097337" y="3754437"/>
            <a:chExt cx="492125" cy="1139825"/>
          </a:xfrm>
        </p:grpSpPr>
        <p:sp>
          <p:nvSpPr>
            <p:cNvPr id="22" name="object 22"/>
            <p:cNvSpPr/>
            <p:nvPr/>
          </p:nvSpPr>
          <p:spPr>
            <a:xfrm>
              <a:off x="4102099" y="3759199"/>
              <a:ext cx="482600" cy="1130300"/>
            </a:xfrm>
            <a:custGeom>
              <a:rect l="l" t="t" r="r" b="b"/>
              <a:pathLst>
                <a:path w="482600" h="1130300">
                  <a:moveTo>
                    <a:pt x="402164" y="1130299"/>
                  </a:moveTo>
                  <a:lnTo>
                    <a:pt x="80434" y="1130299"/>
                  </a:lnTo>
                  <a:lnTo>
                    <a:pt x="49125" y="1123978"/>
                  </a:lnTo>
                  <a:lnTo>
                    <a:pt x="23558" y="1106740"/>
                  </a:lnTo>
                  <a:lnTo>
                    <a:pt x="6320" y="1081173"/>
                  </a:lnTo>
                  <a:lnTo>
                    <a:pt x="0" y="1049865"/>
                  </a:lnTo>
                  <a:lnTo>
                    <a:pt x="0" y="80434"/>
                  </a:lnTo>
                  <a:lnTo>
                    <a:pt x="6321" y="49125"/>
                  </a:lnTo>
                  <a:lnTo>
                    <a:pt x="23558" y="23558"/>
                  </a:lnTo>
                  <a:lnTo>
                    <a:pt x="49126" y="6320"/>
                  </a:lnTo>
                  <a:lnTo>
                    <a:pt x="80434" y="0"/>
                  </a:lnTo>
                  <a:lnTo>
                    <a:pt x="402165" y="0"/>
                  </a:lnTo>
                  <a:lnTo>
                    <a:pt x="433473" y="6320"/>
                  </a:lnTo>
                  <a:lnTo>
                    <a:pt x="459040" y="23558"/>
                  </a:lnTo>
                  <a:lnTo>
                    <a:pt x="476278" y="49125"/>
                  </a:lnTo>
                  <a:lnTo>
                    <a:pt x="482599" y="80434"/>
                  </a:lnTo>
                  <a:lnTo>
                    <a:pt x="482599" y="1049865"/>
                  </a:lnTo>
                  <a:lnTo>
                    <a:pt x="476278" y="1081173"/>
                  </a:lnTo>
                  <a:lnTo>
                    <a:pt x="459040" y="1106740"/>
                  </a:lnTo>
                  <a:lnTo>
                    <a:pt x="433473" y="1123978"/>
                  </a:lnTo>
                  <a:lnTo>
                    <a:pt x="402164" y="1130299"/>
                  </a:lnTo>
                  <a:close/>
                </a:path>
              </a:pathLst>
            </a:custGeom>
            <a:solidFill>
              <a:srgbClr val="00B050"/>
            </a:solidFill>
          </p:spPr>
          <p:txBody>
            <a:bodyPr wrap="square" lIns="0" tIns="0" rIns="0" bIns="0" rtlCol="0"/>
            <a:lstStyle/>
            <a:p/>
          </p:txBody>
        </p:sp>
        <p:sp>
          <p:nvSpPr>
            <p:cNvPr id="23" name="object 23"/>
            <p:cNvSpPr/>
            <p:nvPr/>
          </p:nvSpPr>
          <p:spPr>
            <a:xfrm>
              <a:off x="4102099" y="3759199"/>
              <a:ext cx="482600" cy="1130300"/>
            </a:xfrm>
            <a:custGeom>
              <a:rect l="l" t="t" r="r" b="b"/>
              <a:pathLst>
                <a:path w="482600" h="1130300">
                  <a:moveTo>
                    <a:pt x="0" y="80435"/>
                  </a:moveTo>
                  <a:lnTo>
                    <a:pt x="6320" y="49125"/>
                  </a:lnTo>
                  <a:lnTo>
                    <a:pt x="23558" y="23558"/>
                  </a:lnTo>
                  <a:lnTo>
                    <a:pt x="49125" y="6320"/>
                  </a:lnTo>
                  <a:lnTo>
                    <a:pt x="80434" y="0"/>
                  </a:lnTo>
                  <a:lnTo>
                    <a:pt x="402165" y="0"/>
                  </a:lnTo>
                  <a:lnTo>
                    <a:pt x="433473" y="6320"/>
                  </a:lnTo>
                  <a:lnTo>
                    <a:pt x="459040" y="23558"/>
                  </a:lnTo>
                  <a:lnTo>
                    <a:pt x="476278" y="49125"/>
                  </a:lnTo>
                  <a:lnTo>
                    <a:pt x="482599" y="80434"/>
                  </a:lnTo>
                  <a:lnTo>
                    <a:pt x="482600" y="1049865"/>
                  </a:lnTo>
                  <a:lnTo>
                    <a:pt x="476278" y="1081173"/>
                  </a:lnTo>
                  <a:lnTo>
                    <a:pt x="459040" y="1106740"/>
                  </a:lnTo>
                  <a:lnTo>
                    <a:pt x="433473" y="1123978"/>
                  </a:lnTo>
                  <a:lnTo>
                    <a:pt x="402164" y="1130299"/>
                  </a:lnTo>
                  <a:lnTo>
                    <a:pt x="80435" y="1130300"/>
                  </a:lnTo>
                  <a:lnTo>
                    <a:pt x="49125" y="1123978"/>
                  </a:lnTo>
                  <a:lnTo>
                    <a:pt x="23558" y="1106740"/>
                  </a:lnTo>
                  <a:lnTo>
                    <a:pt x="6320" y="1081173"/>
                  </a:lnTo>
                  <a:lnTo>
                    <a:pt x="0" y="1049864"/>
                  </a:lnTo>
                  <a:lnTo>
                    <a:pt x="0" y="80435"/>
                  </a:lnTo>
                  <a:close/>
                </a:path>
              </a:pathLst>
            </a:custGeom>
            <a:ln w="9525">
              <a:solidFill>
                <a:srgbClr val="000000"/>
              </a:solidFill>
            </a:ln>
          </p:spPr>
          <p:txBody>
            <a:bodyPr wrap="square" lIns="0" tIns="0" rIns="0" bIns="0" rtlCol="0"/>
            <a:lstStyle/>
            <a:p/>
          </p:txBody>
        </p:sp>
      </p:grpSp>
      <p:sp>
        <p:nvSpPr>
          <p:cNvPr id="24" name="object 24"/>
          <p:cNvSpPr txBox="1"/>
          <p:nvPr/>
        </p:nvSpPr>
        <p:spPr>
          <a:xfrm>
            <a:off x="4197672" y="3781171"/>
            <a:ext cx="558800" cy="2159000"/>
          </a:xfrm>
          <a:prstGeom prst="rect">
            <a:avLst/>
          </a:prstGeom>
        </p:spPr>
        <p:txBody>
          <a:bodyPr vert="horz" wrap="square" lIns="0" tIns="12700" rIns="0" bIns="0" rtlCol="0">
            <a:spAutoFit/>
          </a:bodyPr>
          <a:lstStyle/>
          <a:p>
            <a:pPr marL="12700" marR="182880" algn="just">
              <a:lnSpc>
                <a:spcPct val="100000"/>
              </a:lnSpc>
              <a:spcBef>
                <a:spcPts val="100"/>
              </a:spcBef>
            </a:pPr>
            <a:r>
              <a:rPr sz="2800" b="1" spc="-50">
                <a:latin typeface="Microsoft JhengHei"/>
                <a:cs typeface="Microsoft JhengHei"/>
              </a:rPr>
              <a:t>工程实</a:t>
            </a:r>
            <a:endParaRPr sz="2800">
              <a:latin typeface="Microsoft JhengHei"/>
              <a:cs typeface="Microsoft JhengHei"/>
            </a:endParaRPr>
          </a:p>
          <a:p>
            <a:pPr marL="12700" marR="5080" indent="177800">
              <a:lnSpc>
                <a:spcPct val="100000"/>
              </a:lnSpc>
            </a:pPr>
            <a:r>
              <a:rPr sz="2800" b="1" spc="-50">
                <a:latin typeface="Microsoft JhengHei"/>
                <a:cs typeface="Microsoft JhengHei"/>
              </a:rPr>
              <a:t>施施</a:t>
            </a:r>
            <a:endParaRPr sz="2800">
              <a:latin typeface="Microsoft JhengHei"/>
              <a:cs typeface="Microsoft JhengHei"/>
            </a:endParaRPr>
          </a:p>
        </p:txBody>
      </p:sp>
      <p:grpSp>
        <p:nvGrpSpPr>
          <p:cNvPr id="25" name="object 25"/>
          <p:cNvGrpSpPr/>
          <p:nvPr/>
        </p:nvGrpSpPr>
        <p:grpSpPr>
          <a:xfrm>
            <a:off x="4618037" y="3576637"/>
            <a:ext cx="1025525" cy="1482725"/>
            <a:chOff x="4618037" y="3576637"/>
            <a:chExt cx="1025525" cy="1482725"/>
          </a:xfrm>
        </p:grpSpPr>
        <p:sp>
          <p:nvSpPr>
            <p:cNvPr id="26" name="object 26"/>
            <p:cNvSpPr/>
            <p:nvPr/>
          </p:nvSpPr>
          <p:spPr>
            <a:xfrm>
              <a:off x="4622799" y="3581399"/>
              <a:ext cx="1016000" cy="1473200"/>
            </a:xfrm>
            <a:custGeom>
              <a:rect l="l" t="t" r="r" b="b"/>
              <a:pathLst>
                <a:path w="1016000" h="1473200">
                  <a:moveTo>
                    <a:pt x="846663" y="1473200"/>
                  </a:moveTo>
                  <a:lnTo>
                    <a:pt x="169336" y="1473200"/>
                  </a:lnTo>
                  <a:lnTo>
                    <a:pt x="124320" y="1467151"/>
                  </a:lnTo>
                  <a:lnTo>
                    <a:pt x="83869" y="1450080"/>
                  </a:lnTo>
                  <a:lnTo>
                    <a:pt x="49597" y="1423602"/>
                  </a:lnTo>
                  <a:lnTo>
                    <a:pt x="23119" y="1389331"/>
                  </a:lnTo>
                  <a:lnTo>
                    <a:pt x="6048" y="1348879"/>
                  </a:lnTo>
                  <a:lnTo>
                    <a:pt x="0" y="1303863"/>
                  </a:lnTo>
                  <a:lnTo>
                    <a:pt x="0" y="169336"/>
                  </a:lnTo>
                  <a:lnTo>
                    <a:pt x="6049" y="124320"/>
                  </a:lnTo>
                  <a:lnTo>
                    <a:pt x="23119" y="83869"/>
                  </a:lnTo>
                  <a:lnTo>
                    <a:pt x="49597" y="49597"/>
                  </a:lnTo>
                  <a:lnTo>
                    <a:pt x="83869" y="23119"/>
                  </a:lnTo>
                  <a:lnTo>
                    <a:pt x="124320" y="6048"/>
                  </a:lnTo>
                  <a:lnTo>
                    <a:pt x="169336" y="0"/>
                  </a:lnTo>
                  <a:lnTo>
                    <a:pt x="846663" y="0"/>
                  </a:lnTo>
                  <a:lnTo>
                    <a:pt x="891679" y="6048"/>
                  </a:lnTo>
                  <a:lnTo>
                    <a:pt x="932130" y="23119"/>
                  </a:lnTo>
                  <a:lnTo>
                    <a:pt x="966402" y="49597"/>
                  </a:lnTo>
                  <a:lnTo>
                    <a:pt x="992880" y="83869"/>
                  </a:lnTo>
                  <a:lnTo>
                    <a:pt x="1009951" y="124320"/>
                  </a:lnTo>
                  <a:lnTo>
                    <a:pt x="1016000" y="169336"/>
                  </a:lnTo>
                  <a:lnTo>
                    <a:pt x="1016000" y="1303863"/>
                  </a:lnTo>
                  <a:lnTo>
                    <a:pt x="1009951" y="1348880"/>
                  </a:lnTo>
                  <a:lnTo>
                    <a:pt x="992880" y="1389331"/>
                  </a:lnTo>
                  <a:lnTo>
                    <a:pt x="966402" y="1423602"/>
                  </a:lnTo>
                  <a:lnTo>
                    <a:pt x="932131" y="1450080"/>
                  </a:lnTo>
                  <a:lnTo>
                    <a:pt x="891680" y="1467151"/>
                  </a:lnTo>
                  <a:lnTo>
                    <a:pt x="846663" y="1473200"/>
                  </a:lnTo>
                  <a:close/>
                </a:path>
              </a:pathLst>
            </a:custGeom>
            <a:solidFill>
              <a:srgbClr val="00B050"/>
            </a:solidFill>
          </p:spPr>
          <p:txBody>
            <a:bodyPr wrap="square" lIns="0" tIns="0" rIns="0" bIns="0" rtlCol="0"/>
            <a:lstStyle/>
            <a:p/>
          </p:txBody>
        </p:sp>
        <p:sp>
          <p:nvSpPr>
            <p:cNvPr id="27" name="object 27"/>
            <p:cNvSpPr/>
            <p:nvPr/>
          </p:nvSpPr>
          <p:spPr>
            <a:xfrm>
              <a:off x="4622799" y="3581399"/>
              <a:ext cx="1016000" cy="1473200"/>
            </a:xfrm>
            <a:custGeom>
              <a:rect l="l" t="t" r="r" b="b"/>
              <a:pathLst>
                <a:path w="1016000" h="1473200">
                  <a:moveTo>
                    <a:pt x="0" y="169336"/>
                  </a:moveTo>
                  <a:lnTo>
                    <a:pt x="6048" y="124320"/>
                  </a:lnTo>
                  <a:lnTo>
                    <a:pt x="23119" y="83869"/>
                  </a:lnTo>
                  <a:lnTo>
                    <a:pt x="49597" y="49597"/>
                  </a:lnTo>
                  <a:lnTo>
                    <a:pt x="83869" y="23119"/>
                  </a:lnTo>
                  <a:lnTo>
                    <a:pt x="124320" y="6048"/>
                  </a:lnTo>
                  <a:lnTo>
                    <a:pt x="169336" y="0"/>
                  </a:lnTo>
                  <a:lnTo>
                    <a:pt x="846663" y="0"/>
                  </a:lnTo>
                  <a:lnTo>
                    <a:pt x="891679" y="6048"/>
                  </a:lnTo>
                  <a:lnTo>
                    <a:pt x="932130" y="23119"/>
                  </a:lnTo>
                  <a:lnTo>
                    <a:pt x="966402" y="49597"/>
                  </a:lnTo>
                  <a:lnTo>
                    <a:pt x="992880" y="83869"/>
                  </a:lnTo>
                  <a:lnTo>
                    <a:pt x="1009951" y="124320"/>
                  </a:lnTo>
                  <a:lnTo>
                    <a:pt x="1016000" y="169336"/>
                  </a:lnTo>
                  <a:lnTo>
                    <a:pt x="1016000" y="1303863"/>
                  </a:lnTo>
                  <a:lnTo>
                    <a:pt x="1009951" y="1348879"/>
                  </a:lnTo>
                  <a:lnTo>
                    <a:pt x="992880" y="1389331"/>
                  </a:lnTo>
                  <a:lnTo>
                    <a:pt x="966402" y="1423602"/>
                  </a:lnTo>
                  <a:lnTo>
                    <a:pt x="932131" y="1450080"/>
                  </a:lnTo>
                  <a:lnTo>
                    <a:pt x="891680" y="1467151"/>
                  </a:lnTo>
                  <a:lnTo>
                    <a:pt x="846663" y="1473200"/>
                  </a:lnTo>
                  <a:lnTo>
                    <a:pt x="169336" y="1473200"/>
                  </a:lnTo>
                  <a:lnTo>
                    <a:pt x="124320" y="1467151"/>
                  </a:lnTo>
                  <a:lnTo>
                    <a:pt x="83869" y="1450080"/>
                  </a:lnTo>
                  <a:lnTo>
                    <a:pt x="49597" y="1423602"/>
                  </a:lnTo>
                  <a:lnTo>
                    <a:pt x="23119" y="1389331"/>
                  </a:lnTo>
                  <a:lnTo>
                    <a:pt x="6048" y="1348880"/>
                  </a:lnTo>
                  <a:lnTo>
                    <a:pt x="0" y="1303863"/>
                  </a:lnTo>
                  <a:lnTo>
                    <a:pt x="0" y="169336"/>
                  </a:lnTo>
                  <a:close/>
                </a:path>
              </a:pathLst>
            </a:custGeom>
            <a:ln w="9525">
              <a:solidFill>
                <a:srgbClr val="000000"/>
              </a:solidFill>
            </a:ln>
          </p:spPr>
          <p:txBody>
            <a:bodyPr wrap="square" lIns="0" tIns="0" rIns="0" bIns="0" rtlCol="0"/>
            <a:lstStyle/>
            <a:p/>
          </p:txBody>
        </p:sp>
      </p:grpSp>
      <p:sp>
        <p:nvSpPr>
          <p:cNvPr id="28" name="object 28"/>
          <p:cNvSpPr txBox="1"/>
          <p:nvPr/>
        </p:nvSpPr>
        <p:spPr>
          <a:xfrm>
            <a:off x="4807272" y="3416049"/>
            <a:ext cx="736600" cy="3012440"/>
          </a:xfrm>
          <a:prstGeom prst="rect">
            <a:avLst/>
          </a:prstGeom>
        </p:spPr>
        <p:txBody>
          <a:bodyPr vert="horz" wrap="square" lIns="0" tIns="226060" rIns="0" bIns="0" rtlCol="0">
            <a:spAutoFit/>
          </a:bodyPr>
          <a:lstStyle/>
          <a:p>
            <a:pPr marL="12700">
              <a:lnSpc>
                <a:spcPct val="100000"/>
              </a:lnSpc>
              <a:spcBef>
                <a:spcPts val="1780"/>
              </a:spcBef>
            </a:pPr>
            <a:r>
              <a:rPr sz="2800" b="1" spc="-25">
                <a:latin typeface="Microsoft JhengHei"/>
                <a:cs typeface="Microsoft JhengHei"/>
              </a:rPr>
              <a:t>完工</a:t>
            </a:r>
            <a:endParaRPr sz="2800">
              <a:latin typeface="Microsoft JhengHei"/>
              <a:cs typeface="Microsoft JhengHei"/>
            </a:endParaRPr>
          </a:p>
          <a:p>
            <a:pPr marL="12700" marR="5080">
              <a:lnSpc>
                <a:spcPct val="100000"/>
              </a:lnSpc>
              <a:spcBef>
                <a:spcPts val="1680"/>
              </a:spcBef>
            </a:pPr>
            <a:r>
              <a:rPr sz="2800" b="1" spc="-25">
                <a:latin typeface="Microsoft JhengHei"/>
                <a:cs typeface="Microsoft JhengHei"/>
              </a:rPr>
              <a:t>工程初验</a:t>
            </a:r>
            <a:endParaRPr sz="2800">
              <a:latin typeface="Microsoft JhengHei"/>
              <a:cs typeface="Microsoft JhengHei"/>
            </a:endParaRPr>
          </a:p>
          <a:p>
            <a:pPr marL="12700" marR="5080">
              <a:lnSpc>
                <a:spcPct val="150000"/>
              </a:lnSpc>
            </a:pPr>
            <a:r>
              <a:rPr sz="2800" b="1" spc="-25">
                <a:latin typeface="Microsoft JhengHei"/>
                <a:cs typeface="Microsoft JhengHei"/>
              </a:rPr>
              <a:t>交资结算</a:t>
            </a:r>
            <a:endParaRPr sz="2800">
              <a:latin typeface="Microsoft JhengHei"/>
              <a:cs typeface="Microsoft JhengHei"/>
            </a:endParaRPr>
          </a:p>
        </p:txBody>
      </p:sp>
      <p:grpSp>
        <p:nvGrpSpPr>
          <p:cNvPr id="29" name="object 29"/>
          <p:cNvGrpSpPr/>
          <p:nvPr/>
        </p:nvGrpSpPr>
        <p:grpSpPr>
          <a:xfrm>
            <a:off x="5697537" y="3792537"/>
            <a:ext cx="428625" cy="1114425"/>
            <a:chOff x="5697537" y="3792537"/>
            <a:chExt cx="428625" cy="1114425"/>
          </a:xfrm>
        </p:grpSpPr>
        <p:sp>
          <p:nvSpPr>
            <p:cNvPr id="30" name="object 30"/>
            <p:cNvSpPr/>
            <p:nvPr/>
          </p:nvSpPr>
          <p:spPr>
            <a:xfrm>
              <a:off x="5702299" y="3797299"/>
              <a:ext cx="419100" cy="1104900"/>
            </a:xfrm>
            <a:custGeom>
              <a:rect l="l" t="t" r="r" b="b"/>
              <a:pathLst>
                <a:path w="419100" h="1104900">
                  <a:moveTo>
                    <a:pt x="349248" y="1104899"/>
                  </a:moveTo>
                  <a:lnTo>
                    <a:pt x="69851" y="1104899"/>
                  </a:lnTo>
                  <a:lnTo>
                    <a:pt x="42662" y="1099410"/>
                  </a:lnTo>
                  <a:lnTo>
                    <a:pt x="20458" y="1084440"/>
                  </a:lnTo>
                  <a:lnTo>
                    <a:pt x="5489" y="1062237"/>
                  </a:lnTo>
                  <a:lnTo>
                    <a:pt x="0" y="1035048"/>
                  </a:lnTo>
                  <a:lnTo>
                    <a:pt x="0" y="69851"/>
                  </a:lnTo>
                  <a:lnTo>
                    <a:pt x="5489" y="42661"/>
                  </a:lnTo>
                  <a:lnTo>
                    <a:pt x="20459" y="20458"/>
                  </a:lnTo>
                  <a:lnTo>
                    <a:pt x="42662" y="5489"/>
                  </a:lnTo>
                  <a:lnTo>
                    <a:pt x="69851" y="0"/>
                  </a:lnTo>
                  <a:lnTo>
                    <a:pt x="349248" y="0"/>
                  </a:lnTo>
                  <a:lnTo>
                    <a:pt x="376437" y="5489"/>
                  </a:lnTo>
                  <a:lnTo>
                    <a:pt x="398640" y="20459"/>
                  </a:lnTo>
                  <a:lnTo>
                    <a:pt x="413610" y="42662"/>
                  </a:lnTo>
                  <a:lnTo>
                    <a:pt x="419099" y="69851"/>
                  </a:lnTo>
                  <a:lnTo>
                    <a:pt x="419099" y="1035048"/>
                  </a:lnTo>
                  <a:lnTo>
                    <a:pt x="413610" y="1062237"/>
                  </a:lnTo>
                  <a:lnTo>
                    <a:pt x="398640" y="1084440"/>
                  </a:lnTo>
                  <a:lnTo>
                    <a:pt x="376437" y="1099410"/>
                  </a:lnTo>
                  <a:lnTo>
                    <a:pt x="349248" y="1104899"/>
                  </a:lnTo>
                  <a:close/>
                </a:path>
              </a:pathLst>
            </a:custGeom>
            <a:solidFill>
              <a:srgbClr val="00B050"/>
            </a:solidFill>
          </p:spPr>
          <p:txBody>
            <a:bodyPr wrap="square" lIns="0" tIns="0" rIns="0" bIns="0" rtlCol="0"/>
            <a:lstStyle/>
            <a:p/>
          </p:txBody>
        </p:sp>
        <p:sp>
          <p:nvSpPr>
            <p:cNvPr id="31" name="object 31"/>
            <p:cNvSpPr/>
            <p:nvPr/>
          </p:nvSpPr>
          <p:spPr>
            <a:xfrm>
              <a:off x="5702299" y="3797299"/>
              <a:ext cx="419100" cy="1104900"/>
            </a:xfrm>
            <a:custGeom>
              <a:rect l="l" t="t" r="r" b="b"/>
              <a:pathLst>
                <a:path w="419100" h="1104900">
                  <a:moveTo>
                    <a:pt x="0" y="69851"/>
                  </a:moveTo>
                  <a:lnTo>
                    <a:pt x="5489" y="42662"/>
                  </a:lnTo>
                  <a:lnTo>
                    <a:pt x="20458" y="20459"/>
                  </a:lnTo>
                  <a:lnTo>
                    <a:pt x="42661" y="5489"/>
                  </a:lnTo>
                  <a:lnTo>
                    <a:pt x="69851" y="0"/>
                  </a:lnTo>
                  <a:lnTo>
                    <a:pt x="349248" y="0"/>
                  </a:lnTo>
                  <a:lnTo>
                    <a:pt x="376437" y="5489"/>
                  </a:lnTo>
                  <a:lnTo>
                    <a:pt x="398640" y="20458"/>
                  </a:lnTo>
                  <a:lnTo>
                    <a:pt x="413610" y="42661"/>
                  </a:lnTo>
                  <a:lnTo>
                    <a:pt x="419099" y="69851"/>
                  </a:lnTo>
                  <a:lnTo>
                    <a:pt x="419100" y="1035048"/>
                  </a:lnTo>
                  <a:lnTo>
                    <a:pt x="413610" y="1062237"/>
                  </a:lnTo>
                  <a:lnTo>
                    <a:pt x="398640" y="1084440"/>
                  </a:lnTo>
                  <a:lnTo>
                    <a:pt x="376437" y="1099410"/>
                  </a:lnTo>
                  <a:lnTo>
                    <a:pt x="349248" y="1104899"/>
                  </a:lnTo>
                  <a:lnTo>
                    <a:pt x="69851" y="1104900"/>
                  </a:lnTo>
                  <a:lnTo>
                    <a:pt x="42662" y="1099410"/>
                  </a:lnTo>
                  <a:lnTo>
                    <a:pt x="20459" y="1084440"/>
                  </a:lnTo>
                  <a:lnTo>
                    <a:pt x="5489" y="1062237"/>
                  </a:lnTo>
                  <a:lnTo>
                    <a:pt x="0" y="1035048"/>
                  </a:lnTo>
                  <a:lnTo>
                    <a:pt x="0" y="69851"/>
                  </a:lnTo>
                  <a:close/>
                </a:path>
              </a:pathLst>
            </a:custGeom>
            <a:ln w="9525">
              <a:solidFill>
                <a:srgbClr val="000000"/>
              </a:solidFill>
            </a:ln>
          </p:spPr>
          <p:txBody>
            <a:bodyPr wrap="square" lIns="0" tIns="0" rIns="0" bIns="0" rtlCol="0"/>
            <a:lstStyle/>
            <a:p/>
          </p:txBody>
        </p:sp>
      </p:grpSp>
      <p:sp>
        <p:nvSpPr>
          <p:cNvPr id="32" name="object 32"/>
          <p:cNvSpPr txBox="1"/>
          <p:nvPr/>
        </p:nvSpPr>
        <p:spPr>
          <a:xfrm>
            <a:off x="5766122" y="3816171"/>
            <a:ext cx="381000" cy="1305560"/>
          </a:xfrm>
          <a:prstGeom prst="rect">
            <a:avLst/>
          </a:prstGeom>
        </p:spPr>
        <p:txBody>
          <a:bodyPr vert="horz" wrap="square" lIns="0" tIns="12700" rIns="0" bIns="0" rtlCol="0">
            <a:spAutoFit/>
          </a:bodyPr>
          <a:lstStyle/>
          <a:p>
            <a:pPr marL="12700" marR="5080" algn="just">
              <a:lnSpc>
                <a:spcPct val="100000"/>
              </a:lnSpc>
              <a:spcBef>
                <a:spcPts val="100"/>
              </a:spcBef>
            </a:pPr>
            <a:r>
              <a:rPr sz="2800" b="1" spc="-50">
                <a:latin typeface="Microsoft JhengHei"/>
                <a:cs typeface="Microsoft JhengHei"/>
              </a:rPr>
              <a:t>试运行</a:t>
            </a:r>
            <a:endParaRPr sz="2800">
              <a:latin typeface="Microsoft JhengHei"/>
              <a:cs typeface="Microsoft JhengHei"/>
            </a:endParaRPr>
          </a:p>
        </p:txBody>
      </p:sp>
      <p:grpSp>
        <p:nvGrpSpPr>
          <p:cNvPr id="33" name="object 33"/>
          <p:cNvGrpSpPr/>
          <p:nvPr/>
        </p:nvGrpSpPr>
        <p:grpSpPr>
          <a:xfrm>
            <a:off x="6192837" y="3741737"/>
            <a:ext cx="771525" cy="1114425"/>
            <a:chOff x="6192837" y="3741737"/>
            <a:chExt cx="771525" cy="1114425"/>
          </a:xfrm>
        </p:grpSpPr>
        <p:sp>
          <p:nvSpPr>
            <p:cNvPr id="34" name="object 34"/>
            <p:cNvSpPr/>
            <p:nvPr/>
          </p:nvSpPr>
          <p:spPr>
            <a:xfrm>
              <a:off x="6197599" y="3746499"/>
              <a:ext cx="762000" cy="1104900"/>
            </a:xfrm>
            <a:custGeom>
              <a:rect l="l" t="t" r="r" b="b"/>
              <a:pathLst>
                <a:path w="762000" h="1104900">
                  <a:moveTo>
                    <a:pt x="634997" y="1104899"/>
                  </a:moveTo>
                  <a:lnTo>
                    <a:pt x="127002" y="1104899"/>
                  </a:lnTo>
                  <a:lnTo>
                    <a:pt x="77567" y="1094919"/>
                  </a:lnTo>
                  <a:lnTo>
                    <a:pt x="37198" y="1067701"/>
                  </a:lnTo>
                  <a:lnTo>
                    <a:pt x="9980" y="1027332"/>
                  </a:lnTo>
                  <a:lnTo>
                    <a:pt x="0" y="977897"/>
                  </a:lnTo>
                  <a:lnTo>
                    <a:pt x="0" y="127002"/>
                  </a:lnTo>
                  <a:lnTo>
                    <a:pt x="9980" y="77567"/>
                  </a:lnTo>
                  <a:lnTo>
                    <a:pt x="37198" y="37198"/>
                  </a:lnTo>
                  <a:lnTo>
                    <a:pt x="77567" y="9980"/>
                  </a:lnTo>
                  <a:lnTo>
                    <a:pt x="127002" y="0"/>
                  </a:lnTo>
                  <a:lnTo>
                    <a:pt x="634997" y="0"/>
                  </a:lnTo>
                  <a:lnTo>
                    <a:pt x="684432" y="9980"/>
                  </a:lnTo>
                  <a:lnTo>
                    <a:pt x="724801" y="37198"/>
                  </a:lnTo>
                  <a:lnTo>
                    <a:pt x="752019" y="77567"/>
                  </a:lnTo>
                  <a:lnTo>
                    <a:pt x="762000" y="127002"/>
                  </a:lnTo>
                  <a:lnTo>
                    <a:pt x="762000" y="977897"/>
                  </a:lnTo>
                  <a:lnTo>
                    <a:pt x="752019" y="1027332"/>
                  </a:lnTo>
                  <a:lnTo>
                    <a:pt x="724802" y="1067701"/>
                  </a:lnTo>
                  <a:lnTo>
                    <a:pt x="684432" y="1094919"/>
                  </a:lnTo>
                  <a:lnTo>
                    <a:pt x="634997" y="1104899"/>
                  </a:lnTo>
                  <a:close/>
                </a:path>
              </a:pathLst>
            </a:custGeom>
            <a:solidFill>
              <a:srgbClr val="00B050"/>
            </a:solidFill>
          </p:spPr>
          <p:txBody>
            <a:bodyPr wrap="square" lIns="0" tIns="0" rIns="0" bIns="0" rtlCol="0"/>
            <a:lstStyle/>
            <a:p/>
          </p:txBody>
        </p:sp>
        <p:sp>
          <p:nvSpPr>
            <p:cNvPr id="35" name="object 35"/>
            <p:cNvSpPr/>
            <p:nvPr/>
          </p:nvSpPr>
          <p:spPr>
            <a:xfrm>
              <a:off x="6197599" y="3746499"/>
              <a:ext cx="762000" cy="1104900"/>
            </a:xfrm>
            <a:custGeom>
              <a:rect l="l" t="t" r="r" b="b"/>
              <a:pathLst>
                <a:path w="762000" h="1104900">
                  <a:moveTo>
                    <a:pt x="0" y="127002"/>
                  </a:moveTo>
                  <a:lnTo>
                    <a:pt x="9980" y="77567"/>
                  </a:lnTo>
                  <a:lnTo>
                    <a:pt x="37198" y="37198"/>
                  </a:lnTo>
                  <a:lnTo>
                    <a:pt x="77567" y="9980"/>
                  </a:lnTo>
                  <a:lnTo>
                    <a:pt x="127002" y="0"/>
                  </a:lnTo>
                  <a:lnTo>
                    <a:pt x="634998" y="0"/>
                  </a:lnTo>
                  <a:lnTo>
                    <a:pt x="684432" y="9980"/>
                  </a:lnTo>
                  <a:lnTo>
                    <a:pt x="724801" y="37198"/>
                  </a:lnTo>
                  <a:lnTo>
                    <a:pt x="752019" y="77567"/>
                  </a:lnTo>
                  <a:lnTo>
                    <a:pt x="762000" y="127002"/>
                  </a:lnTo>
                  <a:lnTo>
                    <a:pt x="762000" y="977897"/>
                  </a:lnTo>
                  <a:lnTo>
                    <a:pt x="752019" y="1027332"/>
                  </a:lnTo>
                  <a:lnTo>
                    <a:pt x="724802" y="1067701"/>
                  </a:lnTo>
                  <a:lnTo>
                    <a:pt x="684433" y="1094919"/>
                  </a:lnTo>
                  <a:lnTo>
                    <a:pt x="634998" y="1104899"/>
                  </a:lnTo>
                  <a:lnTo>
                    <a:pt x="127003" y="1104900"/>
                  </a:lnTo>
                  <a:lnTo>
                    <a:pt x="77567" y="1094919"/>
                  </a:lnTo>
                  <a:lnTo>
                    <a:pt x="37198" y="1067701"/>
                  </a:lnTo>
                  <a:lnTo>
                    <a:pt x="9980" y="1027332"/>
                  </a:lnTo>
                  <a:lnTo>
                    <a:pt x="0" y="977897"/>
                  </a:lnTo>
                  <a:lnTo>
                    <a:pt x="0" y="127002"/>
                  </a:lnTo>
                  <a:close/>
                </a:path>
              </a:pathLst>
            </a:custGeom>
            <a:ln w="9525">
              <a:solidFill>
                <a:srgbClr val="000000"/>
              </a:solidFill>
            </a:ln>
          </p:spPr>
          <p:txBody>
            <a:bodyPr wrap="square" lIns="0" tIns="0" rIns="0" bIns="0" rtlCol="0"/>
            <a:lstStyle/>
            <a:p/>
          </p:txBody>
        </p:sp>
      </p:grpSp>
      <p:sp>
        <p:nvSpPr>
          <p:cNvPr id="36" name="object 36"/>
          <p:cNvSpPr txBox="1"/>
          <p:nvPr/>
        </p:nvSpPr>
        <p:spPr>
          <a:xfrm>
            <a:off x="6432872" y="3782110"/>
            <a:ext cx="381000" cy="3012440"/>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终验</a:t>
            </a:r>
            <a:endParaRPr sz="2800">
              <a:latin typeface="Microsoft JhengHei"/>
              <a:cs typeface="Microsoft JhengHei"/>
            </a:endParaRPr>
          </a:p>
          <a:p>
            <a:pPr marL="12700" marR="5080">
              <a:lnSpc>
                <a:spcPct val="100000"/>
              </a:lnSpc>
              <a:spcBef>
                <a:spcPts val="1680"/>
              </a:spcBef>
            </a:pPr>
            <a:r>
              <a:rPr sz="2800" b="1" spc="-50">
                <a:latin typeface="Microsoft JhengHei"/>
                <a:cs typeface="Microsoft JhengHei"/>
              </a:rPr>
              <a:t>转固</a:t>
            </a:r>
            <a:endParaRPr sz="2800">
              <a:latin typeface="Microsoft JhengHei"/>
              <a:cs typeface="Microsoft JhengHei"/>
            </a:endParaRPr>
          </a:p>
          <a:p>
            <a:pPr marL="12700" marR="5080">
              <a:lnSpc>
                <a:spcPct val="100000"/>
              </a:lnSpc>
              <a:spcBef>
                <a:spcPts val="1680"/>
              </a:spcBef>
            </a:pPr>
            <a:r>
              <a:rPr sz="2800" b="1" spc="-50">
                <a:latin typeface="Microsoft JhengHei"/>
                <a:cs typeface="Microsoft JhengHei"/>
              </a:rPr>
              <a:t>决算</a:t>
            </a:r>
            <a:endParaRPr sz="2800">
              <a:latin typeface="Microsoft JhengHei"/>
              <a:cs typeface="Microsoft JhengHei"/>
            </a:endParaRPr>
          </a:p>
        </p:txBody>
      </p:sp>
      <p:grpSp>
        <p:nvGrpSpPr>
          <p:cNvPr id="37" name="object 37"/>
          <p:cNvGrpSpPr/>
          <p:nvPr/>
        </p:nvGrpSpPr>
        <p:grpSpPr>
          <a:xfrm>
            <a:off x="7018336" y="3919537"/>
            <a:ext cx="390525" cy="758825"/>
            <a:chOff x="7018336" y="3919537"/>
            <a:chExt cx="390525" cy="758825"/>
          </a:xfrm>
        </p:grpSpPr>
        <p:sp>
          <p:nvSpPr>
            <p:cNvPr id="38" name="object 38"/>
            <p:cNvSpPr/>
            <p:nvPr/>
          </p:nvSpPr>
          <p:spPr>
            <a:xfrm>
              <a:off x="7023099" y="3924299"/>
              <a:ext cx="381000" cy="749300"/>
            </a:xfrm>
            <a:custGeom>
              <a:rect l="l" t="t" r="r" b="b"/>
              <a:pathLst>
                <a:path w="381000" h="749300">
                  <a:moveTo>
                    <a:pt x="317498" y="749300"/>
                  </a:moveTo>
                  <a:lnTo>
                    <a:pt x="63501" y="749300"/>
                  </a:lnTo>
                  <a:lnTo>
                    <a:pt x="38783" y="744310"/>
                  </a:lnTo>
                  <a:lnTo>
                    <a:pt x="18598" y="730701"/>
                  </a:lnTo>
                  <a:lnTo>
                    <a:pt x="4990" y="710516"/>
                  </a:lnTo>
                  <a:lnTo>
                    <a:pt x="0" y="685799"/>
                  </a:lnTo>
                  <a:lnTo>
                    <a:pt x="0" y="63501"/>
                  </a:lnTo>
                  <a:lnTo>
                    <a:pt x="4990" y="38783"/>
                  </a:lnTo>
                  <a:lnTo>
                    <a:pt x="18598" y="18599"/>
                  </a:lnTo>
                  <a:lnTo>
                    <a:pt x="38783" y="4990"/>
                  </a:lnTo>
                  <a:lnTo>
                    <a:pt x="63500" y="0"/>
                  </a:lnTo>
                  <a:lnTo>
                    <a:pt x="317499" y="0"/>
                  </a:lnTo>
                  <a:lnTo>
                    <a:pt x="342215" y="4990"/>
                  </a:lnTo>
                  <a:lnTo>
                    <a:pt x="362400" y="18599"/>
                  </a:lnTo>
                  <a:lnTo>
                    <a:pt x="376008" y="38783"/>
                  </a:lnTo>
                  <a:lnTo>
                    <a:pt x="380999" y="63501"/>
                  </a:lnTo>
                  <a:lnTo>
                    <a:pt x="380999" y="685799"/>
                  </a:lnTo>
                  <a:lnTo>
                    <a:pt x="376008" y="710516"/>
                  </a:lnTo>
                  <a:lnTo>
                    <a:pt x="362400" y="730701"/>
                  </a:lnTo>
                  <a:lnTo>
                    <a:pt x="342215" y="744310"/>
                  </a:lnTo>
                  <a:lnTo>
                    <a:pt x="317498" y="749300"/>
                  </a:lnTo>
                  <a:close/>
                </a:path>
              </a:pathLst>
            </a:custGeom>
            <a:solidFill>
              <a:srgbClr val="FF0000"/>
            </a:solidFill>
          </p:spPr>
          <p:txBody>
            <a:bodyPr wrap="square" lIns="0" tIns="0" rIns="0" bIns="0" rtlCol="0"/>
            <a:lstStyle/>
            <a:p/>
          </p:txBody>
        </p:sp>
        <p:sp>
          <p:nvSpPr>
            <p:cNvPr id="39" name="object 39"/>
            <p:cNvSpPr/>
            <p:nvPr/>
          </p:nvSpPr>
          <p:spPr>
            <a:xfrm>
              <a:off x="7023099" y="3924299"/>
              <a:ext cx="381000" cy="749300"/>
            </a:xfrm>
            <a:custGeom>
              <a:rect l="l" t="t" r="r" b="b"/>
              <a:pathLst>
                <a:path w="381000" h="749300">
                  <a:moveTo>
                    <a:pt x="0" y="63501"/>
                  </a:moveTo>
                  <a:lnTo>
                    <a:pt x="4990" y="38783"/>
                  </a:lnTo>
                  <a:lnTo>
                    <a:pt x="18598" y="18599"/>
                  </a:lnTo>
                  <a:lnTo>
                    <a:pt x="38783" y="4990"/>
                  </a:lnTo>
                  <a:lnTo>
                    <a:pt x="63500" y="0"/>
                  </a:lnTo>
                  <a:lnTo>
                    <a:pt x="317499" y="0"/>
                  </a:lnTo>
                  <a:lnTo>
                    <a:pt x="342215" y="4990"/>
                  </a:lnTo>
                  <a:lnTo>
                    <a:pt x="362399" y="18599"/>
                  </a:lnTo>
                  <a:lnTo>
                    <a:pt x="376008" y="38783"/>
                  </a:lnTo>
                  <a:lnTo>
                    <a:pt x="380999" y="63501"/>
                  </a:lnTo>
                  <a:lnTo>
                    <a:pt x="381000" y="685799"/>
                  </a:lnTo>
                  <a:lnTo>
                    <a:pt x="376009" y="710516"/>
                  </a:lnTo>
                  <a:lnTo>
                    <a:pt x="362400" y="730701"/>
                  </a:lnTo>
                  <a:lnTo>
                    <a:pt x="342215" y="744310"/>
                  </a:lnTo>
                  <a:lnTo>
                    <a:pt x="317498" y="749300"/>
                  </a:lnTo>
                  <a:lnTo>
                    <a:pt x="63502" y="749300"/>
                  </a:lnTo>
                  <a:lnTo>
                    <a:pt x="38783" y="744310"/>
                  </a:lnTo>
                  <a:lnTo>
                    <a:pt x="18598" y="730701"/>
                  </a:lnTo>
                  <a:lnTo>
                    <a:pt x="4990" y="710516"/>
                  </a:lnTo>
                  <a:lnTo>
                    <a:pt x="0" y="685799"/>
                  </a:lnTo>
                  <a:lnTo>
                    <a:pt x="0" y="63501"/>
                  </a:lnTo>
                  <a:close/>
                </a:path>
              </a:pathLst>
            </a:custGeom>
            <a:ln w="9525">
              <a:solidFill>
                <a:srgbClr val="000000"/>
              </a:solidFill>
            </a:ln>
          </p:spPr>
          <p:txBody>
            <a:bodyPr wrap="square" lIns="0" tIns="0" rIns="0" bIns="0" rtlCol="0"/>
            <a:lstStyle/>
            <a:p/>
          </p:txBody>
        </p:sp>
      </p:grpSp>
      <p:sp>
        <p:nvSpPr>
          <p:cNvPr id="40" name="object 40"/>
          <p:cNvSpPr txBox="1"/>
          <p:nvPr/>
        </p:nvSpPr>
        <p:spPr>
          <a:xfrm>
            <a:off x="7067872" y="3941311"/>
            <a:ext cx="381000" cy="878840"/>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归档</a:t>
            </a:r>
            <a:endParaRPr sz="2800">
              <a:latin typeface="Microsoft JhengHei"/>
              <a:cs typeface="Microsoft JhengHei"/>
            </a:endParaRPr>
          </a:p>
        </p:txBody>
      </p:sp>
      <p:grpSp>
        <p:nvGrpSpPr>
          <p:cNvPr id="41" name="object 41"/>
          <p:cNvGrpSpPr/>
          <p:nvPr/>
        </p:nvGrpSpPr>
        <p:grpSpPr>
          <a:xfrm>
            <a:off x="2128837" y="2014537"/>
            <a:ext cx="2206625" cy="885825"/>
            <a:chOff x="2128837" y="2014537"/>
            <a:chExt cx="2206625" cy="885825"/>
          </a:xfrm>
        </p:grpSpPr>
        <p:sp>
          <p:nvSpPr>
            <p:cNvPr id="42" name="object 42"/>
            <p:cNvSpPr/>
            <p:nvPr/>
          </p:nvSpPr>
          <p:spPr>
            <a:xfrm>
              <a:off x="2133600" y="2019300"/>
              <a:ext cx="2197100" cy="876300"/>
            </a:xfrm>
            <a:custGeom>
              <a:rect l="l" t="t" r="r" b="b"/>
              <a:pathLst>
                <a:path w="2197100" h="876300">
                  <a:moveTo>
                    <a:pt x="863073" y="876300"/>
                  </a:moveTo>
                  <a:lnTo>
                    <a:pt x="784751" y="633978"/>
                  </a:lnTo>
                  <a:lnTo>
                    <a:pt x="484379" y="714711"/>
                  </a:lnTo>
                  <a:lnTo>
                    <a:pt x="576433" y="565416"/>
                  </a:lnTo>
                  <a:lnTo>
                    <a:pt x="13731" y="591786"/>
                  </a:lnTo>
                  <a:lnTo>
                    <a:pt x="378592" y="477705"/>
                  </a:lnTo>
                  <a:lnTo>
                    <a:pt x="0" y="349505"/>
                  </a:lnTo>
                  <a:lnTo>
                    <a:pt x="470647" y="309017"/>
                  </a:lnTo>
                  <a:lnTo>
                    <a:pt x="37635" y="93106"/>
                  </a:lnTo>
                  <a:lnTo>
                    <a:pt x="743759" y="256398"/>
                  </a:lnTo>
                  <a:lnTo>
                    <a:pt x="849545" y="93106"/>
                  </a:lnTo>
                  <a:lnTo>
                    <a:pt x="1098550" y="235302"/>
                  </a:lnTo>
                  <a:lnTo>
                    <a:pt x="1477142" y="0"/>
                  </a:lnTo>
                  <a:lnTo>
                    <a:pt x="1439812" y="216032"/>
                  </a:lnTo>
                  <a:lnTo>
                    <a:pt x="1869569" y="180818"/>
                  </a:lnTo>
                  <a:lnTo>
                    <a:pt x="1698886" y="296765"/>
                  </a:lnTo>
                  <a:lnTo>
                    <a:pt x="2145936" y="330113"/>
                  </a:lnTo>
                  <a:lnTo>
                    <a:pt x="1790941" y="424964"/>
                  </a:lnTo>
                  <a:lnTo>
                    <a:pt x="2197100" y="539167"/>
                  </a:lnTo>
                  <a:lnTo>
                    <a:pt x="1712619" y="525049"/>
                  </a:lnTo>
                  <a:lnTo>
                    <a:pt x="1845665" y="734104"/>
                  </a:lnTo>
                  <a:lnTo>
                    <a:pt x="1426080" y="586512"/>
                  </a:lnTo>
                  <a:lnTo>
                    <a:pt x="1347453" y="800719"/>
                  </a:lnTo>
                  <a:lnTo>
                    <a:pt x="1071289" y="605904"/>
                  </a:lnTo>
                  <a:lnTo>
                    <a:pt x="863073" y="876300"/>
                  </a:lnTo>
                  <a:close/>
                </a:path>
              </a:pathLst>
            </a:custGeom>
            <a:solidFill>
              <a:srgbClr val="FF0000"/>
            </a:solidFill>
          </p:spPr>
          <p:txBody>
            <a:bodyPr wrap="square" lIns="0" tIns="0" rIns="0" bIns="0" rtlCol="0"/>
            <a:lstStyle/>
            <a:p/>
          </p:txBody>
        </p:sp>
        <p:sp>
          <p:nvSpPr>
            <p:cNvPr id="43" name="object 43"/>
            <p:cNvSpPr/>
            <p:nvPr/>
          </p:nvSpPr>
          <p:spPr>
            <a:xfrm>
              <a:off x="2133600" y="2019300"/>
              <a:ext cx="2197100" cy="876300"/>
            </a:xfrm>
            <a:custGeom>
              <a:rect l="l" t="t" r="r" b="b"/>
              <a:pathLst>
                <a:path w="2197100" h="876300">
                  <a:moveTo>
                    <a:pt x="1098550" y="235302"/>
                  </a:moveTo>
                  <a:lnTo>
                    <a:pt x="1477142" y="0"/>
                  </a:lnTo>
                  <a:lnTo>
                    <a:pt x="1439812" y="216032"/>
                  </a:lnTo>
                  <a:lnTo>
                    <a:pt x="1869569" y="180818"/>
                  </a:lnTo>
                  <a:lnTo>
                    <a:pt x="1698886" y="296765"/>
                  </a:lnTo>
                  <a:lnTo>
                    <a:pt x="2145936" y="330113"/>
                  </a:lnTo>
                  <a:lnTo>
                    <a:pt x="1790941" y="424964"/>
                  </a:lnTo>
                  <a:lnTo>
                    <a:pt x="2197100" y="539167"/>
                  </a:lnTo>
                  <a:lnTo>
                    <a:pt x="1712619" y="525049"/>
                  </a:lnTo>
                  <a:lnTo>
                    <a:pt x="1845665" y="734104"/>
                  </a:lnTo>
                  <a:lnTo>
                    <a:pt x="1426080" y="586512"/>
                  </a:lnTo>
                  <a:lnTo>
                    <a:pt x="1347453" y="800719"/>
                  </a:lnTo>
                  <a:lnTo>
                    <a:pt x="1071289" y="605904"/>
                  </a:lnTo>
                  <a:lnTo>
                    <a:pt x="863073" y="876300"/>
                  </a:lnTo>
                  <a:lnTo>
                    <a:pt x="784751" y="633978"/>
                  </a:lnTo>
                  <a:lnTo>
                    <a:pt x="484379" y="714711"/>
                  </a:lnTo>
                  <a:lnTo>
                    <a:pt x="576433" y="565416"/>
                  </a:lnTo>
                  <a:lnTo>
                    <a:pt x="13731" y="591786"/>
                  </a:lnTo>
                  <a:lnTo>
                    <a:pt x="378592" y="477705"/>
                  </a:lnTo>
                  <a:lnTo>
                    <a:pt x="0" y="349505"/>
                  </a:lnTo>
                  <a:lnTo>
                    <a:pt x="470647" y="309017"/>
                  </a:lnTo>
                  <a:lnTo>
                    <a:pt x="37635" y="93106"/>
                  </a:lnTo>
                  <a:lnTo>
                    <a:pt x="743759" y="256398"/>
                  </a:lnTo>
                  <a:lnTo>
                    <a:pt x="849545" y="93106"/>
                  </a:lnTo>
                  <a:lnTo>
                    <a:pt x="1098550" y="235302"/>
                  </a:lnTo>
                  <a:close/>
                </a:path>
              </a:pathLst>
            </a:custGeom>
            <a:ln w="9525">
              <a:solidFill>
                <a:srgbClr val="000000"/>
              </a:solidFill>
            </a:ln>
          </p:spPr>
          <p:txBody>
            <a:bodyPr wrap="square" lIns="0" tIns="0" rIns="0" bIns="0" rtlCol="0"/>
            <a:lstStyle/>
            <a:p/>
          </p:txBody>
        </p:sp>
      </p:grpSp>
      <p:sp>
        <p:nvSpPr>
          <p:cNvPr id="44" name="object 44"/>
          <p:cNvSpPr txBox="1"/>
          <p:nvPr/>
        </p:nvSpPr>
        <p:spPr>
          <a:xfrm>
            <a:off x="2717039" y="2274111"/>
            <a:ext cx="10922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Microsoft JhengHei"/>
                <a:cs typeface="Microsoft JhengHei"/>
              </a:rPr>
              <a:t>单行道</a:t>
            </a:r>
            <a:endParaRPr sz="2800">
              <a:latin typeface="Microsoft JhengHei"/>
              <a:cs typeface="Microsoft JhengHei"/>
            </a:endParaRPr>
          </a:p>
        </p:txBody>
      </p:sp>
      <p:grpSp>
        <p:nvGrpSpPr>
          <p:cNvPr id="45" name="object 45"/>
          <p:cNvGrpSpPr/>
          <p:nvPr/>
        </p:nvGrpSpPr>
        <p:grpSpPr>
          <a:xfrm>
            <a:off x="8097835" y="3259137"/>
            <a:ext cx="631825" cy="2219325"/>
            <a:chOff x="8097835" y="3259137"/>
            <a:chExt cx="631825" cy="2219325"/>
          </a:xfrm>
        </p:grpSpPr>
        <p:sp>
          <p:nvSpPr>
            <p:cNvPr id="46" name="object 46"/>
            <p:cNvSpPr/>
            <p:nvPr/>
          </p:nvSpPr>
          <p:spPr>
            <a:xfrm>
              <a:off x="8102598" y="3263899"/>
              <a:ext cx="622300" cy="2209800"/>
            </a:xfrm>
            <a:custGeom>
              <a:rect l="l" t="t" r="r" b="b"/>
              <a:pathLst>
                <a:path w="622300" h="2209800">
                  <a:moveTo>
                    <a:pt x="311150" y="0"/>
                  </a:moveTo>
                  <a:close/>
                </a:path>
                <a:path w="622300" h="2209800">
                  <a:moveTo>
                    <a:pt x="622299" y="1104900"/>
                  </a:moveTo>
                  <a:lnTo>
                    <a:pt x="0" y="1104900"/>
                  </a:lnTo>
                  <a:lnTo>
                    <a:pt x="612" y="1035023"/>
                  </a:lnTo>
                  <a:lnTo>
                    <a:pt x="2425" y="966303"/>
                  </a:lnTo>
                  <a:lnTo>
                    <a:pt x="5400" y="898866"/>
                  </a:lnTo>
                  <a:lnTo>
                    <a:pt x="9503" y="832843"/>
                  </a:lnTo>
                  <a:lnTo>
                    <a:pt x="14697" y="768364"/>
                  </a:lnTo>
                  <a:lnTo>
                    <a:pt x="20944" y="705557"/>
                  </a:lnTo>
                  <a:lnTo>
                    <a:pt x="28210" y="644552"/>
                  </a:lnTo>
                  <a:lnTo>
                    <a:pt x="36457" y="585479"/>
                  </a:lnTo>
                  <a:lnTo>
                    <a:pt x="45648" y="528467"/>
                  </a:lnTo>
                  <a:lnTo>
                    <a:pt x="55749" y="473645"/>
                  </a:lnTo>
                  <a:lnTo>
                    <a:pt x="66721" y="421143"/>
                  </a:lnTo>
                  <a:lnTo>
                    <a:pt x="78528" y="371090"/>
                  </a:lnTo>
                  <a:lnTo>
                    <a:pt x="91135" y="323616"/>
                  </a:lnTo>
                  <a:lnTo>
                    <a:pt x="104504" y="278850"/>
                  </a:lnTo>
                  <a:lnTo>
                    <a:pt x="118599" y="236921"/>
                  </a:lnTo>
                  <a:lnTo>
                    <a:pt x="133384" y="197960"/>
                  </a:lnTo>
                  <a:lnTo>
                    <a:pt x="148823" y="162094"/>
                  </a:lnTo>
                  <a:lnTo>
                    <a:pt x="181514" y="100171"/>
                  </a:lnTo>
                  <a:lnTo>
                    <a:pt x="216380" y="52186"/>
                  </a:lnTo>
                  <a:lnTo>
                    <a:pt x="253131" y="19175"/>
                  </a:lnTo>
                  <a:lnTo>
                    <a:pt x="291475" y="2173"/>
                  </a:lnTo>
                  <a:lnTo>
                    <a:pt x="311150" y="0"/>
                  </a:lnTo>
                  <a:lnTo>
                    <a:pt x="330828" y="2173"/>
                  </a:lnTo>
                  <a:lnTo>
                    <a:pt x="369171" y="19175"/>
                  </a:lnTo>
                  <a:lnTo>
                    <a:pt x="405921" y="52187"/>
                  </a:lnTo>
                  <a:lnTo>
                    <a:pt x="440788" y="100172"/>
                  </a:lnTo>
                  <a:lnTo>
                    <a:pt x="473478" y="162096"/>
                  </a:lnTo>
                  <a:lnTo>
                    <a:pt x="488917" y="197961"/>
                  </a:lnTo>
                  <a:lnTo>
                    <a:pt x="503702" y="236923"/>
                  </a:lnTo>
                  <a:lnTo>
                    <a:pt x="517797" y="278852"/>
                  </a:lnTo>
                  <a:lnTo>
                    <a:pt x="531166" y="323618"/>
                  </a:lnTo>
                  <a:lnTo>
                    <a:pt x="543773" y="371092"/>
                  </a:lnTo>
                  <a:lnTo>
                    <a:pt x="555580" y="421145"/>
                  </a:lnTo>
                  <a:lnTo>
                    <a:pt x="566552" y="473647"/>
                  </a:lnTo>
                  <a:lnTo>
                    <a:pt x="576652" y="528469"/>
                  </a:lnTo>
                  <a:lnTo>
                    <a:pt x="585844" y="585481"/>
                  </a:lnTo>
                  <a:lnTo>
                    <a:pt x="594090" y="644554"/>
                  </a:lnTo>
                  <a:lnTo>
                    <a:pt x="601356" y="705559"/>
                  </a:lnTo>
                  <a:lnTo>
                    <a:pt x="607603" y="768366"/>
                  </a:lnTo>
                  <a:lnTo>
                    <a:pt x="612797" y="832845"/>
                  </a:lnTo>
                  <a:lnTo>
                    <a:pt x="616900" y="898868"/>
                  </a:lnTo>
                  <a:lnTo>
                    <a:pt x="619875" y="966304"/>
                  </a:lnTo>
                  <a:lnTo>
                    <a:pt x="621687" y="1035025"/>
                  </a:lnTo>
                  <a:lnTo>
                    <a:pt x="622299" y="1104900"/>
                  </a:lnTo>
                  <a:close/>
                </a:path>
                <a:path w="622300" h="2209800">
                  <a:moveTo>
                    <a:pt x="311150" y="2209799"/>
                  </a:moveTo>
                  <a:lnTo>
                    <a:pt x="272119" y="2201190"/>
                  </a:lnTo>
                  <a:lnTo>
                    <a:pt x="234536" y="2176054"/>
                  </a:lnTo>
                  <a:lnTo>
                    <a:pt x="198691" y="2135427"/>
                  </a:lnTo>
                  <a:lnTo>
                    <a:pt x="164876" y="2080343"/>
                  </a:lnTo>
                  <a:lnTo>
                    <a:pt x="133382" y="2011838"/>
                  </a:lnTo>
                  <a:lnTo>
                    <a:pt x="118597" y="1972876"/>
                  </a:lnTo>
                  <a:lnTo>
                    <a:pt x="104502" y="1930947"/>
                  </a:lnTo>
                  <a:lnTo>
                    <a:pt x="91133" y="1886181"/>
                  </a:lnTo>
                  <a:lnTo>
                    <a:pt x="78526" y="1838707"/>
                  </a:lnTo>
                  <a:lnTo>
                    <a:pt x="66719" y="1788654"/>
                  </a:lnTo>
                  <a:lnTo>
                    <a:pt x="55747" y="1736152"/>
                  </a:lnTo>
                  <a:lnTo>
                    <a:pt x="45647" y="1681330"/>
                  </a:lnTo>
                  <a:lnTo>
                    <a:pt x="36455" y="1624318"/>
                  </a:lnTo>
                  <a:lnTo>
                    <a:pt x="28209" y="1565245"/>
                  </a:lnTo>
                  <a:lnTo>
                    <a:pt x="20943" y="1504240"/>
                  </a:lnTo>
                  <a:lnTo>
                    <a:pt x="14696" y="1441434"/>
                  </a:lnTo>
                  <a:lnTo>
                    <a:pt x="9502" y="1376954"/>
                  </a:lnTo>
                  <a:lnTo>
                    <a:pt x="5399" y="1310932"/>
                  </a:lnTo>
                  <a:lnTo>
                    <a:pt x="2424" y="1243495"/>
                  </a:lnTo>
                  <a:lnTo>
                    <a:pt x="612" y="1174775"/>
                  </a:lnTo>
                  <a:lnTo>
                    <a:pt x="0" y="1104899"/>
                  </a:lnTo>
                  <a:lnTo>
                    <a:pt x="622299" y="1104900"/>
                  </a:lnTo>
                  <a:lnTo>
                    <a:pt x="621687" y="1174775"/>
                  </a:lnTo>
                  <a:lnTo>
                    <a:pt x="619874" y="1243496"/>
                  </a:lnTo>
                  <a:lnTo>
                    <a:pt x="616899" y="1310932"/>
                  </a:lnTo>
                  <a:lnTo>
                    <a:pt x="612796" y="1376955"/>
                  </a:lnTo>
                  <a:lnTo>
                    <a:pt x="607602" y="1441434"/>
                  </a:lnTo>
                  <a:lnTo>
                    <a:pt x="601355" y="1504241"/>
                  </a:lnTo>
                  <a:lnTo>
                    <a:pt x="594089" y="1565245"/>
                  </a:lnTo>
                  <a:lnTo>
                    <a:pt x="585843" y="1624319"/>
                  </a:lnTo>
                  <a:lnTo>
                    <a:pt x="576651" y="1681331"/>
                  </a:lnTo>
                  <a:lnTo>
                    <a:pt x="566551" y="1736153"/>
                  </a:lnTo>
                  <a:lnTo>
                    <a:pt x="555579" y="1788655"/>
                  </a:lnTo>
                  <a:lnTo>
                    <a:pt x="543772" y="1838708"/>
                  </a:lnTo>
                  <a:lnTo>
                    <a:pt x="531165" y="1886182"/>
                  </a:lnTo>
                  <a:lnTo>
                    <a:pt x="517796" y="1930948"/>
                  </a:lnTo>
                  <a:lnTo>
                    <a:pt x="503701" y="1972876"/>
                  </a:lnTo>
                  <a:lnTo>
                    <a:pt x="488916" y="2011838"/>
                  </a:lnTo>
                  <a:lnTo>
                    <a:pt x="473477" y="2047703"/>
                  </a:lnTo>
                  <a:lnTo>
                    <a:pt x="440787" y="2109627"/>
                  </a:lnTo>
                  <a:lnTo>
                    <a:pt x="405920" y="2157612"/>
                  </a:lnTo>
                  <a:lnTo>
                    <a:pt x="369170" y="2190623"/>
                  </a:lnTo>
                  <a:lnTo>
                    <a:pt x="330827" y="2207625"/>
                  </a:lnTo>
                  <a:lnTo>
                    <a:pt x="311150" y="2209799"/>
                  </a:lnTo>
                  <a:close/>
                </a:path>
              </a:pathLst>
            </a:custGeom>
            <a:solidFill>
              <a:srgbClr val="FF0000"/>
            </a:solidFill>
          </p:spPr>
          <p:txBody>
            <a:bodyPr wrap="square" lIns="0" tIns="0" rIns="0" bIns="0" rtlCol="0"/>
            <a:lstStyle/>
            <a:p/>
          </p:txBody>
        </p:sp>
        <p:sp>
          <p:nvSpPr>
            <p:cNvPr id="47" name="object 47"/>
            <p:cNvSpPr/>
            <p:nvPr/>
          </p:nvSpPr>
          <p:spPr>
            <a:xfrm>
              <a:off x="8102598" y="3263899"/>
              <a:ext cx="622300" cy="2209800"/>
            </a:xfrm>
            <a:custGeom>
              <a:rect l="l" t="t" r="r" b="b"/>
              <a:pathLst>
                <a:path w="622300" h="2209800">
                  <a:moveTo>
                    <a:pt x="0" y="1104900"/>
                  </a:moveTo>
                  <a:lnTo>
                    <a:pt x="612" y="1035025"/>
                  </a:lnTo>
                  <a:lnTo>
                    <a:pt x="2425" y="966304"/>
                  </a:lnTo>
                  <a:lnTo>
                    <a:pt x="5400" y="898868"/>
                  </a:lnTo>
                  <a:lnTo>
                    <a:pt x="9503" y="832845"/>
                  </a:lnTo>
                  <a:lnTo>
                    <a:pt x="14697" y="768366"/>
                  </a:lnTo>
                  <a:lnTo>
                    <a:pt x="20944" y="705559"/>
                  </a:lnTo>
                  <a:lnTo>
                    <a:pt x="28210" y="644554"/>
                  </a:lnTo>
                  <a:lnTo>
                    <a:pt x="36456" y="585481"/>
                  </a:lnTo>
                  <a:lnTo>
                    <a:pt x="45648" y="528469"/>
                  </a:lnTo>
                  <a:lnTo>
                    <a:pt x="55748" y="473647"/>
                  </a:lnTo>
                  <a:lnTo>
                    <a:pt x="66720" y="421145"/>
                  </a:lnTo>
                  <a:lnTo>
                    <a:pt x="78528" y="371092"/>
                  </a:lnTo>
                  <a:lnTo>
                    <a:pt x="91134" y="323618"/>
                  </a:lnTo>
                  <a:lnTo>
                    <a:pt x="104503" y="278852"/>
                  </a:lnTo>
                  <a:lnTo>
                    <a:pt x="118599" y="236923"/>
                  </a:lnTo>
                  <a:lnTo>
                    <a:pt x="133384" y="197961"/>
                  </a:lnTo>
                  <a:lnTo>
                    <a:pt x="148822" y="162096"/>
                  </a:lnTo>
                  <a:lnTo>
                    <a:pt x="181513" y="100172"/>
                  </a:lnTo>
                  <a:lnTo>
                    <a:pt x="216379" y="52187"/>
                  </a:lnTo>
                  <a:lnTo>
                    <a:pt x="253130" y="19175"/>
                  </a:lnTo>
                  <a:lnTo>
                    <a:pt x="291473" y="2173"/>
                  </a:lnTo>
                  <a:lnTo>
                    <a:pt x="311150" y="0"/>
                  </a:lnTo>
                  <a:lnTo>
                    <a:pt x="330827" y="2173"/>
                  </a:lnTo>
                  <a:lnTo>
                    <a:pt x="350179" y="8608"/>
                  </a:lnTo>
                  <a:lnTo>
                    <a:pt x="387763" y="33744"/>
                  </a:lnTo>
                  <a:lnTo>
                    <a:pt x="423608" y="74371"/>
                  </a:lnTo>
                  <a:lnTo>
                    <a:pt x="457423" y="129455"/>
                  </a:lnTo>
                  <a:lnTo>
                    <a:pt x="488916" y="197960"/>
                  </a:lnTo>
                  <a:lnTo>
                    <a:pt x="503701" y="236921"/>
                  </a:lnTo>
                  <a:lnTo>
                    <a:pt x="517796" y="278850"/>
                  </a:lnTo>
                  <a:lnTo>
                    <a:pt x="531166" y="323616"/>
                  </a:lnTo>
                  <a:lnTo>
                    <a:pt x="543772" y="371090"/>
                  </a:lnTo>
                  <a:lnTo>
                    <a:pt x="555580" y="421143"/>
                  </a:lnTo>
                  <a:lnTo>
                    <a:pt x="566552" y="473645"/>
                  </a:lnTo>
                  <a:lnTo>
                    <a:pt x="576652" y="528467"/>
                  </a:lnTo>
                  <a:lnTo>
                    <a:pt x="585843" y="585479"/>
                  </a:lnTo>
                  <a:lnTo>
                    <a:pt x="594090" y="644552"/>
                  </a:lnTo>
                  <a:lnTo>
                    <a:pt x="601356" y="705557"/>
                  </a:lnTo>
                  <a:lnTo>
                    <a:pt x="607603" y="768364"/>
                  </a:lnTo>
                  <a:lnTo>
                    <a:pt x="612797" y="832843"/>
                  </a:lnTo>
                  <a:lnTo>
                    <a:pt x="616899" y="898866"/>
                  </a:lnTo>
                  <a:lnTo>
                    <a:pt x="619875" y="966303"/>
                  </a:lnTo>
                  <a:lnTo>
                    <a:pt x="621687" y="1035023"/>
                  </a:lnTo>
                  <a:lnTo>
                    <a:pt x="622300" y="1104899"/>
                  </a:lnTo>
                  <a:lnTo>
                    <a:pt x="621687" y="1174775"/>
                  </a:lnTo>
                  <a:lnTo>
                    <a:pt x="619874" y="1243495"/>
                  </a:lnTo>
                  <a:lnTo>
                    <a:pt x="616899" y="1310932"/>
                  </a:lnTo>
                  <a:lnTo>
                    <a:pt x="612796" y="1376954"/>
                  </a:lnTo>
                  <a:lnTo>
                    <a:pt x="607602" y="1441434"/>
                  </a:lnTo>
                  <a:lnTo>
                    <a:pt x="601355" y="1504240"/>
                  </a:lnTo>
                  <a:lnTo>
                    <a:pt x="594089" y="1565245"/>
                  </a:lnTo>
                  <a:lnTo>
                    <a:pt x="585843" y="1624318"/>
                  </a:lnTo>
                  <a:lnTo>
                    <a:pt x="576651" y="1681330"/>
                  </a:lnTo>
                  <a:lnTo>
                    <a:pt x="566551" y="1736152"/>
                  </a:lnTo>
                  <a:lnTo>
                    <a:pt x="555579" y="1788654"/>
                  </a:lnTo>
                  <a:lnTo>
                    <a:pt x="543772" y="1838707"/>
                  </a:lnTo>
                  <a:lnTo>
                    <a:pt x="531165" y="1886181"/>
                  </a:lnTo>
                  <a:lnTo>
                    <a:pt x="517796" y="1930947"/>
                  </a:lnTo>
                  <a:lnTo>
                    <a:pt x="503701" y="1972876"/>
                  </a:lnTo>
                  <a:lnTo>
                    <a:pt x="488916" y="2011838"/>
                  </a:lnTo>
                  <a:lnTo>
                    <a:pt x="473477" y="2047703"/>
                  </a:lnTo>
                  <a:lnTo>
                    <a:pt x="440787" y="2109627"/>
                  </a:lnTo>
                  <a:lnTo>
                    <a:pt x="405921" y="2157612"/>
                  </a:lnTo>
                  <a:lnTo>
                    <a:pt x="369170" y="2190623"/>
                  </a:lnTo>
                  <a:lnTo>
                    <a:pt x="330827" y="2207625"/>
                  </a:lnTo>
                  <a:lnTo>
                    <a:pt x="311150" y="2209799"/>
                  </a:lnTo>
                  <a:lnTo>
                    <a:pt x="291472" y="2207625"/>
                  </a:lnTo>
                  <a:lnTo>
                    <a:pt x="272119" y="2201190"/>
                  </a:lnTo>
                  <a:lnTo>
                    <a:pt x="234536" y="2176054"/>
                  </a:lnTo>
                  <a:lnTo>
                    <a:pt x="198691" y="2135427"/>
                  </a:lnTo>
                  <a:lnTo>
                    <a:pt x="164876" y="2080343"/>
                  </a:lnTo>
                  <a:lnTo>
                    <a:pt x="133383" y="2011838"/>
                  </a:lnTo>
                  <a:lnTo>
                    <a:pt x="118598" y="1972876"/>
                  </a:lnTo>
                  <a:lnTo>
                    <a:pt x="104502" y="1930948"/>
                  </a:lnTo>
                  <a:lnTo>
                    <a:pt x="91133" y="1886182"/>
                  </a:lnTo>
                  <a:lnTo>
                    <a:pt x="78527" y="1838708"/>
                  </a:lnTo>
                  <a:lnTo>
                    <a:pt x="66719" y="1788655"/>
                  </a:lnTo>
                  <a:lnTo>
                    <a:pt x="55747" y="1736153"/>
                  </a:lnTo>
                  <a:lnTo>
                    <a:pt x="45647" y="1681331"/>
                  </a:lnTo>
                  <a:lnTo>
                    <a:pt x="36456" y="1624319"/>
                  </a:lnTo>
                  <a:lnTo>
                    <a:pt x="28209" y="1565245"/>
                  </a:lnTo>
                  <a:lnTo>
                    <a:pt x="20943" y="1504241"/>
                  </a:lnTo>
                  <a:lnTo>
                    <a:pt x="14696" y="1441434"/>
                  </a:lnTo>
                  <a:lnTo>
                    <a:pt x="9502" y="1376955"/>
                  </a:lnTo>
                  <a:lnTo>
                    <a:pt x="5399" y="1310932"/>
                  </a:lnTo>
                  <a:lnTo>
                    <a:pt x="2424" y="1243496"/>
                  </a:lnTo>
                  <a:lnTo>
                    <a:pt x="612" y="1174775"/>
                  </a:lnTo>
                  <a:lnTo>
                    <a:pt x="0" y="1104899"/>
                  </a:lnTo>
                  <a:close/>
                </a:path>
              </a:pathLst>
            </a:custGeom>
            <a:ln w="9525">
              <a:solidFill>
                <a:srgbClr val="000000"/>
              </a:solidFill>
            </a:ln>
          </p:spPr>
          <p:txBody>
            <a:bodyPr wrap="square" lIns="0" tIns="0" rIns="0" bIns="0" rtlCol="0"/>
            <a:lstStyle/>
            <a:p/>
          </p:txBody>
        </p:sp>
      </p:grpSp>
      <p:sp>
        <p:nvSpPr>
          <p:cNvPr id="48" name="object 48"/>
          <p:cNvSpPr txBox="1"/>
          <p:nvPr/>
        </p:nvSpPr>
        <p:spPr>
          <a:xfrm>
            <a:off x="8268021" y="4043130"/>
            <a:ext cx="558800" cy="2159000"/>
          </a:xfrm>
          <a:prstGeom prst="rect">
            <a:avLst/>
          </a:prstGeom>
        </p:spPr>
        <p:txBody>
          <a:bodyPr vert="horz" wrap="square" lIns="0" tIns="12700" rIns="0" bIns="0" rtlCol="0">
            <a:spAutoFit/>
          </a:bodyPr>
          <a:lstStyle/>
          <a:p>
            <a:pPr marL="12700" marR="182880" algn="just">
              <a:lnSpc>
                <a:spcPct val="100000"/>
              </a:lnSpc>
              <a:spcBef>
                <a:spcPts val="100"/>
              </a:spcBef>
            </a:pPr>
            <a:r>
              <a:rPr sz="2800" b="1" spc="-50">
                <a:latin typeface="Microsoft JhengHei"/>
                <a:cs typeface="Microsoft JhengHei"/>
              </a:rPr>
              <a:t>优质工</a:t>
            </a:r>
            <a:endParaRPr sz="2800">
              <a:latin typeface="Microsoft JhengHei"/>
              <a:cs typeface="Microsoft JhengHei"/>
            </a:endParaRPr>
          </a:p>
          <a:p>
            <a:pPr marL="12700" marR="5080" indent="177800">
              <a:lnSpc>
                <a:spcPct val="100000"/>
              </a:lnSpc>
            </a:pPr>
            <a:r>
              <a:rPr sz="2800" b="1" spc="-50">
                <a:latin typeface="Microsoft JhengHei"/>
                <a:cs typeface="Microsoft JhengHei"/>
              </a:rPr>
              <a:t>程程</a:t>
            </a:r>
            <a:endParaRPr sz="2800">
              <a:latin typeface="Microsoft JhengHei"/>
              <a:cs typeface="Microsoft JhengHei"/>
            </a:endParaRPr>
          </a:p>
        </p:txBody>
      </p:sp>
      <p:sp>
        <p:nvSpPr>
          <p:cNvPr id="49" name="object 49"/>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8</a:t>
            </a:fld>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96340" y="188077"/>
            <a:ext cx="2057400" cy="330200"/>
          </a:xfrm>
          <a:prstGeom prst="rect">
            <a:avLst/>
          </a:prstGeom>
        </p:spPr>
        <p:txBody>
          <a:bodyPr vert="horz" wrap="square" lIns="0" tIns="12700" rIns="0" bIns="0" rtlCol="0">
            <a:spAutoFit/>
          </a:bodyPr>
          <a:lstStyle/>
          <a:p>
            <a:pPr marL="12700">
              <a:lnSpc>
                <a:spcPct val="100000"/>
              </a:lnSpc>
              <a:spcBef>
                <a:spcPts val="100"/>
              </a:spcBef>
            </a:pPr>
            <a:r>
              <a:rPr sz="2000" b="1" spc="-10">
                <a:solidFill>
                  <a:srgbClr val="0124BB"/>
                </a:solidFill>
                <a:latin typeface="Microsoft JhengHei"/>
                <a:cs typeface="Microsoft JhengHei"/>
              </a:rPr>
              <a:t>强化项目管理职责</a:t>
            </a:r>
            <a:endParaRPr sz="2000">
              <a:latin typeface="Microsoft JhengHei"/>
              <a:cs typeface="Microsoft JhengHei"/>
            </a:endParaRPr>
          </a:p>
        </p:txBody>
      </p:sp>
      <p:grpSp>
        <p:nvGrpSpPr>
          <p:cNvPr id="3" name="object 3"/>
          <p:cNvGrpSpPr/>
          <p:nvPr/>
        </p:nvGrpSpPr>
        <p:grpSpPr>
          <a:xfrm>
            <a:off x="292100" y="2095499"/>
            <a:ext cx="3511550" cy="2616200"/>
            <a:chOff x="292100" y="2095499"/>
            <a:chExt cx="3511550" cy="2616200"/>
          </a:xfrm>
        </p:grpSpPr>
        <p:pic>
          <p:nvPicPr>
            <p:cNvPr id="4" name="object 4"/>
            <p:cNvPicPr/>
            <p:nvPr/>
          </p:nvPicPr>
          <p:blipFill>
            <a:blip r:embed="rId2"/>
            <a:stretch>
              <a:fillRect/>
            </a:stretch>
          </p:blipFill>
          <p:spPr>
            <a:xfrm>
              <a:off x="330200" y="2184400"/>
              <a:ext cx="2067233" cy="2522764"/>
            </a:xfrm>
            <a:prstGeom prst="rect">
              <a:avLst/>
            </a:prstGeom>
          </p:spPr>
        </p:pic>
        <p:pic>
          <p:nvPicPr>
            <p:cNvPr id="5" name="object 5"/>
            <p:cNvPicPr/>
            <p:nvPr/>
          </p:nvPicPr>
          <p:blipFill>
            <a:blip r:embed="rId3"/>
            <a:stretch>
              <a:fillRect/>
            </a:stretch>
          </p:blipFill>
          <p:spPr>
            <a:xfrm>
              <a:off x="292100" y="2095499"/>
              <a:ext cx="957791" cy="2616200"/>
            </a:xfrm>
            <a:prstGeom prst="rect">
              <a:avLst/>
            </a:prstGeom>
          </p:spPr>
        </p:pic>
        <p:pic>
          <p:nvPicPr>
            <p:cNvPr id="6" name="object 6"/>
            <p:cNvPicPr/>
            <p:nvPr/>
          </p:nvPicPr>
          <p:blipFill>
            <a:blip r:embed="rId4"/>
            <a:stretch>
              <a:fillRect/>
            </a:stretch>
          </p:blipFill>
          <p:spPr>
            <a:xfrm>
              <a:off x="1537229" y="2095499"/>
              <a:ext cx="1053570" cy="2616199"/>
            </a:xfrm>
            <a:prstGeom prst="rect">
              <a:avLst/>
            </a:prstGeom>
          </p:spPr>
        </p:pic>
        <p:sp>
          <p:nvSpPr>
            <p:cNvPr id="7" name="object 7"/>
            <p:cNvSpPr/>
            <p:nvPr/>
          </p:nvSpPr>
          <p:spPr>
            <a:xfrm>
              <a:off x="2387600" y="3136899"/>
              <a:ext cx="1397000" cy="1485900"/>
            </a:xfrm>
            <a:custGeom>
              <a:rect l="l" t="t" r="r" b="b"/>
              <a:pathLst>
                <a:path w="1397000" h="1485900">
                  <a:moveTo>
                    <a:pt x="0" y="371475"/>
                  </a:moveTo>
                  <a:lnTo>
                    <a:pt x="640291" y="371475"/>
                  </a:lnTo>
                  <a:lnTo>
                    <a:pt x="640291" y="0"/>
                  </a:lnTo>
                  <a:lnTo>
                    <a:pt x="1397000" y="742950"/>
                  </a:lnTo>
                  <a:lnTo>
                    <a:pt x="617008" y="1485900"/>
                  </a:lnTo>
                  <a:lnTo>
                    <a:pt x="617008" y="1114425"/>
                  </a:lnTo>
                  <a:lnTo>
                    <a:pt x="11641" y="1114425"/>
                  </a:lnTo>
                </a:path>
              </a:pathLst>
            </a:custGeom>
            <a:ln w="38100">
              <a:solidFill>
                <a:srgbClr val="3366FF"/>
              </a:solidFill>
            </a:ln>
          </p:spPr>
          <p:txBody>
            <a:bodyPr wrap="square" lIns="0" tIns="0" rIns="0" bIns="0" rtlCol="0"/>
            <a:lstStyle/>
            <a:p/>
          </p:txBody>
        </p:sp>
      </p:grpSp>
      <p:sp>
        <p:nvSpPr>
          <p:cNvPr id="8" name="object 8"/>
          <p:cNvSpPr txBox="1"/>
          <p:nvPr/>
        </p:nvSpPr>
        <p:spPr>
          <a:xfrm>
            <a:off x="4142740" y="2340653"/>
            <a:ext cx="4292600" cy="976630"/>
          </a:xfrm>
          <a:prstGeom prst="rect">
            <a:avLst/>
          </a:prstGeom>
        </p:spPr>
        <p:txBody>
          <a:bodyPr vert="horz" wrap="square" lIns="0" tIns="12700" rIns="0" bIns="0" rtlCol="0">
            <a:spAutoFit/>
          </a:bodyPr>
          <a:lstStyle/>
          <a:p>
            <a:pPr marL="12700" marR="5080">
              <a:lnSpc>
                <a:spcPct val="130000"/>
              </a:lnSpc>
              <a:spcBef>
                <a:spcPts val="100"/>
              </a:spcBef>
            </a:pPr>
            <a:r>
              <a:rPr sz="2400" b="1" spc="-5">
                <a:latin typeface="Microsoft JhengHei"/>
                <a:cs typeface="Microsoft JhengHei"/>
              </a:rPr>
              <a:t>工程建设项目管理实行项目经理</a:t>
            </a:r>
            <a:r>
              <a:rPr sz="2400" b="1" spc="-10">
                <a:latin typeface="Microsoft JhengHei"/>
                <a:cs typeface="Microsoft JhengHei"/>
              </a:rPr>
              <a:t>理负责制。</a:t>
            </a:r>
            <a:endParaRPr sz="2400">
              <a:latin typeface="Microsoft JhengHei"/>
              <a:cs typeface="Microsoft JhengHei"/>
            </a:endParaRPr>
          </a:p>
        </p:txBody>
      </p:sp>
      <p:sp>
        <p:nvSpPr>
          <p:cNvPr id="9" name="object 9"/>
          <p:cNvSpPr txBox="1"/>
          <p:nvPr/>
        </p:nvSpPr>
        <p:spPr>
          <a:xfrm>
            <a:off x="4142740" y="3474509"/>
            <a:ext cx="4292600" cy="1927860"/>
          </a:xfrm>
          <a:prstGeom prst="rect">
            <a:avLst/>
          </a:prstGeom>
        </p:spPr>
        <p:txBody>
          <a:bodyPr vert="horz" wrap="square" lIns="0" tIns="12700" rIns="0" bIns="0" rtlCol="0">
            <a:spAutoFit/>
          </a:bodyPr>
          <a:lstStyle/>
          <a:p>
            <a:pPr marL="12700" marR="5080">
              <a:lnSpc>
                <a:spcPct val="130000"/>
              </a:lnSpc>
              <a:spcBef>
                <a:spcPts val="100"/>
              </a:spcBef>
            </a:pPr>
            <a:r>
              <a:rPr sz="2400" b="1" spc="-5">
                <a:latin typeface="Microsoft JhengHei"/>
                <a:cs typeface="Microsoft JhengHei"/>
              </a:rPr>
              <a:t>项目经理对其所负责项目的工</a:t>
            </a:r>
            <a:r>
              <a:rPr sz="2400" b="1" spc="-50">
                <a:latin typeface="Microsoft JhengHei"/>
                <a:cs typeface="Microsoft JhengHei"/>
              </a:rPr>
              <a:t> </a:t>
            </a:r>
            <a:r>
              <a:rPr sz="2400" b="1" spc="-5">
                <a:latin typeface="Microsoft JhengHei"/>
                <a:cs typeface="Microsoft JhengHei"/>
              </a:rPr>
              <a:t>程建设全过程实施管理，承担</a:t>
            </a:r>
            <a:r>
              <a:rPr sz="2400" b="1" spc="-50">
                <a:latin typeface="Microsoft JhengHei"/>
                <a:cs typeface="Microsoft JhengHei"/>
              </a:rPr>
              <a:t> </a:t>
            </a:r>
            <a:r>
              <a:rPr sz="2400" b="1" spc="-5">
                <a:latin typeface="Microsoft JhengHei"/>
                <a:cs typeface="Microsoft JhengHei"/>
              </a:rPr>
              <a:t>工程建设项目质量、安全、造价价和效率控制的主要责任</a:t>
            </a:r>
            <a:endParaRPr sz="2400">
              <a:latin typeface="Microsoft JhengHei"/>
              <a:cs typeface="Microsoft JhengHei"/>
            </a:endParaRPr>
          </a:p>
        </p:txBody>
      </p:sp>
      <p:sp>
        <p:nvSpPr>
          <p:cNvPr id="10" name="object 10"/>
          <p:cNvSpPr txBox="1"/>
          <p:nvPr/>
        </p:nvSpPr>
        <p:spPr>
          <a:xfrm>
            <a:off x="2562742" y="3612832"/>
            <a:ext cx="1092200" cy="1732280"/>
          </a:xfrm>
          <a:prstGeom prst="rect">
            <a:avLst/>
          </a:prstGeom>
        </p:spPr>
        <p:txBody>
          <a:bodyPr vert="horz" wrap="square" lIns="0" tIns="12700" rIns="0" bIns="0" rtlCol="0">
            <a:spAutoFit/>
          </a:bodyPr>
          <a:lstStyle/>
          <a:p>
            <a:pPr marL="12700" marR="5080">
              <a:lnSpc>
                <a:spcPct val="100000"/>
              </a:lnSpc>
              <a:spcBef>
                <a:spcPts val="100"/>
              </a:spcBef>
            </a:pPr>
            <a:r>
              <a:rPr sz="2800" b="1" spc="-25">
                <a:latin typeface="Microsoft JhengHei"/>
                <a:cs typeface="Microsoft JhengHei"/>
              </a:rPr>
              <a:t>实行</a:t>
            </a:r>
            <a:r>
              <a:rPr sz="2800" b="1" spc="-50">
                <a:latin typeface="Microsoft JhengHei"/>
                <a:cs typeface="Microsoft JhengHei"/>
              </a:rPr>
              <a:t> </a:t>
            </a:r>
            <a:r>
              <a:rPr sz="2800" b="1" spc="-25">
                <a:latin typeface="Microsoft JhengHei"/>
                <a:cs typeface="Microsoft JhengHei"/>
              </a:rPr>
              <a:t>项目</a:t>
            </a:r>
            <a:r>
              <a:rPr sz="2800" b="1" spc="-50">
                <a:latin typeface="Microsoft JhengHei"/>
                <a:cs typeface="Microsoft JhengHei"/>
              </a:rPr>
              <a:t> </a:t>
            </a:r>
            <a:r>
              <a:rPr sz="2800" b="1" spc="-20">
                <a:latin typeface="Microsoft JhengHei"/>
                <a:cs typeface="Microsoft JhengHei"/>
              </a:rPr>
              <a:t>经理制</a:t>
            </a:r>
            <a:r>
              <a:rPr sz="2800" b="1" spc="-50">
                <a:latin typeface="Microsoft JhengHei"/>
                <a:cs typeface="Microsoft JhengHei"/>
              </a:rPr>
              <a:t>制</a:t>
            </a:r>
            <a:endParaRPr sz="2800">
              <a:latin typeface="Microsoft JhengHei"/>
              <a:cs typeface="Microsoft JhengHei"/>
            </a:endParaRPr>
          </a:p>
        </p:txBody>
      </p:sp>
      <p:grpSp>
        <p:nvGrpSpPr>
          <p:cNvPr id="11" name="object 11"/>
          <p:cNvGrpSpPr/>
          <p:nvPr/>
        </p:nvGrpSpPr>
        <p:grpSpPr>
          <a:xfrm>
            <a:off x="401637" y="1227137"/>
            <a:ext cx="2714625" cy="479425"/>
            <a:chOff x="401637" y="1227137"/>
            <a:chExt cx="2714625" cy="479425"/>
          </a:xfrm>
        </p:grpSpPr>
        <p:sp>
          <p:nvSpPr>
            <p:cNvPr id="12" name="object 12"/>
            <p:cNvSpPr/>
            <p:nvPr/>
          </p:nvSpPr>
          <p:spPr>
            <a:xfrm>
              <a:off x="406399" y="1231899"/>
              <a:ext cx="2705100" cy="469900"/>
            </a:xfrm>
            <a:custGeom>
              <a:rect l="l" t="t" r="r" b="b"/>
              <a:pathLst>
                <a:path w="2705100" h="469900">
                  <a:moveTo>
                    <a:pt x="2626781" y="469900"/>
                  </a:moveTo>
                  <a:lnTo>
                    <a:pt x="78318" y="469900"/>
                  </a:lnTo>
                  <a:lnTo>
                    <a:pt x="47833" y="463745"/>
                  </a:lnTo>
                  <a:lnTo>
                    <a:pt x="22938" y="446961"/>
                  </a:lnTo>
                  <a:lnTo>
                    <a:pt x="6154" y="422066"/>
                  </a:lnTo>
                  <a:lnTo>
                    <a:pt x="0" y="391581"/>
                  </a:lnTo>
                  <a:lnTo>
                    <a:pt x="0" y="78318"/>
                  </a:lnTo>
                  <a:lnTo>
                    <a:pt x="6154" y="47833"/>
                  </a:lnTo>
                  <a:lnTo>
                    <a:pt x="22939" y="22938"/>
                  </a:lnTo>
                  <a:lnTo>
                    <a:pt x="47833" y="6154"/>
                  </a:lnTo>
                  <a:lnTo>
                    <a:pt x="78318" y="0"/>
                  </a:lnTo>
                  <a:lnTo>
                    <a:pt x="2626781" y="0"/>
                  </a:lnTo>
                  <a:lnTo>
                    <a:pt x="2657266" y="6154"/>
                  </a:lnTo>
                  <a:lnTo>
                    <a:pt x="2682160" y="22938"/>
                  </a:lnTo>
                  <a:lnTo>
                    <a:pt x="2698944" y="47833"/>
                  </a:lnTo>
                  <a:lnTo>
                    <a:pt x="2705099" y="78318"/>
                  </a:lnTo>
                  <a:lnTo>
                    <a:pt x="2705099" y="391581"/>
                  </a:lnTo>
                  <a:lnTo>
                    <a:pt x="2698945" y="422066"/>
                  </a:lnTo>
                  <a:lnTo>
                    <a:pt x="2682160" y="446961"/>
                  </a:lnTo>
                  <a:lnTo>
                    <a:pt x="2657266" y="463745"/>
                  </a:lnTo>
                  <a:lnTo>
                    <a:pt x="2626781" y="469900"/>
                  </a:lnTo>
                  <a:close/>
                </a:path>
              </a:pathLst>
            </a:custGeom>
            <a:solidFill>
              <a:srgbClr val="92D050"/>
            </a:solidFill>
          </p:spPr>
          <p:txBody>
            <a:bodyPr wrap="square" lIns="0" tIns="0" rIns="0" bIns="0" rtlCol="0"/>
            <a:lstStyle/>
            <a:p/>
          </p:txBody>
        </p:sp>
        <p:sp>
          <p:nvSpPr>
            <p:cNvPr id="13" name="object 13"/>
            <p:cNvSpPr/>
            <p:nvPr/>
          </p:nvSpPr>
          <p:spPr>
            <a:xfrm>
              <a:off x="406399" y="1231899"/>
              <a:ext cx="2705100" cy="469900"/>
            </a:xfrm>
            <a:custGeom>
              <a:rect l="l" t="t" r="r" b="b"/>
              <a:pathLst>
                <a:path w="2705100" h="469900">
                  <a:moveTo>
                    <a:pt x="0" y="78318"/>
                  </a:moveTo>
                  <a:lnTo>
                    <a:pt x="6154" y="47833"/>
                  </a:lnTo>
                  <a:lnTo>
                    <a:pt x="22938" y="22938"/>
                  </a:lnTo>
                  <a:lnTo>
                    <a:pt x="47833" y="6154"/>
                  </a:lnTo>
                  <a:lnTo>
                    <a:pt x="78318" y="0"/>
                  </a:lnTo>
                  <a:lnTo>
                    <a:pt x="2626781" y="0"/>
                  </a:lnTo>
                  <a:lnTo>
                    <a:pt x="2657266" y="6154"/>
                  </a:lnTo>
                  <a:lnTo>
                    <a:pt x="2682160" y="22938"/>
                  </a:lnTo>
                  <a:lnTo>
                    <a:pt x="2698944" y="47833"/>
                  </a:lnTo>
                  <a:lnTo>
                    <a:pt x="2705099" y="78318"/>
                  </a:lnTo>
                  <a:lnTo>
                    <a:pt x="2705100" y="391581"/>
                  </a:lnTo>
                  <a:lnTo>
                    <a:pt x="2698945" y="422066"/>
                  </a:lnTo>
                  <a:lnTo>
                    <a:pt x="2682160" y="446961"/>
                  </a:lnTo>
                  <a:lnTo>
                    <a:pt x="2657266" y="463745"/>
                  </a:lnTo>
                  <a:lnTo>
                    <a:pt x="2626781" y="469900"/>
                  </a:lnTo>
                  <a:lnTo>
                    <a:pt x="78318" y="469900"/>
                  </a:lnTo>
                  <a:lnTo>
                    <a:pt x="47833" y="463745"/>
                  </a:lnTo>
                  <a:lnTo>
                    <a:pt x="22938" y="446961"/>
                  </a:lnTo>
                  <a:lnTo>
                    <a:pt x="6154" y="422066"/>
                  </a:lnTo>
                  <a:lnTo>
                    <a:pt x="0" y="391581"/>
                  </a:lnTo>
                  <a:lnTo>
                    <a:pt x="0" y="78318"/>
                  </a:lnTo>
                  <a:close/>
                </a:path>
              </a:pathLst>
            </a:custGeom>
            <a:ln w="9525">
              <a:solidFill>
                <a:srgbClr val="000000"/>
              </a:solidFill>
            </a:ln>
          </p:spPr>
          <p:txBody>
            <a:bodyPr wrap="square" lIns="0" tIns="0" rIns="0" bIns="0" rtlCol="0"/>
            <a:lstStyle/>
            <a:p/>
          </p:txBody>
        </p:sp>
      </p:grpSp>
      <p:sp>
        <p:nvSpPr>
          <p:cNvPr id="14" name="object 14"/>
          <p:cNvSpPr txBox="1">
            <a:spLocks noGrp="1"/>
          </p:cNvSpPr>
          <p:nvPr>
            <p:ph type="title"/>
          </p:nvPr>
        </p:nvSpPr>
        <p:spPr>
          <a:xfrm>
            <a:off x="876622" y="1251663"/>
            <a:ext cx="1854200" cy="391160"/>
          </a:xfrm>
          <a:prstGeom prst="rect">
            <a:avLst/>
          </a:prstGeom>
        </p:spPr>
        <p:txBody>
          <a:bodyPr vert="horz" wrap="square" lIns="0" tIns="12700" rIns="0" bIns="0" rtlCol="0">
            <a:spAutoFit/>
          </a:bodyPr>
          <a:lstStyle/>
          <a:p>
            <a:pPr marL="12700">
              <a:lnSpc>
                <a:spcPct val="100000"/>
              </a:lnSpc>
              <a:spcBef>
                <a:spcPts val="100"/>
              </a:spcBef>
            </a:pPr>
            <a:r>
              <a:rPr sz="2400" spc="-10">
                <a:solidFill>
                  <a:srgbClr val="000000"/>
                </a:solidFill>
                <a:latin typeface="Microsoft JhengHei"/>
                <a:cs typeface="Microsoft JhengHei"/>
              </a:rPr>
              <a:t>项目管理团队</a:t>
            </a:r>
            <a:endParaRPr sz="2400">
              <a:latin typeface="Microsoft JhengHei"/>
              <a:cs typeface="Microsoft JhengHei"/>
            </a:endParaRPr>
          </a:p>
        </p:txBody>
      </p:sp>
      <p:sp>
        <p:nvSpPr>
          <p:cNvPr id="15" name="object 15"/>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6600"/>
            <a:ext cx="3225800" cy="452120"/>
          </a:xfrm>
          <a:prstGeom prst="rect">
            <a:avLst/>
          </a:prstGeom>
        </p:spPr>
        <p:txBody>
          <a:bodyPr vert="horz" wrap="square" lIns="0" tIns="12700" rIns="0" bIns="0" rtlCol="0">
            <a:spAutoFit/>
          </a:bodyPr>
          <a:lstStyle/>
          <a:p>
            <a:pPr marL="12700">
              <a:lnSpc>
                <a:spcPct val="100000"/>
              </a:lnSpc>
              <a:spcBef>
                <a:spcPts val="100"/>
              </a:spcBef>
            </a:pPr>
            <a:r>
              <a:rPr spc="-35"/>
              <a:t>分</a:t>
            </a:r>
            <a:r>
              <a:rPr spc="-10">
                <a:latin typeface="Microsoft JhengHei"/>
                <a:cs typeface="Microsoft JhengHei"/>
              </a:rPr>
              <a:t>项原则及项目命名</a:t>
            </a:r>
          </a:p>
        </p:txBody>
      </p:sp>
      <p:sp>
        <p:nvSpPr>
          <p:cNvPr id="3" name="object 3"/>
          <p:cNvSpPr txBox="1"/>
          <p:nvPr/>
        </p:nvSpPr>
        <p:spPr>
          <a:xfrm>
            <a:off x="472440" y="1298257"/>
            <a:ext cx="8153400" cy="330200"/>
          </a:xfrm>
          <a:prstGeom prst="rect">
            <a:avLst/>
          </a:prstGeom>
        </p:spPr>
        <p:txBody>
          <a:bodyPr vert="horz" wrap="square" lIns="0" tIns="12700" rIns="0" bIns="0" rtlCol="0">
            <a:spAutoFit/>
          </a:bodyPr>
          <a:lstStyle/>
          <a:p>
            <a:pPr marL="12700">
              <a:lnSpc>
                <a:spcPct val="100000"/>
              </a:lnSpc>
              <a:spcBef>
                <a:spcPts val="100"/>
              </a:spcBef>
            </a:pPr>
            <a:r>
              <a:rPr sz="2000">
                <a:latin typeface="MS Gothic"/>
                <a:cs typeface="MS Gothic"/>
              </a:rPr>
              <a:t>通信建</a:t>
            </a:r>
            <a:r>
              <a:rPr sz="2000" spc="-5">
                <a:latin typeface="Microsoft JhengHei"/>
                <a:cs typeface="Microsoft JhengHei"/>
              </a:rPr>
              <a:t>设工程涉及多个专业或多个建设单位的项目可划分为多个单项工程</a:t>
            </a:r>
            <a:endParaRPr sz="2000">
              <a:latin typeface="Microsoft JhengHei"/>
              <a:cs typeface="Microsoft JhengHei"/>
            </a:endParaRPr>
          </a:p>
        </p:txBody>
      </p:sp>
      <p:grpSp>
        <p:nvGrpSpPr>
          <p:cNvPr id="4" name="object 4"/>
          <p:cNvGrpSpPr/>
          <p:nvPr/>
        </p:nvGrpSpPr>
        <p:grpSpPr>
          <a:xfrm>
            <a:off x="706437" y="2268537"/>
            <a:ext cx="1571625" cy="1774825"/>
            <a:chOff x="706437" y="2268537"/>
            <a:chExt cx="1571625" cy="1774825"/>
          </a:xfrm>
        </p:grpSpPr>
        <p:sp>
          <p:nvSpPr>
            <p:cNvPr id="5" name="object 5"/>
            <p:cNvSpPr/>
            <p:nvPr/>
          </p:nvSpPr>
          <p:spPr>
            <a:xfrm>
              <a:off x="711199" y="2273299"/>
              <a:ext cx="1562100" cy="1765300"/>
            </a:xfrm>
            <a:custGeom>
              <a:rect l="l" t="t" r="r" b="b"/>
              <a:pathLst>
                <a:path w="1562100" h="1765300">
                  <a:moveTo>
                    <a:pt x="260355" y="1765300"/>
                  </a:moveTo>
                  <a:lnTo>
                    <a:pt x="213554" y="1761105"/>
                  </a:lnTo>
                  <a:lnTo>
                    <a:pt x="169508" y="1749011"/>
                  </a:lnTo>
                  <a:lnTo>
                    <a:pt x="128948" y="1729753"/>
                  </a:lnTo>
                  <a:lnTo>
                    <a:pt x="92611" y="1704067"/>
                  </a:lnTo>
                  <a:lnTo>
                    <a:pt x="61232" y="1672688"/>
                  </a:lnTo>
                  <a:lnTo>
                    <a:pt x="35545" y="1636350"/>
                  </a:lnTo>
                  <a:lnTo>
                    <a:pt x="16288" y="1595790"/>
                  </a:lnTo>
                  <a:lnTo>
                    <a:pt x="4194" y="1551743"/>
                  </a:lnTo>
                  <a:lnTo>
                    <a:pt x="0" y="1504945"/>
                  </a:lnTo>
                  <a:lnTo>
                    <a:pt x="0" y="260355"/>
                  </a:lnTo>
                  <a:lnTo>
                    <a:pt x="4194" y="213555"/>
                  </a:lnTo>
                  <a:lnTo>
                    <a:pt x="16288" y="169508"/>
                  </a:lnTo>
                  <a:lnTo>
                    <a:pt x="35546" y="128948"/>
                  </a:lnTo>
                  <a:lnTo>
                    <a:pt x="61232" y="92611"/>
                  </a:lnTo>
                  <a:lnTo>
                    <a:pt x="92612" y="61231"/>
                  </a:lnTo>
                  <a:lnTo>
                    <a:pt x="128949" y="35545"/>
                  </a:lnTo>
                  <a:lnTo>
                    <a:pt x="169509" y="16288"/>
                  </a:lnTo>
                  <a:lnTo>
                    <a:pt x="213557" y="4194"/>
                  </a:lnTo>
                  <a:lnTo>
                    <a:pt x="260354" y="0"/>
                  </a:lnTo>
                  <a:lnTo>
                    <a:pt x="1301744" y="0"/>
                  </a:lnTo>
                  <a:lnTo>
                    <a:pt x="1348543" y="4194"/>
                  </a:lnTo>
                  <a:lnTo>
                    <a:pt x="1392590" y="16288"/>
                  </a:lnTo>
                  <a:lnTo>
                    <a:pt x="1433150" y="35546"/>
                  </a:lnTo>
                  <a:lnTo>
                    <a:pt x="1469488" y="61232"/>
                  </a:lnTo>
                  <a:lnTo>
                    <a:pt x="1500867" y="92611"/>
                  </a:lnTo>
                  <a:lnTo>
                    <a:pt x="1526553" y="128949"/>
                  </a:lnTo>
                  <a:lnTo>
                    <a:pt x="1545811" y="169508"/>
                  </a:lnTo>
                  <a:lnTo>
                    <a:pt x="1557905" y="213556"/>
                  </a:lnTo>
                  <a:lnTo>
                    <a:pt x="1562099" y="260355"/>
                  </a:lnTo>
                  <a:lnTo>
                    <a:pt x="1562099" y="1504945"/>
                  </a:lnTo>
                  <a:lnTo>
                    <a:pt x="1557904" y="1551744"/>
                  </a:lnTo>
                  <a:lnTo>
                    <a:pt x="1545810" y="1595791"/>
                  </a:lnTo>
                  <a:lnTo>
                    <a:pt x="1526553" y="1636351"/>
                  </a:lnTo>
                  <a:lnTo>
                    <a:pt x="1500866" y="1672688"/>
                  </a:lnTo>
                  <a:lnTo>
                    <a:pt x="1469487" y="1704067"/>
                  </a:lnTo>
                  <a:lnTo>
                    <a:pt x="1433149" y="1729754"/>
                  </a:lnTo>
                  <a:lnTo>
                    <a:pt x="1392589" y="1749011"/>
                  </a:lnTo>
                  <a:lnTo>
                    <a:pt x="1348539" y="1761105"/>
                  </a:lnTo>
                  <a:lnTo>
                    <a:pt x="1301744" y="1765299"/>
                  </a:lnTo>
                  <a:lnTo>
                    <a:pt x="260355" y="1765300"/>
                  </a:lnTo>
                  <a:close/>
                </a:path>
              </a:pathLst>
            </a:custGeom>
            <a:solidFill>
              <a:srgbClr val="92D050"/>
            </a:solidFill>
          </p:spPr>
          <p:txBody>
            <a:bodyPr wrap="square" lIns="0" tIns="0" rIns="0" bIns="0" rtlCol="0"/>
            <a:lstStyle/>
            <a:p/>
          </p:txBody>
        </p:sp>
        <p:sp>
          <p:nvSpPr>
            <p:cNvPr id="6" name="object 6"/>
            <p:cNvSpPr/>
            <p:nvPr/>
          </p:nvSpPr>
          <p:spPr>
            <a:xfrm>
              <a:off x="711199" y="2273299"/>
              <a:ext cx="1562100" cy="1765300"/>
            </a:xfrm>
            <a:custGeom>
              <a:rect l="l" t="t" r="r" b="b"/>
              <a:pathLst>
                <a:path w="1562100" h="1765300">
                  <a:moveTo>
                    <a:pt x="0" y="260355"/>
                  </a:moveTo>
                  <a:lnTo>
                    <a:pt x="4194" y="213556"/>
                  </a:lnTo>
                  <a:lnTo>
                    <a:pt x="16288" y="169508"/>
                  </a:lnTo>
                  <a:lnTo>
                    <a:pt x="35546" y="128949"/>
                  </a:lnTo>
                  <a:lnTo>
                    <a:pt x="61232" y="92611"/>
                  </a:lnTo>
                  <a:lnTo>
                    <a:pt x="92611" y="61232"/>
                  </a:lnTo>
                  <a:lnTo>
                    <a:pt x="128948" y="35546"/>
                  </a:lnTo>
                  <a:lnTo>
                    <a:pt x="169508" y="16288"/>
                  </a:lnTo>
                  <a:lnTo>
                    <a:pt x="213555" y="4194"/>
                  </a:lnTo>
                  <a:lnTo>
                    <a:pt x="260354" y="0"/>
                  </a:lnTo>
                  <a:lnTo>
                    <a:pt x="1301744" y="0"/>
                  </a:lnTo>
                  <a:lnTo>
                    <a:pt x="1348543" y="4194"/>
                  </a:lnTo>
                  <a:lnTo>
                    <a:pt x="1392590" y="16288"/>
                  </a:lnTo>
                  <a:lnTo>
                    <a:pt x="1433150" y="35545"/>
                  </a:lnTo>
                  <a:lnTo>
                    <a:pt x="1469487" y="61231"/>
                  </a:lnTo>
                  <a:lnTo>
                    <a:pt x="1500867" y="92611"/>
                  </a:lnTo>
                  <a:lnTo>
                    <a:pt x="1526553" y="128948"/>
                  </a:lnTo>
                  <a:lnTo>
                    <a:pt x="1545811" y="169508"/>
                  </a:lnTo>
                  <a:lnTo>
                    <a:pt x="1557904" y="213555"/>
                  </a:lnTo>
                  <a:lnTo>
                    <a:pt x="1562099" y="260355"/>
                  </a:lnTo>
                  <a:lnTo>
                    <a:pt x="1562100" y="1504944"/>
                  </a:lnTo>
                  <a:lnTo>
                    <a:pt x="1557905" y="1551743"/>
                  </a:lnTo>
                  <a:lnTo>
                    <a:pt x="1545811" y="1595790"/>
                  </a:lnTo>
                  <a:lnTo>
                    <a:pt x="1526553" y="1636350"/>
                  </a:lnTo>
                  <a:lnTo>
                    <a:pt x="1500867" y="1672688"/>
                  </a:lnTo>
                  <a:lnTo>
                    <a:pt x="1469488" y="1704067"/>
                  </a:lnTo>
                  <a:lnTo>
                    <a:pt x="1433150" y="1729753"/>
                  </a:lnTo>
                  <a:lnTo>
                    <a:pt x="1392590" y="1749011"/>
                  </a:lnTo>
                  <a:lnTo>
                    <a:pt x="1348543" y="1761105"/>
                  </a:lnTo>
                  <a:lnTo>
                    <a:pt x="1301744" y="1765299"/>
                  </a:lnTo>
                  <a:lnTo>
                    <a:pt x="260355" y="1765300"/>
                  </a:lnTo>
                  <a:lnTo>
                    <a:pt x="213556" y="1761105"/>
                  </a:lnTo>
                  <a:lnTo>
                    <a:pt x="169508" y="1749011"/>
                  </a:lnTo>
                  <a:lnTo>
                    <a:pt x="128949" y="1729754"/>
                  </a:lnTo>
                  <a:lnTo>
                    <a:pt x="92611" y="1704067"/>
                  </a:lnTo>
                  <a:lnTo>
                    <a:pt x="61232" y="1672688"/>
                  </a:lnTo>
                  <a:lnTo>
                    <a:pt x="35546" y="1636351"/>
                  </a:lnTo>
                  <a:lnTo>
                    <a:pt x="16288" y="1595791"/>
                  </a:lnTo>
                  <a:lnTo>
                    <a:pt x="4194" y="1551744"/>
                  </a:lnTo>
                  <a:lnTo>
                    <a:pt x="0" y="1504945"/>
                  </a:lnTo>
                  <a:lnTo>
                    <a:pt x="0" y="260355"/>
                  </a:lnTo>
                  <a:close/>
                </a:path>
              </a:pathLst>
            </a:custGeom>
            <a:ln w="9525">
              <a:solidFill>
                <a:srgbClr val="000000"/>
              </a:solidFill>
            </a:ln>
          </p:spPr>
          <p:txBody>
            <a:bodyPr wrap="square" lIns="0" tIns="0" rIns="0" bIns="0" rtlCol="0"/>
            <a:lstStyle/>
            <a:p/>
          </p:txBody>
        </p:sp>
      </p:grpSp>
      <p:sp>
        <p:nvSpPr>
          <p:cNvPr id="7" name="object 7"/>
          <p:cNvSpPr txBox="1"/>
          <p:nvPr/>
        </p:nvSpPr>
        <p:spPr>
          <a:xfrm>
            <a:off x="990922" y="2805167"/>
            <a:ext cx="1447800" cy="878840"/>
          </a:xfrm>
          <a:prstGeom prst="rect">
            <a:avLst/>
          </a:prstGeom>
        </p:spPr>
        <p:txBody>
          <a:bodyPr vert="horz" wrap="square" lIns="0" tIns="12700" rIns="0" bIns="0" rtlCol="0">
            <a:spAutoFit/>
          </a:bodyPr>
          <a:lstStyle/>
          <a:p>
            <a:pPr marL="367665" marR="5080" indent="-355600">
              <a:lnSpc>
                <a:spcPct val="100000"/>
              </a:lnSpc>
              <a:spcBef>
                <a:spcPts val="100"/>
              </a:spcBef>
            </a:pPr>
            <a:r>
              <a:rPr sz="2800" b="1" spc="-15">
                <a:latin typeface="Microsoft JhengHei"/>
                <a:cs typeface="Microsoft JhengHei"/>
              </a:rPr>
              <a:t>多个专业</a:t>
            </a:r>
            <a:r>
              <a:rPr sz="2800" b="1" spc="-50">
                <a:latin typeface="Microsoft JhengHei"/>
                <a:cs typeface="Microsoft JhengHei"/>
              </a:rPr>
              <a:t>业</a:t>
            </a:r>
            <a:endParaRPr sz="2800">
              <a:latin typeface="Microsoft JhengHei"/>
              <a:cs typeface="Microsoft JhengHei"/>
            </a:endParaRPr>
          </a:p>
        </p:txBody>
      </p:sp>
      <p:sp>
        <p:nvSpPr>
          <p:cNvPr id="8" name="object 8"/>
          <p:cNvSpPr txBox="1"/>
          <p:nvPr/>
        </p:nvSpPr>
        <p:spPr>
          <a:xfrm>
            <a:off x="1003622" y="4818594"/>
            <a:ext cx="1066800" cy="355600"/>
          </a:xfrm>
          <a:prstGeom prst="rect">
            <a:avLst/>
          </a:prstGeom>
        </p:spPr>
        <p:txBody>
          <a:bodyPr vert="horz" wrap="square" lIns="0" tIns="0" rIns="0" bIns="0" rtlCol="0">
            <a:spAutoFit/>
          </a:bodyPr>
          <a:lstStyle/>
          <a:p>
            <a:pPr>
              <a:lnSpc>
                <a:spcPts val="2800"/>
              </a:lnSpc>
            </a:pPr>
            <a:r>
              <a:rPr sz="2800" b="1" spc="-20">
                <a:latin typeface="Microsoft JhengHei"/>
                <a:cs typeface="Microsoft JhengHei"/>
              </a:rPr>
              <a:t>设单位</a:t>
            </a:r>
            <a:endParaRPr sz="2800">
              <a:latin typeface="Microsoft JhengHei"/>
              <a:cs typeface="Microsoft JhengHei"/>
            </a:endParaRPr>
          </a:p>
        </p:txBody>
      </p:sp>
      <p:grpSp>
        <p:nvGrpSpPr>
          <p:cNvPr id="9" name="object 9"/>
          <p:cNvGrpSpPr/>
          <p:nvPr/>
        </p:nvGrpSpPr>
        <p:grpSpPr>
          <a:xfrm>
            <a:off x="3335337" y="2090737"/>
            <a:ext cx="1063625" cy="466725"/>
            <a:chOff x="3335337" y="2090737"/>
            <a:chExt cx="1063625" cy="466725"/>
          </a:xfrm>
        </p:grpSpPr>
        <p:sp>
          <p:nvSpPr>
            <p:cNvPr id="10" name="object 10"/>
            <p:cNvSpPr/>
            <p:nvPr/>
          </p:nvSpPr>
          <p:spPr>
            <a:xfrm>
              <a:off x="3340099" y="2095499"/>
              <a:ext cx="1054100" cy="457200"/>
            </a:xfrm>
            <a:custGeom>
              <a:rect l="l" t="t" r="r" b="b"/>
              <a:pathLst>
                <a:path w="1054100" h="457200">
                  <a:moveTo>
                    <a:pt x="977898" y="457199"/>
                  </a:moveTo>
                  <a:lnTo>
                    <a:pt x="76201" y="457199"/>
                  </a:lnTo>
                  <a:lnTo>
                    <a:pt x="46540" y="451211"/>
                  </a:lnTo>
                  <a:lnTo>
                    <a:pt x="22318" y="434880"/>
                  </a:lnTo>
                  <a:lnTo>
                    <a:pt x="5988" y="410659"/>
                  </a:lnTo>
                  <a:lnTo>
                    <a:pt x="0" y="380998"/>
                  </a:lnTo>
                  <a:lnTo>
                    <a:pt x="0" y="76201"/>
                  </a:lnTo>
                  <a:lnTo>
                    <a:pt x="5988" y="46540"/>
                  </a:lnTo>
                  <a:lnTo>
                    <a:pt x="22318" y="22318"/>
                  </a:lnTo>
                  <a:lnTo>
                    <a:pt x="46540" y="5988"/>
                  </a:lnTo>
                  <a:lnTo>
                    <a:pt x="76201" y="0"/>
                  </a:lnTo>
                  <a:lnTo>
                    <a:pt x="977898" y="0"/>
                  </a:lnTo>
                  <a:lnTo>
                    <a:pt x="1007559" y="5988"/>
                  </a:lnTo>
                  <a:lnTo>
                    <a:pt x="1031780" y="22318"/>
                  </a:lnTo>
                  <a:lnTo>
                    <a:pt x="1048111" y="46540"/>
                  </a:lnTo>
                  <a:lnTo>
                    <a:pt x="1054099" y="76201"/>
                  </a:lnTo>
                  <a:lnTo>
                    <a:pt x="1054099" y="380998"/>
                  </a:lnTo>
                  <a:lnTo>
                    <a:pt x="1048111" y="410659"/>
                  </a:lnTo>
                  <a:lnTo>
                    <a:pt x="1031780" y="434880"/>
                  </a:lnTo>
                  <a:lnTo>
                    <a:pt x="1007559" y="451211"/>
                  </a:lnTo>
                  <a:lnTo>
                    <a:pt x="977898" y="457199"/>
                  </a:lnTo>
                  <a:close/>
                </a:path>
              </a:pathLst>
            </a:custGeom>
            <a:solidFill>
              <a:srgbClr val="BBE0E3"/>
            </a:solidFill>
          </p:spPr>
          <p:txBody>
            <a:bodyPr wrap="square" lIns="0" tIns="0" rIns="0" bIns="0" rtlCol="0"/>
            <a:lstStyle/>
            <a:p/>
          </p:txBody>
        </p:sp>
        <p:sp>
          <p:nvSpPr>
            <p:cNvPr id="11" name="object 11"/>
            <p:cNvSpPr/>
            <p:nvPr/>
          </p:nvSpPr>
          <p:spPr>
            <a:xfrm>
              <a:off x="3340099" y="2095499"/>
              <a:ext cx="1054100" cy="457200"/>
            </a:xfrm>
            <a:custGeom>
              <a:rect l="l" t="t" r="r" b="b"/>
              <a:pathLst>
                <a:path w="1054100" h="457200">
                  <a:moveTo>
                    <a:pt x="0" y="76201"/>
                  </a:moveTo>
                  <a:lnTo>
                    <a:pt x="5988" y="46540"/>
                  </a:lnTo>
                  <a:lnTo>
                    <a:pt x="22318" y="22318"/>
                  </a:lnTo>
                  <a:lnTo>
                    <a:pt x="46540" y="5988"/>
                  </a:lnTo>
                  <a:lnTo>
                    <a:pt x="76201" y="0"/>
                  </a:lnTo>
                  <a:lnTo>
                    <a:pt x="977898" y="0"/>
                  </a:lnTo>
                  <a:lnTo>
                    <a:pt x="1007559" y="5988"/>
                  </a:lnTo>
                  <a:lnTo>
                    <a:pt x="1031780" y="22318"/>
                  </a:lnTo>
                  <a:lnTo>
                    <a:pt x="1048111" y="46540"/>
                  </a:lnTo>
                  <a:lnTo>
                    <a:pt x="1054099" y="76201"/>
                  </a:lnTo>
                  <a:lnTo>
                    <a:pt x="1054100" y="380998"/>
                  </a:lnTo>
                  <a:lnTo>
                    <a:pt x="1048111" y="410659"/>
                  </a:lnTo>
                  <a:lnTo>
                    <a:pt x="1031780" y="434880"/>
                  </a:lnTo>
                  <a:lnTo>
                    <a:pt x="1007559" y="451211"/>
                  </a:lnTo>
                  <a:lnTo>
                    <a:pt x="977898" y="457199"/>
                  </a:lnTo>
                  <a:lnTo>
                    <a:pt x="76201" y="457200"/>
                  </a:lnTo>
                  <a:lnTo>
                    <a:pt x="46540" y="451211"/>
                  </a:lnTo>
                  <a:lnTo>
                    <a:pt x="22318" y="434880"/>
                  </a:lnTo>
                  <a:lnTo>
                    <a:pt x="5988" y="410659"/>
                  </a:lnTo>
                  <a:lnTo>
                    <a:pt x="0" y="380998"/>
                  </a:lnTo>
                  <a:lnTo>
                    <a:pt x="0" y="76201"/>
                  </a:lnTo>
                  <a:close/>
                </a:path>
              </a:pathLst>
            </a:custGeom>
            <a:ln w="9525">
              <a:solidFill>
                <a:srgbClr val="000000"/>
              </a:solidFill>
            </a:ln>
          </p:spPr>
          <p:txBody>
            <a:bodyPr wrap="square" lIns="0" tIns="0" rIns="0" bIns="0" rtlCol="0"/>
            <a:lstStyle/>
            <a:p/>
          </p:txBody>
        </p:sp>
      </p:grpSp>
      <p:sp>
        <p:nvSpPr>
          <p:cNvPr id="12" name="object 12"/>
          <p:cNvSpPr txBox="1"/>
          <p:nvPr/>
        </p:nvSpPr>
        <p:spPr>
          <a:xfrm>
            <a:off x="3594422" y="2114643"/>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地区</a:t>
            </a:r>
            <a:endParaRPr sz="2400">
              <a:latin typeface="Microsoft JhengHei"/>
              <a:cs typeface="Microsoft JhengHei"/>
            </a:endParaRPr>
          </a:p>
        </p:txBody>
      </p:sp>
      <p:grpSp>
        <p:nvGrpSpPr>
          <p:cNvPr id="13" name="object 13"/>
          <p:cNvGrpSpPr/>
          <p:nvPr/>
        </p:nvGrpSpPr>
        <p:grpSpPr>
          <a:xfrm>
            <a:off x="3284537" y="2916237"/>
            <a:ext cx="1076325" cy="504825"/>
            <a:chOff x="3284537" y="2916237"/>
            <a:chExt cx="1076325" cy="504825"/>
          </a:xfrm>
        </p:grpSpPr>
        <p:sp>
          <p:nvSpPr>
            <p:cNvPr id="14" name="object 14"/>
            <p:cNvSpPr/>
            <p:nvPr/>
          </p:nvSpPr>
          <p:spPr>
            <a:xfrm>
              <a:off x="3289299" y="2920999"/>
              <a:ext cx="1066800" cy="495300"/>
            </a:xfrm>
            <a:custGeom>
              <a:rect l="l" t="t" r="r" b="b"/>
              <a:pathLst>
                <a:path w="1066800" h="495300">
                  <a:moveTo>
                    <a:pt x="984248" y="495300"/>
                  </a:moveTo>
                  <a:lnTo>
                    <a:pt x="82551" y="495300"/>
                  </a:lnTo>
                  <a:lnTo>
                    <a:pt x="50418" y="488812"/>
                  </a:lnTo>
                  <a:lnTo>
                    <a:pt x="24178" y="471121"/>
                  </a:lnTo>
                  <a:lnTo>
                    <a:pt x="6487" y="444881"/>
                  </a:lnTo>
                  <a:lnTo>
                    <a:pt x="0" y="412748"/>
                  </a:lnTo>
                  <a:lnTo>
                    <a:pt x="0" y="82551"/>
                  </a:lnTo>
                  <a:lnTo>
                    <a:pt x="6487" y="50418"/>
                  </a:lnTo>
                  <a:lnTo>
                    <a:pt x="24178" y="24178"/>
                  </a:lnTo>
                  <a:lnTo>
                    <a:pt x="50418" y="6487"/>
                  </a:lnTo>
                  <a:lnTo>
                    <a:pt x="82551" y="0"/>
                  </a:lnTo>
                  <a:lnTo>
                    <a:pt x="984248" y="0"/>
                  </a:lnTo>
                  <a:lnTo>
                    <a:pt x="1016381" y="6487"/>
                  </a:lnTo>
                  <a:lnTo>
                    <a:pt x="1042621" y="24178"/>
                  </a:lnTo>
                  <a:lnTo>
                    <a:pt x="1060313" y="50418"/>
                  </a:lnTo>
                  <a:lnTo>
                    <a:pt x="1066800" y="82551"/>
                  </a:lnTo>
                  <a:lnTo>
                    <a:pt x="1066800" y="412748"/>
                  </a:lnTo>
                  <a:lnTo>
                    <a:pt x="1060312" y="444881"/>
                  </a:lnTo>
                  <a:lnTo>
                    <a:pt x="1042621" y="471121"/>
                  </a:lnTo>
                  <a:lnTo>
                    <a:pt x="1016381" y="488812"/>
                  </a:lnTo>
                  <a:lnTo>
                    <a:pt x="984248" y="495300"/>
                  </a:lnTo>
                  <a:close/>
                </a:path>
              </a:pathLst>
            </a:custGeom>
            <a:solidFill>
              <a:srgbClr val="BBE0E3"/>
            </a:solidFill>
          </p:spPr>
          <p:txBody>
            <a:bodyPr wrap="square" lIns="0" tIns="0" rIns="0" bIns="0" rtlCol="0"/>
            <a:lstStyle/>
            <a:p/>
          </p:txBody>
        </p:sp>
        <p:sp>
          <p:nvSpPr>
            <p:cNvPr id="15" name="object 15"/>
            <p:cNvSpPr/>
            <p:nvPr/>
          </p:nvSpPr>
          <p:spPr>
            <a:xfrm>
              <a:off x="3289299" y="2920999"/>
              <a:ext cx="1066800" cy="495300"/>
            </a:xfrm>
            <a:custGeom>
              <a:rect l="l" t="t" r="r" b="b"/>
              <a:pathLst>
                <a:path w="1066800" h="495300">
                  <a:moveTo>
                    <a:pt x="0" y="82551"/>
                  </a:moveTo>
                  <a:lnTo>
                    <a:pt x="6487" y="50418"/>
                  </a:lnTo>
                  <a:lnTo>
                    <a:pt x="24178" y="24178"/>
                  </a:lnTo>
                  <a:lnTo>
                    <a:pt x="50418" y="6487"/>
                  </a:lnTo>
                  <a:lnTo>
                    <a:pt x="82551" y="0"/>
                  </a:lnTo>
                  <a:lnTo>
                    <a:pt x="984248" y="0"/>
                  </a:lnTo>
                  <a:lnTo>
                    <a:pt x="1016381" y="6487"/>
                  </a:lnTo>
                  <a:lnTo>
                    <a:pt x="1042621" y="24178"/>
                  </a:lnTo>
                  <a:lnTo>
                    <a:pt x="1060313" y="50418"/>
                  </a:lnTo>
                  <a:lnTo>
                    <a:pt x="1066800" y="82551"/>
                  </a:lnTo>
                  <a:lnTo>
                    <a:pt x="1066800" y="412748"/>
                  </a:lnTo>
                  <a:lnTo>
                    <a:pt x="1060313" y="444881"/>
                  </a:lnTo>
                  <a:lnTo>
                    <a:pt x="1042621" y="471121"/>
                  </a:lnTo>
                  <a:lnTo>
                    <a:pt x="1016381" y="488812"/>
                  </a:lnTo>
                  <a:lnTo>
                    <a:pt x="984248" y="495300"/>
                  </a:lnTo>
                  <a:lnTo>
                    <a:pt x="82551" y="495300"/>
                  </a:lnTo>
                  <a:lnTo>
                    <a:pt x="50418" y="488812"/>
                  </a:lnTo>
                  <a:lnTo>
                    <a:pt x="24178" y="471121"/>
                  </a:lnTo>
                  <a:lnTo>
                    <a:pt x="6487" y="444881"/>
                  </a:lnTo>
                  <a:lnTo>
                    <a:pt x="0" y="412748"/>
                  </a:lnTo>
                  <a:lnTo>
                    <a:pt x="0" y="82551"/>
                  </a:lnTo>
                  <a:close/>
                </a:path>
              </a:pathLst>
            </a:custGeom>
            <a:ln w="9524">
              <a:solidFill>
                <a:srgbClr val="000000"/>
              </a:solidFill>
            </a:ln>
          </p:spPr>
          <p:txBody>
            <a:bodyPr wrap="square" lIns="0" tIns="0" rIns="0" bIns="0" rtlCol="0"/>
            <a:lstStyle/>
            <a:p/>
          </p:txBody>
        </p:sp>
      </p:grpSp>
      <p:sp>
        <p:nvSpPr>
          <p:cNvPr id="16" name="object 16"/>
          <p:cNvSpPr txBox="1"/>
          <p:nvPr/>
        </p:nvSpPr>
        <p:spPr>
          <a:xfrm>
            <a:off x="3549972" y="2942003"/>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专业</a:t>
            </a:r>
            <a:endParaRPr sz="2400">
              <a:latin typeface="Microsoft JhengHei"/>
              <a:cs typeface="Microsoft JhengHei"/>
            </a:endParaRPr>
          </a:p>
        </p:txBody>
      </p:sp>
      <p:grpSp>
        <p:nvGrpSpPr>
          <p:cNvPr id="17" name="object 17"/>
          <p:cNvGrpSpPr/>
          <p:nvPr/>
        </p:nvGrpSpPr>
        <p:grpSpPr>
          <a:xfrm>
            <a:off x="3259137" y="3792537"/>
            <a:ext cx="1089025" cy="441325"/>
            <a:chOff x="3259137" y="3792537"/>
            <a:chExt cx="1089025" cy="441325"/>
          </a:xfrm>
        </p:grpSpPr>
        <p:sp>
          <p:nvSpPr>
            <p:cNvPr id="18" name="object 18"/>
            <p:cNvSpPr/>
            <p:nvPr/>
          </p:nvSpPr>
          <p:spPr>
            <a:xfrm>
              <a:off x="3263899" y="3797299"/>
              <a:ext cx="1079500" cy="431800"/>
            </a:xfrm>
            <a:custGeom>
              <a:rect l="l" t="t" r="r" b="b"/>
              <a:pathLst>
                <a:path w="1079500" h="431800">
                  <a:moveTo>
                    <a:pt x="918633" y="431800"/>
                  </a:moveTo>
                  <a:lnTo>
                    <a:pt x="160867" y="431800"/>
                  </a:lnTo>
                  <a:lnTo>
                    <a:pt x="118102" y="426054"/>
                  </a:lnTo>
                  <a:lnTo>
                    <a:pt x="79674" y="409837"/>
                  </a:lnTo>
                  <a:lnTo>
                    <a:pt x="47116" y="384683"/>
                  </a:lnTo>
                  <a:lnTo>
                    <a:pt x="21963" y="352125"/>
                  </a:lnTo>
                  <a:lnTo>
                    <a:pt x="5746" y="313697"/>
                  </a:lnTo>
                  <a:lnTo>
                    <a:pt x="0" y="270933"/>
                  </a:lnTo>
                  <a:lnTo>
                    <a:pt x="0" y="160866"/>
                  </a:lnTo>
                  <a:lnTo>
                    <a:pt x="5746" y="118102"/>
                  </a:lnTo>
                  <a:lnTo>
                    <a:pt x="21963" y="79674"/>
                  </a:lnTo>
                  <a:lnTo>
                    <a:pt x="47116" y="47116"/>
                  </a:lnTo>
                  <a:lnTo>
                    <a:pt x="79674" y="21963"/>
                  </a:lnTo>
                  <a:lnTo>
                    <a:pt x="118102" y="5746"/>
                  </a:lnTo>
                  <a:lnTo>
                    <a:pt x="160866" y="0"/>
                  </a:lnTo>
                  <a:lnTo>
                    <a:pt x="918633" y="0"/>
                  </a:lnTo>
                  <a:lnTo>
                    <a:pt x="961397" y="5746"/>
                  </a:lnTo>
                  <a:lnTo>
                    <a:pt x="999825" y="21963"/>
                  </a:lnTo>
                  <a:lnTo>
                    <a:pt x="1032383" y="47116"/>
                  </a:lnTo>
                  <a:lnTo>
                    <a:pt x="1057537" y="79674"/>
                  </a:lnTo>
                  <a:lnTo>
                    <a:pt x="1073754" y="118102"/>
                  </a:lnTo>
                  <a:lnTo>
                    <a:pt x="1079500" y="160866"/>
                  </a:lnTo>
                  <a:lnTo>
                    <a:pt x="1079500" y="270933"/>
                  </a:lnTo>
                  <a:lnTo>
                    <a:pt x="1073753" y="313698"/>
                  </a:lnTo>
                  <a:lnTo>
                    <a:pt x="1057537" y="352126"/>
                  </a:lnTo>
                  <a:lnTo>
                    <a:pt x="1032383" y="384683"/>
                  </a:lnTo>
                  <a:lnTo>
                    <a:pt x="999825" y="409837"/>
                  </a:lnTo>
                  <a:lnTo>
                    <a:pt x="961398" y="426054"/>
                  </a:lnTo>
                  <a:lnTo>
                    <a:pt x="918633" y="431800"/>
                  </a:lnTo>
                  <a:close/>
                </a:path>
              </a:pathLst>
            </a:custGeom>
            <a:solidFill>
              <a:srgbClr val="BBE0E3"/>
            </a:solidFill>
          </p:spPr>
          <p:txBody>
            <a:bodyPr wrap="square" lIns="0" tIns="0" rIns="0" bIns="0" rtlCol="0"/>
            <a:lstStyle/>
            <a:p/>
          </p:txBody>
        </p:sp>
        <p:sp>
          <p:nvSpPr>
            <p:cNvPr id="19" name="object 19"/>
            <p:cNvSpPr/>
            <p:nvPr/>
          </p:nvSpPr>
          <p:spPr>
            <a:xfrm>
              <a:off x="3263899" y="3797299"/>
              <a:ext cx="1079500" cy="431800"/>
            </a:xfrm>
            <a:custGeom>
              <a:rect l="l" t="t" r="r" b="b"/>
              <a:pathLst>
                <a:path w="1079500" h="431800">
                  <a:moveTo>
                    <a:pt x="0" y="160867"/>
                  </a:moveTo>
                  <a:lnTo>
                    <a:pt x="5746" y="118102"/>
                  </a:lnTo>
                  <a:lnTo>
                    <a:pt x="21963" y="79674"/>
                  </a:lnTo>
                  <a:lnTo>
                    <a:pt x="47116" y="47116"/>
                  </a:lnTo>
                  <a:lnTo>
                    <a:pt x="79674" y="21963"/>
                  </a:lnTo>
                  <a:lnTo>
                    <a:pt x="118102" y="5746"/>
                  </a:lnTo>
                  <a:lnTo>
                    <a:pt x="160866" y="0"/>
                  </a:lnTo>
                  <a:lnTo>
                    <a:pt x="918633" y="0"/>
                  </a:lnTo>
                  <a:lnTo>
                    <a:pt x="961397" y="5746"/>
                  </a:lnTo>
                  <a:lnTo>
                    <a:pt x="999825" y="21963"/>
                  </a:lnTo>
                  <a:lnTo>
                    <a:pt x="1032383" y="47116"/>
                  </a:lnTo>
                  <a:lnTo>
                    <a:pt x="1057537" y="79674"/>
                  </a:lnTo>
                  <a:lnTo>
                    <a:pt x="1073754" y="118102"/>
                  </a:lnTo>
                  <a:lnTo>
                    <a:pt x="1079500" y="160866"/>
                  </a:lnTo>
                  <a:lnTo>
                    <a:pt x="1079500" y="270933"/>
                  </a:lnTo>
                  <a:lnTo>
                    <a:pt x="1073754" y="313697"/>
                  </a:lnTo>
                  <a:lnTo>
                    <a:pt x="1057537" y="352125"/>
                  </a:lnTo>
                  <a:lnTo>
                    <a:pt x="1032383" y="384683"/>
                  </a:lnTo>
                  <a:lnTo>
                    <a:pt x="999826" y="409837"/>
                  </a:lnTo>
                  <a:lnTo>
                    <a:pt x="961398" y="426054"/>
                  </a:lnTo>
                  <a:lnTo>
                    <a:pt x="918633" y="431800"/>
                  </a:lnTo>
                  <a:lnTo>
                    <a:pt x="160867" y="431800"/>
                  </a:lnTo>
                  <a:lnTo>
                    <a:pt x="118102" y="426054"/>
                  </a:lnTo>
                  <a:lnTo>
                    <a:pt x="79674" y="409837"/>
                  </a:lnTo>
                  <a:lnTo>
                    <a:pt x="47116" y="384683"/>
                  </a:lnTo>
                  <a:lnTo>
                    <a:pt x="21963" y="352126"/>
                  </a:lnTo>
                  <a:lnTo>
                    <a:pt x="5746" y="313698"/>
                  </a:lnTo>
                  <a:lnTo>
                    <a:pt x="0" y="270933"/>
                  </a:lnTo>
                  <a:lnTo>
                    <a:pt x="0" y="160867"/>
                  </a:lnTo>
                  <a:close/>
                </a:path>
              </a:pathLst>
            </a:custGeom>
            <a:ln w="9525">
              <a:solidFill>
                <a:srgbClr val="000000"/>
              </a:solidFill>
            </a:ln>
          </p:spPr>
          <p:txBody>
            <a:bodyPr wrap="square" lIns="0" tIns="0" rIns="0" bIns="0" rtlCol="0"/>
            <a:lstStyle/>
            <a:p/>
          </p:txBody>
        </p:sp>
      </p:grpSp>
      <p:sp>
        <p:nvSpPr>
          <p:cNvPr id="20" name="object 20"/>
          <p:cNvSpPr txBox="1"/>
          <p:nvPr/>
        </p:nvSpPr>
        <p:spPr>
          <a:xfrm>
            <a:off x="990922" y="3736526"/>
            <a:ext cx="3175000" cy="1045210"/>
          </a:xfrm>
          <a:prstGeom prst="rect">
            <a:avLst/>
          </a:prstGeom>
        </p:spPr>
        <p:txBody>
          <a:bodyPr vert="horz" wrap="square" lIns="0" tIns="117475" rIns="0" bIns="0" rtlCol="0">
            <a:spAutoFit/>
          </a:bodyPr>
          <a:lstStyle/>
          <a:p>
            <a:pPr marL="2552065">
              <a:lnSpc>
                <a:spcPct val="100000"/>
              </a:lnSpc>
              <a:spcBef>
                <a:spcPts val="925"/>
              </a:spcBef>
            </a:pPr>
            <a:r>
              <a:rPr sz="2400" b="1" spc="-25">
                <a:latin typeface="Microsoft JhengHei"/>
                <a:cs typeface="Microsoft JhengHei"/>
              </a:rPr>
              <a:t>分期</a:t>
            </a:r>
            <a:endParaRPr sz="2400">
              <a:latin typeface="Microsoft JhengHei"/>
              <a:cs typeface="Microsoft JhengHei"/>
            </a:endParaRPr>
          </a:p>
          <a:p>
            <a:pPr marL="12700">
              <a:lnSpc>
                <a:spcPct val="100000"/>
              </a:lnSpc>
              <a:spcBef>
                <a:spcPts val="960"/>
              </a:spcBef>
            </a:pPr>
            <a:r>
              <a:rPr sz="2800" b="1" spc="-15">
                <a:latin typeface="Microsoft JhengHei"/>
                <a:cs typeface="Microsoft JhengHei"/>
              </a:rPr>
              <a:t>多个建设</a:t>
            </a:r>
            <a:endParaRPr sz="2800">
              <a:latin typeface="Microsoft JhengHei"/>
              <a:cs typeface="Microsoft JhengHei"/>
            </a:endParaRPr>
          </a:p>
        </p:txBody>
      </p:sp>
      <p:grpSp>
        <p:nvGrpSpPr>
          <p:cNvPr id="21" name="object 21"/>
          <p:cNvGrpSpPr/>
          <p:nvPr/>
        </p:nvGrpSpPr>
        <p:grpSpPr>
          <a:xfrm>
            <a:off x="5481637" y="2243137"/>
            <a:ext cx="2435225" cy="1812925"/>
            <a:chOff x="5481637" y="2243137"/>
            <a:chExt cx="2435225" cy="1812925"/>
          </a:xfrm>
        </p:grpSpPr>
        <p:sp>
          <p:nvSpPr>
            <p:cNvPr id="22" name="object 22"/>
            <p:cNvSpPr/>
            <p:nvPr/>
          </p:nvSpPr>
          <p:spPr>
            <a:xfrm>
              <a:off x="5486399" y="2247899"/>
              <a:ext cx="2425700" cy="1803400"/>
            </a:xfrm>
            <a:custGeom>
              <a:rect l="l" t="t" r="r" b="b"/>
              <a:pathLst>
                <a:path w="2425700" h="1803400">
                  <a:moveTo>
                    <a:pt x="2125128" y="1803399"/>
                  </a:moveTo>
                  <a:lnTo>
                    <a:pt x="300572" y="1803399"/>
                  </a:lnTo>
                  <a:lnTo>
                    <a:pt x="251817" y="1799465"/>
                  </a:lnTo>
                  <a:lnTo>
                    <a:pt x="205568" y="1788076"/>
                  </a:lnTo>
                  <a:lnTo>
                    <a:pt x="162441" y="1769850"/>
                  </a:lnTo>
                  <a:lnTo>
                    <a:pt x="123058" y="1745406"/>
                  </a:lnTo>
                  <a:lnTo>
                    <a:pt x="88035" y="1715363"/>
                  </a:lnTo>
                  <a:lnTo>
                    <a:pt x="57992" y="1680341"/>
                  </a:lnTo>
                  <a:lnTo>
                    <a:pt x="33549" y="1640957"/>
                  </a:lnTo>
                  <a:lnTo>
                    <a:pt x="15323" y="1597830"/>
                  </a:lnTo>
                  <a:lnTo>
                    <a:pt x="3933" y="1551581"/>
                  </a:lnTo>
                  <a:lnTo>
                    <a:pt x="0" y="1502827"/>
                  </a:lnTo>
                  <a:lnTo>
                    <a:pt x="0" y="300572"/>
                  </a:lnTo>
                  <a:lnTo>
                    <a:pt x="3933" y="251817"/>
                  </a:lnTo>
                  <a:lnTo>
                    <a:pt x="15323" y="205568"/>
                  </a:lnTo>
                  <a:lnTo>
                    <a:pt x="33549" y="162441"/>
                  </a:lnTo>
                  <a:lnTo>
                    <a:pt x="57993" y="123058"/>
                  </a:lnTo>
                  <a:lnTo>
                    <a:pt x="88035" y="88035"/>
                  </a:lnTo>
                  <a:lnTo>
                    <a:pt x="123058" y="57992"/>
                  </a:lnTo>
                  <a:lnTo>
                    <a:pt x="162442" y="33549"/>
                  </a:lnTo>
                  <a:lnTo>
                    <a:pt x="205569" y="15323"/>
                  </a:lnTo>
                  <a:lnTo>
                    <a:pt x="251819" y="3933"/>
                  </a:lnTo>
                  <a:lnTo>
                    <a:pt x="300572" y="0"/>
                  </a:lnTo>
                  <a:lnTo>
                    <a:pt x="2125127" y="0"/>
                  </a:lnTo>
                  <a:lnTo>
                    <a:pt x="2173881" y="3934"/>
                  </a:lnTo>
                  <a:lnTo>
                    <a:pt x="2220131" y="15323"/>
                  </a:lnTo>
                  <a:lnTo>
                    <a:pt x="2263257" y="33549"/>
                  </a:lnTo>
                  <a:lnTo>
                    <a:pt x="2302641" y="57993"/>
                  </a:lnTo>
                  <a:lnTo>
                    <a:pt x="2337663" y="88035"/>
                  </a:lnTo>
                  <a:lnTo>
                    <a:pt x="2367706" y="123058"/>
                  </a:lnTo>
                  <a:lnTo>
                    <a:pt x="2392150" y="162442"/>
                  </a:lnTo>
                  <a:lnTo>
                    <a:pt x="2410376" y="205568"/>
                  </a:lnTo>
                  <a:lnTo>
                    <a:pt x="2421765" y="251818"/>
                  </a:lnTo>
                  <a:lnTo>
                    <a:pt x="2425699" y="300572"/>
                  </a:lnTo>
                  <a:lnTo>
                    <a:pt x="2425700" y="1502827"/>
                  </a:lnTo>
                  <a:lnTo>
                    <a:pt x="2421766" y="1551581"/>
                  </a:lnTo>
                  <a:lnTo>
                    <a:pt x="2410376" y="1597831"/>
                  </a:lnTo>
                  <a:lnTo>
                    <a:pt x="2392150" y="1640957"/>
                  </a:lnTo>
                  <a:lnTo>
                    <a:pt x="2367707" y="1680341"/>
                  </a:lnTo>
                  <a:lnTo>
                    <a:pt x="2337664" y="1715363"/>
                  </a:lnTo>
                  <a:lnTo>
                    <a:pt x="2302641" y="1745406"/>
                  </a:lnTo>
                  <a:lnTo>
                    <a:pt x="2263257" y="1769850"/>
                  </a:lnTo>
                  <a:lnTo>
                    <a:pt x="2220131" y="1788076"/>
                  </a:lnTo>
                  <a:lnTo>
                    <a:pt x="2173881" y="1799465"/>
                  </a:lnTo>
                  <a:lnTo>
                    <a:pt x="2125128" y="1803399"/>
                  </a:lnTo>
                  <a:close/>
                </a:path>
              </a:pathLst>
            </a:custGeom>
            <a:solidFill>
              <a:srgbClr val="92D050"/>
            </a:solidFill>
          </p:spPr>
          <p:txBody>
            <a:bodyPr wrap="square" lIns="0" tIns="0" rIns="0" bIns="0" rtlCol="0"/>
            <a:lstStyle/>
            <a:p/>
          </p:txBody>
        </p:sp>
        <p:sp>
          <p:nvSpPr>
            <p:cNvPr id="23" name="object 23"/>
            <p:cNvSpPr/>
            <p:nvPr/>
          </p:nvSpPr>
          <p:spPr>
            <a:xfrm>
              <a:off x="5486399" y="2247899"/>
              <a:ext cx="2425700" cy="1803400"/>
            </a:xfrm>
            <a:custGeom>
              <a:rect l="l" t="t" r="r" b="b"/>
              <a:pathLst>
                <a:path w="2425700" h="1803400">
                  <a:moveTo>
                    <a:pt x="0" y="300572"/>
                  </a:moveTo>
                  <a:lnTo>
                    <a:pt x="3933" y="251818"/>
                  </a:lnTo>
                  <a:lnTo>
                    <a:pt x="15323" y="205568"/>
                  </a:lnTo>
                  <a:lnTo>
                    <a:pt x="33549" y="162442"/>
                  </a:lnTo>
                  <a:lnTo>
                    <a:pt x="57992" y="123058"/>
                  </a:lnTo>
                  <a:lnTo>
                    <a:pt x="88035" y="88035"/>
                  </a:lnTo>
                  <a:lnTo>
                    <a:pt x="123057" y="57993"/>
                  </a:lnTo>
                  <a:lnTo>
                    <a:pt x="162441" y="33549"/>
                  </a:lnTo>
                  <a:lnTo>
                    <a:pt x="205568" y="15323"/>
                  </a:lnTo>
                  <a:lnTo>
                    <a:pt x="251817" y="3934"/>
                  </a:lnTo>
                  <a:lnTo>
                    <a:pt x="300572" y="0"/>
                  </a:lnTo>
                  <a:lnTo>
                    <a:pt x="2125127" y="0"/>
                  </a:lnTo>
                  <a:lnTo>
                    <a:pt x="2173880" y="3933"/>
                  </a:lnTo>
                  <a:lnTo>
                    <a:pt x="2220130" y="15323"/>
                  </a:lnTo>
                  <a:lnTo>
                    <a:pt x="2263256" y="33549"/>
                  </a:lnTo>
                  <a:lnTo>
                    <a:pt x="2302640" y="57992"/>
                  </a:lnTo>
                  <a:lnTo>
                    <a:pt x="2337663" y="88035"/>
                  </a:lnTo>
                  <a:lnTo>
                    <a:pt x="2367706" y="123058"/>
                  </a:lnTo>
                  <a:lnTo>
                    <a:pt x="2392150" y="162441"/>
                  </a:lnTo>
                  <a:lnTo>
                    <a:pt x="2410376" y="205568"/>
                  </a:lnTo>
                  <a:lnTo>
                    <a:pt x="2421765" y="251817"/>
                  </a:lnTo>
                  <a:lnTo>
                    <a:pt x="2425699" y="300572"/>
                  </a:lnTo>
                  <a:lnTo>
                    <a:pt x="2425700" y="1502827"/>
                  </a:lnTo>
                  <a:lnTo>
                    <a:pt x="2421766" y="1551581"/>
                  </a:lnTo>
                  <a:lnTo>
                    <a:pt x="2410377" y="1597830"/>
                  </a:lnTo>
                  <a:lnTo>
                    <a:pt x="2392151" y="1640957"/>
                  </a:lnTo>
                  <a:lnTo>
                    <a:pt x="2367707" y="1680341"/>
                  </a:lnTo>
                  <a:lnTo>
                    <a:pt x="2337664" y="1715363"/>
                  </a:lnTo>
                  <a:lnTo>
                    <a:pt x="2302642" y="1745406"/>
                  </a:lnTo>
                  <a:lnTo>
                    <a:pt x="2263258" y="1769850"/>
                  </a:lnTo>
                  <a:lnTo>
                    <a:pt x="2220132" y="1788076"/>
                  </a:lnTo>
                  <a:lnTo>
                    <a:pt x="2173882" y="1799465"/>
                  </a:lnTo>
                  <a:lnTo>
                    <a:pt x="2125128" y="1803399"/>
                  </a:lnTo>
                  <a:lnTo>
                    <a:pt x="300573" y="1803400"/>
                  </a:lnTo>
                  <a:lnTo>
                    <a:pt x="251818" y="1799465"/>
                  </a:lnTo>
                  <a:lnTo>
                    <a:pt x="205568" y="1788076"/>
                  </a:lnTo>
                  <a:lnTo>
                    <a:pt x="162442" y="1769850"/>
                  </a:lnTo>
                  <a:lnTo>
                    <a:pt x="123058" y="1745406"/>
                  </a:lnTo>
                  <a:lnTo>
                    <a:pt x="88035" y="1715363"/>
                  </a:lnTo>
                  <a:lnTo>
                    <a:pt x="57993" y="1680341"/>
                  </a:lnTo>
                  <a:lnTo>
                    <a:pt x="33549" y="1640957"/>
                  </a:lnTo>
                  <a:lnTo>
                    <a:pt x="15323" y="1597831"/>
                  </a:lnTo>
                  <a:lnTo>
                    <a:pt x="3933" y="1551581"/>
                  </a:lnTo>
                  <a:lnTo>
                    <a:pt x="0" y="1502827"/>
                  </a:lnTo>
                  <a:lnTo>
                    <a:pt x="0" y="300572"/>
                  </a:lnTo>
                  <a:close/>
                </a:path>
              </a:pathLst>
            </a:custGeom>
            <a:ln w="9525">
              <a:solidFill>
                <a:srgbClr val="000000"/>
              </a:solidFill>
            </a:ln>
          </p:spPr>
          <p:txBody>
            <a:bodyPr wrap="square" lIns="0" tIns="0" rIns="0" bIns="0" rtlCol="0"/>
            <a:lstStyle/>
            <a:p/>
          </p:txBody>
        </p:sp>
      </p:grpSp>
      <p:sp>
        <p:nvSpPr>
          <p:cNvPr id="24" name="object 24"/>
          <p:cNvSpPr txBox="1"/>
          <p:nvPr/>
        </p:nvSpPr>
        <p:spPr>
          <a:xfrm>
            <a:off x="5651279" y="2316732"/>
            <a:ext cx="2311400" cy="1488440"/>
          </a:xfrm>
          <a:prstGeom prst="rect">
            <a:avLst/>
          </a:prstGeom>
        </p:spPr>
        <p:txBody>
          <a:bodyPr vert="horz" wrap="square" lIns="0" tIns="12700" rIns="0" bIns="0" rtlCol="0">
            <a:spAutoFit/>
          </a:bodyPr>
          <a:lstStyle/>
          <a:p>
            <a:pPr marL="12700" marR="5080">
              <a:lnSpc>
                <a:spcPct val="120000"/>
              </a:lnSpc>
              <a:spcBef>
                <a:spcPts val="100"/>
              </a:spcBef>
            </a:pPr>
            <a:r>
              <a:rPr sz="2000" b="1" spc="-10">
                <a:latin typeface="Microsoft JhengHei"/>
                <a:cs typeface="Microsoft JhengHei"/>
              </a:rPr>
              <a:t>每个单项工程可单</a:t>
            </a:r>
            <a:r>
              <a:rPr sz="2000" b="1" spc="-50">
                <a:latin typeface="Microsoft JhengHei"/>
                <a:cs typeface="Microsoft JhengHei"/>
              </a:rPr>
              <a:t> </a:t>
            </a:r>
            <a:r>
              <a:rPr sz="2000" b="1" spc="-10">
                <a:latin typeface="Microsoft JhengHei"/>
                <a:cs typeface="Microsoft JhengHei"/>
              </a:rPr>
              <a:t>独进行单项工程设</a:t>
            </a:r>
            <a:r>
              <a:rPr sz="2000" b="1" spc="-50">
                <a:latin typeface="Microsoft JhengHei"/>
                <a:cs typeface="Microsoft JhengHei"/>
              </a:rPr>
              <a:t> </a:t>
            </a:r>
            <a:r>
              <a:rPr sz="2000" b="1" spc="-10">
                <a:latin typeface="Microsoft JhengHei"/>
                <a:cs typeface="Microsoft JhengHei"/>
              </a:rPr>
              <a:t>计、采购、开工建设设和验收等</a:t>
            </a:r>
            <a:endParaRPr sz="2000">
              <a:latin typeface="Microsoft JhengHei"/>
              <a:cs typeface="Microsoft JhengHei"/>
            </a:endParaRPr>
          </a:p>
        </p:txBody>
      </p:sp>
      <p:sp>
        <p:nvSpPr>
          <p:cNvPr id="25" name="object 25"/>
          <p:cNvSpPr txBox="1"/>
          <p:nvPr/>
        </p:nvSpPr>
        <p:spPr>
          <a:xfrm>
            <a:off x="660400" y="4927600"/>
            <a:ext cx="7620000" cy="482600"/>
          </a:xfrm>
          <a:prstGeom prst="rect">
            <a:avLst/>
          </a:prstGeom>
          <a:solidFill>
            <a:srgbClr val="FFFF00"/>
          </a:solidFill>
          <a:ln w="9525">
            <a:solidFill>
              <a:srgbClr val="000000"/>
            </a:solidFill>
          </a:ln>
        </p:spPr>
        <p:txBody>
          <a:bodyPr vert="horz" wrap="square" lIns="0" tIns="10795" rIns="0" bIns="0" rtlCol="0">
            <a:spAutoFit/>
          </a:bodyPr>
          <a:lstStyle/>
          <a:p>
            <a:pPr marL="476250">
              <a:lnSpc>
                <a:spcPct val="100000"/>
              </a:lnSpc>
              <a:spcBef>
                <a:spcPts val="85"/>
              </a:spcBef>
            </a:pPr>
            <a:r>
              <a:rPr sz="2800" b="1" spc="-465">
                <a:latin typeface="Microsoft JhengHei"/>
                <a:cs typeface="Microsoft JhengHei"/>
              </a:rPr>
              <a:t>XX</a:t>
            </a:r>
            <a:r>
              <a:rPr sz="2800" b="1">
                <a:latin typeface="Microsoft JhengHei"/>
                <a:cs typeface="Microsoft JhengHei"/>
              </a:rPr>
              <a:t>年</a:t>
            </a:r>
            <a:r>
              <a:rPr sz="2800" b="1" spc="-350">
                <a:latin typeface="Microsoft JhengHei"/>
                <a:cs typeface="Microsoft JhengHei"/>
              </a:rPr>
              <a:t>XXX（</a:t>
            </a:r>
            <a:r>
              <a:rPr sz="2800" b="1">
                <a:latin typeface="Microsoft JhengHei"/>
                <a:cs typeface="Microsoft JhengHei"/>
              </a:rPr>
              <a:t>地区</a:t>
            </a:r>
            <a:r>
              <a:rPr sz="2800" b="1" spc="-280">
                <a:latin typeface="Microsoft JhengHei"/>
                <a:cs typeface="Microsoft JhengHei"/>
              </a:rPr>
              <a:t>）XXX（</a:t>
            </a:r>
            <a:r>
              <a:rPr sz="2800" b="1">
                <a:latin typeface="Microsoft JhengHei"/>
                <a:cs typeface="Microsoft JhengHei"/>
              </a:rPr>
              <a:t>专业</a:t>
            </a:r>
            <a:r>
              <a:rPr sz="2800" b="1" spc="-240">
                <a:latin typeface="Microsoft JhengHei"/>
                <a:cs typeface="Microsoft JhengHei"/>
              </a:rPr>
              <a:t>）XX（</a:t>
            </a:r>
            <a:r>
              <a:rPr sz="2800" b="1">
                <a:latin typeface="Microsoft JhengHei"/>
                <a:cs typeface="Microsoft JhengHei"/>
              </a:rPr>
              <a:t>期）</a:t>
            </a:r>
            <a:r>
              <a:rPr sz="2800" b="1" spc="-25">
                <a:latin typeface="Microsoft JhengHei"/>
                <a:cs typeface="Microsoft JhengHei"/>
              </a:rPr>
              <a:t>工程</a:t>
            </a:r>
            <a:endParaRPr sz="2800">
              <a:latin typeface="Microsoft JhengHei"/>
              <a:cs typeface="Microsoft JhengHei"/>
            </a:endParaRPr>
          </a:p>
        </p:txBody>
      </p:sp>
      <p:grpSp>
        <p:nvGrpSpPr>
          <p:cNvPr id="26" name="object 26"/>
          <p:cNvGrpSpPr/>
          <p:nvPr/>
        </p:nvGrpSpPr>
        <p:grpSpPr>
          <a:xfrm>
            <a:off x="4838424" y="2381255"/>
            <a:ext cx="502284" cy="1694180"/>
            <a:chOff x="4838424" y="2381255"/>
            <a:chExt cx="502284" cy="1694180"/>
          </a:xfrm>
        </p:grpSpPr>
        <p:sp>
          <p:nvSpPr>
            <p:cNvPr id="27" name="object 27"/>
            <p:cNvSpPr/>
            <p:nvPr/>
          </p:nvSpPr>
          <p:spPr>
            <a:xfrm>
              <a:off x="4838699" y="2387599"/>
              <a:ext cx="495300" cy="1651000"/>
            </a:xfrm>
            <a:custGeom>
              <a:rect l="l" t="t" r="r" b="b"/>
              <a:pathLst>
                <a:path w="495300" h="1651000">
                  <a:moveTo>
                    <a:pt x="0" y="1650999"/>
                  </a:moveTo>
                  <a:lnTo>
                    <a:pt x="0" y="0"/>
                  </a:lnTo>
                  <a:lnTo>
                    <a:pt x="78276" y="2104"/>
                  </a:lnTo>
                  <a:lnTo>
                    <a:pt x="146258" y="7963"/>
                  </a:lnTo>
                  <a:lnTo>
                    <a:pt x="199867" y="16897"/>
                  </a:lnTo>
                  <a:lnTo>
                    <a:pt x="235024" y="28227"/>
                  </a:lnTo>
                  <a:lnTo>
                    <a:pt x="247650" y="41273"/>
                  </a:lnTo>
                  <a:lnTo>
                    <a:pt x="247650" y="784226"/>
                  </a:lnTo>
                  <a:lnTo>
                    <a:pt x="260275" y="797272"/>
                  </a:lnTo>
                  <a:lnTo>
                    <a:pt x="295432" y="808602"/>
                  </a:lnTo>
                  <a:lnTo>
                    <a:pt x="349041" y="817536"/>
                  </a:lnTo>
                  <a:lnTo>
                    <a:pt x="417023" y="823395"/>
                  </a:lnTo>
                  <a:lnTo>
                    <a:pt x="495300" y="825500"/>
                  </a:lnTo>
                  <a:lnTo>
                    <a:pt x="417023" y="827603"/>
                  </a:lnTo>
                  <a:lnTo>
                    <a:pt x="349041" y="833463"/>
                  </a:lnTo>
                  <a:lnTo>
                    <a:pt x="295432" y="842397"/>
                  </a:lnTo>
                  <a:lnTo>
                    <a:pt x="247650" y="866773"/>
                  </a:lnTo>
                  <a:lnTo>
                    <a:pt x="247649" y="1609726"/>
                  </a:lnTo>
                  <a:lnTo>
                    <a:pt x="235024" y="1622771"/>
                  </a:lnTo>
                  <a:lnTo>
                    <a:pt x="199867" y="1634101"/>
                  </a:lnTo>
                  <a:lnTo>
                    <a:pt x="146259" y="1643036"/>
                  </a:lnTo>
                  <a:lnTo>
                    <a:pt x="78276" y="1648895"/>
                  </a:lnTo>
                  <a:lnTo>
                    <a:pt x="0" y="1650999"/>
                  </a:lnTo>
                  <a:close/>
                </a:path>
              </a:pathLst>
            </a:custGeom>
            <a:solidFill>
              <a:srgbClr val="FFFF00"/>
            </a:solidFill>
          </p:spPr>
          <p:txBody>
            <a:bodyPr wrap="square" lIns="0" tIns="0" rIns="0" bIns="0" rtlCol="0"/>
            <a:lstStyle/>
            <a:p/>
          </p:txBody>
        </p:sp>
        <p:sp>
          <p:nvSpPr>
            <p:cNvPr id="28" name="object 28"/>
            <p:cNvSpPr/>
            <p:nvPr/>
          </p:nvSpPr>
          <p:spPr>
            <a:xfrm>
              <a:off x="4838424" y="2381255"/>
              <a:ext cx="502284" cy="1694180"/>
            </a:xfrm>
            <a:custGeom>
              <a:rect l="l" t="t" r="r" b="b"/>
              <a:pathLst>
                <a:path w="502284" h="1694179">
                  <a:moveTo>
                    <a:pt x="225844" y="37545"/>
                  </a:moveTo>
                  <a:lnTo>
                    <a:pt x="175276" y="25357"/>
                  </a:lnTo>
                  <a:lnTo>
                    <a:pt x="97366" y="16921"/>
                  </a:lnTo>
                  <a:lnTo>
                    <a:pt x="0" y="12688"/>
                  </a:lnTo>
                  <a:lnTo>
                    <a:pt x="551" y="0"/>
                  </a:lnTo>
                  <a:lnTo>
                    <a:pt x="97918" y="4233"/>
                  </a:lnTo>
                  <a:lnTo>
                    <a:pt x="176641" y="12730"/>
                  </a:lnTo>
                  <a:lnTo>
                    <a:pt x="231373" y="25813"/>
                  </a:lnTo>
                  <a:lnTo>
                    <a:pt x="243772" y="36490"/>
                  </a:lnTo>
                  <a:lnTo>
                    <a:pt x="224657" y="36490"/>
                  </a:lnTo>
                  <a:lnTo>
                    <a:pt x="225844" y="37545"/>
                  </a:lnTo>
                  <a:close/>
                </a:path>
                <a:path w="502284" h="1694179">
                  <a:moveTo>
                    <a:pt x="227393" y="37918"/>
                  </a:moveTo>
                  <a:lnTo>
                    <a:pt x="225844" y="37545"/>
                  </a:lnTo>
                  <a:lnTo>
                    <a:pt x="224657" y="36490"/>
                  </a:lnTo>
                  <a:lnTo>
                    <a:pt x="227393" y="37918"/>
                  </a:lnTo>
                  <a:close/>
                </a:path>
                <a:path w="502284" h="1694179">
                  <a:moveTo>
                    <a:pt x="245380" y="37918"/>
                  </a:moveTo>
                  <a:lnTo>
                    <a:pt x="227393" y="37918"/>
                  </a:lnTo>
                  <a:lnTo>
                    <a:pt x="224657" y="36490"/>
                  </a:lnTo>
                  <a:lnTo>
                    <a:pt x="243772" y="36490"/>
                  </a:lnTo>
                  <a:lnTo>
                    <a:pt x="245380" y="37918"/>
                  </a:lnTo>
                  <a:close/>
                </a:path>
                <a:path w="502284" h="1694179">
                  <a:moveTo>
                    <a:pt x="241575" y="51528"/>
                  </a:moveTo>
                  <a:lnTo>
                    <a:pt x="225844" y="37545"/>
                  </a:lnTo>
                  <a:lnTo>
                    <a:pt x="227393" y="37918"/>
                  </a:lnTo>
                  <a:lnTo>
                    <a:pt x="245380" y="37918"/>
                  </a:lnTo>
                  <a:lnTo>
                    <a:pt x="253499" y="45136"/>
                  </a:lnTo>
                  <a:lnTo>
                    <a:pt x="254275" y="46863"/>
                  </a:lnTo>
                  <a:lnTo>
                    <a:pt x="254275" y="48677"/>
                  </a:lnTo>
                  <a:lnTo>
                    <a:pt x="241575" y="48677"/>
                  </a:lnTo>
                  <a:lnTo>
                    <a:pt x="241575" y="51528"/>
                  </a:lnTo>
                  <a:close/>
                </a:path>
                <a:path w="502284" h="1694179">
                  <a:moveTo>
                    <a:pt x="243707" y="53423"/>
                  </a:moveTo>
                  <a:lnTo>
                    <a:pt x="241575" y="51528"/>
                  </a:lnTo>
                  <a:lnTo>
                    <a:pt x="241575" y="48677"/>
                  </a:lnTo>
                  <a:lnTo>
                    <a:pt x="243707" y="53423"/>
                  </a:lnTo>
                  <a:close/>
                </a:path>
                <a:path w="502284" h="1694179">
                  <a:moveTo>
                    <a:pt x="254275" y="53423"/>
                  </a:moveTo>
                  <a:lnTo>
                    <a:pt x="243707" y="53423"/>
                  </a:lnTo>
                  <a:lnTo>
                    <a:pt x="241575" y="48677"/>
                  </a:lnTo>
                  <a:lnTo>
                    <a:pt x="254275" y="48677"/>
                  </a:lnTo>
                  <a:lnTo>
                    <a:pt x="254275" y="53423"/>
                  </a:lnTo>
                  <a:close/>
                </a:path>
                <a:path w="502284" h="1694179">
                  <a:moveTo>
                    <a:pt x="370728" y="832898"/>
                  </a:moveTo>
                  <a:lnTo>
                    <a:pt x="320581" y="827448"/>
                  </a:lnTo>
                  <a:lnTo>
                    <a:pt x="264511" y="814508"/>
                  </a:lnTo>
                  <a:lnTo>
                    <a:pt x="241575" y="793441"/>
                  </a:lnTo>
                  <a:lnTo>
                    <a:pt x="241575" y="51528"/>
                  </a:lnTo>
                  <a:lnTo>
                    <a:pt x="243707" y="53423"/>
                  </a:lnTo>
                  <a:lnTo>
                    <a:pt x="254275" y="53423"/>
                  </a:lnTo>
                  <a:lnTo>
                    <a:pt x="254275" y="786881"/>
                  </a:lnTo>
                  <a:lnTo>
                    <a:pt x="252144" y="786881"/>
                  </a:lnTo>
                  <a:lnTo>
                    <a:pt x="254275" y="791627"/>
                  </a:lnTo>
                  <a:lnTo>
                    <a:pt x="257483" y="791627"/>
                  </a:lnTo>
                  <a:lnTo>
                    <a:pt x="269572" y="802373"/>
                  </a:lnTo>
                  <a:lnTo>
                    <a:pt x="268403" y="802373"/>
                  </a:lnTo>
                  <a:lnTo>
                    <a:pt x="271194" y="803814"/>
                  </a:lnTo>
                  <a:lnTo>
                    <a:pt x="274648" y="803814"/>
                  </a:lnTo>
                  <a:lnTo>
                    <a:pt x="323437" y="815073"/>
                  </a:lnTo>
                  <a:lnTo>
                    <a:pt x="401008" y="823414"/>
                  </a:lnTo>
                  <a:lnTo>
                    <a:pt x="495897" y="825500"/>
                  </a:lnTo>
                  <a:lnTo>
                    <a:pt x="495293" y="825500"/>
                  </a:lnTo>
                  <a:lnTo>
                    <a:pt x="400043" y="829733"/>
                  </a:lnTo>
                  <a:lnTo>
                    <a:pt x="370728" y="832898"/>
                  </a:lnTo>
                  <a:close/>
                </a:path>
                <a:path w="502284" h="1694179">
                  <a:moveTo>
                    <a:pt x="254275" y="791627"/>
                  </a:moveTo>
                  <a:lnTo>
                    <a:pt x="252144" y="786881"/>
                  </a:lnTo>
                  <a:lnTo>
                    <a:pt x="254275" y="788776"/>
                  </a:lnTo>
                  <a:lnTo>
                    <a:pt x="254275" y="791627"/>
                  </a:lnTo>
                  <a:close/>
                </a:path>
                <a:path w="502284" h="1694179">
                  <a:moveTo>
                    <a:pt x="254275" y="788776"/>
                  </a:moveTo>
                  <a:lnTo>
                    <a:pt x="252144" y="786881"/>
                  </a:lnTo>
                  <a:lnTo>
                    <a:pt x="254275" y="786881"/>
                  </a:lnTo>
                  <a:lnTo>
                    <a:pt x="254275" y="788776"/>
                  </a:lnTo>
                  <a:close/>
                </a:path>
                <a:path w="502284" h="1694179">
                  <a:moveTo>
                    <a:pt x="257483" y="791627"/>
                  </a:moveTo>
                  <a:lnTo>
                    <a:pt x="254275" y="791627"/>
                  </a:lnTo>
                  <a:lnTo>
                    <a:pt x="254275" y="788776"/>
                  </a:lnTo>
                  <a:lnTo>
                    <a:pt x="257483" y="791627"/>
                  </a:lnTo>
                  <a:close/>
                </a:path>
                <a:path w="502284" h="1694179">
                  <a:moveTo>
                    <a:pt x="271194" y="803814"/>
                  </a:moveTo>
                  <a:lnTo>
                    <a:pt x="268403" y="802373"/>
                  </a:lnTo>
                  <a:lnTo>
                    <a:pt x="269982" y="802737"/>
                  </a:lnTo>
                  <a:lnTo>
                    <a:pt x="271194" y="803814"/>
                  </a:lnTo>
                  <a:close/>
                </a:path>
                <a:path w="502284" h="1694179">
                  <a:moveTo>
                    <a:pt x="269982" y="802737"/>
                  </a:moveTo>
                  <a:lnTo>
                    <a:pt x="268403" y="802373"/>
                  </a:lnTo>
                  <a:lnTo>
                    <a:pt x="269572" y="802373"/>
                  </a:lnTo>
                  <a:lnTo>
                    <a:pt x="269982" y="802737"/>
                  </a:lnTo>
                  <a:close/>
                </a:path>
                <a:path w="502284" h="1694179">
                  <a:moveTo>
                    <a:pt x="274648" y="803814"/>
                  </a:moveTo>
                  <a:lnTo>
                    <a:pt x="271194" y="803814"/>
                  </a:lnTo>
                  <a:lnTo>
                    <a:pt x="269982" y="802737"/>
                  </a:lnTo>
                  <a:lnTo>
                    <a:pt x="274648" y="803814"/>
                  </a:lnTo>
                  <a:close/>
                </a:path>
                <a:path w="502284" h="1694179">
                  <a:moveTo>
                    <a:pt x="495434" y="838192"/>
                  </a:moveTo>
                  <a:lnTo>
                    <a:pt x="399643" y="836040"/>
                  </a:lnTo>
                  <a:lnTo>
                    <a:pt x="370728" y="832898"/>
                  </a:lnTo>
                  <a:lnTo>
                    <a:pt x="400043" y="829733"/>
                  </a:lnTo>
                  <a:lnTo>
                    <a:pt x="495293" y="825500"/>
                  </a:lnTo>
                  <a:lnTo>
                    <a:pt x="495434" y="838192"/>
                  </a:lnTo>
                  <a:close/>
                </a:path>
                <a:path w="502284" h="1694179">
                  <a:moveTo>
                    <a:pt x="495751" y="838192"/>
                  </a:moveTo>
                  <a:lnTo>
                    <a:pt x="495434" y="838192"/>
                  </a:lnTo>
                  <a:lnTo>
                    <a:pt x="495293" y="825500"/>
                  </a:lnTo>
                  <a:lnTo>
                    <a:pt x="499140" y="825571"/>
                  </a:lnTo>
                  <a:lnTo>
                    <a:pt x="501887" y="828349"/>
                  </a:lnTo>
                  <a:lnTo>
                    <a:pt x="501963" y="835198"/>
                  </a:lnTo>
                  <a:lnTo>
                    <a:pt x="499278" y="838035"/>
                  </a:lnTo>
                  <a:lnTo>
                    <a:pt x="495751" y="838192"/>
                  </a:lnTo>
                  <a:close/>
                </a:path>
                <a:path w="502284" h="1694179">
                  <a:moveTo>
                    <a:pt x="241575" y="1614275"/>
                  </a:moveTo>
                  <a:lnTo>
                    <a:pt x="241575" y="872363"/>
                  </a:lnTo>
                  <a:lnTo>
                    <a:pt x="242351" y="870636"/>
                  </a:lnTo>
                  <a:lnTo>
                    <a:pt x="263551" y="851791"/>
                  </a:lnTo>
                  <a:lnTo>
                    <a:pt x="264511" y="851295"/>
                  </a:lnTo>
                  <a:lnTo>
                    <a:pt x="321326" y="838230"/>
                  </a:lnTo>
                  <a:lnTo>
                    <a:pt x="370728" y="832898"/>
                  </a:lnTo>
                  <a:lnTo>
                    <a:pt x="399643" y="836040"/>
                  </a:lnTo>
                  <a:lnTo>
                    <a:pt x="495434" y="838192"/>
                  </a:lnTo>
                  <a:lnTo>
                    <a:pt x="495751" y="838192"/>
                  </a:lnTo>
                  <a:lnTo>
                    <a:pt x="400607" y="842421"/>
                  </a:lnTo>
                  <a:lnTo>
                    <a:pt x="322691" y="850857"/>
                  </a:lnTo>
                  <a:lnTo>
                    <a:pt x="274626" y="861990"/>
                  </a:lnTo>
                  <a:lnTo>
                    <a:pt x="271194" y="861990"/>
                  </a:lnTo>
                  <a:lnTo>
                    <a:pt x="268403" y="863431"/>
                  </a:lnTo>
                  <a:lnTo>
                    <a:pt x="269572" y="863431"/>
                  </a:lnTo>
                  <a:lnTo>
                    <a:pt x="257483" y="874177"/>
                  </a:lnTo>
                  <a:lnTo>
                    <a:pt x="254275" y="874177"/>
                  </a:lnTo>
                  <a:lnTo>
                    <a:pt x="252144" y="878923"/>
                  </a:lnTo>
                  <a:lnTo>
                    <a:pt x="254275" y="878923"/>
                  </a:lnTo>
                  <a:lnTo>
                    <a:pt x="254275" y="1612381"/>
                  </a:lnTo>
                  <a:lnTo>
                    <a:pt x="243707" y="1612381"/>
                  </a:lnTo>
                  <a:lnTo>
                    <a:pt x="241575" y="1614275"/>
                  </a:lnTo>
                  <a:close/>
                </a:path>
                <a:path w="502284" h="1694179">
                  <a:moveTo>
                    <a:pt x="268403" y="863431"/>
                  </a:moveTo>
                  <a:lnTo>
                    <a:pt x="271194" y="861990"/>
                  </a:lnTo>
                  <a:lnTo>
                    <a:pt x="269984" y="863065"/>
                  </a:lnTo>
                  <a:lnTo>
                    <a:pt x="268403" y="863431"/>
                  </a:lnTo>
                  <a:close/>
                </a:path>
                <a:path w="502284" h="1694179">
                  <a:moveTo>
                    <a:pt x="269984" y="863065"/>
                  </a:moveTo>
                  <a:lnTo>
                    <a:pt x="271194" y="861990"/>
                  </a:lnTo>
                  <a:lnTo>
                    <a:pt x="274626" y="861990"/>
                  </a:lnTo>
                  <a:lnTo>
                    <a:pt x="269984" y="863065"/>
                  </a:lnTo>
                  <a:close/>
                </a:path>
                <a:path w="502284" h="1694179">
                  <a:moveTo>
                    <a:pt x="269572" y="863431"/>
                  </a:moveTo>
                  <a:lnTo>
                    <a:pt x="268403" y="863431"/>
                  </a:lnTo>
                  <a:lnTo>
                    <a:pt x="269984" y="863065"/>
                  </a:lnTo>
                  <a:lnTo>
                    <a:pt x="269572" y="863431"/>
                  </a:lnTo>
                  <a:close/>
                </a:path>
                <a:path w="502284" h="1694179">
                  <a:moveTo>
                    <a:pt x="252144" y="878923"/>
                  </a:moveTo>
                  <a:lnTo>
                    <a:pt x="254275" y="874177"/>
                  </a:lnTo>
                  <a:lnTo>
                    <a:pt x="254275" y="877028"/>
                  </a:lnTo>
                  <a:lnTo>
                    <a:pt x="252144" y="878923"/>
                  </a:lnTo>
                  <a:close/>
                </a:path>
                <a:path w="502284" h="1694179">
                  <a:moveTo>
                    <a:pt x="254275" y="877028"/>
                  </a:moveTo>
                  <a:lnTo>
                    <a:pt x="254275" y="874177"/>
                  </a:lnTo>
                  <a:lnTo>
                    <a:pt x="257483" y="874177"/>
                  </a:lnTo>
                  <a:lnTo>
                    <a:pt x="254275" y="877028"/>
                  </a:lnTo>
                  <a:close/>
                </a:path>
                <a:path w="502284" h="1694179">
                  <a:moveTo>
                    <a:pt x="254275" y="878923"/>
                  </a:moveTo>
                  <a:lnTo>
                    <a:pt x="252144" y="878923"/>
                  </a:lnTo>
                  <a:lnTo>
                    <a:pt x="254275" y="877028"/>
                  </a:lnTo>
                  <a:lnTo>
                    <a:pt x="254275" y="878923"/>
                  </a:lnTo>
                  <a:close/>
                </a:path>
                <a:path w="502284" h="1694179">
                  <a:moveTo>
                    <a:pt x="241575" y="1617127"/>
                  </a:moveTo>
                  <a:lnTo>
                    <a:pt x="241575" y="1614275"/>
                  </a:lnTo>
                  <a:lnTo>
                    <a:pt x="243707" y="1612381"/>
                  </a:lnTo>
                  <a:lnTo>
                    <a:pt x="241575" y="1617127"/>
                  </a:lnTo>
                  <a:close/>
                </a:path>
                <a:path w="502284" h="1694179">
                  <a:moveTo>
                    <a:pt x="254275" y="1617127"/>
                  </a:moveTo>
                  <a:lnTo>
                    <a:pt x="241575" y="1617127"/>
                  </a:lnTo>
                  <a:lnTo>
                    <a:pt x="243707" y="1612381"/>
                  </a:lnTo>
                  <a:lnTo>
                    <a:pt x="254275" y="1612381"/>
                  </a:lnTo>
                  <a:lnTo>
                    <a:pt x="254275" y="1617127"/>
                  </a:lnTo>
                  <a:close/>
                </a:path>
                <a:path w="502284" h="1694179">
                  <a:moveTo>
                    <a:pt x="225846" y="1628257"/>
                  </a:moveTo>
                  <a:lnTo>
                    <a:pt x="241575" y="1614275"/>
                  </a:lnTo>
                  <a:lnTo>
                    <a:pt x="241575" y="1617127"/>
                  </a:lnTo>
                  <a:lnTo>
                    <a:pt x="254275" y="1617127"/>
                  </a:lnTo>
                  <a:lnTo>
                    <a:pt x="254275" y="1618940"/>
                  </a:lnTo>
                  <a:lnTo>
                    <a:pt x="253499" y="1620667"/>
                  </a:lnTo>
                  <a:lnTo>
                    <a:pt x="245379" y="1627885"/>
                  </a:lnTo>
                  <a:lnTo>
                    <a:pt x="227393" y="1627885"/>
                  </a:lnTo>
                  <a:lnTo>
                    <a:pt x="225846" y="1628257"/>
                  </a:lnTo>
                  <a:close/>
                </a:path>
                <a:path w="502284" h="1694179">
                  <a:moveTo>
                    <a:pt x="77285" y="1693778"/>
                  </a:moveTo>
                  <a:lnTo>
                    <a:pt x="275" y="1657344"/>
                  </a:lnTo>
                  <a:lnTo>
                    <a:pt x="75629" y="1617596"/>
                  </a:lnTo>
                  <a:lnTo>
                    <a:pt x="76320" y="1649354"/>
                  </a:lnTo>
                  <a:lnTo>
                    <a:pt x="34418" y="1650249"/>
                  </a:lnTo>
                  <a:lnTo>
                    <a:pt x="34695" y="1662946"/>
                  </a:lnTo>
                  <a:lnTo>
                    <a:pt x="76615" y="1662946"/>
                  </a:lnTo>
                  <a:lnTo>
                    <a:pt x="77285" y="1693778"/>
                  </a:lnTo>
                  <a:close/>
                </a:path>
                <a:path w="502284" h="1694179">
                  <a:moveTo>
                    <a:pt x="224657" y="1629314"/>
                  </a:moveTo>
                  <a:lnTo>
                    <a:pt x="225846" y="1628257"/>
                  </a:lnTo>
                  <a:lnTo>
                    <a:pt x="227393" y="1627885"/>
                  </a:lnTo>
                  <a:lnTo>
                    <a:pt x="224657" y="1629314"/>
                  </a:lnTo>
                  <a:close/>
                </a:path>
                <a:path w="502284" h="1694179">
                  <a:moveTo>
                    <a:pt x="243772" y="1629314"/>
                  </a:moveTo>
                  <a:lnTo>
                    <a:pt x="224657" y="1629314"/>
                  </a:lnTo>
                  <a:lnTo>
                    <a:pt x="227393" y="1627885"/>
                  </a:lnTo>
                  <a:lnTo>
                    <a:pt x="245379" y="1627885"/>
                  </a:lnTo>
                  <a:lnTo>
                    <a:pt x="243772" y="1629314"/>
                  </a:lnTo>
                  <a:close/>
                </a:path>
                <a:path w="502284" h="1694179">
                  <a:moveTo>
                    <a:pt x="76595" y="1662020"/>
                  </a:moveTo>
                  <a:lnTo>
                    <a:pt x="76320" y="1649354"/>
                  </a:lnTo>
                  <a:lnTo>
                    <a:pt x="96959" y="1648913"/>
                  </a:lnTo>
                  <a:lnTo>
                    <a:pt x="174477" y="1640585"/>
                  </a:lnTo>
                  <a:lnTo>
                    <a:pt x="225846" y="1628257"/>
                  </a:lnTo>
                  <a:lnTo>
                    <a:pt x="224657" y="1629314"/>
                  </a:lnTo>
                  <a:lnTo>
                    <a:pt x="243772" y="1629314"/>
                  </a:lnTo>
                  <a:lnTo>
                    <a:pt x="232313" y="1639500"/>
                  </a:lnTo>
                  <a:lnTo>
                    <a:pt x="231373" y="1639990"/>
                  </a:lnTo>
                  <a:lnTo>
                    <a:pt x="177441" y="1652935"/>
                  </a:lnTo>
                  <a:lnTo>
                    <a:pt x="98324" y="1661540"/>
                  </a:lnTo>
                  <a:lnTo>
                    <a:pt x="76595" y="1662020"/>
                  </a:lnTo>
                  <a:close/>
                </a:path>
                <a:path w="502284" h="1694179">
                  <a:moveTo>
                    <a:pt x="34695" y="1662946"/>
                  </a:moveTo>
                  <a:lnTo>
                    <a:pt x="34418" y="1650249"/>
                  </a:lnTo>
                  <a:lnTo>
                    <a:pt x="76320" y="1649354"/>
                  </a:lnTo>
                  <a:lnTo>
                    <a:pt x="76595" y="1662020"/>
                  </a:lnTo>
                  <a:lnTo>
                    <a:pt x="34695" y="1662946"/>
                  </a:lnTo>
                  <a:close/>
                </a:path>
                <a:path w="502284" h="1694179">
                  <a:moveTo>
                    <a:pt x="76615" y="1662946"/>
                  </a:moveTo>
                  <a:lnTo>
                    <a:pt x="34695" y="1662946"/>
                  </a:lnTo>
                  <a:lnTo>
                    <a:pt x="76595" y="1662020"/>
                  </a:lnTo>
                  <a:lnTo>
                    <a:pt x="76615" y="1662946"/>
                  </a:lnTo>
                  <a:close/>
                </a:path>
              </a:pathLst>
            </a:custGeom>
            <a:solidFill>
              <a:srgbClr val="000000"/>
            </a:solidFill>
          </p:spPr>
          <p:txBody>
            <a:bodyPr wrap="square" lIns="0" tIns="0" rIns="0" bIns="0" rtlCol="0"/>
            <a:lstStyle/>
            <a:p/>
          </p:txBody>
        </p:sp>
      </p:grpSp>
      <p:grpSp>
        <p:nvGrpSpPr>
          <p:cNvPr id="29" name="object 29"/>
          <p:cNvGrpSpPr/>
          <p:nvPr/>
        </p:nvGrpSpPr>
        <p:grpSpPr>
          <a:xfrm>
            <a:off x="2520949" y="2376769"/>
            <a:ext cx="451484" cy="1732280"/>
            <a:chOff x="2520949" y="2376769"/>
            <a:chExt cx="451484" cy="1732280"/>
          </a:xfrm>
        </p:grpSpPr>
        <p:sp>
          <p:nvSpPr>
            <p:cNvPr id="30" name="object 30"/>
            <p:cNvSpPr/>
            <p:nvPr/>
          </p:nvSpPr>
          <p:spPr>
            <a:xfrm>
              <a:off x="2527299" y="2412999"/>
              <a:ext cx="444500" cy="1689100"/>
            </a:xfrm>
            <a:custGeom>
              <a:rect l="l" t="t" r="r" b="b"/>
              <a:pathLst>
                <a:path w="444500" h="1689100">
                  <a:moveTo>
                    <a:pt x="444500" y="1689100"/>
                  </a:moveTo>
                  <a:lnTo>
                    <a:pt x="374252" y="1687210"/>
                  </a:lnTo>
                  <a:lnTo>
                    <a:pt x="313242" y="1681948"/>
                  </a:lnTo>
                  <a:lnTo>
                    <a:pt x="265131" y="1673924"/>
                  </a:lnTo>
                  <a:lnTo>
                    <a:pt x="222250" y="1652033"/>
                  </a:lnTo>
                  <a:lnTo>
                    <a:pt x="222250" y="881616"/>
                  </a:lnTo>
                  <a:lnTo>
                    <a:pt x="210919" y="869900"/>
                  </a:lnTo>
                  <a:lnTo>
                    <a:pt x="179368" y="859725"/>
                  </a:lnTo>
                  <a:lnTo>
                    <a:pt x="131258" y="851701"/>
                  </a:lnTo>
                  <a:lnTo>
                    <a:pt x="70248" y="846439"/>
                  </a:lnTo>
                  <a:lnTo>
                    <a:pt x="0" y="844549"/>
                  </a:lnTo>
                  <a:lnTo>
                    <a:pt x="70248" y="842659"/>
                  </a:lnTo>
                  <a:lnTo>
                    <a:pt x="131257" y="837397"/>
                  </a:lnTo>
                  <a:lnTo>
                    <a:pt x="179368" y="829373"/>
                  </a:lnTo>
                  <a:lnTo>
                    <a:pt x="222249" y="807482"/>
                  </a:lnTo>
                  <a:lnTo>
                    <a:pt x="222250" y="37067"/>
                  </a:lnTo>
                  <a:lnTo>
                    <a:pt x="233580" y="25350"/>
                  </a:lnTo>
                  <a:lnTo>
                    <a:pt x="265131" y="15175"/>
                  </a:lnTo>
                  <a:lnTo>
                    <a:pt x="313241" y="7151"/>
                  </a:lnTo>
                  <a:lnTo>
                    <a:pt x="374251" y="1889"/>
                  </a:lnTo>
                  <a:lnTo>
                    <a:pt x="444499" y="0"/>
                  </a:lnTo>
                  <a:lnTo>
                    <a:pt x="444500" y="1689100"/>
                  </a:lnTo>
                  <a:close/>
                </a:path>
              </a:pathLst>
            </a:custGeom>
            <a:solidFill>
              <a:srgbClr val="FFFF00"/>
            </a:solidFill>
          </p:spPr>
          <p:txBody>
            <a:bodyPr wrap="square" lIns="0" tIns="0" rIns="0" bIns="0" rtlCol="0"/>
            <a:lstStyle/>
            <a:p/>
          </p:txBody>
        </p:sp>
        <p:sp>
          <p:nvSpPr>
            <p:cNvPr id="31" name="object 31"/>
            <p:cNvSpPr/>
            <p:nvPr/>
          </p:nvSpPr>
          <p:spPr>
            <a:xfrm>
              <a:off x="2520949" y="2376769"/>
              <a:ext cx="451484" cy="1732280"/>
            </a:xfrm>
            <a:custGeom>
              <a:rect l="l" t="t" r="r" b="b"/>
              <a:pathLst>
                <a:path w="451484" h="1732279">
                  <a:moveTo>
                    <a:pt x="375601" y="76177"/>
                  </a:moveTo>
                  <a:lnTo>
                    <a:pt x="374827" y="44412"/>
                  </a:lnTo>
                  <a:lnTo>
                    <a:pt x="416725" y="43414"/>
                  </a:lnTo>
                  <a:lnTo>
                    <a:pt x="416415" y="30718"/>
                  </a:lnTo>
                  <a:lnTo>
                    <a:pt x="374493" y="30718"/>
                  </a:lnTo>
                  <a:lnTo>
                    <a:pt x="373743" y="0"/>
                  </a:lnTo>
                  <a:lnTo>
                    <a:pt x="439119" y="30718"/>
                  </a:lnTo>
                  <a:lnTo>
                    <a:pt x="416415" y="30718"/>
                  </a:lnTo>
                  <a:lnTo>
                    <a:pt x="374518" y="31763"/>
                  </a:lnTo>
                  <a:lnTo>
                    <a:pt x="441343" y="31763"/>
                  </a:lnTo>
                  <a:lnTo>
                    <a:pt x="450850" y="36230"/>
                  </a:lnTo>
                  <a:lnTo>
                    <a:pt x="375601" y="76177"/>
                  </a:lnTo>
                  <a:close/>
                </a:path>
                <a:path w="451484" h="1732279">
                  <a:moveTo>
                    <a:pt x="374827" y="44412"/>
                  </a:moveTo>
                  <a:lnTo>
                    <a:pt x="374518" y="31763"/>
                  </a:lnTo>
                  <a:lnTo>
                    <a:pt x="416415" y="30718"/>
                  </a:lnTo>
                  <a:lnTo>
                    <a:pt x="416725" y="43414"/>
                  </a:lnTo>
                  <a:lnTo>
                    <a:pt x="374827" y="44412"/>
                  </a:lnTo>
                  <a:close/>
                </a:path>
                <a:path w="451484" h="1732279">
                  <a:moveTo>
                    <a:pt x="222250" y="841916"/>
                  </a:moveTo>
                  <a:lnTo>
                    <a:pt x="222250" y="72499"/>
                  </a:lnTo>
                  <a:lnTo>
                    <a:pt x="223040" y="70757"/>
                  </a:lnTo>
                  <a:lnTo>
                    <a:pt x="292614" y="40669"/>
                  </a:lnTo>
                  <a:lnTo>
                    <a:pt x="363303" y="32043"/>
                  </a:lnTo>
                  <a:lnTo>
                    <a:pt x="374518" y="31763"/>
                  </a:lnTo>
                  <a:lnTo>
                    <a:pt x="374827" y="44412"/>
                  </a:lnTo>
                  <a:lnTo>
                    <a:pt x="364831" y="44651"/>
                  </a:lnTo>
                  <a:lnTo>
                    <a:pt x="295819" y="52958"/>
                  </a:lnTo>
                  <a:lnTo>
                    <a:pt x="252370" y="64292"/>
                  </a:lnTo>
                  <a:lnTo>
                    <a:pt x="249715" y="64292"/>
                  </a:lnTo>
                  <a:lnTo>
                    <a:pt x="247136" y="65658"/>
                  </a:lnTo>
                  <a:lnTo>
                    <a:pt x="248154" y="65658"/>
                  </a:lnTo>
                  <a:lnTo>
                    <a:pt x="238243" y="74330"/>
                  </a:lnTo>
                  <a:lnTo>
                    <a:pt x="234950" y="74330"/>
                  </a:lnTo>
                  <a:lnTo>
                    <a:pt x="232781" y="79109"/>
                  </a:lnTo>
                  <a:lnTo>
                    <a:pt x="234950" y="79109"/>
                  </a:lnTo>
                  <a:lnTo>
                    <a:pt x="234950" y="840018"/>
                  </a:lnTo>
                  <a:lnTo>
                    <a:pt x="224418" y="840018"/>
                  </a:lnTo>
                  <a:lnTo>
                    <a:pt x="222250" y="841916"/>
                  </a:lnTo>
                  <a:close/>
                </a:path>
                <a:path w="451484" h="1732279">
                  <a:moveTo>
                    <a:pt x="247136" y="65658"/>
                  </a:moveTo>
                  <a:lnTo>
                    <a:pt x="249715" y="64292"/>
                  </a:lnTo>
                  <a:lnTo>
                    <a:pt x="248587" y="65279"/>
                  </a:lnTo>
                  <a:lnTo>
                    <a:pt x="247136" y="65658"/>
                  </a:lnTo>
                  <a:close/>
                </a:path>
                <a:path w="451484" h="1732279">
                  <a:moveTo>
                    <a:pt x="248587" y="65279"/>
                  </a:moveTo>
                  <a:lnTo>
                    <a:pt x="249715" y="64292"/>
                  </a:lnTo>
                  <a:lnTo>
                    <a:pt x="252370" y="64292"/>
                  </a:lnTo>
                  <a:lnTo>
                    <a:pt x="248587" y="65279"/>
                  </a:lnTo>
                  <a:close/>
                </a:path>
                <a:path w="451484" h="1732279">
                  <a:moveTo>
                    <a:pt x="248154" y="65658"/>
                  </a:moveTo>
                  <a:lnTo>
                    <a:pt x="247136" y="65658"/>
                  </a:lnTo>
                  <a:lnTo>
                    <a:pt x="248587" y="65279"/>
                  </a:lnTo>
                  <a:lnTo>
                    <a:pt x="248154" y="65658"/>
                  </a:lnTo>
                  <a:close/>
                </a:path>
                <a:path w="451484" h="1732279">
                  <a:moveTo>
                    <a:pt x="232781" y="79109"/>
                  </a:moveTo>
                  <a:lnTo>
                    <a:pt x="234950" y="74330"/>
                  </a:lnTo>
                  <a:lnTo>
                    <a:pt x="234950" y="77212"/>
                  </a:lnTo>
                  <a:lnTo>
                    <a:pt x="232781" y="79109"/>
                  </a:lnTo>
                  <a:close/>
                </a:path>
                <a:path w="451484" h="1732279">
                  <a:moveTo>
                    <a:pt x="234950" y="77212"/>
                  </a:moveTo>
                  <a:lnTo>
                    <a:pt x="234950" y="74330"/>
                  </a:lnTo>
                  <a:lnTo>
                    <a:pt x="238243" y="74330"/>
                  </a:lnTo>
                  <a:lnTo>
                    <a:pt x="234950" y="77212"/>
                  </a:lnTo>
                  <a:close/>
                </a:path>
                <a:path w="451484" h="1732279">
                  <a:moveTo>
                    <a:pt x="234950" y="79109"/>
                  </a:moveTo>
                  <a:lnTo>
                    <a:pt x="232781" y="79109"/>
                  </a:lnTo>
                  <a:lnTo>
                    <a:pt x="234950" y="77212"/>
                  </a:lnTo>
                  <a:lnTo>
                    <a:pt x="234950" y="79109"/>
                  </a:lnTo>
                  <a:close/>
                </a:path>
                <a:path w="451484" h="1732279">
                  <a:moveTo>
                    <a:pt x="222250" y="844797"/>
                  </a:moveTo>
                  <a:lnTo>
                    <a:pt x="222250" y="841916"/>
                  </a:lnTo>
                  <a:lnTo>
                    <a:pt x="224418" y="840018"/>
                  </a:lnTo>
                  <a:lnTo>
                    <a:pt x="222250" y="844797"/>
                  </a:lnTo>
                  <a:close/>
                </a:path>
                <a:path w="451484" h="1732279">
                  <a:moveTo>
                    <a:pt x="234950" y="844797"/>
                  </a:moveTo>
                  <a:lnTo>
                    <a:pt x="222250" y="844797"/>
                  </a:lnTo>
                  <a:lnTo>
                    <a:pt x="224418" y="840018"/>
                  </a:lnTo>
                  <a:lnTo>
                    <a:pt x="234950" y="840018"/>
                  </a:lnTo>
                  <a:lnTo>
                    <a:pt x="234950" y="844797"/>
                  </a:lnTo>
                  <a:close/>
                </a:path>
                <a:path w="451484" h="1732279">
                  <a:moveTo>
                    <a:pt x="208716" y="853757"/>
                  </a:moveTo>
                  <a:lnTo>
                    <a:pt x="222250" y="841916"/>
                  </a:lnTo>
                  <a:lnTo>
                    <a:pt x="222250" y="844797"/>
                  </a:lnTo>
                  <a:lnTo>
                    <a:pt x="234950" y="844797"/>
                  </a:lnTo>
                  <a:lnTo>
                    <a:pt x="234950" y="846628"/>
                  </a:lnTo>
                  <a:lnTo>
                    <a:pt x="234159" y="848370"/>
                  </a:lnTo>
                  <a:lnTo>
                    <a:pt x="228401" y="853408"/>
                  </a:lnTo>
                  <a:lnTo>
                    <a:pt x="210318" y="853408"/>
                  </a:lnTo>
                  <a:lnTo>
                    <a:pt x="208716" y="853757"/>
                  </a:lnTo>
                  <a:close/>
                </a:path>
                <a:path w="451484" h="1732279">
                  <a:moveTo>
                    <a:pt x="207485" y="854835"/>
                  </a:moveTo>
                  <a:lnTo>
                    <a:pt x="208716" y="853757"/>
                  </a:lnTo>
                  <a:lnTo>
                    <a:pt x="210318" y="853408"/>
                  </a:lnTo>
                  <a:lnTo>
                    <a:pt x="207485" y="854835"/>
                  </a:lnTo>
                  <a:close/>
                </a:path>
                <a:path w="451484" h="1732279">
                  <a:moveTo>
                    <a:pt x="226771" y="854835"/>
                  </a:moveTo>
                  <a:lnTo>
                    <a:pt x="207485" y="854835"/>
                  </a:lnTo>
                  <a:lnTo>
                    <a:pt x="210318" y="853408"/>
                  </a:lnTo>
                  <a:lnTo>
                    <a:pt x="228401" y="853408"/>
                  </a:lnTo>
                  <a:lnTo>
                    <a:pt x="226771" y="854835"/>
                  </a:lnTo>
                  <a:close/>
                </a:path>
                <a:path w="451484" h="1732279">
                  <a:moveTo>
                    <a:pt x="208613" y="909829"/>
                  </a:moveTo>
                  <a:lnTo>
                    <a:pt x="161380" y="897508"/>
                  </a:lnTo>
                  <a:lnTo>
                    <a:pt x="92369" y="889200"/>
                  </a:lnTo>
                  <a:lnTo>
                    <a:pt x="2749" y="887044"/>
                  </a:lnTo>
                  <a:lnTo>
                    <a:pt x="0" y="884227"/>
                  </a:lnTo>
                  <a:lnTo>
                    <a:pt x="0" y="877333"/>
                  </a:lnTo>
                  <a:lnTo>
                    <a:pt x="2749" y="874516"/>
                  </a:lnTo>
                  <a:lnTo>
                    <a:pt x="92978" y="872315"/>
                  </a:lnTo>
                  <a:lnTo>
                    <a:pt x="162219" y="863893"/>
                  </a:lnTo>
                  <a:lnTo>
                    <a:pt x="208716" y="853757"/>
                  </a:lnTo>
                  <a:lnTo>
                    <a:pt x="207485" y="854835"/>
                  </a:lnTo>
                  <a:lnTo>
                    <a:pt x="226771" y="854835"/>
                  </a:lnTo>
                  <a:lnTo>
                    <a:pt x="215039" y="865099"/>
                  </a:lnTo>
                  <a:lnTo>
                    <a:pt x="214065" y="865590"/>
                  </a:lnTo>
                  <a:lnTo>
                    <a:pt x="173289" y="874432"/>
                  </a:lnTo>
                  <a:lnTo>
                    <a:pt x="6505" y="874432"/>
                  </a:lnTo>
                  <a:lnTo>
                    <a:pt x="6505" y="887128"/>
                  </a:lnTo>
                  <a:lnTo>
                    <a:pt x="171906" y="887128"/>
                  </a:lnTo>
                  <a:lnTo>
                    <a:pt x="214223" y="898168"/>
                  </a:lnTo>
                  <a:lnTo>
                    <a:pt x="215106" y="898635"/>
                  </a:lnTo>
                  <a:lnTo>
                    <a:pt x="226771" y="908842"/>
                  </a:lnTo>
                  <a:lnTo>
                    <a:pt x="207485" y="908842"/>
                  </a:lnTo>
                  <a:lnTo>
                    <a:pt x="208613" y="909829"/>
                  </a:lnTo>
                  <a:close/>
                </a:path>
                <a:path w="451484" h="1732279">
                  <a:moveTo>
                    <a:pt x="6505" y="887128"/>
                  </a:moveTo>
                  <a:lnTo>
                    <a:pt x="6505" y="874432"/>
                  </a:lnTo>
                  <a:lnTo>
                    <a:pt x="93897" y="876593"/>
                  </a:lnTo>
                  <a:lnTo>
                    <a:pt x="128264" y="880787"/>
                  </a:lnTo>
                  <a:lnTo>
                    <a:pt x="93288" y="885011"/>
                  </a:lnTo>
                  <a:lnTo>
                    <a:pt x="6505" y="887128"/>
                  </a:lnTo>
                  <a:close/>
                </a:path>
                <a:path w="451484" h="1732279">
                  <a:moveTo>
                    <a:pt x="128264" y="880787"/>
                  </a:moveTo>
                  <a:lnTo>
                    <a:pt x="93897" y="876593"/>
                  </a:lnTo>
                  <a:lnTo>
                    <a:pt x="6505" y="874432"/>
                  </a:lnTo>
                  <a:lnTo>
                    <a:pt x="173289" y="874432"/>
                  </a:lnTo>
                  <a:lnTo>
                    <a:pt x="163747" y="876501"/>
                  </a:lnTo>
                  <a:lnTo>
                    <a:pt x="128264" y="880787"/>
                  </a:lnTo>
                  <a:close/>
                </a:path>
                <a:path w="451484" h="1732279">
                  <a:moveTo>
                    <a:pt x="171906" y="887128"/>
                  </a:moveTo>
                  <a:lnTo>
                    <a:pt x="6505" y="887128"/>
                  </a:lnTo>
                  <a:lnTo>
                    <a:pt x="93288" y="885011"/>
                  </a:lnTo>
                  <a:lnTo>
                    <a:pt x="128264" y="880787"/>
                  </a:lnTo>
                  <a:lnTo>
                    <a:pt x="164586" y="885219"/>
                  </a:lnTo>
                  <a:lnTo>
                    <a:pt x="171906" y="887128"/>
                  </a:lnTo>
                  <a:close/>
                </a:path>
                <a:path w="451484" h="1732279">
                  <a:moveTo>
                    <a:pt x="210064" y="910208"/>
                  </a:moveTo>
                  <a:lnTo>
                    <a:pt x="208613" y="909829"/>
                  </a:lnTo>
                  <a:lnTo>
                    <a:pt x="207485" y="908842"/>
                  </a:lnTo>
                  <a:lnTo>
                    <a:pt x="210064" y="910208"/>
                  </a:lnTo>
                  <a:close/>
                </a:path>
                <a:path w="451484" h="1732279">
                  <a:moveTo>
                    <a:pt x="228332" y="910208"/>
                  </a:moveTo>
                  <a:lnTo>
                    <a:pt x="210064" y="910208"/>
                  </a:lnTo>
                  <a:lnTo>
                    <a:pt x="207485" y="908842"/>
                  </a:lnTo>
                  <a:lnTo>
                    <a:pt x="226771" y="908842"/>
                  </a:lnTo>
                  <a:lnTo>
                    <a:pt x="228332" y="910208"/>
                  </a:lnTo>
                  <a:close/>
                </a:path>
                <a:path w="451484" h="1732279">
                  <a:moveTo>
                    <a:pt x="222250" y="921762"/>
                  </a:moveTo>
                  <a:lnTo>
                    <a:pt x="208613" y="909829"/>
                  </a:lnTo>
                  <a:lnTo>
                    <a:pt x="210064" y="910208"/>
                  </a:lnTo>
                  <a:lnTo>
                    <a:pt x="228332" y="910208"/>
                  </a:lnTo>
                  <a:lnTo>
                    <a:pt x="234159" y="915307"/>
                  </a:lnTo>
                  <a:lnTo>
                    <a:pt x="234950" y="917049"/>
                  </a:lnTo>
                  <a:lnTo>
                    <a:pt x="234950" y="918880"/>
                  </a:lnTo>
                  <a:lnTo>
                    <a:pt x="222250" y="918880"/>
                  </a:lnTo>
                  <a:lnTo>
                    <a:pt x="222250" y="921762"/>
                  </a:lnTo>
                  <a:close/>
                </a:path>
                <a:path w="451484" h="1732279">
                  <a:moveTo>
                    <a:pt x="224418" y="923659"/>
                  </a:moveTo>
                  <a:lnTo>
                    <a:pt x="222250" y="921762"/>
                  </a:lnTo>
                  <a:lnTo>
                    <a:pt x="222250" y="918880"/>
                  </a:lnTo>
                  <a:lnTo>
                    <a:pt x="224418" y="923659"/>
                  </a:lnTo>
                  <a:close/>
                </a:path>
                <a:path w="451484" h="1732279">
                  <a:moveTo>
                    <a:pt x="234950" y="923659"/>
                  </a:moveTo>
                  <a:lnTo>
                    <a:pt x="224418" y="923659"/>
                  </a:lnTo>
                  <a:lnTo>
                    <a:pt x="222250" y="918880"/>
                  </a:lnTo>
                  <a:lnTo>
                    <a:pt x="234950" y="918880"/>
                  </a:lnTo>
                  <a:lnTo>
                    <a:pt x="234950" y="923659"/>
                  </a:lnTo>
                  <a:close/>
                </a:path>
                <a:path w="451484" h="1732279">
                  <a:moveTo>
                    <a:pt x="450695" y="1731678"/>
                  </a:moveTo>
                  <a:lnTo>
                    <a:pt x="363912" y="1729561"/>
                  </a:lnTo>
                  <a:lnTo>
                    <a:pt x="293453" y="1721050"/>
                  </a:lnTo>
                  <a:lnTo>
                    <a:pt x="243134" y="1710140"/>
                  </a:lnTo>
                  <a:lnTo>
                    <a:pt x="222250" y="1691178"/>
                  </a:lnTo>
                  <a:lnTo>
                    <a:pt x="222250" y="921762"/>
                  </a:lnTo>
                  <a:lnTo>
                    <a:pt x="224418" y="923659"/>
                  </a:lnTo>
                  <a:lnTo>
                    <a:pt x="234950" y="923659"/>
                  </a:lnTo>
                  <a:lnTo>
                    <a:pt x="234950" y="1684568"/>
                  </a:lnTo>
                  <a:lnTo>
                    <a:pt x="232781" y="1684568"/>
                  </a:lnTo>
                  <a:lnTo>
                    <a:pt x="234950" y="1689347"/>
                  </a:lnTo>
                  <a:lnTo>
                    <a:pt x="238243" y="1689347"/>
                  </a:lnTo>
                  <a:lnTo>
                    <a:pt x="248084" y="1697958"/>
                  </a:lnTo>
                  <a:lnTo>
                    <a:pt x="246882" y="1697958"/>
                  </a:lnTo>
                  <a:lnTo>
                    <a:pt x="249714" y="1699384"/>
                  </a:lnTo>
                  <a:lnTo>
                    <a:pt x="253425" y="1699384"/>
                  </a:lnTo>
                  <a:lnTo>
                    <a:pt x="294981" y="1708443"/>
                  </a:lnTo>
                  <a:lnTo>
                    <a:pt x="364221" y="1716865"/>
                  </a:lnTo>
                  <a:lnTo>
                    <a:pt x="451005" y="1718982"/>
                  </a:lnTo>
                  <a:lnTo>
                    <a:pt x="450695" y="1731678"/>
                  </a:lnTo>
                  <a:close/>
                </a:path>
                <a:path w="451484" h="1732279">
                  <a:moveTo>
                    <a:pt x="234950" y="1689347"/>
                  </a:moveTo>
                  <a:lnTo>
                    <a:pt x="232781" y="1684568"/>
                  </a:lnTo>
                  <a:lnTo>
                    <a:pt x="234950" y="1686465"/>
                  </a:lnTo>
                  <a:lnTo>
                    <a:pt x="234950" y="1689347"/>
                  </a:lnTo>
                  <a:close/>
                </a:path>
                <a:path w="451484" h="1732279">
                  <a:moveTo>
                    <a:pt x="234950" y="1686465"/>
                  </a:moveTo>
                  <a:lnTo>
                    <a:pt x="232781" y="1684568"/>
                  </a:lnTo>
                  <a:lnTo>
                    <a:pt x="234950" y="1684568"/>
                  </a:lnTo>
                  <a:lnTo>
                    <a:pt x="234950" y="1686465"/>
                  </a:lnTo>
                  <a:close/>
                </a:path>
                <a:path w="451484" h="1732279">
                  <a:moveTo>
                    <a:pt x="238243" y="1689347"/>
                  </a:moveTo>
                  <a:lnTo>
                    <a:pt x="234950" y="1689347"/>
                  </a:lnTo>
                  <a:lnTo>
                    <a:pt x="234950" y="1686465"/>
                  </a:lnTo>
                  <a:lnTo>
                    <a:pt x="238243" y="1689347"/>
                  </a:lnTo>
                  <a:close/>
                </a:path>
                <a:path w="451484" h="1732279">
                  <a:moveTo>
                    <a:pt x="249714" y="1699384"/>
                  </a:moveTo>
                  <a:lnTo>
                    <a:pt x="246882" y="1697958"/>
                  </a:lnTo>
                  <a:lnTo>
                    <a:pt x="248483" y="1698307"/>
                  </a:lnTo>
                  <a:lnTo>
                    <a:pt x="249714" y="1699384"/>
                  </a:lnTo>
                  <a:close/>
                </a:path>
                <a:path w="451484" h="1732279">
                  <a:moveTo>
                    <a:pt x="248483" y="1698307"/>
                  </a:moveTo>
                  <a:lnTo>
                    <a:pt x="246882" y="1697958"/>
                  </a:lnTo>
                  <a:lnTo>
                    <a:pt x="248084" y="1697958"/>
                  </a:lnTo>
                  <a:lnTo>
                    <a:pt x="248483" y="1698307"/>
                  </a:lnTo>
                  <a:close/>
                </a:path>
                <a:path w="451484" h="1732279">
                  <a:moveTo>
                    <a:pt x="253425" y="1699384"/>
                  </a:moveTo>
                  <a:lnTo>
                    <a:pt x="249714" y="1699384"/>
                  </a:lnTo>
                  <a:lnTo>
                    <a:pt x="248483" y="1698307"/>
                  </a:lnTo>
                  <a:lnTo>
                    <a:pt x="253425" y="1699384"/>
                  </a:lnTo>
                  <a:close/>
                </a:path>
              </a:pathLst>
            </a:custGeom>
            <a:solidFill>
              <a:srgbClr val="000000"/>
            </a:solidFill>
          </p:spPr>
          <p:txBody>
            <a:bodyPr wrap="square" lIns="0" tIns="0" rIns="0" bIns="0" rtlCol="0"/>
            <a:lstStyle/>
            <a:p/>
          </p:txBody>
        </p:sp>
      </p:grpSp>
      <p:sp>
        <p:nvSpPr>
          <p:cNvPr id="32" name="object 32"/>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10</a:t>
            </a:fld>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196340" y="186600"/>
            <a:ext cx="2159000" cy="452120"/>
          </a:xfrm>
          <a:prstGeom prst="rect">
            <a:avLst/>
          </a:prstGeom>
        </p:spPr>
        <p:txBody>
          <a:bodyPr vert="horz" wrap="square" lIns="0" tIns="12700" rIns="0" bIns="0" rtlCol="0">
            <a:spAutoFit/>
          </a:bodyPr>
          <a:lstStyle/>
          <a:p>
            <a:pPr marL="12700">
              <a:lnSpc>
                <a:spcPct val="100000"/>
              </a:lnSpc>
              <a:spcBef>
                <a:spcPts val="100"/>
              </a:spcBef>
            </a:pPr>
            <a:r>
              <a:rPr spc="-35"/>
              <a:t>工程</a:t>
            </a:r>
            <a:r>
              <a:rPr spc="-15">
                <a:latin typeface="Microsoft JhengHei"/>
                <a:cs typeface="Microsoft JhengHei"/>
              </a:rPr>
              <a:t>项目分类</a:t>
            </a:r>
          </a:p>
        </p:txBody>
      </p:sp>
      <p:sp>
        <p:nvSpPr>
          <p:cNvPr id="3" name="object 3"/>
          <p:cNvSpPr txBox="1"/>
          <p:nvPr/>
        </p:nvSpPr>
        <p:spPr>
          <a:xfrm>
            <a:off x="431165" y="979170"/>
            <a:ext cx="431800" cy="269240"/>
          </a:xfrm>
          <a:prstGeom prst="rect">
            <a:avLst/>
          </a:prstGeom>
        </p:spPr>
        <p:txBody>
          <a:bodyPr vert="horz" wrap="square" lIns="0" tIns="12700" rIns="0" bIns="0" rtlCol="0">
            <a:spAutoFit/>
          </a:bodyPr>
          <a:lstStyle/>
          <a:p>
            <a:pPr marL="12700">
              <a:lnSpc>
                <a:spcPct val="100000"/>
              </a:lnSpc>
              <a:spcBef>
                <a:spcPts val="100"/>
              </a:spcBef>
            </a:pPr>
            <a:r>
              <a:rPr sz="1600">
                <a:latin typeface="MS Gothic"/>
                <a:cs typeface="MS Gothic"/>
              </a:rPr>
              <a:t>分</a:t>
            </a:r>
            <a:r>
              <a:rPr sz="1600" spc="-50">
                <a:latin typeface="Microsoft JhengHei"/>
                <a:cs typeface="Microsoft JhengHei"/>
              </a:rPr>
              <a:t>类</a:t>
            </a:r>
            <a:endParaRPr sz="1600">
              <a:latin typeface="Microsoft JhengHei"/>
              <a:cs typeface="Microsoft JhengHei"/>
            </a:endParaRPr>
          </a:p>
        </p:txBody>
      </p:sp>
      <p:grpSp>
        <p:nvGrpSpPr>
          <p:cNvPr id="4" name="object 4"/>
          <p:cNvGrpSpPr/>
          <p:nvPr/>
        </p:nvGrpSpPr>
        <p:grpSpPr>
          <a:xfrm>
            <a:off x="1100137" y="2687637"/>
            <a:ext cx="1406525" cy="1622425"/>
            <a:chOff x="1100137" y="2687637"/>
            <a:chExt cx="1406525" cy="1622425"/>
          </a:xfrm>
        </p:grpSpPr>
        <p:sp>
          <p:nvSpPr>
            <p:cNvPr id="5" name="object 5"/>
            <p:cNvSpPr/>
            <p:nvPr/>
          </p:nvSpPr>
          <p:spPr>
            <a:xfrm>
              <a:off x="1104899" y="2692399"/>
              <a:ext cx="1333500" cy="495300"/>
            </a:xfrm>
            <a:custGeom>
              <a:rect l="l" t="t" r="r" b="b"/>
              <a:pathLst>
                <a:path w="1333500" h="495300">
                  <a:moveTo>
                    <a:pt x="82551" y="495300"/>
                  </a:moveTo>
                  <a:lnTo>
                    <a:pt x="24178" y="471121"/>
                  </a:lnTo>
                  <a:lnTo>
                    <a:pt x="0" y="412748"/>
                  </a:lnTo>
                  <a:lnTo>
                    <a:pt x="0" y="82551"/>
                  </a:lnTo>
                  <a:lnTo>
                    <a:pt x="6487" y="50418"/>
                  </a:lnTo>
                  <a:lnTo>
                    <a:pt x="24178" y="24178"/>
                  </a:lnTo>
                  <a:lnTo>
                    <a:pt x="50418" y="6487"/>
                  </a:lnTo>
                  <a:lnTo>
                    <a:pt x="82551" y="0"/>
                  </a:lnTo>
                  <a:lnTo>
                    <a:pt x="1250948" y="0"/>
                  </a:lnTo>
                  <a:lnTo>
                    <a:pt x="1283081" y="6487"/>
                  </a:lnTo>
                  <a:lnTo>
                    <a:pt x="1309321" y="24178"/>
                  </a:lnTo>
                  <a:lnTo>
                    <a:pt x="1327012" y="50418"/>
                  </a:lnTo>
                  <a:lnTo>
                    <a:pt x="1333500" y="82551"/>
                  </a:lnTo>
                  <a:lnTo>
                    <a:pt x="1333499" y="412748"/>
                  </a:lnTo>
                  <a:lnTo>
                    <a:pt x="1309320" y="471121"/>
                  </a:lnTo>
                  <a:lnTo>
                    <a:pt x="1250948" y="495299"/>
                  </a:lnTo>
                  <a:lnTo>
                    <a:pt x="82551" y="495300"/>
                  </a:lnTo>
                  <a:close/>
                </a:path>
              </a:pathLst>
            </a:custGeom>
            <a:solidFill>
              <a:srgbClr val="FFC000"/>
            </a:solidFill>
          </p:spPr>
          <p:txBody>
            <a:bodyPr wrap="square" lIns="0" tIns="0" rIns="0" bIns="0" rtlCol="0"/>
            <a:lstStyle/>
            <a:p/>
          </p:txBody>
        </p:sp>
        <p:sp>
          <p:nvSpPr>
            <p:cNvPr id="6" name="object 6"/>
            <p:cNvSpPr/>
            <p:nvPr/>
          </p:nvSpPr>
          <p:spPr>
            <a:xfrm>
              <a:off x="1104899" y="2692399"/>
              <a:ext cx="1333500" cy="495300"/>
            </a:xfrm>
            <a:custGeom>
              <a:rect l="l" t="t" r="r" b="b"/>
              <a:pathLst>
                <a:path w="1333500" h="495300">
                  <a:moveTo>
                    <a:pt x="0" y="82551"/>
                  </a:moveTo>
                  <a:lnTo>
                    <a:pt x="6487" y="50418"/>
                  </a:lnTo>
                  <a:lnTo>
                    <a:pt x="24178" y="24178"/>
                  </a:lnTo>
                  <a:lnTo>
                    <a:pt x="50418" y="6487"/>
                  </a:lnTo>
                  <a:lnTo>
                    <a:pt x="82551" y="0"/>
                  </a:lnTo>
                  <a:lnTo>
                    <a:pt x="1250948" y="0"/>
                  </a:lnTo>
                  <a:lnTo>
                    <a:pt x="1283081" y="6487"/>
                  </a:lnTo>
                  <a:lnTo>
                    <a:pt x="1309321" y="24178"/>
                  </a:lnTo>
                  <a:lnTo>
                    <a:pt x="1327012" y="50418"/>
                  </a:lnTo>
                  <a:lnTo>
                    <a:pt x="1333500" y="82551"/>
                  </a:lnTo>
                  <a:lnTo>
                    <a:pt x="1333500" y="412748"/>
                  </a:lnTo>
                  <a:lnTo>
                    <a:pt x="1327012" y="444880"/>
                  </a:lnTo>
                  <a:lnTo>
                    <a:pt x="1309321" y="471121"/>
                  </a:lnTo>
                  <a:lnTo>
                    <a:pt x="1283081" y="488812"/>
                  </a:lnTo>
                  <a:lnTo>
                    <a:pt x="1250948" y="495299"/>
                  </a:lnTo>
                  <a:lnTo>
                    <a:pt x="82551" y="495300"/>
                  </a:lnTo>
                  <a:lnTo>
                    <a:pt x="50418" y="488812"/>
                  </a:lnTo>
                  <a:lnTo>
                    <a:pt x="24178" y="471121"/>
                  </a:lnTo>
                  <a:lnTo>
                    <a:pt x="6487" y="444881"/>
                  </a:lnTo>
                  <a:lnTo>
                    <a:pt x="0" y="412748"/>
                  </a:lnTo>
                  <a:lnTo>
                    <a:pt x="0" y="82551"/>
                  </a:lnTo>
                  <a:close/>
                </a:path>
              </a:pathLst>
            </a:custGeom>
            <a:ln w="9525">
              <a:solidFill>
                <a:srgbClr val="000000"/>
              </a:solidFill>
            </a:ln>
          </p:spPr>
          <p:txBody>
            <a:bodyPr wrap="square" lIns="0" tIns="0" rIns="0" bIns="0" rtlCol="0"/>
            <a:lstStyle/>
            <a:p/>
          </p:txBody>
        </p:sp>
        <p:sp>
          <p:nvSpPr>
            <p:cNvPr id="7" name="object 7"/>
            <p:cNvSpPr/>
            <p:nvPr/>
          </p:nvSpPr>
          <p:spPr>
            <a:xfrm>
              <a:off x="1130299" y="3835399"/>
              <a:ext cx="1371600" cy="469900"/>
            </a:xfrm>
            <a:custGeom>
              <a:rect l="l" t="t" r="r" b="b"/>
              <a:pathLst>
                <a:path w="1371600" h="469900">
                  <a:moveTo>
                    <a:pt x="1293281" y="469900"/>
                  </a:moveTo>
                  <a:lnTo>
                    <a:pt x="78318" y="469900"/>
                  </a:lnTo>
                  <a:lnTo>
                    <a:pt x="47833" y="463745"/>
                  </a:lnTo>
                  <a:lnTo>
                    <a:pt x="22938" y="446961"/>
                  </a:lnTo>
                  <a:lnTo>
                    <a:pt x="6154" y="422067"/>
                  </a:lnTo>
                  <a:lnTo>
                    <a:pt x="0" y="391582"/>
                  </a:lnTo>
                  <a:lnTo>
                    <a:pt x="0" y="78318"/>
                  </a:lnTo>
                  <a:lnTo>
                    <a:pt x="6154" y="47833"/>
                  </a:lnTo>
                  <a:lnTo>
                    <a:pt x="22939" y="22938"/>
                  </a:lnTo>
                  <a:lnTo>
                    <a:pt x="47833" y="6154"/>
                  </a:lnTo>
                  <a:lnTo>
                    <a:pt x="78318" y="0"/>
                  </a:lnTo>
                  <a:lnTo>
                    <a:pt x="1293281" y="0"/>
                  </a:lnTo>
                  <a:lnTo>
                    <a:pt x="1323766" y="6154"/>
                  </a:lnTo>
                  <a:lnTo>
                    <a:pt x="1348660" y="22939"/>
                  </a:lnTo>
                  <a:lnTo>
                    <a:pt x="1365445" y="47833"/>
                  </a:lnTo>
                  <a:lnTo>
                    <a:pt x="1371599" y="78318"/>
                  </a:lnTo>
                  <a:lnTo>
                    <a:pt x="1371599" y="391582"/>
                  </a:lnTo>
                  <a:lnTo>
                    <a:pt x="1365444" y="422067"/>
                  </a:lnTo>
                  <a:lnTo>
                    <a:pt x="1348660" y="446961"/>
                  </a:lnTo>
                  <a:lnTo>
                    <a:pt x="1323766" y="463745"/>
                  </a:lnTo>
                  <a:lnTo>
                    <a:pt x="1293281" y="469900"/>
                  </a:lnTo>
                  <a:close/>
                </a:path>
              </a:pathLst>
            </a:custGeom>
            <a:solidFill>
              <a:srgbClr val="FFC000"/>
            </a:solidFill>
          </p:spPr>
          <p:txBody>
            <a:bodyPr wrap="square" lIns="0" tIns="0" rIns="0" bIns="0" rtlCol="0"/>
            <a:lstStyle/>
            <a:p/>
          </p:txBody>
        </p:sp>
        <p:sp>
          <p:nvSpPr>
            <p:cNvPr id="8" name="object 8"/>
            <p:cNvSpPr/>
            <p:nvPr/>
          </p:nvSpPr>
          <p:spPr>
            <a:xfrm>
              <a:off x="1130299" y="3835399"/>
              <a:ext cx="1371600" cy="469900"/>
            </a:xfrm>
            <a:custGeom>
              <a:rect l="l" t="t" r="r" b="b"/>
              <a:pathLst>
                <a:path w="1371600" h="469900">
                  <a:moveTo>
                    <a:pt x="0" y="78318"/>
                  </a:moveTo>
                  <a:lnTo>
                    <a:pt x="6154" y="47833"/>
                  </a:lnTo>
                  <a:lnTo>
                    <a:pt x="22938" y="22939"/>
                  </a:lnTo>
                  <a:lnTo>
                    <a:pt x="47833" y="6154"/>
                  </a:lnTo>
                  <a:lnTo>
                    <a:pt x="78318" y="0"/>
                  </a:lnTo>
                  <a:lnTo>
                    <a:pt x="1293281" y="0"/>
                  </a:lnTo>
                  <a:lnTo>
                    <a:pt x="1323766" y="6154"/>
                  </a:lnTo>
                  <a:lnTo>
                    <a:pt x="1348660" y="22938"/>
                  </a:lnTo>
                  <a:lnTo>
                    <a:pt x="1365445" y="47833"/>
                  </a:lnTo>
                  <a:lnTo>
                    <a:pt x="1371599" y="78318"/>
                  </a:lnTo>
                  <a:lnTo>
                    <a:pt x="1371600" y="391582"/>
                  </a:lnTo>
                  <a:lnTo>
                    <a:pt x="1365445" y="422067"/>
                  </a:lnTo>
                  <a:lnTo>
                    <a:pt x="1348660" y="446961"/>
                  </a:lnTo>
                  <a:lnTo>
                    <a:pt x="1323766" y="463745"/>
                  </a:lnTo>
                  <a:lnTo>
                    <a:pt x="1293281" y="469900"/>
                  </a:lnTo>
                  <a:lnTo>
                    <a:pt x="78318" y="469900"/>
                  </a:lnTo>
                  <a:lnTo>
                    <a:pt x="47833" y="463745"/>
                  </a:lnTo>
                  <a:lnTo>
                    <a:pt x="22938" y="446961"/>
                  </a:lnTo>
                  <a:lnTo>
                    <a:pt x="6154" y="422067"/>
                  </a:lnTo>
                  <a:lnTo>
                    <a:pt x="0" y="391582"/>
                  </a:lnTo>
                  <a:lnTo>
                    <a:pt x="0" y="78318"/>
                  </a:lnTo>
                  <a:close/>
                </a:path>
              </a:pathLst>
            </a:custGeom>
            <a:ln w="9525">
              <a:solidFill>
                <a:srgbClr val="000000"/>
              </a:solidFill>
            </a:ln>
          </p:spPr>
          <p:txBody>
            <a:bodyPr wrap="square" lIns="0" tIns="0" rIns="0" bIns="0" rtlCol="0"/>
            <a:lstStyle/>
            <a:p/>
          </p:txBody>
        </p:sp>
      </p:grpSp>
      <p:sp>
        <p:nvSpPr>
          <p:cNvPr id="9" name="object 9"/>
          <p:cNvSpPr txBox="1"/>
          <p:nvPr/>
        </p:nvSpPr>
        <p:spPr>
          <a:xfrm>
            <a:off x="965200" y="1460500"/>
            <a:ext cx="1422400" cy="381000"/>
          </a:xfrm>
          <a:prstGeom prst="rect">
            <a:avLst/>
          </a:prstGeom>
          <a:solidFill>
            <a:srgbClr val="BBE0E3"/>
          </a:solidFill>
          <a:ln w="9525">
            <a:solidFill>
              <a:srgbClr val="000000"/>
            </a:solidFill>
          </a:ln>
        </p:spPr>
        <p:txBody>
          <a:bodyPr vert="horz" wrap="square" lIns="0" tIns="7620" rIns="0" bIns="0" rtlCol="0">
            <a:spAutoFit/>
          </a:bodyPr>
          <a:lstStyle/>
          <a:p>
            <a:pPr marL="247650">
              <a:lnSpc>
                <a:spcPct val="100000"/>
              </a:lnSpc>
              <a:spcBef>
                <a:spcPts val="60"/>
              </a:spcBef>
            </a:pPr>
            <a:r>
              <a:rPr sz="2000" b="1" spc="-15">
                <a:latin typeface="Microsoft JhengHei"/>
                <a:cs typeface="Microsoft JhengHei"/>
              </a:rPr>
              <a:t>预算类型</a:t>
            </a:r>
            <a:endParaRPr sz="2000">
              <a:latin typeface="Microsoft JhengHei"/>
              <a:cs typeface="Microsoft JhengHei"/>
            </a:endParaRPr>
          </a:p>
        </p:txBody>
      </p:sp>
      <p:sp>
        <p:nvSpPr>
          <p:cNvPr id="10" name="object 10"/>
          <p:cNvSpPr txBox="1"/>
          <p:nvPr/>
        </p:nvSpPr>
        <p:spPr>
          <a:xfrm>
            <a:off x="1390972" y="3855163"/>
            <a:ext cx="939800" cy="391160"/>
          </a:xfrm>
          <a:prstGeom prst="rect">
            <a:avLst/>
          </a:prstGeom>
        </p:spPr>
        <p:txBody>
          <a:bodyPr vert="horz" wrap="square" lIns="0" tIns="12700" rIns="0" bIns="0" rtlCol="0">
            <a:spAutoFit/>
          </a:bodyPr>
          <a:lstStyle/>
          <a:p>
            <a:pPr marL="12700">
              <a:lnSpc>
                <a:spcPct val="100000"/>
              </a:lnSpc>
              <a:spcBef>
                <a:spcPts val="100"/>
              </a:spcBef>
            </a:pPr>
            <a:r>
              <a:rPr sz="2400" b="1" spc="-20">
                <a:latin typeface="Microsoft JhengHei"/>
                <a:cs typeface="Microsoft JhengHei"/>
              </a:rPr>
              <a:t>滚动性</a:t>
            </a:r>
            <a:endParaRPr sz="2400">
              <a:latin typeface="Microsoft JhengHei"/>
              <a:cs typeface="Microsoft JhengHei"/>
            </a:endParaRPr>
          </a:p>
        </p:txBody>
      </p:sp>
      <p:grpSp>
        <p:nvGrpSpPr>
          <p:cNvPr id="11" name="object 11"/>
          <p:cNvGrpSpPr/>
          <p:nvPr/>
        </p:nvGrpSpPr>
        <p:grpSpPr>
          <a:xfrm>
            <a:off x="3373437" y="2154237"/>
            <a:ext cx="1685925" cy="568325"/>
            <a:chOff x="3373437" y="2154237"/>
            <a:chExt cx="1685925" cy="568325"/>
          </a:xfrm>
        </p:grpSpPr>
        <p:sp>
          <p:nvSpPr>
            <p:cNvPr id="12" name="object 12"/>
            <p:cNvSpPr/>
            <p:nvPr/>
          </p:nvSpPr>
          <p:spPr>
            <a:xfrm>
              <a:off x="3378199" y="2158999"/>
              <a:ext cx="1676400" cy="558800"/>
            </a:xfrm>
            <a:custGeom>
              <a:rect l="l" t="t" r="r" b="b"/>
              <a:pathLst>
                <a:path w="1676400" h="558800">
                  <a:moveTo>
                    <a:pt x="93135" y="558800"/>
                  </a:moveTo>
                  <a:lnTo>
                    <a:pt x="27278" y="531521"/>
                  </a:lnTo>
                  <a:lnTo>
                    <a:pt x="0" y="465664"/>
                  </a:lnTo>
                  <a:lnTo>
                    <a:pt x="0" y="93135"/>
                  </a:lnTo>
                  <a:lnTo>
                    <a:pt x="7319" y="56882"/>
                  </a:lnTo>
                  <a:lnTo>
                    <a:pt x="27278" y="27278"/>
                  </a:lnTo>
                  <a:lnTo>
                    <a:pt x="56883" y="7318"/>
                  </a:lnTo>
                  <a:lnTo>
                    <a:pt x="93134" y="0"/>
                  </a:lnTo>
                  <a:lnTo>
                    <a:pt x="1583264" y="0"/>
                  </a:lnTo>
                  <a:lnTo>
                    <a:pt x="1649121" y="27278"/>
                  </a:lnTo>
                  <a:lnTo>
                    <a:pt x="1676399" y="93135"/>
                  </a:lnTo>
                  <a:lnTo>
                    <a:pt x="1676400" y="465664"/>
                  </a:lnTo>
                  <a:lnTo>
                    <a:pt x="1669081" y="501917"/>
                  </a:lnTo>
                  <a:lnTo>
                    <a:pt x="1649121" y="531521"/>
                  </a:lnTo>
                  <a:lnTo>
                    <a:pt x="1619517" y="551480"/>
                  </a:lnTo>
                  <a:lnTo>
                    <a:pt x="1583265" y="558799"/>
                  </a:lnTo>
                  <a:lnTo>
                    <a:pt x="93135" y="558800"/>
                  </a:lnTo>
                  <a:close/>
                </a:path>
              </a:pathLst>
            </a:custGeom>
            <a:solidFill>
              <a:srgbClr val="92D050"/>
            </a:solidFill>
          </p:spPr>
          <p:txBody>
            <a:bodyPr wrap="square" lIns="0" tIns="0" rIns="0" bIns="0" rtlCol="0"/>
            <a:lstStyle/>
            <a:p/>
          </p:txBody>
        </p:sp>
        <p:sp>
          <p:nvSpPr>
            <p:cNvPr id="13" name="object 13"/>
            <p:cNvSpPr/>
            <p:nvPr/>
          </p:nvSpPr>
          <p:spPr>
            <a:xfrm>
              <a:off x="3378199" y="2158999"/>
              <a:ext cx="1676400" cy="558800"/>
            </a:xfrm>
            <a:custGeom>
              <a:rect l="l" t="t" r="r" b="b"/>
              <a:pathLst>
                <a:path w="1676400" h="558800">
                  <a:moveTo>
                    <a:pt x="0" y="93135"/>
                  </a:moveTo>
                  <a:lnTo>
                    <a:pt x="7318" y="56882"/>
                  </a:lnTo>
                  <a:lnTo>
                    <a:pt x="27278" y="27278"/>
                  </a:lnTo>
                  <a:lnTo>
                    <a:pt x="56882" y="7319"/>
                  </a:lnTo>
                  <a:lnTo>
                    <a:pt x="93135" y="0"/>
                  </a:lnTo>
                  <a:lnTo>
                    <a:pt x="1583264" y="0"/>
                  </a:lnTo>
                  <a:lnTo>
                    <a:pt x="1619517" y="7318"/>
                  </a:lnTo>
                  <a:lnTo>
                    <a:pt x="1649121" y="27278"/>
                  </a:lnTo>
                  <a:lnTo>
                    <a:pt x="1669080" y="56882"/>
                  </a:lnTo>
                  <a:lnTo>
                    <a:pt x="1676400" y="93135"/>
                  </a:lnTo>
                  <a:lnTo>
                    <a:pt x="1676400" y="465664"/>
                  </a:lnTo>
                  <a:lnTo>
                    <a:pt x="1669081" y="501917"/>
                  </a:lnTo>
                  <a:lnTo>
                    <a:pt x="1649121" y="531521"/>
                  </a:lnTo>
                  <a:lnTo>
                    <a:pt x="1619517" y="551480"/>
                  </a:lnTo>
                  <a:lnTo>
                    <a:pt x="1583265" y="558799"/>
                  </a:lnTo>
                  <a:lnTo>
                    <a:pt x="93135" y="558800"/>
                  </a:lnTo>
                  <a:lnTo>
                    <a:pt x="56882" y="551480"/>
                  </a:lnTo>
                  <a:lnTo>
                    <a:pt x="27278" y="531521"/>
                  </a:lnTo>
                  <a:lnTo>
                    <a:pt x="7319" y="501917"/>
                  </a:lnTo>
                  <a:lnTo>
                    <a:pt x="0" y="465664"/>
                  </a:lnTo>
                  <a:lnTo>
                    <a:pt x="0" y="93135"/>
                  </a:lnTo>
                  <a:close/>
                </a:path>
              </a:pathLst>
            </a:custGeom>
            <a:ln w="9524">
              <a:solidFill>
                <a:srgbClr val="000000"/>
              </a:solidFill>
            </a:ln>
          </p:spPr>
          <p:txBody>
            <a:bodyPr wrap="square" lIns="0" tIns="0" rIns="0" bIns="0" rtlCol="0"/>
            <a:lstStyle/>
            <a:p/>
          </p:txBody>
        </p:sp>
      </p:grpSp>
      <p:sp>
        <p:nvSpPr>
          <p:cNvPr id="14" name="object 14"/>
          <p:cNvSpPr txBox="1"/>
          <p:nvPr/>
        </p:nvSpPr>
        <p:spPr>
          <a:xfrm>
            <a:off x="3638872" y="2183103"/>
            <a:ext cx="1244600" cy="391160"/>
          </a:xfrm>
          <a:prstGeom prst="rect">
            <a:avLst/>
          </a:prstGeom>
        </p:spPr>
        <p:txBody>
          <a:bodyPr vert="horz" wrap="square" lIns="0" tIns="12700" rIns="0" bIns="0" rtlCol="0">
            <a:spAutoFit/>
          </a:bodyPr>
          <a:lstStyle/>
          <a:p>
            <a:pPr marL="12700">
              <a:lnSpc>
                <a:spcPct val="100000"/>
              </a:lnSpc>
              <a:spcBef>
                <a:spcPts val="100"/>
              </a:spcBef>
            </a:pPr>
            <a:r>
              <a:rPr sz="2400" b="1" spc="-15">
                <a:latin typeface="Microsoft JhengHei"/>
                <a:cs typeface="Microsoft JhengHei"/>
              </a:rPr>
              <a:t>一般工程</a:t>
            </a:r>
            <a:endParaRPr sz="2400">
              <a:latin typeface="Microsoft JhengHei"/>
              <a:cs typeface="Microsoft JhengHei"/>
            </a:endParaRPr>
          </a:p>
        </p:txBody>
      </p:sp>
      <p:grpSp>
        <p:nvGrpSpPr>
          <p:cNvPr id="15" name="object 15"/>
          <p:cNvGrpSpPr/>
          <p:nvPr/>
        </p:nvGrpSpPr>
        <p:grpSpPr>
          <a:xfrm>
            <a:off x="3373437" y="3284537"/>
            <a:ext cx="1685925" cy="568325"/>
            <a:chOff x="3373437" y="3284537"/>
            <a:chExt cx="1685925" cy="568325"/>
          </a:xfrm>
        </p:grpSpPr>
        <p:sp>
          <p:nvSpPr>
            <p:cNvPr id="16" name="object 16"/>
            <p:cNvSpPr/>
            <p:nvPr/>
          </p:nvSpPr>
          <p:spPr>
            <a:xfrm>
              <a:off x="3378199" y="3289299"/>
              <a:ext cx="1676400" cy="558800"/>
            </a:xfrm>
            <a:custGeom>
              <a:rect l="l" t="t" r="r" b="b"/>
              <a:pathLst>
                <a:path w="1676400" h="558800">
                  <a:moveTo>
                    <a:pt x="1583265" y="558800"/>
                  </a:moveTo>
                  <a:lnTo>
                    <a:pt x="93135" y="558800"/>
                  </a:lnTo>
                  <a:lnTo>
                    <a:pt x="56882" y="551481"/>
                  </a:lnTo>
                  <a:lnTo>
                    <a:pt x="27278" y="531521"/>
                  </a:lnTo>
                  <a:lnTo>
                    <a:pt x="7318" y="501917"/>
                  </a:lnTo>
                  <a:lnTo>
                    <a:pt x="0" y="465665"/>
                  </a:lnTo>
                  <a:lnTo>
                    <a:pt x="0" y="93135"/>
                  </a:lnTo>
                  <a:lnTo>
                    <a:pt x="7319" y="56882"/>
                  </a:lnTo>
                  <a:lnTo>
                    <a:pt x="27278" y="27278"/>
                  </a:lnTo>
                  <a:lnTo>
                    <a:pt x="56882" y="7318"/>
                  </a:lnTo>
                  <a:lnTo>
                    <a:pt x="93135" y="0"/>
                  </a:lnTo>
                  <a:lnTo>
                    <a:pt x="1583264" y="0"/>
                  </a:lnTo>
                  <a:lnTo>
                    <a:pt x="1649121" y="27278"/>
                  </a:lnTo>
                  <a:lnTo>
                    <a:pt x="1676400" y="93135"/>
                  </a:lnTo>
                  <a:lnTo>
                    <a:pt x="1676400" y="465665"/>
                  </a:lnTo>
                  <a:lnTo>
                    <a:pt x="1669081" y="501917"/>
                  </a:lnTo>
                  <a:lnTo>
                    <a:pt x="1649121" y="531521"/>
                  </a:lnTo>
                  <a:lnTo>
                    <a:pt x="1619517" y="551481"/>
                  </a:lnTo>
                  <a:lnTo>
                    <a:pt x="1583265" y="558800"/>
                  </a:lnTo>
                  <a:close/>
                </a:path>
              </a:pathLst>
            </a:custGeom>
            <a:solidFill>
              <a:srgbClr val="92D050"/>
            </a:solidFill>
          </p:spPr>
          <p:txBody>
            <a:bodyPr wrap="square" lIns="0" tIns="0" rIns="0" bIns="0" rtlCol="0"/>
            <a:lstStyle/>
            <a:p/>
          </p:txBody>
        </p:sp>
        <p:sp>
          <p:nvSpPr>
            <p:cNvPr id="17" name="object 17"/>
            <p:cNvSpPr/>
            <p:nvPr/>
          </p:nvSpPr>
          <p:spPr>
            <a:xfrm>
              <a:off x="3378199" y="3289299"/>
              <a:ext cx="1676400" cy="558800"/>
            </a:xfrm>
            <a:custGeom>
              <a:rect l="l" t="t" r="r" b="b"/>
              <a:pathLst>
                <a:path w="1676400" h="558800">
                  <a:moveTo>
                    <a:pt x="0" y="93135"/>
                  </a:moveTo>
                  <a:lnTo>
                    <a:pt x="7318" y="56882"/>
                  </a:lnTo>
                  <a:lnTo>
                    <a:pt x="27278" y="27278"/>
                  </a:lnTo>
                  <a:lnTo>
                    <a:pt x="56882" y="7319"/>
                  </a:lnTo>
                  <a:lnTo>
                    <a:pt x="93135" y="0"/>
                  </a:lnTo>
                  <a:lnTo>
                    <a:pt x="1583264" y="0"/>
                  </a:lnTo>
                  <a:lnTo>
                    <a:pt x="1619517" y="7318"/>
                  </a:lnTo>
                  <a:lnTo>
                    <a:pt x="1649121" y="27278"/>
                  </a:lnTo>
                  <a:lnTo>
                    <a:pt x="1669080" y="56882"/>
                  </a:lnTo>
                  <a:lnTo>
                    <a:pt x="1676400" y="93135"/>
                  </a:lnTo>
                  <a:lnTo>
                    <a:pt x="1676400" y="465665"/>
                  </a:lnTo>
                  <a:lnTo>
                    <a:pt x="1669081" y="501917"/>
                  </a:lnTo>
                  <a:lnTo>
                    <a:pt x="1649121" y="531521"/>
                  </a:lnTo>
                  <a:lnTo>
                    <a:pt x="1619517" y="551481"/>
                  </a:lnTo>
                  <a:lnTo>
                    <a:pt x="1583265" y="558800"/>
                  </a:lnTo>
                  <a:lnTo>
                    <a:pt x="93135" y="558800"/>
                  </a:lnTo>
                  <a:lnTo>
                    <a:pt x="56882" y="551481"/>
                  </a:lnTo>
                  <a:lnTo>
                    <a:pt x="27278" y="531521"/>
                  </a:lnTo>
                  <a:lnTo>
                    <a:pt x="7319" y="501917"/>
                  </a:lnTo>
                  <a:lnTo>
                    <a:pt x="0" y="465665"/>
                  </a:lnTo>
                  <a:lnTo>
                    <a:pt x="0" y="93135"/>
                  </a:lnTo>
                  <a:close/>
                </a:path>
              </a:pathLst>
            </a:custGeom>
            <a:ln w="9525">
              <a:solidFill>
                <a:srgbClr val="000000"/>
              </a:solidFill>
            </a:ln>
          </p:spPr>
          <p:txBody>
            <a:bodyPr wrap="square" lIns="0" tIns="0" rIns="0" bIns="0" rtlCol="0"/>
            <a:lstStyle/>
            <a:p/>
          </p:txBody>
        </p:sp>
      </p:grpSp>
      <p:sp>
        <p:nvSpPr>
          <p:cNvPr id="18" name="object 18"/>
          <p:cNvSpPr txBox="1"/>
          <p:nvPr/>
        </p:nvSpPr>
        <p:spPr>
          <a:xfrm>
            <a:off x="1346522" y="2713403"/>
            <a:ext cx="3536950" cy="991235"/>
          </a:xfrm>
          <a:prstGeom prst="rect">
            <a:avLst/>
          </a:prstGeom>
        </p:spPr>
        <p:txBody>
          <a:bodyPr vert="horz" wrap="square" lIns="0" tIns="12700" rIns="0" bIns="0" rtlCol="0">
            <a:spAutoFit/>
          </a:bodyPr>
          <a:lstStyle/>
          <a:p>
            <a:pPr marL="12700">
              <a:lnSpc>
                <a:spcPct val="100000"/>
              </a:lnSpc>
              <a:spcBef>
                <a:spcPts val="100"/>
              </a:spcBef>
            </a:pPr>
            <a:r>
              <a:rPr sz="2400" b="1" spc="-20">
                <a:latin typeface="Microsoft JhengHei"/>
                <a:cs typeface="Microsoft JhengHei"/>
              </a:rPr>
              <a:t>战略性</a:t>
            </a:r>
            <a:endParaRPr sz="2400">
              <a:latin typeface="Microsoft JhengHei"/>
              <a:cs typeface="Microsoft JhengHei"/>
            </a:endParaRPr>
          </a:p>
          <a:p>
            <a:pPr marL="2304415">
              <a:lnSpc>
                <a:spcPct val="100000"/>
              </a:lnSpc>
              <a:spcBef>
                <a:spcPts val="1845"/>
              </a:spcBef>
            </a:pPr>
            <a:r>
              <a:rPr sz="2400" b="1" spc="-15">
                <a:latin typeface="Microsoft JhengHei"/>
                <a:cs typeface="Microsoft JhengHei"/>
              </a:rPr>
              <a:t>应急工程</a:t>
            </a:r>
            <a:endParaRPr sz="2400">
              <a:latin typeface="Microsoft JhengHei"/>
              <a:cs typeface="Microsoft JhengHei"/>
            </a:endParaRPr>
          </a:p>
        </p:txBody>
      </p:sp>
      <p:grpSp>
        <p:nvGrpSpPr>
          <p:cNvPr id="19" name="object 19"/>
          <p:cNvGrpSpPr/>
          <p:nvPr/>
        </p:nvGrpSpPr>
        <p:grpSpPr>
          <a:xfrm>
            <a:off x="3436937" y="2205037"/>
            <a:ext cx="4670425" cy="2752725"/>
            <a:chOff x="3436937" y="2205037"/>
            <a:chExt cx="4670425" cy="2752725"/>
          </a:xfrm>
        </p:grpSpPr>
        <p:sp>
          <p:nvSpPr>
            <p:cNvPr id="20" name="object 20"/>
            <p:cNvSpPr/>
            <p:nvPr/>
          </p:nvSpPr>
          <p:spPr>
            <a:xfrm>
              <a:off x="3441699" y="4444999"/>
              <a:ext cx="1600200" cy="508000"/>
            </a:xfrm>
            <a:custGeom>
              <a:rect l="l" t="t" r="r" b="b"/>
              <a:pathLst>
                <a:path w="1600200" h="508000">
                  <a:moveTo>
                    <a:pt x="1515531" y="507999"/>
                  </a:moveTo>
                  <a:lnTo>
                    <a:pt x="84668" y="507999"/>
                  </a:lnTo>
                  <a:lnTo>
                    <a:pt x="51711" y="501345"/>
                  </a:lnTo>
                  <a:lnTo>
                    <a:pt x="24798" y="483200"/>
                  </a:lnTo>
                  <a:lnTo>
                    <a:pt x="6653" y="456287"/>
                  </a:lnTo>
                  <a:lnTo>
                    <a:pt x="0" y="423331"/>
                  </a:lnTo>
                  <a:lnTo>
                    <a:pt x="0" y="84668"/>
                  </a:lnTo>
                  <a:lnTo>
                    <a:pt x="6653" y="51711"/>
                  </a:lnTo>
                  <a:lnTo>
                    <a:pt x="24798" y="24798"/>
                  </a:lnTo>
                  <a:lnTo>
                    <a:pt x="51711" y="6653"/>
                  </a:lnTo>
                  <a:lnTo>
                    <a:pt x="84668" y="0"/>
                  </a:lnTo>
                  <a:lnTo>
                    <a:pt x="1515531" y="0"/>
                  </a:lnTo>
                  <a:lnTo>
                    <a:pt x="1548487" y="6653"/>
                  </a:lnTo>
                  <a:lnTo>
                    <a:pt x="1575400" y="24798"/>
                  </a:lnTo>
                  <a:lnTo>
                    <a:pt x="1593545" y="51711"/>
                  </a:lnTo>
                  <a:lnTo>
                    <a:pt x="1600199" y="84668"/>
                  </a:lnTo>
                  <a:lnTo>
                    <a:pt x="1600199" y="423331"/>
                  </a:lnTo>
                  <a:lnTo>
                    <a:pt x="1593545" y="456288"/>
                  </a:lnTo>
                  <a:lnTo>
                    <a:pt x="1575400" y="483200"/>
                  </a:lnTo>
                  <a:lnTo>
                    <a:pt x="1548487" y="501345"/>
                  </a:lnTo>
                  <a:lnTo>
                    <a:pt x="1515531" y="507999"/>
                  </a:lnTo>
                  <a:close/>
                </a:path>
              </a:pathLst>
            </a:custGeom>
            <a:solidFill>
              <a:srgbClr val="92D050"/>
            </a:solidFill>
          </p:spPr>
          <p:txBody>
            <a:bodyPr wrap="square" lIns="0" tIns="0" rIns="0" bIns="0" rtlCol="0"/>
            <a:lstStyle/>
            <a:p/>
          </p:txBody>
        </p:sp>
        <p:sp>
          <p:nvSpPr>
            <p:cNvPr id="21" name="object 21"/>
            <p:cNvSpPr/>
            <p:nvPr/>
          </p:nvSpPr>
          <p:spPr>
            <a:xfrm>
              <a:off x="3441699" y="4444999"/>
              <a:ext cx="1600200" cy="508000"/>
            </a:xfrm>
            <a:custGeom>
              <a:rect l="l" t="t" r="r" b="b"/>
              <a:pathLst>
                <a:path w="1600200" h="508000">
                  <a:moveTo>
                    <a:pt x="0" y="84668"/>
                  </a:moveTo>
                  <a:lnTo>
                    <a:pt x="6653" y="51711"/>
                  </a:lnTo>
                  <a:lnTo>
                    <a:pt x="24798" y="24798"/>
                  </a:lnTo>
                  <a:lnTo>
                    <a:pt x="51711" y="6653"/>
                  </a:lnTo>
                  <a:lnTo>
                    <a:pt x="84668" y="0"/>
                  </a:lnTo>
                  <a:lnTo>
                    <a:pt x="1515531" y="0"/>
                  </a:lnTo>
                  <a:lnTo>
                    <a:pt x="1548487" y="6653"/>
                  </a:lnTo>
                  <a:lnTo>
                    <a:pt x="1575400" y="24798"/>
                  </a:lnTo>
                  <a:lnTo>
                    <a:pt x="1593545" y="51711"/>
                  </a:lnTo>
                  <a:lnTo>
                    <a:pt x="1600199" y="84668"/>
                  </a:lnTo>
                  <a:lnTo>
                    <a:pt x="1600200" y="423331"/>
                  </a:lnTo>
                  <a:lnTo>
                    <a:pt x="1593545" y="456287"/>
                  </a:lnTo>
                  <a:lnTo>
                    <a:pt x="1575400" y="483200"/>
                  </a:lnTo>
                  <a:lnTo>
                    <a:pt x="1548488" y="501345"/>
                  </a:lnTo>
                  <a:lnTo>
                    <a:pt x="1515531" y="507999"/>
                  </a:lnTo>
                  <a:lnTo>
                    <a:pt x="84668" y="508000"/>
                  </a:lnTo>
                  <a:lnTo>
                    <a:pt x="51711" y="501345"/>
                  </a:lnTo>
                  <a:lnTo>
                    <a:pt x="24798" y="483200"/>
                  </a:lnTo>
                  <a:lnTo>
                    <a:pt x="6653" y="456288"/>
                  </a:lnTo>
                  <a:lnTo>
                    <a:pt x="0" y="423331"/>
                  </a:lnTo>
                  <a:lnTo>
                    <a:pt x="0" y="84668"/>
                  </a:lnTo>
                  <a:close/>
                </a:path>
              </a:pathLst>
            </a:custGeom>
            <a:ln w="9525">
              <a:solidFill>
                <a:srgbClr val="000000"/>
              </a:solidFill>
            </a:ln>
          </p:spPr>
          <p:txBody>
            <a:bodyPr wrap="square" lIns="0" tIns="0" rIns="0" bIns="0" rtlCol="0"/>
            <a:lstStyle/>
            <a:p/>
          </p:txBody>
        </p:sp>
        <p:sp>
          <p:nvSpPr>
            <p:cNvPr id="22" name="object 22"/>
            <p:cNvSpPr/>
            <p:nvPr/>
          </p:nvSpPr>
          <p:spPr>
            <a:xfrm>
              <a:off x="6045199" y="2209799"/>
              <a:ext cx="2057400" cy="533400"/>
            </a:xfrm>
            <a:custGeom>
              <a:rect l="l" t="t" r="r" b="b"/>
              <a:pathLst>
                <a:path w="2057400" h="533400">
                  <a:moveTo>
                    <a:pt x="1968498" y="533400"/>
                  </a:moveTo>
                  <a:lnTo>
                    <a:pt x="88901" y="533400"/>
                  </a:lnTo>
                  <a:lnTo>
                    <a:pt x="54297" y="526413"/>
                  </a:lnTo>
                  <a:lnTo>
                    <a:pt x="26038" y="507361"/>
                  </a:lnTo>
                  <a:lnTo>
                    <a:pt x="6986" y="479102"/>
                  </a:lnTo>
                  <a:lnTo>
                    <a:pt x="0" y="444498"/>
                  </a:lnTo>
                  <a:lnTo>
                    <a:pt x="0" y="88901"/>
                  </a:lnTo>
                  <a:lnTo>
                    <a:pt x="6986" y="54297"/>
                  </a:lnTo>
                  <a:lnTo>
                    <a:pt x="26038" y="26038"/>
                  </a:lnTo>
                  <a:lnTo>
                    <a:pt x="54297" y="6986"/>
                  </a:lnTo>
                  <a:lnTo>
                    <a:pt x="88901" y="0"/>
                  </a:lnTo>
                  <a:lnTo>
                    <a:pt x="1968498" y="0"/>
                  </a:lnTo>
                  <a:lnTo>
                    <a:pt x="2003102" y="6986"/>
                  </a:lnTo>
                  <a:lnTo>
                    <a:pt x="2031361" y="26038"/>
                  </a:lnTo>
                  <a:lnTo>
                    <a:pt x="2050414" y="54297"/>
                  </a:lnTo>
                  <a:lnTo>
                    <a:pt x="2057400" y="88901"/>
                  </a:lnTo>
                  <a:lnTo>
                    <a:pt x="2057400" y="444498"/>
                  </a:lnTo>
                  <a:lnTo>
                    <a:pt x="2050413" y="479103"/>
                  </a:lnTo>
                  <a:lnTo>
                    <a:pt x="2031361" y="507361"/>
                  </a:lnTo>
                  <a:lnTo>
                    <a:pt x="2003103" y="526413"/>
                  </a:lnTo>
                  <a:lnTo>
                    <a:pt x="1968498" y="533400"/>
                  </a:lnTo>
                  <a:close/>
                </a:path>
              </a:pathLst>
            </a:custGeom>
            <a:solidFill>
              <a:srgbClr val="00B0EF"/>
            </a:solidFill>
          </p:spPr>
          <p:txBody>
            <a:bodyPr wrap="square" lIns="0" tIns="0" rIns="0" bIns="0" rtlCol="0"/>
            <a:lstStyle/>
            <a:p/>
          </p:txBody>
        </p:sp>
        <p:sp>
          <p:nvSpPr>
            <p:cNvPr id="23" name="object 23"/>
            <p:cNvSpPr/>
            <p:nvPr/>
          </p:nvSpPr>
          <p:spPr>
            <a:xfrm>
              <a:off x="6045199" y="2209799"/>
              <a:ext cx="2057400" cy="533400"/>
            </a:xfrm>
            <a:custGeom>
              <a:rect l="l" t="t" r="r" b="b"/>
              <a:pathLst>
                <a:path w="2057400" h="533400">
                  <a:moveTo>
                    <a:pt x="0" y="88901"/>
                  </a:moveTo>
                  <a:lnTo>
                    <a:pt x="6986" y="54297"/>
                  </a:lnTo>
                  <a:lnTo>
                    <a:pt x="26038" y="26038"/>
                  </a:lnTo>
                  <a:lnTo>
                    <a:pt x="54297" y="6986"/>
                  </a:lnTo>
                  <a:lnTo>
                    <a:pt x="88901" y="0"/>
                  </a:lnTo>
                  <a:lnTo>
                    <a:pt x="1968498" y="0"/>
                  </a:lnTo>
                  <a:lnTo>
                    <a:pt x="2003102" y="6986"/>
                  </a:lnTo>
                  <a:lnTo>
                    <a:pt x="2031361" y="26038"/>
                  </a:lnTo>
                  <a:lnTo>
                    <a:pt x="2050413" y="54297"/>
                  </a:lnTo>
                  <a:lnTo>
                    <a:pt x="2057400" y="88901"/>
                  </a:lnTo>
                  <a:lnTo>
                    <a:pt x="2057400" y="444498"/>
                  </a:lnTo>
                  <a:lnTo>
                    <a:pt x="2050414" y="479102"/>
                  </a:lnTo>
                  <a:lnTo>
                    <a:pt x="2031361" y="507361"/>
                  </a:lnTo>
                  <a:lnTo>
                    <a:pt x="2003103" y="526413"/>
                  </a:lnTo>
                  <a:lnTo>
                    <a:pt x="1968498" y="533400"/>
                  </a:lnTo>
                  <a:lnTo>
                    <a:pt x="88902" y="533400"/>
                  </a:lnTo>
                  <a:lnTo>
                    <a:pt x="54297" y="526413"/>
                  </a:lnTo>
                  <a:lnTo>
                    <a:pt x="26038" y="507361"/>
                  </a:lnTo>
                  <a:lnTo>
                    <a:pt x="6986" y="479103"/>
                  </a:lnTo>
                  <a:lnTo>
                    <a:pt x="0" y="444498"/>
                  </a:lnTo>
                  <a:lnTo>
                    <a:pt x="0" y="88901"/>
                  </a:lnTo>
                  <a:close/>
                </a:path>
              </a:pathLst>
            </a:custGeom>
            <a:ln w="9525">
              <a:solidFill>
                <a:srgbClr val="000000"/>
              </a:solidFill>
            </a:ln>
          </p:spPr>
          <p:txBody>
            <a:bodyPr wrap="square" lIns="0" tIns="0" rIns="0" bIns="0" rtlCol="0"/>
            <a:lstStyle/>
            <a:p/>
          </p:txBody>
        </p:sp>
      </p:grpSp>
      <p:sp>
        <p:nvSpPr>
          <p:cNvPr id="24" name="object 24"/>
          <p:cNvSpPr txBox="1"/>
          <p:nvPr/>
        </p:nvSpPr>
        <p:spPr>
          <a:xfrm>
            <a:off x="6191572" y="2230282"/>
            <a:ext cx="1854200" cy="299720"/>
          </a:xfrm>
          <a:prstGeom prst="rect">
            <a:avLst/>
          </a:prstGeom>
        </p:spPr>
        <p:txBody>
          <a:bodyPr vert="horz" wrap="square" lIns="0" tIns="12700" rIns="0" bIns="0" rtlCol="0">
            <a:spAutoFit/>
          </a:bodyPr>
          <a:lstStyle/>
          <a:p>
            <a:pPr marL="12700">
              <a:lnSpc>
                <a:spcPct val="100000"/>
              </a:lnSpc>
              <a:spcBef>
                <a:spcPts val="100"/>
              </a:spcBef>
            </a:pPr>
            <a:r>
              <a:rPr sz="1800" b="1" spc="-10">
                <a:latin typeface="Microsoft JhengHei"/>
                <a:cs typeface="Microsoft JhengHei"/>
              </a:rPr>
              <a:t>投资小、实施简单</a:t>
            </a:r>
            <a:endParaRPr sz="1800">
              <a:latin typeface="Microsoft JhengHei"/>
              <a:cs typeface="Microsoft JhengHei"/>
            </a:endParaRPr>
          </a:p>
        </p:txBody>
      </p:sp>
      <p:grpSp>
        <p:nvGrpSpPr>
          <p:cNvPr id="25" name="object 25"/>
          <p:cNvGrpSpPr/>
          <p:nvPr/>
        </p:nvGrpSpPr>
        <p:grpSpPr>
          <a:xfrm>
            <a:off x="6078537" y="3957637"/>
            <a:ext cx="2003425" cy="492125"/>
            <a:chOff x="6078537" y="3957637"/>
            <a:chExt cx="2003425" cy="492125"/>
          </a:xfrm>
        </p:grpSpPr>
        <p:sp>
          <p:nvSpPr>
            <p:cNvPr id="26" name="object 26"/>
            <p:cNvSpPr/>
            <p:nvPr/>
          </p:nvSpPr>
          <p:spPr>
            <a:xfrm>
              <a:off x="6083299" y="3962399"/>
              <a:ext cx="1993900" cy="482600"/>
            </a:xfrm>
            <a:custGeom>
              <a:rect l="l" t="t" r="r" b="b"/>
              <a:pathLst>
                <a:path w="1993900" h="482600">
                  <a:moveTo>
                    <a:pt x="1913465" y="482599"/>
                  </a:moveTo>
                  <a:lnTo>
                    <a:pt x="80434" y="482599"/>
                  </a:lnTo>
                  <a:lnTo>
                    <a:pt x="49125" y="476278"/>
                  </a:lnTo>
                  <a:lnTo>
                    <a:pt x="23558" y="459040"/>
                  </a:lnTo>
                  <a:lnTo>
                    <a:pt x="6320" y="433473"/>
                  </a:lnTo>
                  <a:lnTo>
                    <a:pt x="0" y="402165"/>
                  </a:lnTo>
                  <a:lnTo>
                    <a:pt x="0" y="80434"/>
                  </a:lnTo>
                  <a:lnTo>
                    <a:pt x="6321" y="49125"/>
                  </a:lnTo>
                  <a:lnTo>
                    <a:pt x="23558" y="23558"/>
                  </a:lnTo>
                  <a:lnTo>
                    <a:pt x="49126" y="6320"/>
                  </a:lnTo>
                  <a:lnTo>
                    <a:pt x="80434" y="0"/>
                  </a:lnTo>
                  <a:lnTo>
                    <a:pt x="1913465" y="0"/>
                  </a:lnTo>
                  <a:lnTo>
                    <a:pt x="1944774" y="6320"/>
                  </a:lnTo>
                  <a:lnTo>
                    <a:pt x="1970341" y="23558"/>
                  </a:lnTo>
                  <a:lnTo>
                    <a:pt x="1987579" y="49125"/>
                  </a:lnTo>
                  <a:lnTo>
                    <a:pt x="1993900" y="80434"/>
                  </a:lnTo>
                  <a:lnTo>
                    <a:pt x="1993900" y="402165"/>
                  </a:lnTo>
                  <a:lnTo>
                    <a:pt x="1987579" y="433473"/>
                  </a:lnTo>
                  <a:lnTo>
                    <a:pt x="1970341" y="459040"/>
                  </a:lnTo>
                  <a:lnTo>
                    <a:pt x="1944774" y="476278"/>
                  </a:lnTo>
                  <a:lnTo>
                    <a:pt x="1913465" y="482599"/>
                  </a:lnTo>
                  <a:close/>
                </a:path>
              </a:pathLst>
            </a:custGeom>
            <a:solidFill>
              <a:srgbClr val="FF0000"/>
            </a:solidFill>
          </p:spPr>
          <p:txBody>
            <a:bodyPr wrap="square" lIns="0" tIns="0" rIns="0" bIns="0" rtlCol="0"/>
            <a:lstStyle/>
            <a:p/>
          </p:txBody>
        </p:sp>
        <p:sp>
          <p:nvSpPr>
            <p:cNvPr id="27" name="object 27"/>
            <p:cNvSpPr/>
            <p:nvPr/>
          </p:nvSpPr>
          <p:spPr>
            <a:xfrm>
              <a:off x="6083299" y="3962399"/>
              <a:ext cx="1993900" cy="482600"/>
            </a:xfrm>
            <a:custGeom>
              <a:rect l="l" t="t" r="r" b="b"/>
              <a:pathLst>
                <a:path w="1993900" h="482600">
                  <a:moveTo>
                    <a:pt x="0" y="80435"/>
                  </a:moveTo>
                  <a:lnTo>
                    <a:pt x="6320" y="49125"/>
                  </a:lnTo>
                  <a:lnTo>
                    <a:pt x="23558" y="23558"/>
                  </a:lnTo>
                  <a:lnTo>
                    <a:pt x="49125" y="6320"/>
                  </a:lnTo>
                  <a:lnTo>
                    <a:pt x="80434" y="0"/>
                  </a:lnTo>
                  <a:lnTo>
                    <a:pt x="1913465" y="0"/>
                  </a:lnTo>
                  <a:lnTo>
                    <a:pt x="1944773" y="6320"/>
                  </a:lnTo>
                  <a:lnTo>
                    <a:pt x="1970341" y="23558"/>
                  </a:lnTo>
                  <a:lnTo>
                    <a:pt x="1987579" y="49125"/>
                  </a:lnTo>
                  <a:lnTo>
                    <a:pt x="1993900" y="80434"/>
                  </a:lnTo>
                  <a:lnTo>
                    <a:pt x="1993900" y="402165"/>
                  </a:lnTo>
                  <a:lnTo>
                    <a:pt x="1987579" y="433473"/>
                  </a:lnTo>
                  <a:lnTo>
                    <a:pt x="1970341" y="459040"/>
                  </a:lnTo>
                  <a:lnTo>
                    <a:pt x="1944774" y="476278"/>
                  </a:lnTo>
                  <a:lnTo>
                    <a:pt x="1913465" y="482599"/>
                  </a:lnTo>
                  <a:lnTo>
                    <a:pt x="80435" y="482600"/>
                  </a:lnTo>
                  <a:lnTo>
                    <a:pt x="49125" y="476278"/>
                  </a:lnTo>
                  <a:lnTo>
                    <a:pt x="23558" y="459040"/>
                  </a:lnTo>
                  <a:lnTo>
                    <a:pt x="6320" y="433473"/>
                  </a:lnTo>
                  <a:lnTo>
                    <a:pt x="0" y="402164"/>
                  </a:lnTo>
                  <a:lnTo>
                    <a:pt x="0" y="80435"/>
                  </a:lnTo>
                  <a:close/>
                </a:path>
              </a:pathLst>
            </a:custGeom>
            <a:ln w="9524">
              <a:solidFill>
                <a:srgbClr val="000000"/>
              </a:solidFill>
            </a:ln>
          </p:spPr>
          <p:txBody>
            <a:bodyPr wrap="square" lIns="0" tIns="0" rIns="0" bIns="0" rtlCol="0"/>
            <a:lstStyle/>
            <a:p/>
          </p:txBody>
        </p:sp>
      </p:grpSp>
      <p:sp>
        <p:nvSpPr>
          <p:cNvPr id="28" name="object 28"/>
          <p:cNvSpPr txBox="1"/>
          <p:nvPr/>
        </p:nvSpPr>
        <p:spPr>
          <a:xfrm>
            <a:off x="6312222" y="3980402"/>
            <a:ext cx="1625600" cy="299720"/>
          </a:xfrm>
          <a:prstGeom prst="rect">
            <a:avLst/>
          </a:prstGeom>
        </p:spPr>
        <p:txBody>
          <a:bodyPr vert="horz" wrap="square" lIns="0" tIns="12700" rIns="0" bIns="0" rtlCol="0">
            <a:spAutoFit/>
          </a:bodyPr>
          <a:lstStyle/>
          <a:p>
            <a:pPr marL="12700">
              <a:lnSpc>
                <a:spcPct val="100000"/>
              </a:lnSpc>
              <a:spcBef>
                <a:spcPts val="100"/>
              </a:spcBef>
            </a:pPr>
            <a:r>
              <a:rPr sz="1800" b="1" spc="-10">
                <a:latin typeface="Microsoft JhengHei"/>
                <a:cs typeface="Microsoft JhengHei"/>
              </a:rPr>
              <a:t>一次性验收工程</a:t>
            </a:r>
            <a:endParaRPr sz="1800">
              <a:latin typeface="Microsoft JhengHei"/>
              <a:cs typeface="Microsoft JhengHei"/>
            </a:endParaRPr>
          </a:p>
        </p:txBody>
      </p:sp>
      <p:sp>
        <p:nvSpPr>
          <p:cNvPr id="29" name="object 29"/>
          <p:cNvSpPr txBox="1"/>
          <p:nvPr/>
        </p:nvSpPr>
        <p:spPr>
          <a:xfrm>
            <a:off x="3556000" y="1485900"/>
            <a:ext cx="1409700" cy="368300"/>
          </a:xfrm>
          <a:prstGeom prst="rect">
            <a:avLst/>
          </a:prstGeom>
          <a:solidFill>
            <a:srgbClr val="BBE0E3"/>
          </a:solidFill>
          <a:ln w="9525">
            <a:solidFill>
              <a:srgbClr val="000000"/>
            </a:solidFill>
          </a:ln>
        </p:spPr>
        <p:txBody>
          <a:bodyPr vert="horz" wrap="square" lIns="0" tIns="7620" rIns="0" bIns="0" rtlCol="0">
            <a:spAutoFit/>
          </a:bodyPr>
          <a:lstStyle/>
          <a:p>
            <a:pPr marL="241300">
              <a:lnSpc>
                <a:spcPct val="100000"/>
              </a:lnSpc>
              <a:spcBef>
                <a:spcPts val="60"/>
              </a:spcBef>
            </a:pPr>
            <a:r>
              <a:rPr sz="2000" b="1" spc="-15">
                <a:latin typeface="Microsoft JhengHei"/>
                <a:cs typeface="Microsoft JhengHei"/>
              </a:rPr>
              <a:t>项目性质</a:t>
            </a:r>
            <a:endParaRPr sz="2000">
              <a:latin typeface="Microsoft JhengHei"/>
              <a:cs typeface="Microsoft JhengHei"/>
            </a:endParaRPr>
          </a:p>
        </p:txBody>
      </p:sp>
      <p:sp>
        <p:nvSpPr>
          <p:cNvPr id="30" name="object 30"/>
          <p:cNvSpPr/>
          <p:nvPr/>
        </p:nvSpPr>
        <p:spPr>
          <a:xfrm>
            <a:off x="2432875" y="2438399"/>
            <a:ext cx="3655695" cy="2266315"/>
          </a:xfrm>
          <a:custGeom>
            <a:rect l="l" t="t" r="r" b="b"/>
            <a:pathLst>
              <a:path w="3655695" h="2266315">
                <a:moveTo>
                  <a:pt x="1008824" y="2260600"/>
                </a:moveTo>
                <a:lnTo>
                  <a:pt x="1007364" y="2233968"/>
                </a:lnTo>
                <a:lnTo>
                  <a:pt x="1004163" y="2175535"/>
                </a:lnTo>
                <a:lnTo>
                  <a:pt x="976579" y="2191270"/>
                </a:lnTo>
                <a:lnTo>
                  <a:pt x="962672" y="2166899"/>
                </a:lnTo>
                <a:lnTo>
                  <a:pt x="962672" y="2192540"/>
                </a:lnTo>
                <a:lnTo>
                  <a:pt x="955459" y="2203310"/>
                </a:lnTo>
                <a:lnTo>
                  <a:pt x="944181" y="2209749"/>
                </a:lnTo>
                <a:lnTo>
                  <a:pt x="77330" y="1629892"/>
                </a:lnTo>
                <a:lnTo>
                  <a:pt x="351015" y="1120203"/>
                </a:lnTo>
                <a:lnTo>
                  <a:pt x="509346" y="1397800"/>
                </a:lnTo>
                <a:lnTo>
                  <a:pt x="116433" y="1645640"/>
                </a:lnTo>
                <a:lnTo>
                  <a:pt x="123202" y="1656372"/>
                </a:lnTo>
                <a:lnTo>
                  <a:pt x="515645" y="1408836"/>
                </a:lnTo>
                <a:lnTo>
                  <a:pt x="962672" y="2192540"/>
                </a:lnTo>
                <a:lnTo>
                  <a:pt x="962672" y="2166899"/>
                </a:lnTo>
                <a:lnTo>
                  <a:pt x="526389" y="1402054"/>
                </a:lnTo>
                <a:lnTo>
                  <a:pt x="884250" y="1176324"/>
                </a:lnTo>
                <a:lnTo>
                  <a:pt x="901192" y="1203185"/>
                </a:lnTo>
                <a:lnTo>
                  <a:pt x="937488" y="1143228"/>
                </a:lnTo>
                <a:lnTo>
                  <a:pt x="945324" y="1130300"/>
                </a:lnTo>
                <a:lnTo>
                  <a:pt x="860539" y="1138732"/>
                </a:lnTo>
                <a:lnTo>
                  <a:pt x="877481" y="1165593"/>
                </a:lnTo>
                <a:lnTo>
                  <a:pt x="520103" y="1391018"/>
                </a:lnTo>
                <a:lnTo>
                  <a:pt x="358101" y="1107008"/>
                </a:lnTo>
                <a:lnTo>
                  <a:pt x="914869" y="70142"/>
                </a:lnTo>
                <a:lnTo>
                  <a:pt x="942835" y="85166"/>
                </a:lnTo>
                <a:lnTo>
                  <a:pt x="944524" y="27203"/>
                </a:lnTo>
                <a:lnTo>
                  <a:pt x="945324" y="0"/>
                </a:lnTo>
                <a:lnTo>
                  <a:pt x="903681" y="1117"/>
                </a:lnTo>
                <a:lnTo>
                  <a:pt x="903681" y="64135"/>
                </a:lnTo>
                <a:lnTo>
                  <a:pt x="350672" y="1093990"/>
                </a:lnTo>
                <a:lnTo>
                  <a:pt x="14262" y="504190"/>
                </a:lnTo>
                <a:lnTo>
                  <a:pt x="881087" y="41490"/>
                </a:lnTo>
                <a:lnTo>
                  <a:pt x="882561" y="44272"/>
                </a:lnTo>
                <a:lnTo>
                  <a:pt x="875703" y="49110"/>
                </a:lnTo>
                <a:lnTo>
                  <a:pt x="888949" y="56235"/>
                </a:lnTo>
                <a:lnTo>
                  <a:pt x="896035" y="69494"/>
                </a:lnTo>
                <a:lnTo>
                  <a:pt x="900887" y="62649"/>
                </a:lnTo>
                <a:lnTo>
                  <a:pt x="903681" y="64135"/>
                </a:lnTo>
                <a:lnTo>
                  <a:pt x="903681" y="1117"/>
                </a:lnTo>
                <a:lnTo>
                  <a:pt x="860158" y="2273"/>
                </a:lnTo>
                <a:lnTo>
                  <a:pt x="875106" y="30289"/>
                </a:lnTo>
                <a:lnTo>
                  <a:pt x="2527" y="496049"/>
                </a:lnTo>
                <a:lnTo>
                  <a:pt x="5511" y="501662"/>
                </a:lnTo>
                <a:lnTo>
                  <a:pt x="0" y="504799"/>
                </a:lnTo>
                <a:lnTo>
                  <a:pt x="343585" y="1107186"/>
                </a:lnTo>
                <a:lnTo>
                  <a:pt x="63423" y="1628952"/>
                </a:lnTo>
                <a:lnTo>
                  <a:pt x="69011" y="1631962"/>
                </a:lnTo>
                <a:lnTo>
                  <a:pt x="65493" y="1637233"/>
                </a:lnTo>
                <a:lnTo>
                  <a:pt x="941946" y="2223516"/>
                </a:lnTo>
                <a:lnTo>
                  <a:pt x="924293" y="2249906"/>
                </a:lnTo>
                <a:lnTo>
                  <a:pt x="1008824" y="2260600"/>
                </a:lnTo>
                <a:close/>
              </a:path>
              <a:path w="3655695" h="2266315">
                <a:moveTo>
                  <a:pt x="3615474" y="38150"/>
                </a:moveTo>
                <a:lnTo>
                  <a:pt x="3574783" y="13677"/>
                </a:lnTo>
                <a:lnTo>
                  <a:pt x="3570884" y="14655"/>
                </a:lnTo>
                <a:lnTo>
                  <a:pt x="3567265" y="20662"/>
                </a:lnTo>
                <a:lnTo>
                  <a:pt x="3568242" y="24561"/>
                </a:lnTo>
                <a:lnTo>
                  <a:pt x="3579469" y="31318"/>
                </a:lnTo>
                <a:lnTo>
                  <a:pt x="2659900" y="19062"/>
                </a:lnTo>
                <a:lnTo>
                  <a:pt x="2659735" y="31750"/>
                </a:lnTo>
                <a:lnTo>
                  <a:pt x="3579291" y="44018"/>
                </a:lnTo>
                <a:lnTo>
                  <a:pt x="3567887" y="50469"/>
                </a:lnTo>
                <a:lnTo>
                  <a:pt x="3566820" y="54343"/>
                </a:lnTo>
                <a:lnTo>
                  <a:pt x="3570274" y="60439"/>
                </a:lnTo>
                <a:lnTo>
                  <a:pt x="3574148" y="61518"/>
                </a:lnTo>
                <a:lnTo>
                  <a:pt x="3604539" y="44335"/>
                </a:lnTo>
                <a:lnTo>
                  <a:pt x="3615474" y="38150"/>
                </a:lnTo>
                <a:close/>
              </a:path>
              <a:path w="3655695" h="2266315">
                <a:moveTo>
                  <a:pt x="3655657" y="1761718"/>
                </a:moveTo>
                <a:lnTo>
                  <a:pt x="2658249" y="303009"/>
                </a:lnTo>
                <a:lnTo>
                  <a:pt x="2670086" y="308635"/>
                </a:lnTo>
                <a:lnTo>
                  <a:pt x="2673870" y="307276"/>
                </a:lnTo>
                <a:lnTo>
                  <a:pt x="2676880" y="300939"/>
                </a:lnTo>
                <a:lnTo>
                  <a:pt x="2675534" y="297154"/>
                </a:lnTo>
                <a:lnTo>
                  <a:pt x="2632633" y="276809"/>
                </a:lnTo>
                <a:lnTo>
                  <a:pt x="2633129" y="283603"/>
                </a:lnTo>
                <a:lnTo>
                  <a:pt x="2636037" y="324154"/>
                </a:lnTo>
                <a:lnTo>
                  <a:pt x="2639072" y="326796"/>
                </a:lnTo>
                <a:lnTo>
                  <a:pt x="2646070" y="326288"/>
                </a:lnTo>
                <a:lnTo>
                  <a:pt x="2648712" y="323253"/>
                </a:lnTo>
                <a:lnTo>
                  <a:pt x="2647772" y="310184"/>
                </a:lnTo>
                <a:lnTo>
                  <a:pt x="3628275" y="1744179"/>
                </a:lnTo>
                <a:lnTo>
                  <a:pt x="2653080" y="1142212"/>
                </a:lnTo>
                <a:lnTo>
                  <a:pt x="2666174" y="1142530"/>
                </a:lnTo>
                <a:lnTo>
                  <a:pt x="2669095" y="1139761"/>
                </a:lnTo>
                <a:lnTo>
                  <a:pt x="2669273" y="1132751"/>
                </a:lnTo>
                <a:lnTo>
                  <a:pt x="2666492" y="1129842"/>
                </a:lnTo>
                <a:lnTo>
                  <a:pt x="2619032" y="1128649"/>
                </a:lnTo>
                <a:lnTo>
                  <a:pt x="2619679" y="1129855"/>
                </a:lnTo>
                <a:lnTo>
                  <a:pt x="2641371" y="1170546"/>
                </a:lnTo>
                <a:lnTo>
                  <a:pt x="2645206" y="1171714"/>
                </a:lnTo>
                <a:lnTo>
                  <a:pt x="2651404" y="1168425"/>
                </a:lnTo>
                <a:lnTo>
                  <a:pt x="2652572" y="1164577"/>
                </a:lnTo>
                <a:lnTo>
                  <a:pt x="2646413" y="1153007"/>
                </a:lnTo>
                <a:lnTo>
                  <a:pt x="3637153" y="1764588"/>
                </a:lnTo>
                <a:lnTo>
                  <a:pt x="2636037" y="2240724"/>
                </a:lnTo>
                <a:lnTo>
                  <a:pt x="2643416" y="2229904"/>
                </a:lnTo>
                <a:lnTo>
                  <a:pt x="2642679" y="2225954"/>
                </a:lnTo>
                <a:lnTo>
                  <a:pt x="2636888" y="2222004"/>
                </a:lnTo>
                <a:lnTo>
                  <a:pt x="2632926" y="2222741"/>
                </a:lnTo>
                <a:lnTo>
                  <a:pt x="2606179" y="2261959"/>
                </a:lnTo>
                <a:lnTo>
                  <a:pt x="2610078" y="2262289"/>
                </a:lnTo>
                <a:lnTo>
                  <a:pt x="2653474" y="2265946"/>
                </a:lnTo>
                <a:lnTo>
                  <a:pt x="2656548" y="2263356"/>
                </a:lnTo>
                <a:lnTo>
                  <a:pt x="2657144" y="2256371"/>
                </a:lnTo>
                <a:lnTo>
                  <a:pt x="2654541" y="2253297"/>
                </a:lnTo>
                <a:lnTo>
                  <a:pt x="2641498" y="2252192"/>
                </a:lnTo>
                <a:lnTo>
                  <a:pt x="3653142" y="1771040"/>
                </a:lnTo>
                <a:lnTo>
                  <a:pt x="3650411" y="1765312"/>
                </a:lnTo>
                <a:lnTo>
                  <a:pt x="3655657" y="1761718"/>
                </a:lnTo>
                <a:close/>
              </a:path>
            </a:pathLst>
          </a:custGeom>
          <a:solidFill>
            <a:srgbClr val="000000"/>
          </a:solidFill>
        </p:spPr>
        <p:txBody>
          <a:bodyPr wrap="square" lIns="0" tIns="0" rIns="0" bIns="0" rtlCol="0"/>
          <a:lstStyle/>
          <a:p/>
        </p:txBody>
      </p:sp>
      <p:grpSp>
        <p:nvGrpSpPr>
          <p:cNvPr id="31" name="object 31"/>
          <p:cNvGrpSpPr/>
          <p:nvPr/>
        </p:nvGrpSpPr>
        <p:grpSpPr>
          <a:xfrm>
            <a:off x="5583235" y="5481637"/>
            <a:ext cx="2257425" cy="352425"/>
            <a:chOff x="5583235" y="5481637"/>
            <a:chExt cx="2257425" cy="352425"/>
          </a:xfrm>
        </p:grpSpPr>
        <p:sp>
          <p:nvSpPr>
            <p:cNvPr id="32" name="object 32"/>
            <p:cNvSpPr/>
            <p:nvPr/>
          </p:nvSpPr>
          <p:spPr>
            <a:xfrm>
              <a:off x="5587997" y="5486399"/>
              <a:ext cx="2247900" cy="342900"/>
            </a:xfrm>
            <a:custGeom>
              <a:rect l="l" t="t" r="r" b="b"/>
              <a:pathLst>
                <a:path w="2247900" h="342900">
                  <a:moveTo>
                    <a:pt x="1123950" y="0"/>
                  </a:moveTo>
                  <a:close/>
                </a:path>
                <a:path w="2247900" h="342900">
                  <a:moveTo>
                    <a:pt x="2247899" y="171450"/>
                  </a:moveTo>
                  <a:lnTo>
                    <a:pt x="1" y="171450"/>
                  </a:lnTo>
                  <a:lnTo>
                    <a:pt x="2595" y="159711"/>
                  </a:lnTo>
                  <a:lnTo>
                    <a:pt x="40151" y="125871"/>
                  </a:lnTo>
                  <a:lnTo>
                    <a:pt x="88329" y="104713"/>
                  </a:lnTo>
                  <a:lnTo>
                    <a:pt x="153456" y="84915"/>
                  </a:lnTo>
                  <a:lnTo>
                    <a:pt x="191958" y="75590"/>
                  </a:lnTo>
                  <a:lnTo>
                    <a:pt x="234194" y="66681"/>
                  </a:lnTo>
                  <a:lnTo>
                    <a:pt x="279998" y="58215"/>
                  </a:lnTo>
                  <a:lnTo>
                    <a:pt x="329203" y="50216"/>
                  </a:lnTo>
                  <a:lnTo>
                    <a:pt x="381641" y="42710"/>
                  </a:lnTo>
                  <a:lnTo>
                    <a:pt x="437144" y="35723"/>
                  </a:lnTo>
                  <a:lnTo>
                    <a:pt x="495546" y="29280"/>
                  </a:lnTo>
                  <a:lnTo>
                    <a:pt x="556678" y="23407"/>
                  </a:lnTo>
                  <a:lnTo>
                    <a:pt x="620374" y="18130"/>
                  </a:lnTo>
                  <a:lnTo>
                    <a:pt x="686466" y="13473"/>
                  </a:lnTo>
                  <a:lnTo>
                    <a:pt x="754787" y="9462"/>
                  </a:lnTo>
                  <a:lnTo>
                    <a:pt x="825169" y="6124"/>
                  </a:lnTo>
                  <a:lnTo>
                    <a:pt x="897445" y="3483"/>
                  </a:lnTo>
                  <a:lnTo>
                    <a:pt x="971449" y="1565"/>
                  </a:lnTo>
                  <a:lnTo>
                    <a:pt x="1047016" y="395"/>
                  </a:lnTo>
                  <a:lnTo>
                    <a:pt x="1123950" y="0"/>
                  </a:lnTo>
                  <a:lnTo>
                    <a:pt x="1200907" y="395"/>
                  </a:lnTo>
                  <a:lnTo>
                    <a:pt x="1276469" y="1565"/>
                  </a:lnTo>
                  <a:lnTo>
                    <a:pt x="1350471" y="3483"/>
                  </a:lnTo>
                  <a:lnTo>
                    <a:pt x="1422746" y="6124"/>
                  </a:lnTo>
                  <a:lnTo>
                    <a:pt x="1493127" y="9463"/>
                  </a:lnTo>
                  <a:lnTo>
                    <a:pt x="1561447" y="13473"/>
                  </a:lnTo>
                  <a:lnTo>
                    <a:pt x="1627538" y="18130"/>
                  </a:lnTo>
                  <a:lnTo>
                    <a:pt x="1691234" y="23408"/>
                  </a:lnTo>
                  <a:lnTo>
                    <a:pt x="1752365" y="29281"/>
                  </a:lnTo>
                  <a:lnTo>
                    <a:pt x="1810766" y="35724"/>
                  </a:lnTo>
                  <a:lnTo>
                    <a:pt x="1866269" y="42711"/>
                  </a:lnTo>
                  <a:lnTo>
                    <a:pt x="1918706" y="50216"/>
                  </a:lnTo>
                  <a:lnTo>
                    <a:pt x="1967910" y="58215"/>
                  </a:lnTo>
                  <a:lnTo>
                    <a:pt x="2013714" y="66682"/>
                  </a:lnTo>
                  <a:lnTo>
                    <a:pt x="2055949" y="75591"/>
                  </a:lnTo>
                  <a:lnTo>
                    <a:pt x="2094450" y="84916"/>
                  </a:lnTo>
                  <a:lnTo>
                    <a:pt x="2159576" y="104714"/>
                  </a:lnTo>
                  <a:lnTo>
                    <a:pt x="2207752" y="125872"/>
                  </a:lnTo>
                  <a:lnTo>
                    <a:pt x="2245307" y="159711"/>
                  </a:lnTo>
                  <a:lnTo>
                    <a:pt x="2247899" y="171450"/>
                  </a:lnTo>
                  <a:close/>
                </a:path>
                <a:path w="2247900" h="342900">
                  <a:moveTo>
                    <a:pt x="1123950" y="342899"/>
                  </a:moveTo>
                  <a:lnTo>
                    <a:pt x="1046998" y="342503"/>
                  </a:lnTo>
                  <a:lnTo>
                    <a:pt x="971437" y="341334"/>
                  </a:lnTo>
                  <a:lnTo>
                    <a:pt x="897435" y="339416"/>
                  </a:lnTo>
                  <a:lnTo>
                    <a:pt x="825160" y="336775"/>
                  </a:lnTo>
                  <a:lnTo>
                    <a:pt x="754778" y="333436"/>
                  </a:lnTo>
                  <a:lnTo>
                    <a:pt x="686458" y="329426"/>
                  </a:lnTo>
                  <a:lnTo>
                    <a:pt x="620366" y="324769"/>
                  </a:lnTo>
                  <a:lnTo>
                    <a:pt x="556671" y="319491"/>
                  </a:lnTo>
                  <a:lnTo>
                    <a:pt x="495539" y="313618"/>
                  </a:lnTo>
                  <a:lnTo>
                    <a:pt x="437138" y="307175"/>
                  </a:lnTo>
                  <a:lnTo>
                    <a:pt x="381635" y="300188"/>
                  </a:lnTo>
                  <a:lnTo>
                    <a:pt x="329197" y="292683"/>
                  </a:lnTo>
                  <a:lnTo>
                    <a:pt x="279993" y="284684"/>
                  </a:lnTo>
                  <a:lnTo>
                    <a:pt x="234189" y="276217"/>
                  </a:lnTo>
                  <a:lnTo>
                    <a:pt x="191953" y="267308"/>
                  </a:lnTo>
                  <a:lnTo>
                    <a:pt x="153452" y="257983"/>
                  </a:lnTo>
                  <a:lnTo>
                    <a:pt x="88325" y="238185"/>
                  </a:lnTo>
                  <a:lnTo>
                    <a:pt x="40148" y="217027"/>
                  </a:lnTo>
                  <a:lnTo>
                    <a:pt x="2593" y="183188"/>
                  </a:lnTo>
                  <a:lnTo>
                    <a:pt x="0" y="171449"/>
                  </a:lnTo>
                  <a:lnTo>
                    <a:pt x="2247899" y="171450"/>
                  </a:lnTo>
                  <a:lnTo>
                    <a:pt x="2225064" y="206002"/>
                  </a:lnTo>
                  <a:lnTo>
                    <a:pt x="2185864" y="227764"/>
                  </a:lnTo>
                  <a:lnTo>
                    <a:pt x="2129045" y="248267"/>
                  </a:lnTo>
                  <a:lnTo>
                    <a:pt x="2055946" y="267309"/>
                  </a:lnTo>
                  <a:lnTo>
                    <a:pt x="2013710" y="276217"/>
                  </a:lnTo>
                  <a:lnTo>
                    <a:pt x="1967906" y="284684"/>
                  </a:lnTo>
                  <a:lnTo>
                    <a:pt x="1918701" y="292683"/>
                  </a:lnTo>
                  <a:lnTo>
                    <a:pt x="1866264" y="300188"/>
                  </a:lnTo>
                  <a:lnTo>
                    <a:pt x="1810761" y="307175"/>
                  </a:lnTo>
                  <a:lnTo>
                    <a:pt x="1752360" y="313618"/>
                  </a:lnTo>
                  <a:lnTo>
                    <a:pt x="1691228" y="319491"/>
                  </a:lnTo>
                  <a:lnTo>
                    <a:pt x="1627533" y="324769"/>
                  </a:lnTo>
                  <a:lnTo>
                    <a:pt x="1561441" y="329426"/>
                  </a:lnTo>
                  <a:lnTo>
                    <a:pt x="1493121" y="333436"/>
                  </a:lnTo>
                  <a:lnTo>
                    <a:pt x="1422740" y="336775"/>
                  </a:lnTo>
                  <a:lnTo>
                    <a:pt x="1350464" y="339416"/>
                  </a:lnTo>
                  <a:lnTo>
                    <a:pt x="1276463" y="341334"/>
                  </a:lnTo>
                  <a:lnTo>
                    <a:pt x="1200902" y="342504"/>
                  </a:lnTo>
                  <a:lnTo>
                    <a:pt x="1123950" y="342899"/>
                  </a:lnTo>
                  <a:close/>
                </a:path>
              </a:pathLst>
            </a:custGeom>
            <a:solidFill>
              <a:srgbClr val="BBE0E3"/>
            </a:solidFill>
          </p:spPr>
          <p:txBody>
            <a:bodyPr wrap="square" lIns="0" tIns="0" rIns="0" bIns="0" rtlCol="0"/>
            <a:lstStyle/>
            <a:p/>
          </p:txBody>
        </p:sp>
        <p:sp>
          <p:nvSpPr>
            <p:cNvPr id="33" name="object 33"/>
            <p:cNvSpPr/>
            <p:nvPr/>
          </p:nvSpPr>
          <p:spPr>
            <a:xfrm>
              <a:off x="5587997" y="5486399"/>
              <a:ext cx="2247900" cy="342900"/>
            </a:xfrm>
            <a:custGeom>
              <a:rect l="l" t="t" r="r" b="b"/>
              <a:pathLst>
                <a:path w="2247900" h="342900">
                  <a:moveTo>
                    <a:pt x="1" y="171450"/>
                  </a:moveTo>
                  <a:lnTo>
                    <a:pt x="22836" y="136897"/>
                  </a:lnTo>
                  <a:lnTo>
                    <a:pt x="62036" y="115136"/>
                  </a:lnTo>
                  <a:lnTo>
                    <a:pt x="118855" y="94632"/>
                  </a:lnTo>
                  <a:lnTo>
                    <a:pt x="191954" y="75591"/>
                  </a:lnTo>
                  <a:lnTo>
                    <a:pt x="234190" y="66682"/>
                  </a:lnTo>
                  <a:lnTo>
                    <a:pt x="279994" y="58215"/>
                  </a:lnTo>
                  <a:lnTo>
                    <a:pt x="329198" y="50216"/>
                  </a:lnTo>
                  <a:lnTo>
                    <a:pt x="381636" y="42711"/>
                  </a:lnTo>
                  <a:lnTo>
                    <a:pt x="437138" y="35724"/>
                  </a:lnTo>
                  <a:lnTo>
                    <a:pt x="495540" y="29281"/>
                  </a:lnTo>
                  <a:lnTo>
                    <a:pt x="556672" y="23408"/>
                  </a:lnTo>
                  <a:lnTo>
                    <a:pt x="620367" y="18130"/>
                  </a:lnTo>
                  <a:lnTo>
                    <a:pt x="686459" y="13473"/>
                  </a:lnTo>
                  <a:lnTo>
                    <a:pt x="754779" y="9463"/>
                  </a:lnTo>
                  <a:lnTo>
                    <a:pt x="825160" y="6124"/>
                  </a:lnTo>
                  <a:lnTo>
                    <a:pt x="897435" y="3483"/>
                  </a:lnTo>
                  <a:lnTo>
                    <a:pt x="971437" y="1565"/>
                  </a:lnTo>
                  <a:lnTo>
                    <a:pt x="1046998" y="395"/>
                  </a:lnTo>
                  <a:lnTo>
                    <a:pt x="1123950" y="0"/>
                  </a:lnTo>
                  <a:lnTo>
                    <a:pt x="1200901" y="395"/>
                  </a:lnTo>
                  <a:lnTo>
                    <a:pt x="1276462" y="1565"/>
                  </a:lnTo>
                  <a:lnTo>
                    <a:pt x="1350464" y="3483"/>
                  </a:lnTo>
                  <a:lnTo>
                    <a:pt x="1422739" y="6124"/>
                  </a:lnTo>
                  <a:lnTo>
                    <a:pt x="1493121" y="9462"/>
                  </a:lnTo>
                  <a:lnTo>
                    <a:pt x="1561441" y="13473"/>
                  </a:lnTo>
                  <a:lnTo>
                    <a:pt x="1627532" y="18130"/>
                  </a:lnTo>
                  <a:lnTo>
                    <a:pt x="1691228" y="23407"/>
                  </a:lnTo>
                  <a:lnTo>
                    <a:pt x="1752360" y="29280"/>
                  </a:lnTo>
                  <a:lnTo>
                    <a:pt x="1810761" y="35723"/>
                  </a:lnTo>
                  <a:lnTo>
                    <a:pt x="1866264" y="42710"/>
                  </a:lnTo>
                  <a:lnTo>
                    <a:pt x="1918702" y="50216"/>
                  </a:lnTo>
                  <a:lnTo>
                    <a:pt x="1967906" y="58215"/>
                  </a:lnTo>
                  <a:lnTo>
                    <a:pt x="2013710" y="66681"/>
                  </a:lnTo>
                  <a:lnTo>
                    <a:pt x="2055946" y="75590"/>
                  </a:lnTo>
                  <a:lnTo>
                    <a:pt x="2094447" y="84915"/>
                  </a:lnTo>
                  <a:lnTo>
                    <a:pt x="2159574" y="104713"/>
                  </a:lnTo>
                  <a:lnTo>
                    <a:pt x="2207751" y="125871"/>
                  </a:lnTo>
                  <a:lnTo>
                    <a:pt x="2245307" y="159711"/>
                  </a:lnTo>
                  <a:lnTo>
                    <a:pt x="2247900" y="171449"/>
                  </a:lnTo>
                  <a:lnTo>
                    <a:pt x="2245306" y="183188"/>
                  </a:lnTo>
                  <a:lnTo>
                    <a:pt x="2237638" y="194714"/>
                  </a:lnTo>
                  <a:lnTo>
                    <a:pt x="2185864" y="227764"/>
                  </a:lnTo>
                  <a:lnTo>
                    <a:pt x="2129045" y="248267"/>
                  </a:lnTo>
                  <a:lnTo>
                    <a:pt x="2055946" y="267309"/>
                  </a:lnTo>
                  <a:lnTo>
                    <a:pt x="2013710" y="276217"/>
                  </a:lnTo>
                  <a:lnTo>
                    <a:pt x="1967906" y="284684"/>
                  </a:lnTo>
                  <a:lnTo>
                    <a:pt x="1918701" y="292683"/>
                  </a:lnTo>
                  <a:lnTo>
                    <a:pt x="1866264" y="300188"/>
                  </a:lnTo>
                  <a:lnTo>
                    <a:pt x="1810761" y="307175"/>
                  </a:lnTo>
                  <a:lnTo>
                    <a:pt x="1752360" y="313618"/>
                  </a:lnTo>
                  <a:lnTo>
                    <a:pt x="1691228" y="319491"/>
                  </a:lnTo>
                  <a:lnTo>
                    <a:pt x="1627533" y="324769"/>
                  </a:lnTo>
                  <a:lnTo>
                    <a:pt x="1561441" y="329426"/>
                  </a:lnTo>
                  <a:lnTo>
                    <a:pt x="1493121" y="333436"/>
                  </a:lnTo>
                  <a:lnTo>
                    <a:pt x="1422740" y="336775"/>
                  </a:lnTo>
                  <a:lnTo>
                    <a:pt x="1350464" y="339416"/>
                  </a:lnTo>
                  <a:lnTo>
                    <a:pt x="1276463" y="341334"/>
                  </a:lnTo>
                  <a:lnTo>
                    <a:pt x="1200902" y="342504"/>
                  </a:lnTo>
                  <a:lnTo>
                    <a:pt x="1123950" y="342899"/>
                  </a:lnTo>
                  <a:lnTo>
                    <a:pt x="1046998" y="342503"/>
                  </a:lnTo>
                  <a:lnTo>
                    <a:pt x="971437" y="341334"/>
                  </a:lnTo>
                  <a:lnTo>
                    <a:pt x="897435" y="339416"/>
                  </a:lnTo>
                  <a:lnTo>
                    <a:pt x="825160" y="336775"/>
                  </a:lnTo>
                  <a:lnTo>
                    <a:pt x="754778" y="333436"/>
                  </a:lnTo>
                  <a:lnTo>
                    <a:pt x="686458" y="329426"/>
                  </a:lnTo>
                  <a:lnTo>
                    <a:pt x="620366" y="324769"/>
                  </a:lnTo>
                  <a:lnTo>
                    <a:pt x="556671" y="319491"/>
                  </a:lnTo>
                  <a:lnTo>
                    <a:pt x="495539" y="313618"/>
                  </a:lnTo>
                  <a:lnTo>
                    <a:pt x="437138" y="307175"/>
                  </a:lnTo>
                  <a:lnTo>
                    <a:pt x="381635" y="300188"/>
                  </a:lnTo>
                  <a:lnTo>
                    <a:pt x="329197" y="292683"/>
                  </a:lnTo>
                  <a:lnTo>
                    <a:pt x="279993" y="284684"/>
                  </a:lnTo>
                  <a:lnTo>
                    <a:pt x="234189" y="276217"/>
                  </a:lnTo>
                  <a:lnTo>
                    <a:pt x="191953" y="267308"/>
                  </a:lnTo>
                  <a:lnTo>
                    <a:pt x="153452" y="257983"/>
                  </a:lnTo>
                  <a:lnTo>
                    <a:pt x="88325" y="238185"/>
                  </a:lnTo>
                  <a:lnTo>
                    <a:pt x="40148" y="217027"/>
                  </a:lnTo>
                  <a:lnTo>
                    <a:pt x="2593" y="183188"/>
                  </a:lnTo>
                  <a:lnTo>
                    <a:pt x="0" y="171449"/>
                  </a:lnTo>
                  <a:close/>
                </a:path>
              </a:pathLst>
            </a:custGeom>
            <a:ln w="9525">
              <a:solidFill>
                <a:srgbClr val="000000"/>
              </a:solidFill>
            </a:ln>
          </p:spPr>
          <p:txBody>
            <a:bodyPr wrap="square" lIns="0" tIns="0" rIns="0" bIns="0" rtlCol="0"/>
            <a:lstStyle/>
            <a:p/>
          </p:txBody>
        </p:sp>
      </p:grpSp>
      <p:sp>
        <p:nvSpPr>
          <p:cNvPr id="34" name="object 34"/>
          <p:cNvSpPr txBox="1"/>
          <p:nvPr/>
        </p:nvSpPr>
        <p:spPr>
          <a:xfrm>
            <a:off x="3664272" y="4466623"/>
            <a:ext cx="3816350" cy="1520825"/>
          </a:xfrm>
          <a:prstGeom prst="rect">
            <a:avLst/>
          </a:prstGeom>
        </p:spPr>
        <p:txBody>
          <a:bodyPr vert="horz" wrap="square" lIns="0" tIns="12700" rIns="0" bIns="0" rtlCol="0">
            <a:spAutoFit/>
          </a:bodyPr>
          <a:lstStyle/>
          <a:p>
            <a:pPr marL="12700">
              <a:lnSpc>
                <a:spcPct val="100000"/>
              </a:lnSpc>
              <a:spcBef>
                <a:spcPts val="100"/>
              </a:spcBef>
            </a:pPr>
            <a:r>
              <a:rPr sz="2400" b="1" spc="-15">
                <a:latin typeface="Microsoft JhengHei"/>
                <a:cs typeface="Microsoft JhengHei"/>
              </a:rPr>
              <a:t>单纯购置</a:t>
            </a:r>
            <a:endParaRPr sz="2400">
              <a:latin typeface="Microsoft JhengHei"/>
              <a:cs typeface="Microsoft JhengHei"/>
            </a:endParaRPr>
          </a:p>
          <a:p>
            <a:pPr>
              <a:lnSpc>
                <a:spcPct val="100000"/>
              </a:lnSpc>
              <a:spcBef>
                <a:spcPts val="15"/>
              </a:spcBef>
            </a:pPr>
            <a:endParaRPr sz="3000">
              <a:latin typeface="Microsoft JhengHei"/>
              <a:cs typeface="Microsoft JhengHei"/>
            </a:endParaRPr>
          </a:p>
          <a:p>
            <a:pPr marL="2380615">
              <a:lnSpc>
                <a:spcPct val="100000"/>
              </a:lnSpc>
            </a:pPr>
            <a:r>
              <a:rPr sz="1400" b="1">
                <a:latin typeface="Microsoft JhengHei"/>
                <a:cs typeface="Microsoft JhengHei"/>
              </a:rPr>
              <a:t>可简</a:t>
            </a:r>
            <a:r>
              <a:rPr sz="2800" b="1" spc="-20">
                <a:latin typeface="Microsoft JhengHei"/>
                <a:cs typeface="Microsoft JhengHei"/>
              </a:rPr>
              <a:t>化流程</a:t>
            </a:r>
            <a:endParaRPr sz="2800">
              <a:latin typeface="Microsoft JhengHei"/>
              <a:cs typeface="Microsoft JhengHei"/>
            </a:endParaRPr>
          </a:p>
        </p:txBody>
      </p:sp>
      <p:sp>
        <p:nvSpPr>
          <p:cNvPr id="35" name="object 35"/>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11</a:t>
            </a:fld>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5"/>
              <a:t>管理模</a:t>
            </a:r>
            <a:r>
              <a:rPr spc="-50"/>
              <a:t>式</a:t>
            </a:r>
          </a:p>
        </p:txBody>
      </p:sp>
      <p:sp>
        <p:nvSpPr>
          <p:cNvPr id="4" name="object 4"/>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12</a:t>
            </a:fld>
          </a:p>
        </p:txBody>
      </p:sp>
      <p:sp>
        <p:nvSpPr>
          <p:cNvPr id="3" name="object 3"/>
          <p:cNvSpPr txBox="1"/>
          <p:nvPr/>
        </p:nvSpPr>
        <p:spPr>
          <a:xfrm>
            <a:off x="431165" y="980280"/>
            <a:ext cx="8086090" cy="4283075"/>
          </a:xfrm>
          <a:prstGeom prst="rect">
            <a:avLst/>
          </a:prstGeom>
        </p:spPr>
        <p:txBody>
          <a:bodyPr vert="horz" wrap="square" lIns="0" tIns="209550" rIns="0" bIns="0" rtlCol="0">
            <a:spAutoFit/>
          </a:bodyPr>
          <a:lstStyle/>
          <a:p>
            <a:pPr marL="283210" indent="-271145">
              <a:lnSpc>
                <a:spcPct val="100000"/>
              </a:lnSpc>
              <a:spcBef>
                <a:spcPts val="1650"/>
              </a:spcBef>
              <a:buClr>
                <a:srgbClr val="A4001E"/>
              </a:buClr>
              <a:buSzPct val="98214"/>
              <a:buFont typeface="Wingdings"/>
              <a:buChar char=""/>
              <a:tabLst>
                <a:tab pos="283845"/>
              </a:tabLst>
            </a:pPr>
            <a:r>
              <a:rPr sz="2800">
                <a:latin typeface="MS Gothic"/>
                <a:cs typeface="MS Gothic"/>
              </a:rPr>
              <a:t>集</a:t>
            </a:r>
            <a:r>
              <a:rPr sz="2800">
                <a:latin typeface="Microsoft JhengHei"/>
                <a:cs typeface="Microsoft JhengHei"/>
              </a:rPr>
              <a:t>团管项目</a:t>
            </a:r>
            <a:r>
              <a:rPr sz="2800">
                <a:latin typeface="Arial"/>
                <a:cs typeface="Arial"/>
              </a:rPr>
              <a:t>----</a:t>
            </a:r>
            <a:r>
              <a:rPr sz="2800" spc="-15">
                <a:latin typeface="MS Gothic"/>
                <a:cs typeface="MS Gothic"/>
              </a:rPr>
              <a:t>一干管理</a:t>
            </a:r>
            <a:endParaRPr sz="2800">
              <a:latin typeface="MS Gothic"/>
              <a:cs typeface="MS Gothic"/>
            </a:endParaRPr>
          </a:p>
          <a:p>
            <a:pPr marL="283210" indent="-271145">
              <a:lnSpc>
                <a:spcPct val="100000"/>
              </a:lnSpc>
              <a:spcBef>
                <a:spcPts val="1620"/>
              </a:spcBef>
              <a:buClr>
                <a:srgbClr val="A4001E"/>
              </a:buClr>
              <a:buSzPct val="98214"/>
              <a:buFont typeface="Wingdings"/>
              <a:buChar char=""/>
              <a:tabLst>
                <a:tab pos="283845"/>
              </a:tabLst>
            </a:pPr>
            <a:r>
              <a:rPr sz="2800">
                <a:latin typeface="MS Gothic"/>
                <a:cs typeface="MS Gothic"/>
              </a:rPr>
              <a:t>省管</a:t>
            </a:r>
            <a:r>
              <a:rPr sz="2800">
                <a:latin typeface="Microsoft JhengHei"/>
                <a:cs typeface="Microsoft JhengHei"/>
              </a:rPr>
              <a:t>项目</a:t>
            </a:r>
            <a:r>
              <a:rPr sz="2800">
                <a:latin typeface="Arial"/>
                <a:cs typeface="Arial"/>
              </a:rPr>
              <a:t>----</a:t>
            </a:r>
            <a:r>
              <a:rPr sz="2800" spc="-15">
                <a:latin typeface="MS Gothic"/>
                <a:cs typeface="MS Gothic"/>
              </a:rPr>
              <a:t>二干管理</a:t>
            </a:r>
            <a:endParaRPr sz="2800">
              <a:latin typeface="MS Gothic"/>
              <a:cs typeface="MS Gothic"/>
            </a:endParaRPr>
          </a:p>
          <a:p>
            <a:pPr marL="283210" indent="-271145">
              <a:lnSpc>
                <a:spcPct val="100000"/>
              </a:lnSpc>
              <a:spcBef>
                <a:spcPts val="1620"/>
              </a:spcBef>
              <a:buClr>
                <a:srgbClr val="A4001E"/>
              </a:buClr>
              <a:buSzPct val="98214"/>
              <a:buFont typeface="Wingdings"/>
              <a:buChar char=""/>
              <a:tabLst>
                <a:tab pos="283845"/>
              </a:tabLst>
            </a:pPr>
            <a:r>
              <a:rPr sz="2800">
                <a:latin typeface="MS Gothic"/>
                <a:cs typeface="MS Gothic"/>
              </a:rPr>
              <a:t>本地网管</a:t>
            </a:r>
            <a:r>
              <a:rPr sz="2800">
                <a:latin typeface="Microsoft JhengHei"/>
                <a:cs typeface="Microsoft JhengHei"/>
              </a:rPr>
              <a:t>项目</a:t>
            </a:r>
            <a:r>
              <a:rPr sz="2800">
                <a:latin typeface="Arial"/>
                <a:cs typeface="Arial"/>
              </a:rPr>
              <a:t>----</a:t>
            </a:r>
            <a:r>
              <a:rPr sz="2800" spc="-10">
                <a:latin typeface="Arial"/>
                <a:cs typeface="Arial"/>
              </a:rPr>
              <a:t>ABC</a:t>
            </a:r>
            <a:r>
              <a:rPr sz="2800">
                <a:latin typeface="MS Gothic"/>
                <a:cs typeface="MS Gothic"/>
              </a:rPr>
              <a:t>分</a:t>
            </a:r>
            <a:r>
              <a:rPr sz="2800" spc="-20">
                <a:latin typeface="Microsoft JhengHei"/>
                <a:cs typeface="Microsoft JhengHei"/>
              </a:rPr>
              <a:t>类管理</a:t>
            </a:r>
            <a:endParaRPr sz="2800">
              <a:latin typeface="Microsoft JhengHei"/>
              <a:cs typeface="Microsoft JhengHei"/>
            </a:endParaRPr>
          </a:p>
          <a:p>
            <a:pPr marL="239395" marR="5080" indent="-227329">
              <a:lnSpc>
                <a:spcPct val="104900"/>
              </a:lnSpc>
              <a:spcBef>
                <a:spcPts val="1505"/>
              </a:spcBef>
            </a:pPr>
            <a:r>
              <a:rPr sz="2800">
                <a:latin typeface="Arial"/>
                <a:cs typeface="Arial"/>
              </a:rPr>
              <a:t>A</a:t>
            </a:r>
            <a:r>
              <a:rPr sz="2800" spc="-5">
                <a:latin typeface="Microsoft JhengHei"/>
                <a:cs typeface="Microsoft JhengHei"/>
              </a:rPr>
              <a:t>类：设计、施工、监理原则上由省公司统一指定，</a:t>
            </a:r>
            <a:r>
              <a:rPr sz="2800" spc="-10">
                <a:latin typeface="Microsoft JhengHei"/>
                <a:cs typeface="Microsoft JhengHei"/>
              </a:rPr>
              <a:t>设计需经省公司审批</a:t>
            </a:r>
            <a:endParaRPr sz="2800">
              <a:latin typeface="Microsoft JhengHei"/>
              <a:cs typeface="Microsoft JhengHei"/>
            </a:endParaRPr>
          </a:p>
          <a:p>
            <a:pPr marL="12700">
              <a:lnSpc>
                <a:spcPct val="100000"/>
              </a:lnSpc>
              <a:spcBef>
                <a:spcPts val="1515"/>
              </a:spcBef>
            </a:pPr>
            <a:r>
              <a:rPr sz="2800">
                <a:latin typeface="Arial"/>
                <a:cs typeface="Arial"/>
              </a:rPr>
              <a:t>B</a:t>
            </a:r>
            <a:r>
              <a:rPr sz="2800" spc="-5">
                <a:latin typeface="Microsoft JhengHei"/>
                <a:cs typeface="Microsoft JhengHei"/>
              </a:rPr>
              <a:t>类：项目立项需经省公司审批</a:t>
            </a:r>
            <a:endParaRPr sz="2800">
              <a:latin typeface="Microsoft JhengHei"/>
              <a:cs typeface="Microsoft JhengHei"/>
            </a:endParaRPr>
          </a:p>
          <a:p>
            <a:pPr marL="12700">
              <a:lnSpc>
                <a:spcPct val="100000"/>
              </a:lnSpc>
              <a:spcBef>
                <a:spcPts val="1680"/>
              </a:spcBef>
            </a:pPr>
            <a:r>
              <a:rPr sz="2800">
                <a:latin typeface="Arial"/>
                <a:cs typeface="Arial"/>
              </a:rPr>
              <a:t>C</a:t>
            </a:r>
            <a:r>
              <a:rPr sz="2800" spc="-5">
                <a:latin typeface="Microsoft JhengHei"/>
                <a:cs typeface="Microsoft JhengHei"/>
              </a:rPr>
              <a:t>类：分公司在投资额范围内自行批复实施</a:t>
            </a:r>
            <a:endParaRPr sz="2800">
              <a:latin typeface="Microsoft JhengHei"/>
              <a:cs typeface="Microsoft JhengHei"/>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latin typeface="Microsoft JhengHei"/>
                <a:cs typeface="Microsoft JhengHei"/>
              </a:rPr>
              <a:t>项目需求</a:t>
            </a:r>
          </a:p>
        </p:txBody>
      </p:sp>
      <p:sp>
        <p:nvSpPr>
          <p:cNvPr id="3" name="object 3"/>
          <p:cNvSpPr txBox="1"/>
          <p:nvPr/>
        </p:nvSpPr>
        <p:spPr>
          <a:xfrm>
            <a:off x="358140" y="1204594"/>
            <a:ext cx="21590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Microsoft JhengHei"/>
                <a:cs typeface="Microsoft JhengHei"/>
              </a:rPr>
              <a:t>项目需求申请</a:t>
            </a:r>
            <a:endParaRPr sz="2800">
              <a:latin typeface="Microsoft JhengHei"/>
              <a:cs typeface="Microsoft JhengHei"/>
            </a:endParaRPr>
          </a:p>
        </p:txBody>
      </p:sp>
      <p:grpSp>
        <p:nvGrpSpPr>
          <p:cNvPr id="4" name="object 4"/>
          <p:cNvGrpSpPr/>
          <p:nvPr/>
        </p:nvGrpSpPr>
        <p:grpSpPr>
          <a:xfrm>
            <a:off x="1201737" y="2014537"/>
            <a:ext cx="2422525" cy="1114425"/>
            <a:chOff x="1201737" y="2014537"/>
            <a:chExt cx="2422525" cy="1114425"/>
          </a:xfrm>
        </p:grpSpPr>
        <p:sp>
          <p:nvSpPr>
            <p:cNvPr id="5" name="object 5"/>
            <p:cNvSpPr/>
            <p:nvPr/>
          </p:nvSpPr>
          <p:spPr>
            <a:xfrm>
              <a:off x="1206499" y="2019299"/>
              <a:ext cx="2413000" cy="1104900"/>
            </a:xfrm>
            <a:custGeom>
              <a:rect l="l" t="t" r="r" b="b"/>
              <a:pathLst>
                <a:path w="2413000" h="1104900">
                  <a:moveTo>
                    <a:pt x="184153" y="1104900"/>
                  </a:moveTo>
                  <a:lnTo>
                    <a:pt x="135198" y="1098321"/>
                  </a:lnTo>
                  <a:lnTo>
                    <a:pt x="91207" y="1079757"/>
                  </a:lnTo>
                  <a:lnTo>
                    <a:pt x="53937" y="1050962"/>
                  </a:lnTo>
                  <a:lnTo>
                    <a:pt x="25142" y="1013692"/>
                  </a:lnTo>
                  <a:lnTo>
                    <a:pt x="6578" y="969701"/>
                  </a:lnTo>
                  <a:lnTo>
                    <a:pt x="0" y="920746"/>
                  </a:lnTo>
                  <a:lnTo>
                    <a:pt x="0" y="184153"/>
                  </a:lnTo>
                  <a:lnTo>
                    <a:pt x="6578" y="135198"/>
                  </a:lnTo>
                  <a:lnTo>
                    <a:pt x="25142" y="91207"/>
                  </a:lnTo>
                  <a:lnTo>
                    <a:pt x="53937" y="53937"/>
                  </a:lnTo>
                  <a:lnTo>
                    <a:pt x="91207" y="25142"/>
                  </a:lnTo>
                  <a:lnTo>
                    <a:pt x="135198" y="6578"/>
                  </a:lnTo>
                  <a:lnTo>
                    <a:pt x="184153" y="0"/>
                  </a:lnTo>
                  <a:lnTo>
                    <a:pt x="2228846" y="0"/>
                  </a:lnTo>
                  <a:lnTo>
                    <a:pt x="2277801" y="6578"/>
                  </a:lnTo>
                  <a:lnTo>
                    <a:pt x="2321791" y="25142"/>
                  </a:lnTo>
                  <a:lnTo>
                    <a:pt x="2359062" y="53937"/>
                  </a:lnTo>
                  <a:lnTo>
                    <a:pt x="2387857" y="91207"/>
                  </a:lnTo>
                  <a:lnTo>
                    <a:pt x="2406421" y="135198"/>
                  </a:lnTo>
                  <a:lnTo>
                    <a:pt x="2412999" y="184153"/>
                  </a:lnTo>
                  <a:lnTo>
                    <a:pt x="2412999" y="920746"/>
                  </a:lnTo>
                  <a:lnTo>
                    <a:pt x="2406421" y="969701"/>
                  </a:lnTo>
                  <a:lnTo>
                    <a:pt x="2387857" y="1013692"/>
                  </a:lnTo>
                  <a:lnTo>
                    <a:pt x="2359062" y="1050962"/>
                  </a:lnTo>
                  <a:lnTo>
                    <a:pt x="2321791" y="1079757"/>
                  </a:lnTo>
                  <a:lnTo>
                    <a:pt x="2277800" y="1098321"/>
                  </a:lnTo>
                  <a:lnTo>
                    <a:pt x="2228846" y="1104900"/>
                  </a:lnTo>
                  <a:lnTo>
                    <a:pt x="184153" y="1104900"/>
                  </a:lnTo>
                  <a:close/>
                </a:path>
              </a:pathLst>
            </a:custGeom>
            <a:solidFill>
              <a:srgbClr val="FFFF00"/>
            </a:solidFill>
          </p:spPr>
          <p:txBody>
            <a:bodyPr wrap="square" lIns="0" tIns="0" rIns="0" bIns="0" rtlCol="0"/>
            <a:lstStyle/>
            <a:p/>
          </p:txBody>
        </p:sp>
        <p:sp>
          <p:nvSpPr>
            <p:cNvPr id="6" name="object 6"/>
            <p:cNvSpPr/>
            <p:nvPr/>
          </p:nvSpPr>
          <p:spPr>
            <a:xfrm>
              <a:off x="1206499" y="2019299"/>
              <a:ext cx="2413000" cy="1104900"/>
            </a:xfrm>
            <a:custGeom>
              <a:rect l="l" t="t" r="r" b="b"/>
              <a:pathLst>
                <a:path w="2413000" h="1104900">
                  <a:moveTo>
                    <a:pt x="0" y="184153"/>
                  </a:moveTo>
                  <a:lnTo>
                    <a:pt x="6578" y="135198"/>
                  </a:lnTo>
                  <a:lnTo>
                    <a:pt x="25142" y="91207"/>
                  </a:lnTo>
                  <a:lnTo>
                    <a:pt x="53937" y="53937"/>
                  </a:lnTo>
                  <a:lnTo>
                    <a:pt x="91207" y="25142"/>
                  </a:lnTo>
                  <a:lnTo>
                    <a:pt x="135198" y="6578"/>
                  </a:lnTo>
                  <a:lnTo>
                    <a:pt x="184153" y="0"/>
                  </a:lnTo>
                  <a:lnTo>
                    <a:pt x="2228846" y="0"/>
                  </a:lnTo>
                  <a:lnTo>
                    <a:pt x="2277801" y="6578"/>
                  </a:lnTo>
                  <a:lnTo>
                    <a:pt x="2321791" y="25142"/>
                  </a:lnTo>
                  <a:lnTo>
                    <a:pt x="2359062" y="53937"/>
                  </a:lnTo>
                  <a:lnTo>
                    <a:pt x="2387857" y="91207"/>
                  </a:lnTo>
                  <a:lnTo>
                    <a:pt x="2406421" y="135198"/>
                  </a:lnTo>
                  <a:lnTo>
                    <a:pt x="2412999" y="184153"/>
                  </a:lnTo>
                  <a:lnTo>
                    <a:pt x="2413000" y="920746"/>
                  </a:lnTo>
                  <a:lnTo>
                    <a:pt x="2406421" y="969701"/>
                  </a:lnTo>
                  <a:lnTo>
                    <a:pt x="2387857" y="1013692"/>
                  </a:lnTo>
                  <a:lnTo>
                    <a:pt x="2359062" y="1050962"/>
                  </a:lnTo>
                  <a:lnTo>
                    <a:pt x="2321791" y="1079757"/>
                  </a:lnTo>
                  <a:lnTo>
                    <a:pt x="2277801" y="1098321"/>
                  </a:lnTo>
                  <a:lnTo>
                    <a:pt x="2228846" y="1104900"/>
                  </a:lnTo>
                  <a:lnTo>
                    <a:pt x="184153" y="1104900"/>
                  </a:lnTo>
                  <a:lnTo>
                    <a:pt x="135198" y="1098321"/>
                  </a:lnTo>
                  <a:lnTo>
                    <a:pt x="91207" y="1079757"/>
                  </a:lnTo>
                  <a:lnTo>
                    <a:pt x="53937" y="1050962"/>
                  </a:lnTo>
                  <a:lnTo>
                    <a:pt x="25142" y="1013692"/>
                  </a:lnTo>
                  <a:lnTo>
                    <a:pt x="6578" y="969701"/>
                  </a:lnTo>
                  <a:lnTo>
                    <a:pt x="0" y="920746"/>
                  </a:lnTo>
                  <a:lnTo>
                    <a:pt x="0" y="184153"/>
                  </a:lnTo>
                  <a:close/>
                </a:path>
              </a:pathLst>
            </a:custGeom>
            <a:ln w="9524">
              <a:solidFill>
                <a:srgbClr val="000000"/>
              </a:solidFill>
            </a:ln>
          </p:spPr>
          <p:txBody>
            <a:bodyPr wrap="square" lIns="0" tIns="0" rIns="0" bIns="0" rtlCol="0"/>
            <a:lstStyle/>
            <a:p/>
          </p:txBody>
        </p:sp>
      </p:grpSp>
      <p:sp>
        <p:nvSpPr>
          <p:cNvPr id="7" name="object 7"/>
          <p:cNvSpPr txBox="1"/>
          <p:nvPr/>
        </p:nvSpPr>
        <p:spPr>
          <a:xfrm>
            <a:off x="1683072" y="1887182"/>
            <a:ext cx="1549400" cy="1122680"/>
          </a:xfrm>
          <a:prstGeom prst="rect">
            <a:avLst/>
          </a:prstGeom>
        </p:spPr>
        <p:txBody>
          <a:bodyPr vert="horz" wrap="square" lIns="0" tIns="12700" rIns="0" bIns="0" rtlCol="0">
            <a:spAutoFit/>
          </a:bodyPr>
          <a:lstStyle/>
          <a:p>
            <a:pPr marL="12700" marR="5080">
              <a:lnSpc>
                <a:spcPct val="150000"/>
              </a:lnSpc>
              <a:spcBef>
                <a:spcPts val="100"/>
              </a:spcBef>
            </a:pPr>
            <a:r>
              <a:rPr sz="2400" b="1" spc="-10">
                <a:latin typeface="Microsoft JhengHei"/>
                <a:cs typeface="Microsoft JhengHei"/>
              </a:rPr>
              <a:t>滚动规划内年度预算内</a:t>
            </a:r>
            <a:endParaRPr sz="2400">
              <a:latin typeface="Microsoft JhengHei"/>
              <a:cs typeface="Microsoft JhengHei"/>
            </a:endParaRPr>
          </a:p>
        </p:txBody>
      </p:sp>
      <p:grpSp>
        <p:nvGrpSpPr>
          <p:cNvPr id="8" name="object 8"/>
          <p:cNvGrpSpPr/>
          <p:nvPr/>
        </p:nvGrpSpPr>
        <p:grpSpPr>
          <a:xfrm>
            <a:off x="1963737" y="3233737"/>
            <a:ext cx="873125" cy="1266825"/>
            <a:chOff x="1963737" y="3233737"/>
            <a:chExt cx="873125" cy="1266825"/>
          </a:xfrm>
        </p:grpSpPr>
        <p:sp>
          <p:nvSpPr>
            <p:cNvPr id="9" name="object 9"/>
            <p:cNvSpPr/>
            <p:nvPr/>
          </p:nvSpPr>
          <p:spPr>
            <a:xfrm>
              <a:off x="1968500" y="3238500"/>
              <a:ext cx="863600" cy="1257300"/>
            </a:xfrm>
            <a:custGeom>
              <a:rect l="l" t="t" r="r" b="b"/>
              <a:pathLst>
                <a:path w="863600" h="1257300">
                  <a:moveTo>
                    <a:pt x="647700" y="1257300"/>
                  </a:moveTo>
                  <a:lnTo>
                    <a:pt x="215900" y="1257300"/>
                  </a:lnTo>
                  <a:lnTo>
                    <a:pt x="215900" y="431791"/>
                  </a:lnTo>
                  <a:lnTo>
                    <a:pt x="0" y="431791"/>
                  </a:lnTo>
                  <a:lnTo>
                    <a:pt x="431800" y="0"/>
                  </a:lnTo>
                  <a:lnTo>
                    <a:pt x="863600" y="431791"/>
                  </a:lnTo>
                  <a:lnTo>
                    <a:pt x="647700" y="431791"/>
                  </a:lnTo>
                  <a:lnTo>
                    <a:pt x="647700" y="1257300"/>
                  </a:lnTo>
                  <a:close/>
                </a:path>
              </a:pathLst>
            </a:custGeom>
            <a:solidFill>
              <a:srgbClr val="BBE0E3"/>
            </a:solidFill>
          </p:spPr>
          <p:txBody>
            <a:bodyPr wrap="square" lIns="0" tIns="0" rIns="0" bIns="0" rtlCol="0"/>
            <a:lstStyle/>
            <a:p/>
          </p:txBody>
        </p:sp>
        <p:sp>
          <p:nvSpPr>
            <p:cNvPr id="10" name="object 10"/>
            <p:cNvSpPr/>
            <p:nvPr/>
          </p:nvSpPr>
          <p:spPr>
            <a:xfrm>
              <a:off x="1968500" y="3238500"/>
              <a:ext cx="863600" cy="1257300"/>
            </a:xfrm>
            <a:custGeom>
              <a:rect l="l" t="t" r="r" b="b"/>
              <a:pathLst>
                <a:path w="863600" h="1257300">
                  <a:moveTo>
                    <a:pt x="0" y="431791"/>
                  </a:moveTo>
                  <a:lnTo>
                    <a:pt x="431800" y="0"/>
                  </a:lnTo>
                  <a:lnTo>
                    <a:pt x="863600" y="431791"/>
                  </a:lnTo>
                  <a:lnTo>
                    <a:pt x="647700" y="431791"/>
                  </a:lnTo>
                  <a:lnTo>
                    <a:pt x="647700" y="1257300"/>
                  </a:lnTo>
                  <a:lnTo>
                    <a:pt x="215900" y="1257300"/>
                  </a:lnTo>
                  <a:lnTo>
                    <a:pt x="215900" y="431791"/>
                  </a:lnTo>
                  <a:lnTo>
                    <a:pt x="0" y="431791"/>
                  </a:lnTo>
                  <a:close/>
                </a:path>
              </a:pathLst>
            </a:custGeom>
            <a:ln w="9525">
              <a:solidFill>
                <a:srgbClr val="000000"/>
              </a:solidFill>
            </a:ln>
          </p:spPr>
          <p:txBody>
            <a:bodyPr wrap="square" lIns="0" tIns="0" rIns="0" bIns="0" rtlCol="0"/>
            <a:lstStyle/>
            <a:p/>
          </p:txBody>
        </p:sp>
      </p:grpSp>
      <p:grpSp>
        <p:nvGrpSpPr>
          <p:cNvPr id="11" name="object 11"/>
          <p:cNvGrpSpPr/>
          <p:nvPr/>
        </p:nvGrpSpPr>
        <p:grpSpPr>
          <a:xfrm>
            <a:off x="1379537" y="4681537"/>
            <a:ext cx="2282825" cy="1190625"/>
            <a:chOff x="1379537" y="4681537"/>
            <a:chExt cx="2282825" cy="1190625"/>
          </a:xfrm>
        </p:grpSpPr>
        <p:sp>
          <p:nvSpPr>
            <p:cNvPr id="12" name="object 12"/>
            <p:cNvSpPr/>
            <p:nvPr/>
          </p:nvSpPr>
          <p:spPr>
            <a:xfrm>
              <a:off x="1384299" y="4686299"/>
              <a:ext cx="2273300" cy="1181100"/>
            </a:xfrm>
            <a:custGeom>
              <a:rect l="l" t="t" r="r" b="b"/>
              <a:pathLst>
                <a:path w="2273300" h="1181100">
                  <a:moveTo>
                    <a:pt x="2076446" y="1181100"/>
                  </a:moveTo>
                  <a:lnTo>
                    <a:pt x="196854" y="1181100"/>
                  </a:lnTo>
                  <a:lnTo>
                    <a:pt x="151717" y="1175901"/>
                  </a:lnTo>
                  <a:lnTo>
                    <a:pt x="110282" y="1161091"/>
                  </a:lnTo>
                  <a:lnTo>
                    <a:pt x="73731" y="1137853"/>
                  </a:lnTo>
                  <a:lnTo>
                    <a:pt x="43246" y="1107368"/>
                  </a:lnTo>
                  <a:lnTo>
                    <a:pt x="20008" y="1070817"/>
                  </a:lnTo>
                  <a:lnTo>
                    <a:pt x="5199" y="1029383"/>
                  </a:lnTo>
                  <a:lnTo>
                    <a:pt x="0" y="984246"/>
                  </a:lnTo>
                  <a:lnTo>
                    <a:pt x="0" y="196853"/>
                  </a:lnTo>
                  <a:lnTo>
                    <a:pt x="5199" y="151716"/>
                  </a:lnTo>
                  <a:lnTo>
                    <a:pt x="20008" y="110282"/>
                  </a:lnTo>
                  <a:lnTo>
                    <a:pt x="43247" y="73731"/>
                  </a:lnTo>
                  <a:lnTo>
                    <a:pt x="73732" y="43246"/>
                  </a:lnTo>
                  <a:lnTo>
                    <a:pt x="110283" y="20008"/>
                  </a:lnTo>
                  <a:lnTo>
                    <a:pt x="151718" y="5199"/>
                  </a:lnTo>
                  <a:lnTo>
                    <a:pt x="196853" y="0"/>
                  </a:lnTo>
                  <a:lnTo>
                    <a:pt x="2076446" y="0"/>
                  </a:lnTo>
                  <a:lnTo>
                    <a:pt x="2121583" y="5199"/>
                  </a:lnTo>
                  <a:lnTo>
                    <a:pt x="2163017" y="20008"/>
                  </a:lnTo>
                  <a:lnTo>
                    <a:pt x="2199568" y="43246"/>
                  </a:lnTo>
                  <a:lnTo>
                    <a:pt x="2230053" y="73732"/>
                  </a:lnTo>
                  <a:lnTo>
                    <a:pt x="2253291" y="110282"/>
                  </a:lnTo>
                  <a:lnTo>
                    <a:pt x="2268100" y="151717"/>
                  </a:lnTo>
                  <a:lnTo>
                    <a:pt x="2273300" y="196853"/>
                  </a:lnTo>
                  <a:lnTo>
                    <a:pt x="2273300" y="984246"/>
                  </a:lnTo>
                  <a:lnTo>
                    <a:pt x="2268100" y="1029383"/>
                  </a:lnTo>
                  <a:lnTo>
                    <a:pt x="2253291" y="1070817"/>
                  </a:lnTo>
                  <a:lnTo>
                    <a:pt x="2230053" y="1107368"/>
                  </a:lnTo>
                  <a:lnTo>
                    <a:pt x="2199568" y="1137853"/>
                  </a:lnTo>
                  <a:lnTo>
                    <a:pt x="2163017" y="1161091"/>
                  </a:lnTo>
                  <a:lnTo>
                    <a:pt x="2121582" y="1175901"/>
                  </a:lnTo>
                  <a:lnTo>
                    <a:pt x="2076446" y="1181100"/>
                  </a:lnTo>
                  <a:close/>
                </a:path>
              </a:pathLst>
            </a:custGeom>
            <a:solidFill>
              <a:srgbClr val="00B0EF"/>
            </a:solidFill>
          </p:spPr>
          <p:txBody>
            <a:bodyPr wrap="square" lIns="0" tIns="0" rIns="0" bIns="0" rtlCol="0"/>
            <a:lstStyle/>
            <a:p/>
          </p:txBody>
        </p:sp>
        <p:sp>
          <p:nvSpPr>
            <p:cNvPr id="13" name="object 13"/>
            <p:cNvSpPr/>
            <p:nvPr/>
          </p:nvSpPr>
          <p:spPr>
            <a:xfrm>
              <a:off x="1384299" y="4686299"/>
              <a:ext cx="2273300" cy="1181100"/>
            </a:xfrm>
            <a:custGeom>
              <a:rect l="l" t="t" r="r" b="b"/>
              <a:pathLst>
                <a:path w="2273300" h="1181100">
                  <a:moveTo>
                    <a:pt x="0" y="196854"/>
                  </a:moveTo>
                  <a:lnTo>
                    <a:pt x="5199" y="151717"/>
                  </a:lnTo>
                  <a:lnTo>
                    <a:pt x="20008" y="110282"/>
                  </a:lnTo>
                  <a:lnTo>
                    <a:pt x="43246" y="73732"/>
                  </a:lnTo>
                  <a:lnTo>
                    <a:pt x="73731" y="43246"/>
                  </a:lnTo>
                  <a:lnTo>
                    <a:pt x="110282" y="20008"/>
                  </a:lnTo>
                  <a:lnTo>
                    <a:pt x="151716" y="5199"/>
                  </a:lnTo>
                  <a:lnTo>
                    <a:pt x="196853" y="0"/>
                  </a:lnTo>
                  <a:lnTo>
                    <a:pt x="2076446" y="0"/>
                  </a:lnTo>
                  <a:lnTo>
                    <a:pt x="2121582" y="5199"/>
                  </a:lnTo>
                  <a:lnTo>
                    <a:pt x="2163017" y="20008"/>
                  </a:lnTo>
                  <a:lnTo>
                    <a:pt x="2199567" y="43246"/>
                  </a:lnTo>
                  <a:lnTo>
                    <a:pt x="2230053" y="73731"/>
                  </a:lnTo>
                  <a:lnTo>
                    <a:pt x="2253291" y="110282"/>
                  </a:lnTo>
                  <a:lnTo>
                    <a:pt x="2268100" y="151716"/>
                  </a:lnTo>
                  <a:lnTo>
                    <a:pt x="2273300" y="196853"/>
                  </a:lnTo>
                  <a:lnTo>
                    <a:pt x="2273300" y="984246"/>
                  </a:lnTo>
                  <a:lnTo>
                    <a:pt x="2268101" y="1029383"/>
                  </a:lnTo>
                  <a:lnTo>
                    <a:pt x="2253291" y="1070817"/>
                  </a:lnTo>
                  <a:lnTo>
                    <a:pt x="2230053" y="1107368"/>
                  </a:lnTo>
                  <a:lnTo>
                    <a:pt x="2199568" y="1137853"/>
                  </a:lnTo>
                  <a:lnTo>
                    <a:pt x="2163017" y="1161091"/>
                  </a:lnTo>
                  <a:lnTo>
                    <a:pt x="2121582" y="1175901"/>
                  </a:lnTo>
                  <a:lnTo>
                    <a:pt x="2076446" y="1181100"/>
                  </a:lnTo>
                  <a:lnTo>
                    <a:pt x="196854" y="1181100"/>
                  </a:lnTo>
                  <a:lnTo>
                    <a:pt x="151717" y="1175901"/>
                  </a:lnTo>
                  <a:lnTo>
                    <a:pt x="110282" y="1161091"/>
                  </a:lnTo>
                  <a:lnTo>
                    <a:pt x="73731" y="1137853"/>
                  </a:lnTo>
                  <a:lnTo>
                    <a:pt x="43246" y="1107368"/>
                  </a:lnTo>
                  <a:lnTo>
                    <a:pt x="20008" y="1070817"/>
                  </a:lnTo>
                  <a:lnTo>
                    <a:pt x="5199" y="1029383"/>
                  </a:lnTo>
                  <a:lnTo>
                    <a:pt x="0" y="984246"/>
                  </a:lnTo>
                  <a:lnTo>
                    <a:pt x="0" y="196854"/>
                  </a:lnTo>
                  <a:close/>
                </a:path>
              </a:pathLst>
            </a:custGeom>
            <a:ln w="9525">
              <a:solidFill>
                <a:srgbClr val="000000"/>
              </a:solidFill>
            </a:ln>
          </p:spPr>
          <p:txBody>
            <a:bodyPr wrap="square" lIns="0" tIns="0" rIns="0" bIns="0" rtlCol="0"/>
            <a:lstStyle/>
            <a:p/>
          </p:txBody>
        </p:sp>
      </p:grpSp>
      <p:sp>
        <p:nvSpPr>
          <p:cNvPr id="14" name="object 14"/>
          <p:cNvSpPr txBox="1"/>
          <p:nvPr/>
        </p:nvSpPr>
        <p:spPr>
          <a:xfrm>
            <a:off x="1613222" y="3452808"/>
            <a:ext cx="2209800" cy="2411095"/>
          </a:xfrm>
          <a:prstGeom prst="rect">
            <a:avLst/>
          </a:prstGeom>
        </p:spPr>
        <p:txBody>
          <a:bodyPr vert="horz" wrap="square" lIns="0" tIns="12700" rIns="0" bIns="0" rtlCol="0">
            <a:spAutoFit/>
          </a:bodyPr>
          <a:lstStyle/>
          <a:p>
            <a:pPr marL="653415" marR="1192530" algn="just">
              <a:lnSpc>
                <a:spcPct val="100000"/>
              </a:lnSpc>
              <a:spcBef>
                <a:spcPts val="100"/>
              </a:spcBef>
            </a:pPr>
            <a:r>
              <a:rPr sz="2800" b="1" spc="-50">
                <a:latin typeface="Microsoft JhengHei"/>
                <a:cs typeface="Microsoft JhengHei"/>
              </a:rPr>
              <a:t>审批同</a:t>
            </a:r>
            <a:endParaRPr sz="2800">
              <a:latin typeface="Microsoft JhengHei"/>
              <a:cs typeface="Microsoft JhengHei"/>
            </a:endParaRPr>
          </a:p>
          <a:p>
            <a:pPr marL="38100" marR="30480" algn="just">
              <a:lnSpc>
                <a:spcPts val="2880"/>
              </a:lnSpc>
              <a:spcBef>
                <a:spcPts val="155"/>
              </a:spcBef>
            </a:pPr>
            <a:r>
              <a:rPr sz="2400" b="1" spc="-320">
                <a:latin typeface="Microsoft JhengHei"/>
                <a:cs typeface="Microsoft JhengHei"/>
              </a:rPr>
              <a:t>超出规</a:t>
            </a:r>
            <a:r>
              <a:rPr sz="4200" b="1" spc="-2775" baseline="-6944">
                <a:latin typeface="Microsoft JhengHei"/>
                <a:cs typeface="Microsoft JhengHei"/>
              </a:rPr>
              <a:t>意</a:t>
            </a:r>
            <a:r>
              <a:rPr sz="2400" b="1" spc="-15">
                <a:latin typeface="Microsoft JhengHei"/>
                <a:cs typeface="Microsoft JhengHei"/>
              </a:rPr>
              <a:t>划预算报</a:t>
            </a:r>
            <a:r>
              <a:rPr sz="2400" b="1">
                <a:latin typeface="Microsoft JhengHei"/>
                <a:cs typeface="Microsoft JhengHei"/>
              </a:rPr>
              <a:t>报省</a:t>
            </a:r>
            <a:r>
              <a:rPr sz="2400" b="1" spc="-2350">
                <a:latin typeface="Microsoft JhengHei"/>
                <a:cs typeface="Microsoft JhengHei"/>
              </a:rPr>
              <a:t>公</a:t>
            </a:r>
            <a:r>
              <a:rPr sz="4200" b="1" spc="-675" baseline="-15873">
                <a:latin typeface="Microsoft JhengHei"/>
                <a:cs typeface="Microsoft JhengHei"/>
              </a:rPr>
              <a:t>意</a:t>
            </a:r>
            <a:r>
              <a:rPr sz="2400" b="1" spc="-15">
                <a:latin typeface="Microsoft JhengHei"/>
                <a:cs typeface="Microsoft JhengHei"/>
              </a:rPr>
              <a:t>司预算委</a:t>
            </a:r>
            <a:r>
              <a:rPr sz="2400" b="1" spc="-10">
                <a:latin typeface="Microsoft JhengHei"/>
                <a:cs typeface="Microsoft JhengHei"/>
              </a:rPr>
              <a:t>委员会审批</a:t>
            </a:r>
            <a:endParaRPr sz="2400">
              <a:latin typeface="Microsoft JhengHei"/>
              <a:cs typeface="Microsoft JhengHei"/>
            </a:endParaRPr>
          </a:p>
        </p:txBody>
      </p:sp>
      <p:grpSp>
        <p:nvGrpSpPr>
          <p:cNvPr id="15" name="object 15"/>
          <p:cNvGrpSpPr/>
          <p:nvPr/>
        </p:nvGrpSpPr>
        <p:grpSpPr>
          <a:xfrm>
            <a:off x="3779837" y="2166937"/>
            <a:ext cx="1711325" cy="708025"/>
            <a:chOff x="3779837" y="2166937"/>
            <a:chExt cx="1711325" cy="708025"/>
          </a:xfrm>
        </p:grpSpPr>
        <p:sp>
          <p:nvSpPr>
            <p:cNvPr id="16" name="object 16"/>
            <p:cNvSpPr/>
            <p:nvPr/>
          </p:nvSpPr>
          <p:spPr>
            <a:xfrm>
              <a:off x="3784600" y="2171700"/>
              <a:ext cx="1701800" cy="698500"/>
            </a:xfrm>
            <a:custGeom>
              <a:rect l="l" t="t" r="r" b="b"/>
              <a:pathLst>
                <a:path w="1701800" h="698500">
                  <a:moveTo>
                    <a:pt x="1352612" y="698500"/>
                  </a:moveTo>
                  <a:lnTo>
                    <a:pt x="1352612" y="523875"/>
                  </a:lnTo>
                  <a:lnTo>
                    <a:pt x="0" y="523875"/>
                  </a:lnTo>
                  <a:lnTo>
                    <a:pt x="0" y="174625"/>
                  </a:lnTo>
                  <a:lnTo>
                    <a:pt x="1352612" y="174625"/>
                  </a:lnTo>
                  <a:lnTo>
                    <a:pt x="1352612" y="0"/>
                  </a:lnTo>
                  <a:lnTo>
                    <a:pt x="1701800" y="349250"/>
                  </a:lnTo>
                  <a:lnTo>
                    <a:pt x="1352612" y="698500"/>
                  </a:lnTo>
                  <a:close/>
                </a:path>
              </a:pathLst>
            </a:custGeom>
            <a:solidFill>
              <a:srgbClr val="BBE0E3"/>
            </a:solidFill>
          </p:spPr>
          <p:txBody>
            <a:bodyPr wrap="square" lIns="0" tIns="0" rIns="0" bIns="0" rtlCol="0"/>
            <a:lstStyle/>
            <a:p/>
          </p:txBody>
        </p:sp>
        <p:sp>
          <p:nvSpPr>
            <p:cNvPr id="17" name="object 17"/>
            <p:cNvSpPr/>
            <p:nvPr/>
          </p:nvSpPr>
          <p:spPr>
            <a:xfrm>
              <a:off x="3784600" y="2171700"/>
              <a:ext cx="1701800" cy="698500"/>
            </a:xfrm>
            <a:custGeom>
              <a:rect l="l" t="t" r="r" b="b"/>
              <a:pathLst>
                <a:path w="1701800" h="698500">
                  <a:moveTo>
                    <a:pt x="0" y="174625"/>
                  </a:moveTo>
                  <a:lnTo>
                    <a:pt x="1352612" y="174625"/>
                  </a:lnTo>
                  <a:lnTo>
                    <a:pt x="1352612" y="0"/>
                  </a:lnTo>
                  <a:lnTo>
                    <a:pt x="1701800" y="349250"/>
                  </a:lnTo>
                  <a:lnTo>
                    <a:pt x="1352612" y="698500"/>
                  </a:lnTo>
                  <a:lnTo>
                    <a:pt x="1352612" y="523875"/>
                  </a:lnTo>
                  <a:lnTo>
                    <a:pt x="0" y="523875"/>
                  </a:lnTo>
                  <a:lnTo>
                    <a:pt x="0" y="174625"/>
                  </a:lnTo>
                  <a:close/>
                </a:path>
              </a:pathLst>
            </a:custGeom>
            <a:ln w="9525">
              <a:solidFill>
                <a:srgbClr val="000000"/>
              </a:solidFill>
            </a:ln>
          </p:spPr>
          <p:txBody>
            <a:bodyPr wrap="square" lIns="0" tIns="0" rIns="0" bIns="0" rtlCol="0"/>
            <a:lstStyle/>
            <a:p/>
          </p:txBody>
        </p:sp>
      </p:grpSp>
      <p:sp>
        <p:nvSpPr>
          <p:cNvPr id="18" name="object 18"/>
          <p:cNvSpPr txBox="1"/>
          <p:nvPr/>
        </p:nvSpPr>
        <p:spPr>
          <a:xfrm>
            <a:off x="3869075" y="2344737"/>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建管系统</a:t>
            </a:r>
            <a:endParaRPr sz="2800">
              <a:latin typeface="Microsoft JhengHei"/>
              <a:cs typeface="Microsoft JhengHei"/>
            </a:endParaRPr>
          </a:p>
        </p:txBody>
      </p:sp>
      <p:grpSp>
        <p:nvGrpSpPr>
          <p:cNvPr id="19" name="object 19"/>
          <p:cNvGrpSpPr/>
          <p:nvPr/>
        </p:nvGrpSpPr>
        <p:grpSpPr>
          <a:xfrm>
            <a:off x="5634035" y="2090737"/>
            <a:ext cx="1812925" cy="771525"/>
            <a:chOff x="5634035" y="2090737"/>
            <a:chExt cx="1812925" cy="771525"/>
          </a:xfrm>
        </p:grpSpPr>
        <p:sp>
          <p:nvSpPr>
            <p:cNvPr id="20" name="object 20"/>
            <p:cNvSpPr/>
            <p:nvPr/>
          </p:nvSpPr>
          <p:spPr>
            <a:xfrm>
              <a:off x="5638798" y="2095499"/>
              <a:ext cx="1803400" cy="762000"/>
            </a:xfrm>
            <a:custGeom>
              <a:rect l="l" t="t" r="r" b="b"/>
              <a:pathLst>
                <a:path w="1803400" h="762000">
                  <a:moveTo>
                    <a:pt x="901700" y="0"/>
                  </a:moveTo>
                  <a:close/>
                </a:path>
                <a:path w="1803400" h="762000">
                  <a:moveTo>
                    <a:pt x="1803399" y="381000"/>
                  </a:moveTo>
                  <a:lnTo>
                    <a:pt x="1" y="381000"/>
                  </a:lnTo>
                  <a:lnTo>
                    <a:pt x="2265" y="353790"/>
                  </a:lnTo>
                  <a:lnTo>
                    <a:pt x="19919" y="300984"/>
                  </a:lnTo>
                  <a:lnTo>
                    <a:pt x="54058" y="250760"/>
                  </a:lnTo>
                  <a:lnTo>
                    <a:pt x="103461" y="203633"/>
                  </a:lnTo>
                  <a:lnTo>
                    <a:pt x="166907" y="160118"/>
                  </a:lnTo>
                  <a:lnTo>
                    <a:pt x="203515" y="139877"/>
                  </a:lnTo>
                  <a:lnTo>
                    <a:pt x="243176" y="120733"/>
                  </a:lnTo>
                  <a:lnTo>
                    <a:pt x="285737" y="102749"/>
                  </a:lnTo>
                  <a:lnTo>
                    <a:pt x="331046" y="85991"/>
                  </a:lnTo>
                  <a:lnTo>
                    <a:pt x="378951" y="70523"/>
                  </a:lnTo>
                  <a:lnTo>
                    <a:pt x="429298" y="56409"/>
                  </a:lnTo>
                  <a:lnTo>
                    <a:pt x="481935" y="43715"/>
                  </a:lnTo>
                  <a:lnTo>
                    <a:pt x="536710" y="32504"/>
                  </a:lnTo>
                  <a:lnTo>
                    <a:pt x="593470" y="22840"/>
                  </a:lnTo>
                  <a:lnTo>
                    <a:pt x="652062" y="14790"/>
                  </a:lnTo>
                  <a:lnTo>
                    <a:pt x="712334" y="8416"/>
                  </a:lnTo>
                  <a:lnTo>
                    <a:pt x="774133" y="3783"/>
                  </a:lnTo>
                  <a:lnTo>
                    <a:pt x="837308" y="956"/>
                  </a:lnTo>
                  <a:lnTo>
                    <a:pt x="901700" y="0"/>
                  </a:lnTo>
                  <a:lnTo>
                    <a:pt x="966096" y="956"/>
                  </a:lnTo>
                  <a:lnTo>
                    <a:pt x="1029270" y="3783"/>
                  </a:lnTo>
                  <a:lnTo>
                    <a:pt x="1091069" y="8416"/>
                  </a:lnTo>
                  <a:lnTo>
                    <a:pt x="1151341" y="14790"/>
                  </a:lnTo>
                  <a:lnTo>
                    <a:pt x="1209933" y="22841"/>
                  </a:lnTo>
                  <a:lnTo>
                    <a:pt x="1266693" y="32504"/>
                  </a:lnTo>
                  <a:lnTo>
                    <a:pt x="1321467" y="43715"/>
                  </a:lnTo>
                  <a:lnTo>
                    <a:pt x="1374105" y="56410"/>
                  </a:lnTo>
                  <a:lnTo>
                    <a:pt x="1424452" y="70523"/>
                  </a:lnTo>
                  <a:lnTo>
                    <a:pt x="1472356" y="85991"/>
                  </a:lnTo>
                  <a:lnTo>
                    <a:pt x="1517665" y="102749"/>
                  </a:lnTo>
                  <a:lnTo>
                    <a:pt x="1560226" y="120733"/>
                  </a:lnTo>
                  <a:lnTo>
                    <a:pt x="1599887" y="139878"/>
                  </a:lnTo>
                  <a:lnTo>
                    <a:pt x="1636494" y="160119"/>
                  </a:lnTo>
                  <a:lnTo>
                    <a:pt x="1669896" y="181392"/>
                  </a:lnTo>
                  <a:lnTo>
                    <a:pt x="1726473" y="226778"/>
                  </a:lnTo>
                  <a:lnTo>
                    <a:pt x="1768396" y="275518"/>
                  </a:lnTo>
                  <a:lnTo>
                    <a:pt x="1794445" y="327097"/>
                  </a:lnTo>
                  <a:lnTo>
                    <a:pt x="1803399" y="381000"/>
                  </a:lnTo>
                  <a:close/>
                </a:path>
                <a:path w="1803400" h="762000">
                  <a:moveTo>
                    <a:pt x="901700" y="761999"/>
                  </a:moveTo>
                  <a:lnTo>
                    <a:pt x="837304" y="761043"/>
                  </a:lnTo>
                  <a:lnTo>
                    <a:pt x="774130" y="758216"/>
                  </a:lnTo>
                  <a:lnTo>
                    <a:pt x="712331" y="753583"/>
                  </a:lnTo>
                  <a:lnTo>
                    <a:pt x="652059" y="747209"/>
                  </a:lnTo>
                  <a:lnTo>
                    <a:pt x="593467" y="739158"/>
                  </a:lnTo>
                  <a:lnTo>
                    <a:pt x="536708" y="729495"/>
                  </a:lnTo>
                  <a:lnTo>
                    <a:pt x="481933" y="718284"/>
                  </a:lnTo>
                  <a:lnTo>
                    <a:pt x="429296" y="705589"/>
                  </a:lnTo>
                  <a:lnTo>
                    <a:pt x="378948" y="691476"/>
                  </a:lnTo>
                  <a:lnTo>
                    <a:pt x="331044" y="676008"/>
                  </a:lnTo>
                  <a:lnTo>
                    <a:pt x="285735" y="659250"/>
                  </a:lnTo>
                  <a:lnTo>
                    <a:pt x="243174" y="641266"/>
                  </a:lnTo>
                  <a:lnTo>
                    <a:pt x="203513" y="622121"/>
                  </a:lnTo>
                  <a:lnTo>
                    <a:pt x="166905" y="601880"/>
                  </a:lnTo>
                  <a:lnTo>
                    <a:pt x="133503" y="580607"/>
                  </a:lnTo>
                  <a:lnTo>
                    <a:pt x="76926" y="535221"/>
                  </a:lnTo>
                  <a:lnTo>
                    <a:pt x="35003" y="486481"/>
                  </a:lnTo>
                  <a:lnTo>
                    <a:pt x="8954" y="434902"/>
                  </a:lnTo>
                  <a:lnTo>
                    <a:pt x="0" y="380999"/>
                  </a:lnTo>
                  <a:lnTo>
                    <a:pt x="1803399" y="381000"/>
                  </a:lnTo>
                  <a:lnTo>
                    <a:pt x="1794444" y="434902"/>
                  </a:lnTo>
                  <a:lnTo>
                    <a:pt x="1768395" y="486481"/>
                  </a:lnTo>
                  <a:lnTo>
                    <a:pt x="1726472" y="535221"/>
                  </a:lnTo>
                  <a:lnTo>
                    <a:pt x="1669895" y="580607"/>
                  </a:lnTo>
                  <a:lnTo>
                    <a:pt x="1636493" y="601880"/>
                  </a:lnTo>
                  <a:lnTo>
                    <a:pt x="1599885" y="622121"/>
                  </a:lnTo>
                  <a:lnTo>
                    <a:pt x="1560224" y="641266"/>
                  </a:lnTo>
                  <a:lnTo>
                    <a:pt x="1517663" y="659250"/>
                  </a:lnTo>
                  <a:lnTo>
                    <a:pt x="1472354" y="676008"/>
                  </a:lnTo>
                  <a:lnTo>
                    <a:pt x="1424450" y="691476"/>
                  </a:lnTo>
                  <a:lnTo>
                    <a:pt x="1374103" y="705589"/>
                  </a:lnTo>
                  <a:lnTo>
                    <a:pt x="1321466" y="718284"/>
                  </a:lnTo>
                  <a:lnTo>
                    <a:pt x="1266691" y="729495"/>
                  </a:lnTo>
                  <a:lnTo>
                    <a:pt x="1209932" y="739158"/>
                  </a:lnTo>
                  <a:lnTo>
                    <a:pt x="1151340" y="747209"/>
                  </a:lnTo>
                  <a:lnTo>
                    <a:pt x="1091068" y="753583"/>
                  </a:lnTo>
                  <a:lnTo>
                    <a:pt x="1029269" y="758216"/>
                  </a:lnTo>
                  <a:lnTo>
                    <a:pt x="966095" y="761043"/>
                  </a:lnTo>
                  <a:lnTo>
                    <a:pt x="901700" y="761999"/>
                  </a:lnTo>
                  <a:close/>
                </a:path>
              </a:pathLst>
            </a:custGeom>
            <a:solidFill>
              <a:srgbClr val="FF00FF"/>
            </a:solidFill>
          </p:spPr>
          <p:txBody>
            <a:bodyPr wrap="square" lIns="0" tIns="0" rIns="0" bIns="0" rtlCol="0"/>
            <a:lstStyle/>
            <a:p/>
          </p:txBody>
        </p:sp>
        <p:sp>
          <p:nvSpPr>
            <p:cNvPr id="21" name="object 21"/>
            <p:cNvSpPr/>
            <p:nvPr/>
          </p:nvSpPr>
          <p:spPr>
            <a:xfrm>
              <a:off x="5638798" y="2095499"/>
              <a:ext cx="1803400" cy="762000"/>
            </a:xfrm>
            <a:custGeom>
              <a:rect l="l" t="t" r="r" b="b"/>
              <a:pathLst>
                <a:path w="1803400" h="762000">
                  <a:moveTo>
                    <a:pt x="1" y="381000"/>
                  </a:moveTo>
                  <a:lnTo>
                    <a:pt x="8955" y="327097"/>
                  </a:lnTo>
                  <a:lnTo>
                    <a:pt x="35004" y="275518"/>
                  </a:lnTo>
                  <a:lnTo>
                    <a:pt x="76927" y="226778"/>
                  </a:lnTo>
                  <a:lnTo>
                    <a:pt x="133504" y="181392"/>
                  </a:lnTo>
                  <a:lnTo>
                    <a:pt x="166906" y="160119"/>
                  </a:lnTo>
                  <a:lnTo>
                    <a:pt x="203514" y="139878"/>
                  </a:lnTo>
                  <a:lnTo>
                    <a:pt x="243175" y="120733"/>
                  </a:lnTo>
                  <a:lnTo>
                    <a:pt x="285736" y="102749"/>
                  </a:lnTo>
                  <a:lnTo>
                    <a:pt x="331045" y="85991"/>
                  </a:lnTo>
                  <a:lnTo>
                    <a:pt x="378949" y="70523"/>
                  </a:lnTo>
                  <a:lnTo>
                    <a:pt x="429296" y="56410"/>
                  </a:lnTo>
                  <a:lnTo>
                    <a:pt x="481933" y="43715"/>
                  </a:lnTo>
                  <a:lnTo>
                    <a:pt x="536708" y="32504"/>
                  </a:lnTo>
                  <a:lnTo>
                    <a:pt x="593468" y="22841"/>
                  </a:lnTo>
                  <a:lnTo>
                    <a:pt x="652060" y="14790"/>
                  </a:lnTo>
                  <a:lnTo>
                    <a:pt x="712332" y="8416"/>
                  </a:lnTo>
                  <a:lnTo>
                    <a:pt x="774131" y="3783"/>
                  </a:lnTo>
                  <a:lnTo>
                    <a:pt x="837305" y="956"/>
                  </a:lnTo>
                  <a:lnTo>
                    <a:pt x="901700" y="0"/>
                  </a:lnTo>
                  <a:lnTo>
                    <a:pt x="966095" y="956"/>
                  </a:lnTo>
                  <a:lnTo>
                    <a:pt x="1029269" y="3783"/>
                  </a:lnTo>
                  <a:lnTo>
                    <a:pt x="1091068" y="8416"/>
                  </a:lnTo>
                  <a:lnTo>
                    <a:pt x="1151340" y="14790"/>
                  </a:lnTo>
                  <a:lnTo>
                    <a:pt x="1209932" y="22840"/>
                  </a:lnTo>
                  <a:lnTo>
                    <a:pt x="1266691" y="32504"/>
                  </a:lnTo>
                  <a:lnTo>
                    <a:pt x="1321466" y="43715"/>
                  </a:lnTo>
                  <a:lnTo>
                    <a:pt x="1374103" y="56409"/>
                  </a:lnTo>
                  <a:lnTo>
                    <a:pt x="1424450" y="70523"/>
                  </a:lnTo>
                  <a:lnTo>
                    <a:pt x="1472355" y="85991"/>
                  </a:lnTo>
                  <a:lnTo>
                    <a:pt x="1517664" y="102749"/>
                  </a:lnTo>
                  <a:lnTo>
                    <a:pt x="1560225" y="120733"/>
                  </a:lnTo>
                  <a:lnTo>
                    <a:pt x="1599886" y="139877"/>
                  </a:lnTo>
                  <a:lnTo>
                    <a:pt x="1636493" y="160118"/>
                  </a:lnTo>
                  <a:lnTo>
                    <a:pt x="1669896" y="181392"/>
                  </a:lnTo>
                  <a:lnTo>
                    <a:pt x="1726473" y="226777"/>
                  </a:lnTo>
                  <a:lnTo>
                    <a:pt x="1768396" y="275517"/>
                  </a:lnTo>
                  <a:lnTo>
                    <a:pt x="1794445" y="327097"/>
                  </a:lnTo>
                  <a:lnTo>
                    <a:pt x="1803400" y="380999"/>
                  </a:lnTo>
                  <a:lnTo>
                    <a:pt x="1801135" y="408209"/>
                  </a:lnTo>
                  <a:lnTo>
                    <a:pt x="1794444" y="434902"/>
                  </a:lnTo>
                  <a:lnTo>
                    <a:pt x="1768395" y="486481"/>
                  </a:lnTo>
                  <a:lnTo>
                    <a:pt x="1726472" y="535221"/>
                  </a:lnTo>
                  <a:lnTo>
                    <a:pt x="1669895" y="580607"/>
                  </a:lnTo>
                  <a:lnTo>
                    <a:pt x="1636493" y="601880"/>
                  </a:lnTo>
                  <a:lnTo>
                    <a:pt x="1599885" y="622121"/>
                  </a:lnTo>
                  <a:lnTo>
                    <a:pt x="1560225" y="641266"/>
                  </a:lnTo>
                  <a:lnTo>
                    <a:pt x="1517663" y="659250"/>
                  </a:lnTo>
                  <a:lnTo>
                    <a:pt x="1472354" y="676008"/>
                  </a:lnTo>
                  <a:lnTo>
                    <a:pt x="1424450" y="691476"/>
                  </a:lnTo>
                  <a:lnTo>
                    <a:pt x="1374103" y="705589"/>
                  </a:lnTo>
                  <a:lnTo>
                    <a:pt x="1321466" y="718284"/>
                  </a:lnTo>
                  <a:lnTo>
                    <a:pt x="1266691" y="729495"/>
                  </a:lnTo>
                  <a:lnTo>
                    <a:pt x="1209932" y="739158"/>
                  </a:lnTo>
                  <a:lnTo>
                    <a:pt x="1151340" y="747209"/>
                  </a:lnTo>
                  <a:lnTo>
                    <a:pt x="1091068" y="753583"/>
                  </a:lnTo>
                  <a:lnTo>
                    <a:pt x="1029269" y="758216"/>
                  </a:lnTo>
                  <a:lnTo>
                    <a:pt x="966095" y="761043"/>
                  </a:lnTo>
                  <a:lnTo>
                    <a:pt x="901700" y="761999"/>
                  </a:lnTo>
                  <a:lnTo>
                    <a:pt x="837304" y="761043"/>
                  </a:lnTo>
                  <a:lnTo>
                    <a:pt x="774130" y="758216"/>
                  </a:lnTo>
                  <a:lnTo>
                    <a:pt x="712331" y="753583"/>
                  </a:lnTo>
                  <a:lnTo>
                    <a:pt x="652059" y="747209"/>
                  </a:lnTo>
                  <a:lnTo>
                    <a:pt x="593467" y="739158"/>
                  </a:lnTo>
                  <a:lnTo>
                    <a:pt x="536708" y="729495"/>
                  </a:lnTo>
                  <a:lnTo>
                    <a:pt x="481933" y="718284"/>
                  </a:lnTo>
                  <a:lnTo>
                    <a:pt x="429296" y="705589"/>
                  </a:lnTo>
                  <a:lnTo>
                    <a:pt x="378949" y="691476"/>
                  </a:lnTo>
                  <a:lnTo>
                    <a:pt x="331044" y="676008"/>
                  </a:lnTo>
                  <a:lnTo>
                    <a:pt x="285735" y="659250"/>
                  </a:lnTo>
                  <a:lnTo>
                    <a:pt x="243174" y="641266"/>
                  </a:lnTo>
                  <a:lnTo>
                    <a:pt x="203513" y="622121"/>
                  </a:lnTo>
                  <a:lnTo>
                    <a:pt x="166905" y="601880"/>
                  </a:lnTo>
                  <a:lnTo>
                    <a:pt x="133503" y="580607"/>
                  </a:lnTo>
                  <a:lnTo>
                    <a:pt x="76926" y="535221"/>
                  </a:lnTo>
                  <a:lnTo>
                    <a:pt x="35003" y="486481"/>
                  </a:lnTo>
                  <a:lnTo>
                    <a:pt x="8954" y="434902"/>
                  </a:lnTo>
                  <a:lnTo>
                    <a:pt x="0" y="380999"/>
                  </a:lnTo>
                  <a:close/>
                </a:path>
              </a:pathLst>
            </a:custGeom>
            <a:ln w="9525">
              <a:solidFill>
                <a:srgbClr val="000000"/>
              </a:solidFill>
            </a:ln>
          </p:spPr>
          <p:txBody>
            <a:bodyPr wrap="square" lIns="0" tIns="0" rIns="0" bIns="0" rtlCol="0"/>
            <a:lstStyle/>
            <a:p/>
          </p:txBody>
        </p:sp>
      </p:grpSp>
      <p:sp>
        <p:nvSpPr>
          <p:cNvPr id="22" name="object 22"/>
          <p:cNvSpPr txBox="1"/>
          <p:nvPr/>
        </p:nvSpPr>
        <p:spPr>
          <a:xfrm>
            <a:off x="6267772" y="2203917"/>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申请</a:t>
            </a:r>
            <a:endParaRPr sz="2400">
              <a:latin typeface="Microsoft JhengHei"/>
              <a:cs typeface="Microsoft JhengHei"/>
            </a:endParaRPr>
          </a:p>
        </p:txBody>
      </p:sp>
      <p:sp>
        <p:nvSpPr>
          <p:cNvPr id="23" name="object 23"/>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13</a:t>
            </a:fld>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96340" y="188077"/>
            <a:ext cx="1549400" cy="330200"/>
          </a:xfrm>
          <a:prstGeom prst="rect">
            <a:avLst/>
          </a:prstGeom>
        </p:spPr>
        <p:txBody>
          <a:bodyPr vert="horz" wrap="square" lIns="0" tIns="12700" rIns="0" bIns="0" rtlCol="0">
            <a:spAutoFit/>
          </a:bodyPr>
          <a:lstStyle/>
          <a:p>
            <a:pPr marL="12700">
              <a:lnSpc>
                <a:spcPct val="100000"/>
              </a:lnSpc>
              <a:spcBef>
                <a:spcPts val="100"/>
              </a:spcBef>
            </a:pPr>
            <a:r>
              <a:rPr sz="2000" b="1" spc="-30">
                <a:solidFill>
                  <a:srgbClr val="0124BB"/>
                </a:solidFill>
                <a:latin typeface="MS Gothic"/>
                <a:cs typeface="MS Gothic"/>
              </a:rPr>
              <a:t>落</a:t>
            </a:r>
            <a:r>
              <a:rPr sz="2000" b="1" spc="-10">
                <a:solidFill>
                  <a:srgbClr val="0124BB"/>
                </a:solidFill>
                <a:latin typeface="Microsoft JhengHei"/>
                <a:cs typeface="Microsoft JhengHei"/>
              </a:rPr>
              <a:t>实资产接收</a:t>
            </a:r>
            <a:endParaRPr sz="2000">
              <a:latin typeface="Microsoft JhengHei"/>
              <a:cs typeface="Microsoft JhengHei"/>
            </a:endParaRPr>
          </a:p>
        </p:txBody>
      </p:sp>
      <p:sp>
        <p:nvSpPr>
          <p:cNvPr id="3" name="object 3"/>
          <p:cNvSpPr txBox="1">
            <a:spLocks noGrp="1"/>
          </p:cNvSpPr>
          <p:nvPr>
            <p:ph type="title"/>
          </p:nvPr>
        </p:nvSpPr>
        <p:spPr>
          <a:xfrm>
            <a:off x="4142740" y="2450381"/>
            <a:ext cx="3378200" cy="391160"/>
          </a:xfrm>
          <a:prstGeom prst="rect">
            <a:avLst/>
          </a:prstGeom>
        </p:spPr>
        <p:txBody>
          <a:bodyPr vert="horz" wrap="square" lIns="0" tIns="12700" rIns="0" bIns="0" rtlCol="0">
            <a:spAutoFit/>
          </a:bodyPr>
          <a:lstStyle/>
          <a:p>
            <a:pPr marL="12700">
              <a:lnSpc>
                <a:spcPct val="100000"/>
              </a:lnSpc>
              <a:spcBef>
                <a:spcPts val="100"/>
              </a:spcBef>
            </a:pPr>
            <a:r>
              <a:rPr sz="2400" spc="-5">
                <a:solidFill>
                  <a:srgbClr val="000000"/>
                </a:solidFill>
                <a:latin typeface="Microsoft JhengHei"/>
                <a:cs typeface="Microsoft JhengHei"/>
              </a:rPr>
              <a:t>固定资产接收管理部门：</a:t>
            </a:r>
            <a:endParaRPr sz="2400">
              <a:latin typeface="Microsoft JhengHei"/>
              <a:cs typeface="Microsoft JhengHei"/>
            </a:endParaRPr>
          </a:p>
        </p:txBody>
      </p:sp>
      <p:sp>
        <p:nvSpPr>
          <p:cNvPr id="4" name="object 4"/>
          <p:cNvSpPr txBox="1"/>
          <p:nvPr/>
        </p:nvSpPr>
        <p:spPr>
          <a:xfrm>
            <a:off x="4142740" y="2999021"/>
            <a:ext cx="4292600" cy="2402840"/>
          </a:xfrm>
          <a:prstGeom prst="rect">
            <a:avLst/>
          </a:prstGeom>
        </p:spPr>
        <p:txBody>
          <a:bodyPr vert="horz" wrap="square" lIns="0" tIns="12700" rIns="0" bIns="0" rtlCol="0">
            <a:spAutoFit/>
          </a:bodyPr>
          <a:lstStyle/>
          <a:p>
            <a:pPr marL="12700" marR="5080">
              <a:lnSpc>
                <a:spcPct val="130000"/>
              </a:lnSpc>
              <a:spcBef>
                <a:spcPts val="100"/>
              </a:spcBef>
            </a:pPr>
            <a:r>
              <a:rPr sz="2400" spc="-5">
                <a:latin typeface="宋体"/>
                <a:cs typeface="宋体"/>
              </a:rPr>
              <a:t>配合完成项目的需求确认、可</a:t>
            </a:r>
            <a:r>
              <a:rPr sz="2400" spc="-50">
                <a:latin typeface="宋体"/>
                <a:cs typeface="宋体"/>
              </a:rPr>
              <a:t> </a:t>
            </a:r>
            <a:r>
              <a:rPr sz="2400" spc="-5">
                <a:latin typeface="宋体"/>
                <a:cs typeface="宋体"/>
              </a:rPr>
              <a:t>研立项、参与业务规范书和技</a:t>
            </a:r>
            <a:r>
              <a:rPr sz="2400" spc="-50">
                <a:latin typeface="宋体"/>
                <a:cs typeface="宋体"/>
              </a:rPr>
              <a:t> </a:t>
            </a:r>
            <a:r>
              <a:rPr sz="2400" spc="-5">
                <a:latin typeface="宋体"/>
                <a:cs typeface="宋体"/>
              </a:rPr>
              <a:t>术规范书的审核；负责工程项目目现场监督管理；负责办理固</a:t>
            </a:r>
            <a:r>
              <a:rPr sz="2400" spc="-50">
                <a:latin typeface="宋体"/>
                <a:cs typeface="宋体"/>
              </a:rPr>
              <a:t> </a:t>
            </a:r>
            <a:r>
              <a:rPr sz="2400" spc="-10">
                <a:latin typeface="宋体"/>
                <a:cs typeface="宋体"/>
              </a:rPr>
              <a:t>定资产接收手续</a:t>
            </a:r>
            <a:endParaRPr sz="2400">
              <a:latin typeface="宋体"/>
              <a:cs typeface="宋体"/>
            </a:endParaRPr>
          </a:p>
        </p:txBody>
      </p:sp>
      <p:sp>
        <p:nvSpPr>
          <p:cNvPr id="5" name="object 5"/>
          <p:cNvSpPr/>
          <p:nvPr/>
        </p:nvSpPr>
        <p:spPr>
          <a:xfrm>
            <a:off x="2387600" y="3136900"/>
            <a:ext cx="1397000" cy="1485900"/>
          </a:xfrm>
          <a:custGeom>
            <a:rect l="l" t="t" r="r" b="b"/>
            <a:pathLst>
              <a:path w="1397000" h="1485900">
                <a:moveTo>
                  <a:pt x="0" y="371475"/>
                </a:moveTo>
                <a:lnTo>
                  <a:pt x="640291" y="371475"/>
                </a:lnTo>
                <a:lnTo>
                  <a:pt x="640291" y="0"/>
                </a:lnTo>
                <a:lnTo>
                  <a:pt x="1397000" y="742950"/>
                </a:lnTo>
                <a:lnTo>
                  <a:pt x="617008" y="1485900"/>
                </a:lnTo>
                <a:lnTo>
                  <a:pt x="617008" y="1114425"/>
                </a:lnTo>
                <a:lnTo>
                  <a:pt x="11641" y="1114425"/>
                </a:lnTo>
              </a:path>
            </a:pathLst>
          </a:custGeom>
          <a:ln w="38100">
            <a:solidFill>
              <a:srgbClr val="3366FF"/>
            </a:solidFill>
          </a:ln>
        </p:spPr>
        <p:txBody>
          <a:bodyPr wrap="square" lIns="0" tIns="0" rIns="0" bIns="0" rtlCol="0"/>
          <a:lstStyle/>
          <a:p/>
        </p:txBody>
      </p:sp>
      <p:sp>
        <p:nvSpPr>
          <p:cNvPr id="6" name="object 6"/>
          <p:cNvSpPr txBox="1"/>
          <p:nvPr/>
        </p:nvSpPr>
        <p:spPr>
          <a:xfrm>
            <a:off x="2562742" y="3612832"/>
            <a:ext cx="1092200" cy="1732280"/>
          </a:xfrm>
          <a:prstGeom prst="rect">
            <a:avLst/>
          </a:prstGeom>
        </p:spPr>
        <p:txBody>
          <a:bodyPr vert="horz" wrap="square" lIns="0" tIns="12700" rIns="0" bIns="0" rtlCol="0">
            <a:spAutoFit/>
          </a:bodyPr>
          <a:lstStyle/>
          <a:p>
            <a:pPr marL="12700" marR="5080">
              <a:lnSpc>
                <a:spcPct val="100000"/>
              </a:lnSpc>
              <a:spcBef>
                <a:spcPts val="100"/>
              </a:spcBef>
            </a:pPr>
            <a:r>
              <a:rPr sz="2800" b="1" spc="-25">
                <a:latin typeface="Microsoft JhengHei"/>
                <a:cs typeface="Microsoft JhengHei"/>
              </a:rPr>
              <a:t>网络</a:t>
            </a:r>
            <a:r>
              <a:rPr sz="2800" b="1" spc="-50">
                <a:latin typeface="Microsoft JhengHei"/>
                <a:cs typeface="Microsoft JhengHei"/>
              </a:rPr>
              <a:t> </a:t>
            </a:r>
            <a:r>
              <a:rPr sz="2800" b="1" spc="-25">
                <a:latin typeface="Microsoft JhengHei"/>
                <a:cs typeface="Microsoft JhengHei"/>
              </a:rPr>
              <a:t>运行</a:t>
            </a:r>
            <a:r>
              <a:rPr sz="2800" b="1" spc="-50">
                <a:latin typeface="Microsoft JhengHei"/>
                <a:cs typeface="Microsoft JhengHei"/>
              </a:rPr>
              <a:t> </a:t>
            </a:r>
            <a:r>
              <a:rPr sz="2800" b="1" spc="-20">
                <a:latin typeface="Microsoft JhengHei"/>
                <a:cs typeface="Microsoft JhengHei"/>
              </a:rPr>
              <a:t>维护部</a:t>
            </a:r>
            <a:r>
              <a:rPr sz="2800" b="1" spc="-50">
                <a:latin typeface="Microsoft JhengHei"/>
                <a:cs typeface="Microsoft JhengHei"/>
              </a:rPr>
              <a:t>部</a:t>
            </a:r>
            <a:endParaRPr sz="2800">
              <a:latin typeface="Microsoft JhengHei"/>
              <a:cs typeface="Microsoft JhengHei"/>
            </a:endParaRPr>
          </a:p>
        </p:txBody>
      </p:sp>
      <p:grpSp>
        <p:nvGrpSpPr>
          <p:cNvPr id="7" name="object 7"/>
          <p:cNvGrpSpPr/>
          <p:nvPr/>
        </p:nvGrpSpPr>
        <p:grpSpPr>
          <a:xfrm>
            <a:off x="1239837" y="2916237"/>
            <a:ext cx="771525" cy="1825625"/>
            <a:chOff x="1239837" y="2916237"/>
            <a:chExt cx="771525" cy="1825625"/>
          </a:xfrm>
        </p:grpSpPr>
        <p:sp>
          <p:nvSpPr>
            <p:cNvPr id="8" name="object 8"/>
            <p:cNvSpPr/>
            <p:nvPr/>
          </p:nvSpPr>
          <p:spPr>
            <a:xfrm>
              <a:off x="1244599" y="2920999"/>
              <a:ext cx="762000" cy="1816100"/>
            </a:xfrm>
            <a:custGeom>
              <a:rect l="l" t="t" r="r" b="b"/>
              <a:pathLst>
                <a:path w="762000" h="1816100">
                  <a:moveTo>
                    <a:pt x="127002" y="1816100"/>
                  </a:moveTo>
                  <a:lnTo>
                    <a:pt x="77567" y="1806118"/>
                  </a:lnTo>
                  <a:lnTo>
                    <a:pt x="37198" y="1778901"/>
                  </a:lnTo>
                  <a:lnTo>
                    <a:pt x="9980" y="1738532"/>
                  </a:lnTo>
                  <a:lnTo>
                    <a:pt x="0" y="1689097"/>
                  </a:lnTo>
                  <a:lnTo>
                    <a:pt x="0" y="127002"/>
                  </a:lnTo>
                  <a:lnTo>
                    <a:pt x="9980" y="77567"/>
                  </a:lnTo>
                  <a:lnTo>
                    <a:pt x="37198" y="37198"/>
                  </a:lnTo>
                  <a:lnTo>
                    <a:pt x="77567" y="9980"/>
                  </a:lnTo>
                  <a:lnTo>
                    <a:pt x="127002" y="0"/>
                  </a:lnTo>
                  <a:lnTo>
                    <a:pt x="634997" y="0"/>
                  </a:lnTo>
                  <a:lnTo>
                    <a:pt x="684432" y="9980"/>
                  </a:lnTo>
                  <a:lnTo>
                    <a:pt x="724801" y="37198"/>
                  </a:lnTo>
                  <a:lnTo>
                    <a:pt x="752019" y="77567"/>
                  </a:lnTo>
                  <a:lnTo>
                    <a:pt x="762000" y="127002"/>
                  </a:lnTo>
                  <a:lnTo>
                    <a:pt x="761999" y="1689097"/>
                  </a:lnTo>
                  <a:lnTo>
                    <a:pt x="752019" y="1738532"/>
                  </a:lnTo>
                  <a:lnTo>
                    <a:pt x="724801" y="1778901"/>
                  </a:lnTo>
                  <a:lnTo>
                    <a:pt x="684432" y="1806119"/>
                  </a:lnTo>
                  <a:lnTo>
                    <a:pt x="634997" y="1816099"/>
                  </a:lnTo>
                  <a:lnTo>
                    <a:pt x="127002" y="1816100"/>
                  </a:lnTo>
                  <a:close/>
                </a:path>
              </a:pathLst>
            </a:custGeom>
            <a:solidFill>
              <a:srgbClr val="92D050"/>
            </a:solidFill>
          </p:spPr>
          <p:txBody>
            <a:bodyPr wrap="square" lIns="0" tIns="0" rIns="0" bIns="0" rtlCol="0"/>
            <a:lstStyle/>
            <a:p/>
          </p:txBody>
        </p:sp>
        <p:sp>
          <p:nvSpPr>
            <p:cNvPr id="9" name="object 9"/>
            <p:cNvSpPr/>
            <p:nvPr/>
          </p:nvSpPr>
          <p:spPr>
            <a:xfrm>
              <a:off x="1244599" y="2920999"/>
              <a:ext cx="762000" cy="1816100"/>
            </a:xfrm>
            <a:custGeom>
              <a:rect l="l" t="t" r="r" b="b"/>
              <a:pathLst>
                <a:path w="762000" h="1816100">
                  <a:moveTo>
                    <a:pt x="0" y="127002"/>
                  </a:moveTo>
                  <a:lnTo>
                    <a:pt x="9980" y="77567"/>
                  </a:lnTo>
                  <a:lnTo>
                    <a:pt x="37198" y="37198"/>
                  </a:lnTo>
                  <a:lnTo>
                    <a:pt x="77567" y="9980"/>
                  </a:lnTo>
                  <a:lnTo>
                    <a:pt x="127002" y="0"/>
                  </a:lnTo>
                  <a:lnTo>
                    <a:pt x="634997" y="0"/>
                  </a:lnTo>
                  <a:lnTo>
                    <a:pt x="684432" y="9980"/>
                  </a:lnTo>
                  <a:lnTo>
                    <a:pt x="724801" y="37198"/>
                  </a:lnTo>
                  <a:lnTo>
                    <a:pt x="752019" y="77567"/>
                  </a:lnTo>
                  <a:lnTo>
                    <a:pt x="762000" y="127002"/>
                  </a:lnTo>
                  <a:lnTo>
                    <a:pt x="762000" y="1689097"/>
                  </a:lnTo>
                  <a:lnTo>
                    <a:pt x="752019" y="1738532"/>
                  </a:lnTo>
                  <a:lnTo>
                    <a:pt x="724801" y="1778901"/>
                  </a:lnTo>
                  <a:lnTo>
                    <a:pt x="684432" y="1806119"/>
                  </a:lnTo>
                  <a:lnTo>
                    <a:pt x="634997" y="1816099"/>
                  </a:lnTo>
                  <a:lnTo>
                    <a:pt x="127002" y="1816100"/>
                  </a:lnTo>
                  <a:lnTo>
                    <a:pt x="77567" y="1806118"/>
                  </a:lnTo>
                  <a:lnTo>
                    <a:pt x="37198" y="1778901"/>
                  </a:lnTo>
                  <a:lnTo>
                    <a:pt x="9980" y="1738532"/>
                  </a:lnTo>
                  <a:lnTo>
                    <a:pt x="0" y="1689097"/>
                  </a:lnTo>
                  <a:lnTo>
                    <a:pt x="0" y="127002"/>
                  </a:lnTo>
                  <a:close/>
                </a:path>
              </a:pathLst>
            </a:custGeom>
            <a:ln w="9525">
              <a:solidFill>
                <a:srgbClr val="000000"/>
              </a:solidFill>
            </a:ln>
          </p:spPr>
          <p:txBody>
            <a:bodyPr wrap="square" lIns="0" tIns="0" rIns="0" bIns="0" rtlCol="0"/>
            <a:lstStyle/>
            <a:p/>
          </p:txBody>
        </p:sp>
      </p:grpSp>
      <p:sp>
        <p:nvSpPr>
          <p:cNvPr id="10" name="object 10"/>
          <p:cNvSpPr txBox="1"/>
          <p:nvPr/>
        </p:nvSpPr>
        <p:spPr>
          <a:xfrm>
            <a:off x="1505272" y="2955022"/>
            <a:ext cx="635000" cy="1488440"/>
          </a:xfrm>
          <a:prstGeom prst="rect">
            <a:avLst/>
          </a:prstGeom>
        </p:spPr>
        <p:txBody>
          <a:bodyPr vert="horz" wrap="square" lIns="0" tIns="12700" rIns="0" bIns="0" rtlCol="0">
            <a:spAutoFit/>
          </a:bodyPr>
          <a:lstStyle/>
          <a:p>
            <a:pPr marL="12700" marR="5080">
              <a:lnSpc>
                <a:spcPct val="100000"/>
              </a:lnSpc>
              <a:spcBef>
                <a:spcPts val="100"/>
              </a:spcBef>
            </a:pPr>
            <a:r>
              <a:rPr sz="2400" b="1" spc="-50">
                <a:latin typeface="Microsoft JhengHei"/>
                <a:cs typeface="Microsoft JhengHei"/>
              </a:rPr>
              <a:t>需 求 </a:t>
            </a:r>
            <a:r>
              <a:rPr sz="2400" b="1" spc="-25">
                <a:latin typeface="Microsoft JhengHei"/>
                <a:cs typeface="Microsoft JhengHei"/>
              </a:rPr>
              <a:t>申请</a:t>
            </a:r>
            <a:r>
              <a:rPr sz="2400" b="1" spc="-50">
                <a:latin typeface="Microsoft JhengHei"/>
                <a:cs typeface="Microsoft JhengHei"/>
              </a:rPr>
              <a:t>请</a:t>
            </a:r>
            <a:endParaRPr sz="2400">
              <a:latin typeface="Microsoft JhengHei"/>
              <a:cs typeface="Microsoft JhengHei"/>
            </a:endParaRPr>
          </a:p>
        </p:txBody>
      </p:sp>
      <p:sp>
        <p:nvSpPr>
          <p:cNvPr id="11" name="object 11"/>
          <p:cNvSpPr txBox="1">
            <a:spLocks noGrp="1"/>
          </p:cNvSpPr>
          <p:nvPr>
            <p:ph type="sldNum" sz="quarter" idx="7"/>
          </p:nvPr>
        </p:nvSpPr>
        <p:spPr>
          <a:prstGeom prst="rect">
            <a:avLst/>
          </a:prstGeom>
        </p:spPr>
        <p:txBody>
          <a:bodyPr vert="horz" wrap="square" lIns="0" tIns="1905" rIns="0" bIns="0" rtlCol="0">
            <a:spAutoFit/>
          </a:bodyPr>
          <a:lstStyle/>
          <a:p>
            <a:pPr marL="38100">
              <a:lnSpc>
                <a:spcPct val="100000"/>
              </a:lnSpc>
              <a:spcBef>
                <a:spcPts val="15"/>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5"/>
              <a:t>需求分</a:t>
            </a:r>
            <a:r>
              <a:rPr spc="-50"/>
              <a:t>析</a:t>
            </a:r>
          </a:p>
        </p:txBody>
      </p:sp>
      <p:sp>
        <p:nvSpPr>
          <p:cNvPr id="3" name="object 3"/>
          <p:cNvSpPr txBox="1"/>
          <p:nvPr/>
        </p:nvSpPr>
        <p:spPr>
          <a:xfrm>
            <a:off x="431165" y="1247159"/>
            <a:ext cx="4766310" cy="452120"/>
          </a:xfrm>
          <a:prstGeom prst="rect">
            <a:avLst/>
          </a:prstGeom>
        </p:spPr>
        <p:txBody>
          <a:bodyPr vert="horz" wrap="square" lIns="0" tIns="12700" rIns="0" bIns="0" rtlCol="0">
            <a:spAutoFit/>
          </a:bodyPr>
          <a:lstStyle/>
          <a:p>
            <a:pPr marL="12700">
              <a:lnSpc>
                <a:spcPct val="100000"/>
              </a:lnSpc>
              <a:spcBef>
                <a:spcPts val="100"/>
              </a:spcBef>
            </a:pPr>
            <a:r>
              <a:rPr sz="2800">
                <a:latin typeface="MS Gothic"/>
                <a:cs typeface="MS Gothic"/>
              </a:rPr>
              <a:t>需求分析</a:t>
            </a:r>
            <a:r>
              <a:rPr sz="2800">
                <a:latin typeface="Arial"/>
                <a:cs typeface="Arial"/>
              </a:rPr>
              <a:t>----</a:t>
            </a:r>
            <a:r>
              <a:rPr sz="2800">
                <a:latin typeface="MS Gothic"/>
                <a:cs typeface="MS Gothic"/>
              </a:rPr>
              <a:t>可研或商</a:t>
            </a:r>
            <a:r>
              <a:rPr sz="2800" spc="-15">
                <a:latin typeface="Microsoft JhengHei"/>
                <a:cs typeface="Microsoft JhengHei"/>
              </a:rPr>
              <a:t>业计划书</a:t>
            </a:r>
            <a:endParaRPr sz="2800">
              <a:latin typeface="Microsoft JhengHei"/>
              <a:cs typeface="Microsoft JhengHei"/>
            </a:endParaRPr>
          </a:p>
        </p:txBody>
      </p:sp>
      <p:grpSp>
        <p:nvGrpSpPr>
          <p:cNvPr id="4" name="object 4"/>
          <p:cNvGrpSpPr/>
          <p:nvPr/>
        </p:nvGrpSpPr>
        <p:grpSpPr>
          <a:xfrm>
            <a:off x="439737" y="2928937"/>
            <a:ext cx="3476625" cy="581025"/>
            <a:chOff x="439737" y="2928937"/>
            <a:chExt cx="3476625" cy="581025"/>
          </a:xfrm>
        </p:grpSpPr>
        <p:sp>
          <p:nvSpPr>
            <p:cNvPr id="5" name="object 5"/>
            <p:cNvSpPr/>
            <p:nvPr/>
          </p:nvSpPr>
          <p:spPr>
            <a:xfrm>
              <a:off x="444499" y="2933699"/>
              <a:ext cx="3467100" cy="571500"/>
            </a:xfrm>
            <a:custGeom>
              <a:rect l="l" t="t" r="r" b="b"/>
              <a:pathLst>
                <a:path w="3467100" h="571500">
                  <a:moveTo>
                    <a:pt x="95251" y="571500"/>
                  </a:moveTo>
                  <a:lnTo>
                    <a:pt x="27898" y="543600"/>
                  </a:lnTo>
                  <a:lnTo>
                    <a:pt x="0" y="476248"/>
                  </a:lnTo>
                  <a:lnTo>
                    <a:pt x="0" y="95251"/>
                  </a:lnTo>
                  <a:lnTo>
                    <a:pt x="7485" y="58175"/>
                  </a:lnTo>
                  <a:lnTo>
                    <a:pt x="27898" y="27898"/>
                  </a:lnTo>
                  <a:lnTo>
                    <a:pt x="58176" y="7485"/>
                  </a:lnTo>
                  <a:lnTo>
                    <a:pt x="95251" y="0"/>
                  </a:lnTo>
                  <a:lnTo>
                    <a:pt x="3371848" y="0"/>
                  </a:lnTo>
                  <a:lnTo>
                    <a:pt x="3408923" y="7485"/>
                  </a:lnTo>
                  <a:lnTo>
                    <a:pt x="3439200" y="27898"/>
                  </a:lnTo>
                  <a:lnTo>
                    <a:pt x="3459613" y="58175"/>
                  </a:lnTo>
                  <a:lnTo>
                    <a:pt x="3467099" y="95251"/>
                  </a:lnTo>
                  <a:lnTo>
                    <a:pt x="3467099" y="476248"/>
                  </a:lnTo>
                  <a:lnTo>
                    <a:pt x="3439200" y="543600"/>
                  </a:lnTo>
                  <a:lnTo>
                    <a:pt x="3371847" y="571499"/>
                  </a:lnTo>
                  <a:lnTo>
                    <a:pt x="95251" y="571500"/>
                  </a:lnTo>
                  <a:close/>
                </a:path>
              </a:pathLst>
            </a:custGeom>
            <a:solidFill>
              <a:srgbClr val="BBE0E3"/>
            </a:solidFill>
          </p:spPr>
          <p:txBody>
            <a:bodyPr wrap="square" lIns="0" tIns="0" rIns="0" bIns="0" rtlCol="0"/>
            <a:lstStyle/>
            <a:p/>
          </p:txBody>
        </p:sp>
        <p:sp>
          <p:nvSpPr>
            <p:cNvPr id="6" name="object 6"/>
            <p:cNvSpPr/>
            <p:nvPr/>
          </p:nvSpPr>
          <p:spPr>
            <a:xfrm>
              <a:off x="444499" y="2933699"/>
              <a:ext cx="3467100" cy="571500"/>
            </a:xfrm>
            <a:custGeom>
              <a:rect l="l" t="t" r="r" b="b"/>
              <a:pathLst>
                <a:path w="3467100" h="571500">
                  <a:moveTo>
                    <a:pt x="0" y="95251"/>
                  </a:moveTo>
                  <a:lnTo>
                    <a:pt x="7485" y="58175"/>
                  </a:lnTo>
                  <a:lnTo>
                    <a:pt x="27898" y="27898"/>
                  </a:lnTo>
                  <a:lnTo>
                    <a:pt x="58175" y="7485"/>
                  </a:lnTo>
                  <a:lnTo>
                    <a:pt x="95251" y="0"/>
                  </a:lnTo>
                  <a:lnTo>
                    <a:pt x="3371848" y="0"/>
                  </a:lnTo>
                  <a:lnTo>
                    <a:pt x="3408923" y="7485"/>
                  </a:lnTo>
                  <a:lnTo>
                    <a:pt x="3439200" y="27898"/>
                  </a:lnTo>
                  <a:lnTo>
                    <a:pt x="3459613" y="58175"/>
                  </a:lnTo>
                  <a:lnTo>
                    <a:pt x="3467099" y="95251"/>
                  </a:lnTo>
                  <a:lnTo>
                    <a:pt x="3467100" y="476248"/>
                  </a:lnTo>
                  <a:lnTo>
                    <a:pt x="3459613" y="513323"/>
                  </a:lnTo>
                  <a:lnTo>
                    <a:pt x="3439200" y="543600"/>
                  </a:lnTo>
                  <a:lnTo>
                    <a:pt x="3408923" y="564014"/>
                  </a:lnTo>
                  <a:lnTo>
                    <a:pt x="3371847" y="571499"/>
                  </a:lnTo>
                  <a:lnTo>
                    <a:pt x="95251" y="571500"/>
                  </a:lnTo>
                  <a:lnTo>
                    <a:pt x="58175" y="564014"/>
                  </a:lnTo>
                  <a:lnTo>
                    <a:pt x="27898" y="543600"/>
                  </a:lnTo>
                  <a:lnTo>
                    <a:pt x="7485" y="513324"/>
                  </a:lnTo>
                  <a:lnTo>
                    <a:pt x="0" y="476247"/>
                  </a:lnTo>
                  <a:lnTo>
                    <a:pt x="0" y="95251"/>
                  </a:lnTo>
                  <a:close/>
                </a:path>
              </a:pathLst>
            </a:custGeom>
            <a:ln w="9525">
              <a:solidFill>
                <a:srgbClr val="000000"/>
              </a:solidFill>
            </a:ln>
          </p:spPr>
          <p:txBody>
            <a:bodyPr wrap="square" lIns="0" tIns="0" rIns="0" bIns="0" rtlCol="0"/>
            <a:lstStyle/>
            <a:p/>
          </p:txBody>
        </p:sp>
      </p:grpSp>
      <p:sp>
        <p:nvSpPr>
          <p:cNvPr id="7" name="object 7"/>
          <p:cNvSpPr txBox="1"/>
          <p:nvPr/>
        </p:nvSpPr>
        <p:spPr>
          <a:xfrm>
            <a:off x="838522" y="2958423"/>
            <a:ext cx="2768600" cy="391160"/>
          </a:xfrm>
          <a:prstGeom prst="rect">
            <a:avLst/>
          </a:prstGeom>
        </p:spPr>
        <p:txBody>
          <a:bodyPr vert="horz" wrap="square" lIns="0" tIns="12700" rIns="0" bIns="0" rtlCol="0">
            <a:spAutoFit/>
          </a:bodyPr>
          <a:lstStyle/>
          <a:p>
            <a:pPr marL="12700">
              <a:lnSpc>
                <a:spcPct val="100000"/>
              </a:lnSpc>
              <a:spcBef>
                <a:spcPts val="100"/>
              </a:spcBef>
            </a:pPr>
            <a:r>
              <a:rPr sz="2400" b="1" spc="60">
                <a:latin typeface="Microsoft JhengHei"/>
                <a:cs typeface="Microsoft JhengHei"/>
              </a:rPr>
              <a:t>战略性项目----</a:t>
            </a:r>
            <a:r>
              <a:rPr sz="2400" b="1" spc="-25">
                <a:latin typeface="Microsoft JhengHei"/>
                <a:cs typeface="Microsoft JhengHei"/>
              </a:rPr>
              <a:t>必须</a:t>
            </a:r>
            <a:endParaRPr sz="2400">
              <a:latin typeface="Microsoft JhengHei"/>
              <a:cs typeface="Microsoft JhengHei"/>
            </a:endParaRPr>
          </a:p>
        </p:txBody>
      </p:sp>
      <p:grpSp>
        <p:nvGrpSpPr>
          <p:cNvPr id="8" name="object 8"/>
          <p:cNvGrpSpPr/>
          <p:nvPr/>
        </p:nvGrpSpPr>
        <p:grpSpPr>
          <a:xfrm>
            <a:off x="439737" y="4084637"/>
            <a:ext cx="3527425" cy="530225"/>
            <a:chOff x="439737" y="4084637"/>
            <a:chExt cx="3527425" cy="530225"/>
          </a:xfrm>
        </p:grpSpPr>
        <p:sp>
          <p:nvSpPr>
            <p:cNvPr id="9" name="object 9"/>
            <p:cNvSpPr/>
            <p:nvPr/>
          </p:nvSpPr>
          <p:spPr>
            <a:xfrm>
              <a:off x="444499" y="4089399"/>
              <a:ext cx="3517900" cy="520700"/>
            </a:xfrm>
            <a:custGeom>
              <a:rect l="l" t="t" r="r" b="b"/>
              <a:pathLst>
                <a:path w="3517900" h="520700">
                  <a:moveTo>
                    <a:pt x="3431115" y="520700"/>
                  </a:moveTo>
                  <a:lnTo>
                    <a:pt x="86785" y="520700"/>
                  </a:lnTo>
                  <a:lnTo>
                    <a:pt x="53004" y="513880"/>
                  </a:lnTo>
                  <a:lnTo>
                    <a:pt x="25418" y="495281"/>
                  </a:lnTo>
                  <a:lnTo>
                    <a:pt x="6820" y="467695"/>
                  </a:lnTo>
                  <a:lnTo>
                    <a:pt x="0" y="433915"/>
                  </a:lnTo>
                  <a:lnTo>
                    <a:pt x="0" y="86785"/>
                  </a:lnTo>
                  <a:lnTo>
                    <a:pt x="6820" y="53004"/>
                  </a:lnTo>
                  <a:lnTo>
                    <a:pt x="25419" y="25418"/>
                  </a:lnTo>
                  <a:lnTo>
                    <a:pt x="53004" y="6819"/>
                  </a:lnTo>
                  <a:lnTo>
                    <a:pt x="86785" y="0"/>
                  </a:lnTo>
                  <a:lnTo>
                    <a:pt x="3431115" y="0"/>
                  </a:lnTo>
                  <a:lnTo>
                    <a:pt x="3464895" y="6820"/>
                  </a:lnTo>
                  <a:lnTo>
                    <a:pt x="3492481" y="25418"/>
                  </a:lnTo>
                  <a:lnTo>
                    <a:pt x="3511079" y="53004"/>
                  </a:lnTo>
                  <a:lnTo>
                    <a:pt x="3517900" y="86785"/>
                  </a:lnTo>
                  <a:lnTo>
                    <a:pt x="3517899" y="433915"/>
                  </a:lnTo>
                  <a:lnTo>
                    <a:pt x="3511079" y="467696"/>
                  </a:lnTo>
                  <a:lnTo>
                    <a:pt x="3492481" y="495281"/>
                  </a:lnTo>
                  <a:lnTo>
                    <a:pt x="3464895" y="513880"/>
                  </a:lnTo>
                  <a:lnTo>
                    <a:pt x="3431115" y="520700"/>
                  </a:lnTo>
                  <a:close/>
                </a:path>
              </a:pathLst>
            </a:custGeom>
            <a:solidFill>
              <a:srgbClr val="BBE0E3"/>
            </a:solidFill>
          </p:spPr>
          <p:txBody>
            <a:bodyPr wrap="square" lIns="0" tIns="0" rIns="0" bIns="0" rtlCol="0"/>
            <a:lstStyle/>
            <a:p/>
          </p:txBody>
        </p:sp>
        <p:sp>
          <p:nvSpPr>
            <p:cNvPr id="10" name="object 10"/>
            <p:cNvSpPr/>
            <p:nvPr/>
          </p:nvSpPr>
          <p:spPr>
            <a:xfrm>
              <a:off x="444499" y="4089399"/>
              <a:ext cx="3517900" cy="520700"/>
            </a:xfrm>
            <a:custGeom>
              <a:rect l="l" t="t" r="r" b="b"/>
              <a:pathLst>
                <a:path w="3517900" h="520700">
                  <a:moveTo>
                    <a:pt x="0" y="86785"/>
                  </a:moveTo>
                  <a:lnTo>
                    <a:pt x="6819" y="53004"/>
                  </a:lnTo>
                  <a:lnTo>
                    <a:pt x="25418" y="25418"/>
                  </a:lnTo>
                  <a:lnTo>
                    <a:pt x="53004" y="6820"/>
                  </a:lnTo>
                  <a:lnTo>
                    <a:pt x="86785" y="0"/>
                  </a:lnTo>
                  <a:lnTo>
                    <a:pt x="3431115" y="0"/>
                  </a:lnTo>
                  <a:lnTo>
                    <a:pt x="3464895" y="6819"/>
                  </a:lnTo>
                  <a:lnTo>
                    <a:pt x="3492480" y="25418"/>
                  </a:lnTo>
                  <a:lnTo>
                    <a:pt x="3511079" y="53004"/>
                  </a:lnTo>
                  <a:lnTo>
                    <a:pt x="3517900" y="86785"/>
                  </a:lnTo>
                  <a:lnTo>
                    <a:pt x="3517900" y="433915"/>
                  </a:lnTo>
                  <a:lnTo>
                    <a:pt x="3511080" y="467695"/>
                  </a:lnTo>
                  <a:lnTo>
                    <a:pt x="3492481" y="495281"/>
                  </a:lnTo>
                  <a:lnTo>
                    <a:pt x="3464895" y="513880"/>
                  </a:lnTo>
                  <a:lnTo>
                    <a:pt x="3431115" y="520700"/>
                  </a:lnTo>
                  <a:lnTo>
                    <a:pt x="86785" y="520700"/>
                  </a:lnTo>
                  <a:lnTo>
                    <a:pt x="53004" y="513880"/>
                  </a:lnTo>
                  <a:lnTo>
                    <a:pt x="25418" y="495281"/>
                  </a:lnTo>
                  <a:lnTo>
                    <a:pt x="6820" y="467696"/>
                  </a:lnTo>
                  <a:lnTo>
                    <a:pt x="0" y="433915"/>
                  </a:lnTo>
                  <a:lnTo>
                    <a:pt x="0" y="86785"/>
                  </a:lnTo>
                  <a:close/>
                </a:path>
              </a:pathLst>
            </a:custGeom>
            <a:ln w="9525">
              <a:solidFill>
                <a:srgbClr val="000000"/>
              </a:solidFill>
            </a:ln>
          </p:spPr>
          <p:txBody>
            <a:bodyPr wrap="square" lIns="0" tIns="0" rIns="0" bIns="0" rtlCol="0"/>
            <a:lstStyle/>
            <a:p/>
          </p:txBody>
        </p:sp>
      </p:grpSp>
      <p:sp>
        <p:nvSpPr>
          <p:cNvPr id="11" name="object 11"/>
          <p:cNvSpPr txBox="1"/>
          <p:nvPr/>
        </p:nvSpPr>
        <p:spPr>
          <a:xfrm>
            <a:off x="635322" y="4111643"/>
            <a:ext cx="3225800" cy="391160"/>
          </a:xfrm>
          <a:prstGeom prst="rect">
            <a:avLst/>
          </a:prstGeom>
        </p:spPr>
        <p:txBody>
          <a:bodyPr vert="horz" wrap="square" lIns="0" tIns="12700" rIns="0" bIns="0" rtlCol="0">
            <a:spAutoFit/>
          </a:bodyPr>
          <a:lstStyle/>
          <a:p>
            <a:pPr marL="12700">
              <a:lnSpc>
                <a:spcPct val="100000"/>
              </a:lnSpc>
              <a:spcBef>
                <a:spcPts val="100"/>
              </a:spcBef>
            </a:pPr>
            <a:r>
              <a:rPr sz="2400" b="1" spc="80">
                <a:latin typeface="Microsoft JhengHei"/>
                <a:cs typeface="Microsoft JhengHei"/>
              </a:rPr>
              <a:t>其它项目-----</a:t>
            </a:r>
            <a:r>
              <a:rPr sz="2400" b="1" spc="-15">
                <a:latin typeface="Microsoft JhengHei"/>
                <a:cs typeface="Microsoft JhengHei"/>
              </a:rPr>
              <a:t>分析意见</a:t>
            </a:r>
            <a:endParaRPr sz="2400">
              <a:latin typeface="Microsoft JhengHei"/>
              <a:cs typeface="Microsoft JhengHei"/>
            </a:endParaRPr>
          </a:p>
        </p:txBody>
      </p:sp>
      <p:grpSp>
        <p:nvGrpSpPr>
          <p:cNvPr id="12" name="object 12"/>
          <p:cNvGrpSpPr/>
          <p:nvPr/>
        </p:nvGrpSpPr>
        <p:grpSpPr>
          <a:xfrm>
            <a:off x="4237037" y="2624137"/>
            <a:ext cx="1114425" cy="2244725"/>
            <a:chOff x="4237037" y="2624137"/>
            <a:chExt cx="1114425" cy="2244725"/>
          </a:xfrm>
        </p:grpSpPr>
        <p:sp>
          <p:nvSpPr>
            <p:cNvPr id="13" name="object 13"/>
            <p:cNvSpPr/>
            <p:nvPr/>
          </p:nvSpPr>
          <p:spPr>
            <a:xfrm>
              <a:off x="4241800" y="2628900"/>
              <a:ext cx="1104900" cy="2235200"/>
            </a:xfrm>
            <a:custGeom>
              <a:rect l="l" t="t" r="r" b="b"/>
              <a:pathLst>
                <a:path w="1104900" h="2235200">
                  <a:moveTo>
                    <a:pt x="552450" y="2235200"/>
                  </a:moveTo>
                  <a:lnTo>
                    <a:pt x="552450" y="1676400"/>
                  </a:lnTo>
                  <a:lnTo>
                    <a:pt x="0" y="1676400"/>
                  </a:lnTo>
                  <a:lnTo>
                    <a:pt x="0" y="558800"/>
                  </a:lnTo>
                  <a:lnTo>
                    <a:pt x="552450" y="558800"/>
                  </a:lnTo>
                  <a:lnTo>
                    <a:pt x="552450" y="0"/>
                  </a:lnTo>
                  <a:lnTo>
                    <a:pt x="1104900" y="1117600"/>
                  </a:lnTo>
                  <a:lnTo>
                    <a:pt x="552450" y="2235200"/>
                  </a:lnTo>
                  <a:close/>
                </a:path>
              </a:pathLst>
            </a:custGeom>
            <a:solidFill>
              <a:srgbClr val="FFFF00"/>
            </a:solidFill>
          </p:spPr>
          <p:txBody>
            <a:bodyPr wrap="square" lIns="0" tIns="0" rIns="0" bIns="0" rtlCol="0"/>
            <a:lstStyle/>
            <a:p/>
          </p:txBody>
        </p:sp>
        <p:sp>
          <p:nvSpPr>
            <p:cNvPr id="14" name="object 14"/>
            <p:cNvSpPr/>
            <p:nvPr/>
          </p:nvSpPr>
          <p:spPr>
            <a:xfrm>
              <a:off x="4241800" y="2628900"/>
              <a:ext cx="1104900" cy="2235200"/>
            </a:xfrm>
            <a:custGeom>
              <a:rect l="l" t="t" r="r" b="b"/>
              <a:pathLst>
                <a:path w="1104900" h="2235200">
                  <a:moveTo>
                    <a:pt x="0" y="558800"/>
                  </a:moveTo>
                  <a:lnTo>
                    <a:pt x="552450" y="558800"/>
                  </a:lnTo>
                  <a:lnTo>
                    <a:pt x="552450" y="0"/>
                  </a:lnTo>
                  <a:lnTo>
                    <a:pt x="1104900" y="1117600"/>
                  </a:lnTo>
                  <a:lnTo>
                    <a:pt x="552450" y="2235200"/>
                  </a:lnTo>
                  <a:lnTo>
                    <a:pt x="552450" y="1676400"/>
                  </a:lnTo>
                  <a:lnTo>
                    <a:pt x="0" y="1676400"/>
                  </a:lnTo>
                  <a:lnTo>
                    <a:pt x="0" y="558800"/>
                  </a:lnTo>
                  <a:close/>
                </a:path>
              </a:pathLst>
            </a:custGeom>
            <a:ln w="9525">
              <a:solidFill>
                <a:srgbClr val="000000"/>
              </a:solidFill>
            </a:ln>
          </p:spPr>
          <p:txBody>
            <a:bodyPr wrap="square" lIns="0" tIns="0" rIns="0" bIns="0" rtlCol="0"/>
            <a:lstStyle/>
            <a:p/>
          </p:txBody>
        </p:sp>
      </p:grpSp>
      <p:sp>
        <p:nvSpPr>
          <p:cNvPr id="15" name="object 15"/>
          <p:cNvSpPr txBox="1"/>
          <p:nvPr/>
        </p:nvSpPr>
        <p:spPr>
          <a:xfrm>
            <a:off x="4434209" y="3579177"/>
            <a:ext cx="533400" cy="330200"/>
          </a:xfrm>
          <a:prstGeom prst="rect">
            <a:avLst/>
          </a:prstGeom>
        </p:spPr>
        <p:txBody>
          <a:bodyPr vert="horz" wrap="square" lIns="0" tIns="12700" rIns="0" bIns="0" rtlCol="0">
            <a:spAutoFit/>
          </a:bodyPr>
          <a:lstStyle/>
          <a:p>
            <a:pPr marL="12700">
              <a:lnSpc>
                <a:spcPct val="100000"/>
              </a:lnSpc>
              <a:spcBef>
                <a:spcPts val="100"/>
              </a:spcBef>
            </a:pPr>
            <a:r>
              <a:rPr sz="2000" b="1" spc="-25">
                <a:latin typeface="Microsoft JhengHei"/>
                <a:cs typeface="Microsoft JhengHei"/>
              </a:rPr>
              <a:t>审批</a:t>
            </a:r>
            <a:endParaRPr sz="2000">
              <a:latin typeface="Microsoft JhengHei"/>
              <a:cs typeface="Microsoft JhengHei"/>
            </a:endParaRPr>
          </a:p>
        </p:txBody>
      </p:sp>
      <p:grpSp>
        <p:nvGrpSpPr>
          <p:cNvPr id="16" name="object 16"/>
          <p:cNvGrpSpPr/>
          <p:nvPr/>
        </p:nvGrpSpPr>
        <p:grpSpPr>
          <a:xfrm>
            <a:off x="5849937" y="2471737"/>
            <a:ext cx="1292225" cy="581025"/>
            <a:chOff x="5849937" y="2471737"/>
            <a:chExt cx="1292225" cy="581025"/>
          </a:xfrm>
        </p:grpSpPr>
        <p:sp>
          <p:nvSpPr>
            <p:cNvPr id="17" name="object 17"/>
            <p:cNvSpPr/>
            <p:nvPr/>
          </p:nvSpPr>
          <p:spPr>
            <a:xfrm>
              <a:off x="5854699" y="2476499"/>
              <a:ext cx="1282700" cy="571500"/>
            </a:xfrm>
            <a:custGeom>
              <a:rect l="l" t="t" r="r" b="b"/>
              <a:pathLst>
                <a:path w="1282700" h="571500">
                  <a:moveTo>
                    <a:pt x="1187448" y="571499"/>
                  </a:moveTo>
                  <a:lnTo>
                    <a:pt x="95251" y="571499"/>
                  </a:lnTo>
                  <a:lnTo>
                    <a:pt x="58175" y="564014"/>
                  </a:lnTo>
                  <a:lnTo>
                    <a:pt x="27898" y="543601"/>
                  </a:lnTo>
                  <a:lnTo>
                    <a:pt x="7485" y="513324"/>
                  </a:lnTo>
                  <a:lnTo>
                    <a:pt x="0" y="476248"/>
                  </a:lnTo>
                  <a:lnTo>
                    <a:pt x="0" y="95251"/>
                  </a:lnTo>
                  <a:lnTo>
                    <a:pt x="7485" y="58175"/>
                  </a:lnTo>
                  <a:lnTo>
                    <a:pt x="27898" y="27898"/>
                  </a:lnTo>
                  <a:lnTo>
                    <a:pt x="58175" y="7485"/>
                  </a:lnTo>
                  <a:lnTo>
                    <a:pt x="95251" y="0"/>
                  </a:lnTo>
                  <a:lnTo>
                    <a:pt x="1187448" y="0"/>
                  </a:lnTo>
                  <a:lnTo>
                    <a:pt x="1224524" y="7485"/>
                  </a:lnTo>
                  <a:lnTo>
                    <a:pt x="1254801" y="27898"/>
                  </a:lnTo>
                  <a:lnTo>
                    <a:pt x="1275214" y="58175"/>
                  </a:lnTo>
                  <a:lnTo>
                    <a:pt x="1282700" y="95251"/>
                  </a:lnTo>
                  <a:lnTo>
                    <a:pt x="1282700" y="476248"/>
                  </a:lnTo>
                  <a:lnTo>
                    <a:pt x="1275214" y="513324"/>
                  </a:lnTo>
                  <a:lnTo>
                    <a:pt x="1254801" y="543601"/>
                  </a:lnTo>
                  <a:lnTo>
                    <a:pt x="1224525" y="564014"/>
                  </a:lnTo>
                  <a:lnTo>
                    <a:pt x="1187448" y="571499"/>
                  </a:lnTo>
                  <a:close/>
                </a:path>
              </a:pathLst>
            </a:custGeom>
            <a:solidFill>
              <a:srgbClr val="00B0EF"/>
            </a:solidFill>
          </p:spPr>
          <p:txBody>
            <a:bodyPr wrap="square" lIns="0" tIns="0" rIns="0" bIns="0" rtlCol="0"/>
            <a:lstStyle/>
            <a:p/>
          </p:txBody>
        </p:sp>
        <p:sp>
          <p:nvSpPr>
            <p:cNvPr id="18" name="object 18"/>
            <p:cNvSpPr/>
            <p:nvPr/>
          </p:nvSpPr>
          <p:spPr>
            <a:xfrm>
              <a:off x="5854699" y="2476499"/>
              <a:ext cx="1282700" cy="571500"/>
            </a:xfrm>
            <a:custGeom>
              <a:rect l="l" t="t" r="r" b="b"/>
              <a:pathLst>
                <a:path w="1282700" h="571500">
                  <a:moveTo>
                    <a:pt x="0" y="95251"/>
                  </a:moveTo>
                  <a:lnTo>
                    <a:pt x="7485" y="58175"/>
                  </a:lnTo>
                  <a:lnTo>
                    <a:pt x="27898" y="27898"/>
                  </a:lnTo>
                  <a:lnTo>
                    <a:pt x="58175" y="7485"/>
                  </a:lnTo>
                  <a:lnTo>
                    <a:pt x="95251" y="0"/>
                  </a:lnTo>
                  <a:lnTo>
                    <a:pt x="1187448" y="0"/>
                  </a:lnTo>
                  <a:lnTo>
                    <a:pt x="1224524" y="7485"/>
                  </a:lnTo>
                  <a:lnTo>
                    <a:pt x="1254801" y="27898"/>
                  </a:lnTo>
                  <a:lnTo>
                    <a:pt x="1275214" y="58175"/>
                  </a:lnTo>
                  <a:lnTo>
                    <a:pt x="1282700" y="95251"/>
                  </a:lnTo>
                  <a:lnTo>
                    <a:pt x="1282700" y="476248"/>
                  </a:lnTo>
                  <a:lnTo>
                    <a:pt x="1275215" y="513324"/>
                  </a:lnTo>
                  <a:lnTo>
                    <a:pt x="1254801" y="543601"/>
                  </a:lnTo>
                  <a:lnTo>
                    <a:pt x="1224525" y="564014"/>
                  </a:lnTo>
                  <a:lnTo>
                    <a:pt x="1187448" y="571499"/>
                  </a:lnTo>
                  <a:lnTo>
                    <a:pt x="95252" y="571500"/>
                  </a:lnTo>
                  <a:lnTo>
                    <a:pt x="58175" y="564014"/>
                  </a:lnTo>
                  <a:lnTo>
                    <a:pt x="27898" y="543601"/>
                  </a:lnTo>
                  <a:lnTo>
                    <a:pt x="7485" y="513324"/>
                  </a:lnTo>
                  <a:lnTo>
                    <a:pt x="0" y="476248"/>
                  </a:lnTo>
                  <a:lnTo>
                    <a:pt x="0" y="95251"/>
                  </a:lnTo>
                  <a:close/>
                </a:path>
              </a:pathLst>
            </a:custGeom>
            <a:ln w="9524">
              <a:solidFill>
                <a:srgbClr val="000000"/>
              </a:solidFill>
            </a:ln>
          </p:spPr>
          <p:txBody>
            <a:bodyPr wrap="square" lIns="0" tIns="0" rIns="0" bIns="0" rtlCol="0"/>
            <a:lstStyle/>
            <a:p/>
          </p:txBody>
        </p:sp>
      </p:grpSp>
      <p:sp>
        <p:nvSpPr>
          <p:cNvPr id="19" name="object 19"/>
          <p:cNvSpPr txBox="1"/>
          <p:nvPr/>
        </p:nvSpPr>
        <p:spPr>
          <a:xfrm>
            <a:off x="6223322" y="2501223"/>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执行</a:t>
            </a:r>
            <a:endParaRPr sz="2400">
              <a:latin typeface="Microsoft JhengHei"/>
              <a:cs typeface="Microsoft JhengHei"/>
            </a:endParaRPr>
          </a:p>
        </p:txBody>
      </p:sp>
      <p:grpSp>
        <p:nvGrpSpPr>
          <p:cNvPr id="20" name="object 20"/>
          <p:cNvGrpSpPr/>
          <p:nvPr/>
        </p:nvGrpSpPr>
        <p:grpSpPr>
          <a:xfrm>
            <a:off x="5837237" y="3424237"/>
            <a:ext cx="1343025" cy="619125"/>
            <a:chOff x="5837237" y="3424237"/>
            <a:chExt cx="1343025" cy="619125"/>
          </a:xfrm>
        </p:grpSpPr>
        <p:sp>
          <p:nvSpPr>
            <p:cNvPr id="21" name="object 21"/>
            <p:cNvSpPr/>
            <p:nvPr/>
          </p:nvSpPr>
          <p:spPr>
            <a:xfrm>
              <a:off x="5841999" y="3428999"/>
              <a:ext cx="1333500" cy="609600"/>
            </a:xfrm>
            <a:custGeom>
              <a:rect l="l" t="t" r="r" b="b"/>
              <a:pathLst>
                <a:path w="1333500" h="609600">
                  <a:moveTo>
                    <a:pt x="1231897" y="609600"/>
                  </a:moveTo>
                  <a:lnTo>
                    <a:pt x="101602" y="609600"/>
                  </a:lnTo>
                  <a:lnTo>
                    <a:pt x="62054" y="601615"/>
                  </a:lnTo>
                  <a:lnTo>
                    <a:pt x="29758" y="579841"/>
                  </a:lnTo>
                  <a:lnTo>
                    <a:pt x="7984" y="547546"/>
                  </a:lnTo>
                  <a:lnTo>
                    <a:pt x="0" y="507998"/>
                  </a:lnTo>
                  <a:lnTo>
                    <a:pt x="0" y="101601"/>
                  </a:lnTo>
                  <a:lnTo>
                    <a:pt x="7984" y="62053"/>
                  </a:lnTo>
                  <a:lnTo>
                    <a:pt x="29758" y="29758"/>
                  </a:lnTo>
                  <a:lnTo>
                    <a:pt x="62054" y="7984"/>
                  </a:lnTo>
                  <a:lnTo>
                    <a:pt x="101601" y="0"/>
                  </a:lnTo>
                  <a:lnTo>
                    <a:pt x="1231898" y="0"/>
                  </a:lnTo>
                  <a:lnTo>
                    <a:pt x="1271444" y="7984"/>
                  </a:lnTo>
                  <a:lnTo>
                    <a:pt x="1303740" y="29758"/>
                  </a:lnTo>
                  <a:lnTo>
                    <a:pt x="1325514" y="62054"/>
                  </a:lnTo>
                  <a:lnTo>
                    <a:pt x="1333498" y="101601"/>
                  </a:lnTo>
                  <a:lnTo>
                    <a:pt x="1333498" y="507998"/>
                  </a:lnTo>
                  <a:lnTo>
                    <a:pt x="1325514" y="547546"/>
                  </a:lnTo>
                  <a:lnTo>
                    <a:pt x="1303740" y="579841"/>
                  </a:lnTo>
                  <a:lnTo>
                    <a:pt x="1271444" y="601616"/>
                  </a:lnTo>
                  <a:lnTo>
                    <a:pt x="1231897" y="609600"/>
                  </a:lnTo>
                  <a:close/>
                </a:path>
              </a:pathLst>
            </a:custGeom>
            <a:solidFill>
              <a:srgbClr val="FFC000"/>
            </a:solidFill>
          </p:spPr>
          <p:txBody>
            <a:bodyPr wrap="square" lIns="0" tIns="0" rIns="0" bIns="0" rtlCol="0"/>
            <a:lstStyle/>
            <a:p/>
          </p:txBody>
        </p:sp>
        <p:sp>
          <p:nvSpPr>
            <p:cNvPr id="22" name="object 22"/>
            <p:cNvSpPr/>
            <p:nvPr/>
          </p:nvSpPr>
          <p:spPr>
            <a:xfrm>
              <a:off x="5841999" y="3428999"/>
              <a:ext cx="1333500" cy="609600"/>
            </a:xfrm>
            <a:custGeom>
              <a:rect l="l" t="t" r="r" b="b"/>
              <a:pathLst>
                <a:path w="1333500" h="609600">
                  <a:moveTo>
                    <a:pt x="0" y="101602"/>
                  </a:moveTo>
                  <a:lnTo>
                    <a:pt x="7984" y="62054"/>
                  </a:lnTo>
                  <a:lnTo>
                    <a:pt x="29758" y="29758"/>
                  </a:lnTo>
                  <a:lnTo>
                    <a:pt x="62053" y="7984"/>
                  </a:lnTo>
                  <a:lnTo>
                    <a:pt x="101601" y="0"/>
                  </a:lnTo>
                  <a:lnTo>
                    <a:pt x="1231898" y="0"/>
                  </a:lnTo>
                  <a:lnTo>
                    <a:pt x="1271444" y="7984"/>
                  </a:lnTo>
                  <a:lnTo>
                    <a:pt x="1303740" y="29758"/>
                  </a:lnTo>
                  <a:lnTo>
                    <a:pt x="1325514" y="62053"/>
                  </a:lnTo>
                  <a:lnTo>
                    <a:pt x="1333498" y="101601"/>
                  </a:lnTo>
                  <a:lnTo>
                    <a:pt x="1333500" y="507998"/>
                  </a:lnTo>
                  <a:lnTo>
                    <a:pt x="1325514" y="547546"/>
                  </a:lnTo>
                  <a:lnTo>
                    <a:pt x="1303740" y="579841"/>
                  </a:lnTo>
                  <a:lnTo>
                    <a:pt x="1271445" y="601615"/>
                  </a:lnTo>
                  <a:lnTo>
                    <a:pt x="1231897" y="609600"/>
                  </a:lnTo>
                  <a:lnTo>
                    <a:pt x="101602" y="609600"/>
                  </a:lnTo>
                  <a:lnTo>
                    <a:pt x="62054" y="601616"/>
                  </a:lnTo>
                  <a:lnTo>
                    <a:pt x="29758" y="579841"/>
                  </a:lnTo>
                  <a:lnTo>
                    <a:pt x="7984" y="547546"/>
                  </a:lnTo>
                  <a:lnTo>
                    <a:pt x="0" y="507998"/>
                  </a:lnTo>
                  <a:lnTo>
                    <a:pt x="0" y="101602"/>
                  </a:lnTo>
                  <a:close/>
                </a:path>
              </a:pathLst>
            </a:custGeom>
            <a:ln w="9525">
              <a:solidFill>
                <a:srgbClr val="000000"/>
              </a:solidFill>
            </a:ln>
          </p:spPr>
          <p:txBody>
            <a:bodyPr wrap="square" lIns="0" tIns="0" rIns="0" bIns="0" rtlCol="0"/>
            <a:lstStyle/>
            <a:p/>
          </p:txBody>
        </p:sp>
      </p:grpSp>
      <p:sp>
        <p:nvSpPr>
          <p:cNvPr id="23" name="object 23"/>
          <p:cNvSpPr txBox="1"/>
          <p:nvPr/>
        </p:nvSpPr>
        <p:spPr>
          <a:xfrm>
            <a:off x="6236022" y="3455583"/>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储备</a:t>
            </a:r>
            <a:endParaRPr sz="2400">
              <a:latin typeface="Microsoft JhengHei"/>
              <a:cs typeface="Microsoft JhengHei"/>
            </a:endParaRPr>
          </a:p>
        </p:txBody>
      </p:sp>
      <p:grpSp>
        <p:nvGrpSpPr>
          <p:cNvPr id="24" name="object 24"/>
          <p:cNvGrpSpPr/>
          <p:nvPr/>
        </p:nvGrpSpPr>
        <p:grpSpPr>
          <a:xfrm>
            <a:off x="5849937" y="4300537"/>
            <a:ext cx="1279525" cy="593725"/>
            <a:chOff x="5849937" y="4300537"/>
            <a:chExt cx="1279525" cy="593725"/>
          </a:xfrm>
        </p:grpSpPr>
        <p:sp>
          <p:nvSpPr>
            <p:cNvPr id="25" name="object 25"/>
            <p:cNvSpPr/>
            <p:nvPr/>
          </p:nvSpPr>
          <p:spPr>
            <a:xfrm>
              <a:off x="5854699" y="4305299"/>
              <a:ext cx="1270000" cy="584200"/>
            </a:xfrm>
            <a:custGeom>
              <a:rect l="l" t="t" r="r" b="b"/>
              <a:pathLst>
                <a:path w="1270000" h="584200">
                  <a:moveTo>
                    <a:pt x="1172631" y="584200"/>
                  </a:moveTo>
                  <a:lnTo>
                    <a:pt x="97368" y="584200"/>
                  </a:lnTo>
                  <a:lnTo>
                    <a:pt x="59468" y="576548"/>
                  </a:lnTo>
                  <a:lnTo>
                    <a:pt x="28518" y="555681"/>
                  </a:lnTo>
                  <a:lnTo>
                    <a:pt x="7651" y="524731"/>
                  </a:lnTo>
                  <a:lnTo>
                    <a:pt x="0" y="486831"/>
                  </a:lnTo>
                  <a:lnTo>
                    <a:pt x="0" y="97368"/>
                  </a:lnTo>
                  <a:lnTo>
                    <a:pt x="7651" y="59468"/>
                  </a:lnTo>
                  <a:lnTo>
                    <a:pt x="28518" y="28518"/>
                  </a:lnTo>
                  <a:lnTo>
                    <a:pt x="59468" y="7651"/>
                  </a:lnTo>
                  <a:lnTo>
                    <a:pt x="97368" y="0"/>
                  </a:lnTo>
                  <a:lnTo>
                    <a:pt x="1172631" y="0"/>
                  </a:lnTo>
                  <a:lnTo>
                    <a:pt x="1210531" y="7651"/>
                  </a:lnTo>
                  <a:lnTo>
                    <a:pt x="1241481" y="28518"/>
                  </a:lnTo>
                  <a:lnTo>
                    <a:pt x="1262348" y="59468"/>
                  </a:lnTo>
                  <a:lnTo>
                    <a:pt x="1270000" y="97368"/>
                  </a:lnTo>
                  <a:lnTo>
                    <a:pt x="1270000" y="486831"/>
                  </a:lnTo>
                  <a:lnTo>
                    <a:pt x="1262348" y="524732"/>
                  </a:lnTo>
                  <a:lnTo>
                    <a:pt x="1241481" y="555681"/>
                  </a:lnTo>
                  <a:lnTo>
                    <a:pt x="1210532" y="576548"/>
                  </a:lnTo>
                  <a:lnTo>
                    <a:pt x="1172631" y="584200"/>
                  </a:lnTo>
                  <a:close/>
                </a:path>
              </a:pathLst>
            </a:custGeom>
            <a:solidFill>
              <a:srgbClr val="FF00FF"/>
            </a:solidFill>
          </p:spPr>
          <p:txBody>
            <a:bodyPr wrap="square" lIns="0" tIns="0" rIns="0" bIns="0" rtlCol="0"/>
            <a:lstStyle/>
            <a:p/>
          </p:txBody>
        </p:sp>
        <p:sp>
          <p:nvSpPr>
            <p:cNvPr id="26" name="object 26"/>
            <p:cNvSpPr/>
            <p:nvPr/>
          </p:nvSpPr>
          <p:spPr>
            <a:xfrm>
              <a:off x="5854699" y="4305299"/>
              <a:ext cx="1270000" cy="584200"/>
            </a:xfrm>
            <a:custGeom>
              <a:rect l="l" t="t" r="r" b="b"/>
              <a:pathLst>
                <a:path w="1270000" h="584200">
                  <a:moveTo>
                    <a:pt x="0" y="97368"/>
                  </a:moveTo>
                  <a:lnTo>
                    <a:pt x="7651" y="59468"/>
                  </a:lnTo>
                  <a:lnTo>
                    <a:pt x="28518" y="28518"/>
                  </a:lnTo>
                  <a:lnTo>
                    <a:pt x="59468" y="7651"/>
                  </a:lnTo>
                  <a:lnTo>
                    <a:pt x="97368" y="0"/>
                  </a:lnTo>
                  <a:lnTo>
                    <a:pt x="1172631" y="0"/>
                  </a:lnTo>
                  <a:lnTo>
                    <a:pt x="1210531" y="7651"/>
                  </a:lnTo>
                  <a:lnTo>
                    <a:pt x="1241481" y="28518"/>
                  </a:lnTo>
                  <a:lnTo>
                    <a:pt x="1262348" y="59468"/>
                  </a:lnTo>
                  <a:lnTo>
                    <a:pt x="1270000" y="97368"/>
                  </a:lnTo>
                  <a:lnTo>
                    <a:pt x="1270000" y="486831"/>
                  </a:lnTo>
                  <a:lnTo>
                    <a:pt x="1262348" y="524731"/>
                  </a:lnTo>
                  <a:lnTo>
                    <a:pt x="1241481" y="555681"/>
                  </a:lnTo>
                  <a:lnTo>
                    <a:pt x="1210532" y="576548"/>
                  </a:lnTo>
                  <a:lnTo>
                    <a:pt x="1172631" y="584200"/>
                  </a:lnTo>
                  <a:lnTo>
                    <a:pt x="97368" y="584200"/>
                  </a:lnTo>
                  <a:lnTo>
                    <a:pt x="59468" y="576548"/>
                  </a:lnTo>
                  <a:lnTo>
                    <a:pt x="28518" y="555681"/>
                  </a:lnTo>
                  <a:lnTo>
                    <a:pt x="7651" y="524732"/>
                  </a:lnTo>
                  <a:lnTo>
                    <a:pt x="0" y="486831"/>
                  </a:lnTo>
                  <a:lnTo>
                    <a:pt x="0" y="97368"/>
                  </a:lnTo>
                  <a:close/>
                </a:path>
              </a:pathLst>
            </a:custGeom>
            <a:ln w="9525">
              <a:solidFill>
                <a:srgbClr val="000000"/>
              </a:solidFill>
            </a:ln>
          </p:spPr>
          <p:txBody>
            <a:bodyPr wrap="square" lIns="0" tIns="0" rIns="0" bIns="0" rtlCol="0"/>
            <a:lstStyle/>
            <a:p/>
          </p:txBody>
        </p:sp>
      </p:grpSp>
      <p:sp>
        <p:nvSpPr>
          <p:cNvPr id="27" name="object 27"/>
          <p:cNvSpPr txBox="1"/>
          <p:nvPr/>
        </p:nvSpPr>
        <p:spPr>
          <a:xfrm>
            <a:off x="6064572" y="4330643"/>
            <a:ext cx="939800" cy="391160"/>
          </a:xfrm>
          <a:prstGeom prst="rect">
            <a:avLst/>
          </a:prstGeom>
        </p:spPr>
        <p:txBody>
          <a:bodyPr vert="horz" wrap="square" lIns="0" tIns="12700" rIns="0" bIns="0" rtlCol="0">
            <a:spAutoFit/>
          </a:bodyPr>
          <a:lstStyle/>
          <a:p>
            <a:pPr marL="12700">
              <a:lnSpc>
                <a:spcPct val="100000"/>
              </a:lnSpc>
              <a:spcBef>
                <a:spcPts val="100"/>
              </a:spcBef>
            </a:pPr>
            <a:r>
              <a:rPr sz="2400" b="1" spc="-20">
                <a:latin typeface="Microsoft JhengHei"/>
                <a:cs typeface="Microsoft JhengHei"/>
              </a:rPr>
              <a:t>不可行</a:t>
            </a:r>
            <a:endParaRPr sz="2400">
              <a:latin typeface="Microsoft JhengHei"/>
              <a:cs typeface="Microsoft JhengHei"/>
            </a:endParaRPr>
          </a:p>
        </p:txBody>
      </p:sp>
      <p:grpSp>
        <p:nvGrpSpPr>
          <p:cNvPr id="28" name="object 28"/>
          <p:cNvGrpSpPr/>
          <p:nvPr/>
        </p:nvGrpSpPr>
        <p:grpSpPr>
          <a:xfrm>
            <a:off x="7793037" y="1874837"/>
            <a:ext cx="809625" cy="3540125"/>
            <a:chOff x="7793037" y="1874837"/>
            <a:chExt cx="809625" cy="3540125"/>
          </a:xfrm>
        </p:grpSpPr>
        <p:sp>
          <p:nvSpPr>
            <p:cNvPr id="29" name="object 29"/>
            <p:cNvSpPr/>
            <p:nvPr/>
          </p:nvSpPr>
          <p:spPr>
            <a:xfrm>
              <a:off x="7797800" y="1879600"/>
              <a:ext cx="800100" cy="3530600"/>
            </a:xfrm>
            <a:custGeom>
              <a:rect l="l" t="t" r="r" b="b"/>
              <a:pathLst>
                <a:path w="800100" h="3530600">
                  <a:moveTo>
                    <a:pt x="800100" y="3530600"/>
                  </a:moveTo>
                  <a:lnTo>
                    <a:pt x="0" y="3530600"/>
                  </a:lnTo>
                  <a:lnTo>
                    <a:pt x="0" y="0"/>
                  </a:lnTo>
                  <a:lnTo>
                    <a:pt x="800100" y="0"/>
                  </a:lnTo>
                  <a:lnTo>
                    <a:pt x="800100" y="3530600"/>
                  </a:lnTo>
                  <a:close/>
                </a:path>
              </a:pathLst>
            </a:custGeom>
            <a:solidFill>
              <a:srgbClr val="BBE0E3"/>
            </a:solidFill>
          </p:spPr>
          <p:txBody>
            <a:bodyPr wrap="square" lIns="0" tIns="0" rIns="0" bIns="0" rtlCol="0"/>
            <a:lstStyle/>
            <a:p/>
          </p:txBody>
        </p:sp>
        <p:sp>
          <p:nvSpPr>
            <p:cNvPr id="30" name="object 30"/>
            <p:cNvSpPr/>
            <p:nvPr/>
          </p:nvSpPr>
          <p:spPr>
            <a:xfrm>
              <a:off x="7797800" y="1879600"/>
              <a:ext cx="800100" cy="3530600"/>
            </a:xfrm>
            <a:custGeom>
              <a:rect l="l" t="t" r="r" b="b"/>
              <a:pathLst>
                <a:path w="800100" h="3530600">
                  <a:moveTo>
                    <a:pt x="0" y="0"/>
                  </a:moveTo>
                  <a:lnTo>
                    <a:pt x="800100" y="0"/>
                  </a:lnTo>
                  <a:lnTo>
                    <a:pt x="800100" y="3530600"/>
                  </a:lnTo>
                  <a:lnTo>
                    <a:pt x="0" y="3530600"/>
                  </a:lnTo>
                  <a:lnTo>
                    <a:pt x="0" y="0"/>
                  </a:lnTo>
                  <a:close/>
                </a:path>
              </a:pathLst>
            </a:custGeom>
            <a:ln w="9525">
              <a:solidFill>
                <a:srgbClr val="000000"/>
              </a:solidFill>
            </a:ln>
          </p:spPr>
          <p:txBody>
            <a:bodyPr wrap="square" lIns="0" tIns="0" rIns="0" bIns="0" rtlCol="0"/>
            <a:lstStyle/>
            <a:p/>
          </p:txBody>
        </p:sp>
      </p:grpSp>
      <p:sp>
        <p:nvSpPr>
          <p:cNvPr id="31" name="object 31"/>
          <p:cNvSpPr txBox="1"/>
          <p:nvPr/>
        </p:nvSpPr>
        <p:spPr>
          <a:xfrm>
            <a:off x="8052122" y="2335212"/>
            <a:ext cx="381000" cy="878840"/>
          </a:xfrm>
          <a:prstGeom prst="rect">
            <a:avLst/>
          </a:prstGeom>
        </p:spPr>
        <p:txBody>
          <a:bodyPr vert="horz" wrap="square" lIns="0" tIns="12700" rIns="0" bIns="0" rtlCol="0">
            <a:spAutoFit/>
          </a:bodyPr>
          <a:lstStyle/>
          <a:p>
            <a:pPr marL="12700" marR="5080">
              <a:lnSpc>
                <a:spcPct val="100000"/>
              </a:lnSpc>
              <a:spcBef>
                <a:spcPts val="100"/>
              </a:spcBef>
            </a:pPr>
            <a:r>
              <a:rPr sz="2800" spc="-50">
                <a:latin typeface="宋体"/>
                <a:cs typeface="宋体"/>
              </a:rPr>
              <a:t>可研</a:t>
            </a:r>
            <a:endParaRPr sz="2800">
              <a:latin typeface="宋体"/>
              <a:cs typeface="宋体"/>
            </a:endParaRPr>
          </a:p>
        </p:txBody>
      </p:sp>
      <p:sp>
        <p:nvSpPr>
          <p:cNvPr id="32" name="object 32"/>
          <p:cNvSpPr txBox="1"/>
          <p:nvPr/>
        </p:nvSpPr>
        <p:spPr>
          <a:xfrm>
            <a:off x="7874322" y="3188652"/>
            <a:ext cx="914400" cy="1305560"/>
          </a:xfrm>
          <a:prstGeom prst="rect">
            <a:avLst/>
          </a:prstGeom>
        </p:spPr>
        <p:txBody>
          <a:bodyPr vert="horz" wrap="square" lIns="0" tIns="12700" rIns="0" bIns="0" rtlCol="0">
            <a:spAutoFit/>
          </a:bodyPr>
          <a:lstStyle/>
          <a:p>
            <a:pPr marL="12700" marR="5080" indent="177800">
              <a:lnSpc>
                <a:spcPct val="100000"/>
              </a:lnSpc>
              <a:spcBef>
                <a:spcPts val="100"/>
              </a:spcBef>
            </a:pPr>
            <a:r>
              <a:rPr sz="2800" spc="-25">
                <a:latin typeface="宋体"/>
                <a:cs typeface="宋体"/>
              </a:rPr>
              <a:t>通过过，编制</a:t>
            </a:r>
            <a:endParaRPr sz="2800">
              <a:latin typeface="宋体"/>
              <a:cs typeface="宋体"/>
            </a:endParaRPr>
          </a:p>
        </p:txBody>
      </p:sp>
      <p:sp>
        <p:nvSpPr>
          <p:cNvPr id="33" name="object 33"/>
          <p:cNvSpPr txBox="1"/>
          <p:nvPr/>
        </p:nvSpPr>
        <p:spPr>
          <a:xfrm>
            <a:off x="8052122" y="4468812"/>
            <a:ext cx="381000" cy="878840"/>
          </a:xfrm>
          <a:prstGeom prst="rect">
            <a:avLst/>
          </a:prstGeom>
        </p:spPr>
        <p:txBody>
          <a:bodyPr vert="horz" wrap="square" lIns="0" tIns="12700" rIns="0" bIns="0" rtlCol="0">
            <a:spAutoFit/>
          </a:bodyPr>
          <a:lstStyle/>
          <a:p>
            <a:pPr marL="12700" marR="5080">
              <a:lnSpc>
                <a:spcPct val="100000"/>
              </a:lnSpc>
              <a:spcBef>
                <a:spcPts val="100"/>
              </a:spcBef>
            </a:pPr>
            <a:r>
              <a:rPr sz="2800" spc="-50">
                <a:latin typeface="宋体"/>
                <a:cs typeface="宋体"/>
              </a:rPr>
              <a:t>制费</a:t>
            </a:r>
            <a:endParaRPr sz="2800">
              <a:latin typeface="宋体"/>
              <a:cs typeface="宋体"/>
            </a:endParaRPr>
          </a:p>
        </p:txBody>
      </p:sp>
      <p:sp>
        <p:nvSpPr>
          <p:cNvPr id="34" name="object 34"/>
          <p:cNvSpPr txBox="1"/>
          <p:nvPr/>
        </p:nvSpPr>
        <p:spPr>
          <a:xfrm>
            <a:off x="8052122" y="5322253"/>
            <a:ext cx="927735" cy="1732280"/>
          </a:xfrm>
          <a:prstGeom prst="rect">
            <a:avLst/>
          </a:prstGeom>
        </p:spPr>
        <p:txBody>
          <a:bodyPr vert="horz" wrap="square" lIns="0" tIns="12700" rIns="0" bIns="0" rtlCol="0">
            <a:spAutoFit/>
          </a:bodyPr>
          <a:lstStyle/>
          <a:p>
            <a:pPr marL="12700" marR="195580">
              <a:lnSpc>
                <a:spcPct val="100000"/>
              </a:lnSpc>
              <a:spcBef>
                <a:spcPts val="100"/>
              </a:spcBef>
            </a:pPr>
            <a:r>
              <a:rPr sz="2800" spc="-25">
                <a:latin typeface="宋体"/>
                <a:cs typeface="宋体"/>
              </a:rPr>
              <a:t>用在</a:t>
            </a:r>
            <a:r>
              <a:rPr sz="2800" spc="-50">
                <a:latin typeface="宋体"/>
                <a:cs typeface="宋体"/>
              </a:rPr>
              <a:t>在 工</a:t>
            </a:r>
            <a:endParaRPr sz="2800">
              <a:latin typeface="宋体"/>
              <a:cs typeface="宋体"/>
            </a:endParaRPr>
          </a:p>
          <a:p>
            <a:pPr marR="5080" algn="r">
              <a:lnSpc>
                <a:spcPts val="500"/>
              </a:lnSpc>
              <a:spcBef>
                <a:spcPts val="80"/>
              </a:spcBef>
            </a:pPr>
            <a:r>
              <a:rPr sz="900" spc="-25">
                <a:latin typeface="Arial"/>
                <a:cs typeface="Arial"/>
              </a:rPr>
              <a:t>15</a:t>
            </a:r>
            <a:endParaRPr sz="900">
              <a:latin typeface="Arial"/>
              <a:cs typeface="Arial"/>
            </a:endParaRPr>
          </a:p>
          <a:p>
            <a:pPr marL="12700">
              <a:lnSpc>
                <a:spcPts val="2780"/>
              </a:lnSpc>
            </a:pPr>
            <a:r>
              <a:rPr sz="2800" spc="-25">
                <a:latin typeface="宋体"/>
                <a:cs typeface="宋体"/>
              </a:rPr>
              <a:t>程中</a:t>
            </a:r>
            <a:endParaRPr sz="2800">
              <a:latin typeface="宋体"/>
              <a:cs typeface="宋体"/>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16</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sp>
        <p:nvSpPr>
          <p:cNvPr id="6" name="object 6"/>
          <p:cNvSpPr txBox="1"/>
          <p:nvPr/>
        </p:nvSpPr>
        <p:spPr>
          <a:xfrm>
            <a:off x="1196340" y="186600"/>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35">
                <a:solidFill>
                  <a:srgbClr val="0124BB"/>
                </a:solidFill>
                <a:latin typeface="MS Gothic"/>
                <a:cs typeface="MS Gothic"/>
              </a:rPr>
              <a:t>立</a:t>
            </a:r>
            <a:r>
              <a:rPr sz="2800" b="1" spc="-50">
                <a:solidFill>
                  <a:srgbClr val="0124BB"/>
                </a:solidFill>
                <a:latin typeface="Microsoft JhengHei"/>
                <a:cs typeface="Microsoft JhengHei"/>
              </a:rPr>
              <a:t>项</a:t>
            </a:r>
            <a:endParaRPr sz="2800">
              <a:latin typeface="Microsoft JhengHei"/>
              <a:cs typeface="Microsoft JhengHei"/>
            </a:endParaRPr>
          </a:p>
        </p:txBody>
      </p:sp>
      <p:sp>
        <p:nvSpPr>
          <p:cNvPr id="7" name="object 7"/>
          <p:cNvSpPr txBox="1">
            <a:spLocks noGrp="1"/>
          </p:cNvSpPr>
          <p:nvPr>
            <p:ph type="title"/>
          </p:nvPr>
        </p:nvSpPr>
        <p:spPr>
          <a:xfrm>
            <a:off x="510540" y="1339532"/>
            <a:ext cx="5715000" cy="452120"/>
          </a:xfrm>
          <a:prstGeom prst="rect">
            <a:avLst/>
          </a:prstGeom>
        </p:spPr>
        <p:txBody>
          <a:bodyPr vert="horz" wrap="square" lIns="0" tIns="12700" rIns="0" bIns="0" rtlCol="0">
            <a:spAutoFit/>
          </a:bodyPr>
          <a:lstStyle/>
          <a:p>
            <a:pPr marL="12700">
              <a:lnSpc>
                <a:spcPct val="100000"/>
              </a:lnSpc>
              <a:spcBef>
                <a:spcPts val="100"/>
              </a:spcBef>
            </a:pPr>
            <a:r>
              <a:rPr b="0">
                <a:solidFill>
                  <a:srgbClr val="000000"/>
                </a:solidFill>
                <a:latin typeface="MS Gothic"/>
                <a:cs typeface="MS Gothic"/>
              </a:rPr>
              <a:t>所有</a:t>
            </a:r>
            <a:r>
              <a:rPr b="0" spc="-5">
                <a:solidFill>
                  <a:srgbClr val="000000"/>
                </a:solidFill>
                <a:latin typeface="Microsoft JhengHei"/>
                <a:cs typeface="Microsoft JhengHei"/>
              </a:rPr>
              <a:t>项目必须通过建管系统进行管理</a:t>
            </a:r>
          </a:p>
        </p:txBody>
      </p:sp>
      <p:grpSp>
        <p:nvGrpSpPr>
          <p:cNvPr id="8" name="object 8"/>
          <p:cNvGrpSpPr/>
          <p:nvPr/>
        </p:nvGrpSpPr>
        <p:grpSpPr>
          <a:xfrm>
            <a:off x="846137" y="2484437"/>
            <a:ext cx="2041525" cy="644525"/>
            <a:chOff x="846137" y="2484437"/>
            <a:chExt cx="2041525" cy="644525"/>
          </a:xfrm>
        </p:grpSpPr>
        <p:sp>
          <p:nvSpPr>
            <p:cNvPr id="9" name="object 9"/>
            <p:cNvSpPr/>
            <p:nvPr/>
          </p:nvSpPr>
          <p:spPr>
            <a:xfrm>
              <a:off x="850899" y="2489199"/>
              <a:ext cx="2032000" cy="635000"/>
            </a:xfrm>
            <a:custGeom>
              <a:rect l="l" t="t" r="r" b="b"/>
              <a:pathLst>
                <a:path w="2032000" h="635000">
                  <a:moveTo>
                    <a:pt x="1926164" y="635000"/>
                  </a:moveTo>
                  <a:lnTo>
                    <a:pt x="105835" y="635000"/>
                  </a:lnTo>
                  <a:lnTo>
                    <a:pt x="64639" y="626683"/>
                  </a:lnTo>
                  <a:lnTo>
                    <a:pt x="30998" y="604001"/>
                  </a:lnTo>
                  <a:lnTo>
                    <a:pt x="8317" y="570360"/>
                  </a:lnTo>
                  <a:lnTo>
                    <a:pt x="0" y="529164"/>
                  </a:lnTo>
                  <a:lnTo>
                    <a:pt x="0" y="105835"/>
                  </a:lnTo>
                  <a:lnTo>
                    <a:pt x="8317" y="64639"/>
                  </a:lnTo>
                  <a:lnTo>
                    <a:pt x="30998" y="30998"/>
                  </a:lnTo>
                  <a:lnTo>
                    <a:pt x="64640" y="8317"/>
                  </a:lnTo>
                  <a:lnTo>
                    <a:pt x="105835" y="0"/>
                  </a:lnTo>
                  <a:lnTo>
                    <a:pt x="1926164" y="0"/>
                  </a:lnTo>
                  <a:lnTo>
                    <a:pt x="1967360" y="8317"/>
                  </a:lnTo>
                  <a:lnTo>
                    <a:pt x="2001001" y="30998"/>
                  </a:lnTo>
                  <a:lnTo>
                    <a:pt x="2023682" y="64639"/>
                  </a:lnTo>
                  <a:lnTo>
                    <a:pt x="2031999" y="105835"/>
                  </a:lnTo>
                  <a:lnTo>
                    <a:pt x="2032000" y="529164"/>
                  </a:lnTo>
                  <a:lnTo>
                    <a:pt x="2023682" y="570360"/>
                  </a:lnTo>
                  <a:lnTo>
                    <a:pt x="2001001" y="604001"/>
                  </a:lnTo>
                  <a:lnTo>
                    <a:pt x="1967360" y="626683"/>
                  </a:lnTo>
                  <a:lnTo>
                    <a:pt x="1926164" y="635000"/>
                  </a:lnTo>
                  <a:close/>
                </a:path>
              </a:pathLst>
            </a:custGeom>
            <a:solidFill>
              <a:srgbClr val="00B050"/>
            </a:solidFill>
          </p:spPr>
          <p:txBody>
            <a:bodyPr wrap="square" lIns="0" tIns="0" rIns="0" bIns="0" rtlCol="0"/>
            <a:lstStyle/>
            <a:p/>
          </p:txBody>
        </p:sp>
        <p:sp>
          <p:nvSpPr>
            <p:cNvPr id="10" name="object 10"/>
            <p:cNvSpPr/>
            <p:nvPr/>
          </p:nvSpPr>
          <p:spPr>
            <a:xfrm>
              <a:off x="850899" y="2489199"/>
              <a:ext cx="2032000" cy="635000"/>
            </a:xfrm>
            <a:custGeom>
              <a:rect l="l" t="t" r="r" b="b"/>
              <a:pathLst>
                <a:path w="2032000" h="635000">
                  <a:moveTo>
                    <a:pt x="0" y="105835"/>
                  </a:moveTo>
                  <a:lnTo>
                    <a:pt x="8317" y="64639"/>
                  </a:lnTo>
                  <a:lnTo>
                    <a:pt x="30998" y="30998"/>
                  </a:lnTo>
                  <a:lnTo>
                    <a:pt x="64639" y="8317"/>
                  </a:lnTo>
                  <a:lnTo>
                    <a:pt x="105835" y="0"/>
                  </a:lnTo>
                  <a:lnTo>
                    <a:pt x="1926164" y="0"/>
                  </a:lnTo>
                  <a:lnTo>
                    <a:pt x="1967360" y="8317"/>
                  </a:lnTo>
                  <a:lnTo>
                    <a:pt x="2001001" y="30998"/>
                  </a:lnTo>
                  <a:lnTo>
                    <a:pt x="2023682" y="64639"/>
                  </a:lnTo>
                  <a:lnTo>
                    <a:pt x="2031999" y="105835"/>
                  </a:lnTo>
                  <a:lnTo>
                    <a:pt x="2032000" y="529164"/>
                  </a:lnTo>
                  <a:lnTo>
                    <a:pt x="2023683" y="570360"/>
                  </a:lnTo>
                  <a:lnTo>
                    <a:pt x="2001001" y="604001"/>
                  </a:lnTo>
                  <a:lnTo>
                    <a:pt x="1967360" y="626683"/>
                  </a:lnTo>
                  <a:lnTo>
                    <a:pt x="1926164" y="635000"/>
                  </a:lnTo>
                  <a:lnTo>
                    <a:pt x="105835" y="635000"/>
                  </a:lnTo>
                  <a:lnTo>
                    <a:pt x="64639" y="626683"/>
                  </a:lnTo>
                  <a:lnTo>
                    <a:pt x="30998" y="604001"/>
                  </a:lnTo>
                  <a:lnTo>
                    <a:pt x="8317" y="570360"/>
                  </a:lnTo>
                  <a:lnTo>
                    <a:pt x="0" y="529164"/>
                  </a:lnTo>
                  <a:lnTo>
                    <a:pt x="0" y="105835"/>
                  </a:lnTo>
                  <a:close/>
                </a:path>
              </a:pathLst>
            </a:custGeom>
            <a:ln w="9525">
              <a:solidFill>
                <a:srgbClr val="000000"/>
              </a:solidFill>
            </a:ln>
          </p:spPr>
          <p:txBody>
            <a:bodyPr wrap="square" lIns="0" tIns="0" rIns="0" bIns="0" rtlCol="0"/>
            <a:lstStyle/>
            <a:p/>
          </p:txBody>
        </p:sp>
      </p:grpSp>
      <p:sp>
        <p:nvSpPr>
          <p:cNvPr id="11" name="object 11"/>
          <p:cNvSpPr txBox="1"/>
          <p:nvPr/>
        </p:nvSpPr>
        <p:spPr>
          <a:xfrm>
            <a:off x="984572" y="2514642"/>
            <a:ext cx="1854200" cy="574040"/>
          </a:xfrm>
          <a:prstGeom prst="rect">
            <a:avLst/>
          </a:prstGeom>
        </p:spPr>
        <p:txBody>
          <a:bodyPr vert="horz" wrap="square" lIns="0" tIns="12700" rIns="0" bIns="0" rtlCol="0">
            <a:spAutoFit/>
          </a:bodyPr>
          <a:lstStyle/>
          <a:p>
            <a:pPr marL="12700" marR="5080">
              <a:lnSpc>
                <a:spcPct val="100000"/>
              </a:lnSpc>
              <a:spcBef>
                <a:spcPts val="100"/>
              </a:spcBef>
            </a:pPr>
            <a:r>
              <a:rPr sz="1800" spc="-10">
                <a:latin typeface="宋体"/>
                <a:cs typeface="宋体"/>
              </a:rPr>
              <a:t>经省公司审批并纳入规划储备的项目</a:t>
            </a:r>
            <a:endParaRPr sz="1800">
              <a:latin typeface="宋体"/>
              <a:cs typeface="宋体"/>
            </a:endParaRPr>
          </a:p>
        </p:txBody>
      </p:sp>
      <p:grpSp>
        <p:nvGrpSpPr>
          <p:cNvPr id="12" name="object 12"/>
          <p:cNvGrpSpPr/>
          <p:nvPr/>
        </p:nvGrpSpPr>
        <p:grpSpPr>
          <a:xfrm>
            <a:off x="846137" y="3462337"/>
            <a:ext cx="2016125" cy="593725"/>
            <a:chOff x="846137" y="3462337"/>
            <a:chExt cx="2016125" cy="593725"/>
          </a:xfrm>
        </p:grpSpPr>
        <p:sp>
          <p:nvSpPr>
            <p:cNvPr id="13" name="object 13"/>
            <p:cNvSpPr/>
            <p:nvPr/>
          </p:nvSpPr>
          <p:spPr>
            <a:xfrm>
              <a:off x="850899" y="3467099"/>
              <a:ext cx="2006600" cy="584200"/>
            </a:xfrm>
            <a:custGeom>
              <a:rect l="l" t="t" r="r" b="b"/>
              <a:pathLst>
                <a:path w="2006600" h="584200">
                  <a:moveTo>
                    <a:pt x="1909231" y="584200"/>
                  </a:moveTo>
                  <a:lnTo>
                    <a:pt x="97368" y="584200"/>
                  </a:lnTo>
                  <a:lnTo>
                    <a:pt x="59468" y="576548"/>
                  </a:lnTo>
                  <a:lnTo>
                    <a:pt x="28518" y="555681"/>
                  </a:lnTo>
                  <a:lnTo>
                    <a:pt x="7651" y="524731"/>
                  </a:lnTo>
                  <a:lnTo>
                    <a:pt x="0" y="486831"/>
                  </a:lnTo>
                  <a:lnTo>
                    <a:pt x="0" y="97368"/>
                  </a:lnTo>
                  <a:lnTo>
                    <a:pt x="7651" y="59468"/>
                  </a:lnTo>
                  <a:lnTo>
                    <a:pt x="28518" y="28518"/>
                  </a:lnTo>
                  <a:lnTo>
                    <a:pt x="59468" y="7651"/>
                  </a:lnTo>
                  <a:lnTo>
                    <a:pt x="97368" y="0"/>
                  </a:lnTo>
                  <a:lnTo>
                    <a:pt x="1909231" y="0"/>
                  </a:lnTo>
                  <a:lnTo>
                    <a:pt x="1947131" y="7651"/>
                  </a:lnTo>
                  <a:lnTo>
                    <a:pt x="1978081" y="28518"/>
                  </a:lnTo>
                  <a:lnTo>
                    <a:pt x="1998948" y="59468"/>
                  </a:lnTo>
                  <a:lnTo>
                    <a:pt x="2006599" y="97368"/>
                  </a:lnTo>
                  <a:lnTo>
                    <a:pt x="2006599" y="486831"/>
                  </a:lnTo>
                  <a:lnTo>
                    <a:pt x="1998947" y="524732"/>
                  </a:lnTo>
                  <a:lnTo>
                    <a:pt x="1978081" y="555681"/>
                  </a:lnTo>
                  <a:lnTo>
                    <a:pt x="1947131" y="576548"/>
                  </a:lnTo>
                  <a:lnTo>
                    <a:pt x="1909231" y="584200"/>
                  </a:lnTo>
                  <a:close/>
                </a:path>
              </a:pathLst>
            </a:custGeom>
            <a:solidFill>
              <a:srgbClr val="00B050"/>
            </a:solidFill>
          </p:spPr>
          <p:txBody>
            <a:bodyPr wrap="square" lIns="0" tIns="0" rIns="0" bIns="0" rtlCol="0"/>
            <a:lstStyle/>
            <a:p/>
          </p:txBody>
        </p:sp>
        <p:sp>
          <p:nvSpPr>
            <p:cNvPr id="14" name="object 14"/>
            <p:cNvSpPr/>
            <p:nvPr/>
          </p:nvSpPr>
          <p:spPr>
            <a:xfrm>
              <a:off x="850899" y="3467099"/>
              <a:ext cx="2006600" cy="584200"/>
            </a:xfrm>
            <a:custGeom>
              <a:rect l="l" t="t" r="r" b="b"/>
              <a:pathLst>
                <a:path w="2006600" h="584200">
                  <a:moveTo>
                    <a:pt x="0" y="97368"/>
                  </a:moveTo>
                  <a:lnTo>
                    <a:pt x="7651" y="59468"/>
                  </a:lnTo>
                  <a:lnTo>
                    <a:pt x="28518" y="28518"/>
                  </a:lnTo>
                  <a:lnTo>
                    <a:pt x="59468" y="7651"/>
                  </a:lnTo>
                  <a:lnTo>
                    <a:pt x="97368" y="0"/>
                  </a:lnTo>
                  <a:lnTo>
                    <a:pt x="1909231" y="0"/>
                  </a:lnTo>
                  <a:lnTo>
                    <a:pt x="1947131" y="7651"/>
                  </a:lnTo>
                  <a:lnTo>
                    <a:pt x="1978081" y="28518"/>
                  </a:lnTo>
                  <a:lnTo>
                    <a:pt x="1998947" y="59468"/>
                  </a:lnTo>
                  <a:lnTo>
                    <a:pt x="2006599" y="97368"/>
                  </a:lnTo>
                  <a:lnTo>
                    <a:pt x="2006600" y="486831"/>
                  </a:lnTo>
                  <a:lnTo>
                    <a:pt x="1998947" y="524731"/>
                  </a:lnTo>
                  <a:lnTo>
                    <a:pt x="1978081" y="555681"/>
                  </a:lnTo>
                  <a:lnTo>
                    <a:pt x="1947131" y="576548"/>
                  </a:lnTo>
                  <a:lnTo>
                    <a:pt x="1909231" y="584200"/>
                  </a:lnTo>
                  <a:lnTo>
                    <a:pt x="97368" y="584200"/>
                  </a:lnTo>
                  <a:lnTo>
                    <a:pt x="59468" y="576548"/>
                  </a:lnTo>
                  <a:lnTo>
                    <a:pt x="28518" y="555681"/>
                  </a:lnTo>
                  <a:lnTo>
                    <a:pt x="7651" y="524732"/>
                  </a:lnTo>
                  <a:lnTo>
                    <a:pt x="0" y="486831"/>
                  </a:lnTo>
                  <a:lnTo>
                    <a:pt x="0" y="97368"/>
                  </a:lnTo>
                  <a:close/>
                </a:path>
              </a:pathLst>
            </a:custGeom>
            <a:ln w="9525">
              <a:solidFill>
                <a:srgbClr val="000000"/>
              </a:solidFill>
            </a:ln>
          </p:spPr>
          <p:txBody>
            <a:bodyPr wrap="square" lIns="0" tIns="0" rIns="0" bIns="0" rtlCol="0"/>
            <a:lstStyle/>
            <a:p/>
          </p:txBody>
        </p:sp>
      </p:grpSp>
      <p:sp>
        <p:nvSpPr>
          <p:cNvPr id="15" name="object 15"/>
          <p:cNvSpPr txBox="1"/>
          <p:nvPr/>
        </p:nvSpPr>
        <p:spPr>
          <a:xfrm>
            <a:off x="997272" y="3490855"/>
            <a:ext cx="1803400" cy="330200"/>
          </a:xfrm>
          <a:prstGeom prst="rect">
            <a:avLst/>
          </a:prstGeom>
        </p:spPr>
        <p:txBody>
          <a:bodyPr vert="horz" wrap="square" lIns="0" tIns="12700" rIns="0" bIns="0" rtlCol="0">
            <a:spAutoFit/>
          </a:bodyPr>
          <a:lstStyle/>
          <a:p>
            <a:pPr marL="12700">
              <a:lnSpc>
                <a:spcPct val="100000"/>
              </a:lnSpc>
              <a:spcBef>
                <a:spcPts val="100"/>
              </a:spcBef>
            </a:pPr>
            <a:r>
              <a:rPr sz="2000" spc="-10">
                <a:latin typeface="宋体"/>
                <a:cs typeface="宋体"/>
              </a:rPr>
              <a:t>年度预算范围内</a:t>
            </a:r>
            <a:endParaRPr sz="2000">
              <a:latin typeface="宋体"/>
              <a:cs typeface="宋体"/>
            </a:endParaRPr>
          </a:p>
        </p:txBody>
      </p:sp>
      <p:grpSp>
        <p:nvGrpSpPr>
          <p:cNvPr id="16" name="object 16"/>
          <p:cNvGrpSpPr/>
          <p:nvPr/>
        </p:nvGrpSpPr>
        <p:grpSpPr>
          <a:xfrm>
            <a:off x="858837" y="4427537"/>
            <a:ext cx="2054225" cy="581025"/>
            <a:chOff x="858837" y="4427537"/>
            <a:chExt cx="2054225" cy="581025"/>
          </a:xfrm>
        </p:grpSpPr>
        <p:sp>
          <p:nvSpPr>
            <p:cNvPr id="17" name="object 17"/>
            <p:cNvSpPr/>
            <p:nvPr/>
          </p:nvSpPr>
          <p:spPr>
            <a:xfrm>
              <a:off x="863599" y="4432299"/>
              <a:ext cx="2044700" cy="571500"/>
            </a:xfrm>
            <a:custGeom>
              <a:rect l="l" t="t" r="r" b="b"/>
              <a:pathLst>
                <a:path w="2044700" h="571500">
                  <a:moveTo>
                    <a:pt x="1949447" y="571499"/>
                  </a:moveTo>
                  <a:lnTo>
                    <a:pt x="95251" y="571499"/>
                  </a:lnTo>
                  <a:lnTo>
                    <a:pt x="58175" y="564014"/>
                  </a:lnTo>
                  <a:lnTo>
                    <a:pt x="27898" y="543601"/>
                  </a:lnTo>
                  <a:lnTo>
                    <a:pt x="7485" y="513324"/>
                  </a:lnTo>
                  <a:lnTo>
                    <a:pt x="0" y="476248"/>
                  </a:lnTo>
                  <a:lnTo>
                    <a:pt x="0" y="95251"/>
                  </a:lnTo>
                  <a:lnTo>
                    <a:pt x="7485" y="58175"/>
                  </a:lnTo>
                  <a:lnTo>
                    <a:pt x="27898" y="27898"/>
                  </a:lnTo>
                  <a:lnTo>
                    <a:pt x="58176" y="7485"/>
                  </a:lnTo>
                  <a:lnTo>
                    <a:pt x="95251" y="0"/>
                  </a:lnTo>
                  <a:lnTo>
                    <a:pt x="1949448" y="0"/>
                  </a:lnTo>
                  <a:lnTo>
                    <a:pt x="1986524" y="7485"/>
                  </a:lnTo>
                  <a:lnTo>
                    <a:pt x="2016801" y="27898"/>
                  </a:lnTo>
                  <a:lnTo>
                    <a:pt x="2037214" y="58175"/>
                  </a:lnTo>
                  <a:lnTo>
                    <a:pt x="2044699" y="95251"/>
                  </a:lnTo>
                  <a:lnTo>
                    <a:pt x="2044699" y="476248"/>
                  </a:lnTo>
                  <a:lnTo>
                    <a:pt x="2037214" y="513324"/>
                  </a:lnTo>
                  <a:lnTo>
                    <a:pt x="2016800" y="543601"/>
                  </a:lnTo>
                  <a:lnTo>
                    <a:pt x="1986524" y="564014"/>
                  </a:lnTo>
                  <a:lnTo>
                    <a:pt x="1949447" y="571499"/>
                  </a:lnTo>
                  <a:close/>
                </a:path>
              </a:pathLst>
            </a:custGeom>
            <a:solidFill>
              <a:srgbClr val="00B050"/>
            </a:solidFill>
          </p:spPr>
          <p:txBody>
            <a:bodyPr wrap="square" lIns="0" tIns="0" rIns="0" bIns="0" rtlCol="0"/>
            <a:lstStyle/>
            <a:p/>
          </p:txBody>
        </p:sp>
        <p:sp>
          <p:nvSpPr>
            <p:cNvPr id="18" name="object 18"/>
            <p:cNvSpPr/>
            <p:nvPr/>
          </p:nvSpPr>
          <p:spPr>
            <a:xfrm>
              <a:off x="863599" y="4432299"/>
              <a:ext cx="2044700" cy="571500"/>
            </a:xfrm>
            <a:custGeom>
              <a:rect l="l" t="t" r="r" b="b"/>
              <a:pathLst>
                <a:path w="2044700" h="571500">
                  <a:moveTo>
                    <a:pt x="0" y="95251"/>
                  </a:moveTo>
                  <a:lnTo>
                    <a:pt x="7485" y="58175"/>
                  </a:lnTo>
                  <a:lnTo>
                    <a:pt x="27898" y="27898"/>
                  </a:lnTo>
                  <a:lnTo>
                    <a:pt x="58175" y="7485"/>
                  </a:lnTo>
                  <a:lnTo>
                    <a:pt x="95251" y="0"/>
                  </a:lnTo>
                  <a:lnTo>
                    <a:pt x="1949448" y="0"/>
                  </a:lnTo>
                  <a:lnTo>
                    <a:pt x="1986524" y="7485"/>
                  </a:lnTo>
                  <a:lnTo>
                    <a:pt x="2016801" y="27898"/>
                  </a:lnTo>
                  <a:lnTo>
                    <a:pt x="2037214" y="58175"/>
                  </a:lnTo>
                  <a:lnTo>
                    <a:pt x="2044699" y="95251"/>
                  </a:lnTo>
                  <a:lnTo>
                    <a:pt x="2044700" y="476248"/>
                  </a:lnTo>
                  <a:lnTo>
                    <a:pt x="2037214" y="513324"/>
                  </a:lnTo>
                  <a:lnTo>
                    <a:pt x="2016801" y="543601"/>
                  </a:lnTo>
                  <a:lnTo>
                    <a:pt x="1986524" y="564014"/>
                  </a:lnTo>
                  <a:lnTo>
                    <a:pt x="1949447" y="571499"/>
                  </a:lnTo>
                  <a:lnTo>
                    <a:pt x="95252" y="571500"/>
                  </a:lnTo>
                  <a:lnTo>
                    <a:pt x="58175" y="564014"/>
                  </a:lnTo>
                  <a:lnTo>
                    <a:pt x="27898" y="543601"/>
                  </a:lnTo>
                  <a:lnTo>
                    <a:pt x="7485" y="513324"/>
                  </a:lnTo>
                  <a:lnTo>
                    <a:pt x="0" y="476248"/>
                  </a:lnTo>
                  <a:lnTo>
                    <a:pt x="0" y="95251"/>
                  </a:lnTo>
                  <a:close/>
                </a:path>
              </a:pathLst>
            </a:custGeom>
            <a:ln w="9524">
              <a:solidFill>
                <a:srgbClr val="000000"/>
              </a:solidFill>
            </a:ln>
          </p:spPr>
          <p:txBody>
            <a:bodyPr wrap="square" lIns="0" tIns="0" rIns="0" bIns="0" rtlCol="0"/>
            <a:lstStyle/>
            <a:p/>
          </p:txBody>
        </p:sp>
      </p:grpSp>
      <p:sp>
        <p:nvSpPr>
          <p:cNvPr id="19" name="object 19"/>
          <p:cNvSpPr txBox="1"/>
          <p:nvPr/>
        </p:nvSpPr>
        <p:spPr>
          <a:xfrm>
            <a:off x="1156022" y="4455436"/>
            <a:ext cx="1549400" cy="330200"/>
          </a:xfrm>
          <a:prstGeom prst="rect">
            <a:avLst/>
          </a:prstGeom>
        </p:spPr>
        <p:txBody>
          <a:bodyPr vert="horz" wrap="square" lIns="0" tIns="12700" rIns="0" bIns="0" rtlCol="0">
            <a:spAutoFit/>
          </a:bodyPr>
          <a:lstStyle/>
          <a:p>
            <a:pPr marL="12700">
              <a:lnSpc>
                <a:spcPct val="100000"/>
              </a:lnSpc>
              <a:spcBef>
                <a:spcPts val="100"/>
              </a:spcBef>
            </a:pPr>
            <a:r>
              <a:rPr sz="2000" spc="-10">
                <a:latin typeface="宋体"/>
                <a:cs typeface="宋体"/>
              </a:rPr>
              <a:t>需求分析结果</a:t>
            </a:r>
            <a:endParaRPr sz="2000">
              <a:latin typeface="宋体"/>
              <a:cs typeface="宋体"/>
            </a:endParaRPr>
          </a:p>
        </p:txBody>
      </p:sp>
      <p:grpSp>
        <p:nvGrpSpPr>
          <p:cNvPr id="20" name="object 20"/>
          <p:cNvGrpSpPr/>
          <p:nvPr/>
        </p:nvGrpSpPr>
        <p:grpSpPr>
          <a:xfrm>
            <a:off x="3348037" y="2611437"/>
            <a:ext cx="1254125" cy="2600325"/>
            <a:chOff x="3348037" y="2611437"/>
            <a:chExt cx="1254125" cy="2600325"/>
          </a:xfrm>
        </p:grpSpPr>
        <p:sp>
          <p:nvSpPr>
            <p:cNvPr id="21" name="object 21"/>
            <p:cNvSpPr/>
            <p:nvPr/>
          </p:nvSpPr>
          <p:spPr>
            <a:xfrm>
              <a:off x="3352800" y="2616200"/>
              <a:ext cx="1244600" cy="2590800"/>
            </a:xfrm>
            <a:custGeom>
              <a:rect l="l" t="t" r="r" b="b"/>
              <a:pathLst>
                <a:path w="1244600" h="2590800">
                  <a:moveTo>
                    <a:pt x="634397" y="2590800"/>
                  </a:moveTo>
                  <a:lnTo>
                    <a:pt x="634397" y="1943100"/>
                  </a:lnTo>
                  <a:lnTo>
                    <a:pt x="0" y="1943100"/>
                  </a:lnTo>
                  <a:lnTo>
                    <a:pt x="0" y="647700"/>
                  </a:lnTo>
                  <a:lnTo>
                    <a:pt x="634397" y="647700"/>
                  </a:lnTo>
                  <a:lnTo>
                    <a:pt x="634397" y="0"/>
                  </a:lnTo>
                  <a:lnTo>
                    <a:pt x="1244600" y="1295400"/>
                  </a:lnTo>
                  <a:lnTo>
                    <a:pt x="634397" y="2590800"/>
                  </a:lnTo>
                  <a:close/>
                </a:path>
              </a:pathLst>
            </a:custGeom>
            <a:solidFill>
              <a:srgbClr val="00B0EF"/>
            </a:solidFill>
          </p:spPr>
          <p:txBody>
            <a:bodyPr wrap="square" lIns="0" tIns="0" rIns="0" bIns="0" rtlCol="0"/>
            <a:lstStyle/>
            <a:p/>
          </p:txBody>
        </p:sp>
        <p:sp>
          <p:nvSpPr>
            <p:cNvPr id="22" name="object 22"/>
            <p:cNvSpPr/>
            <p:nvPr/>
          </p:nvSpPr>
          <p:spPr>
            <a:xfrm>
              <a:off x="3352800" y="2616200"/>
              <a:ext cx="1244600" cy="2590800"/>
            </a:xfrm>
            <a:custGeom>
              <a:rect l="l" t="t" r="r" b="b"/>
              <a:pathLst>
                <a:path w="1244600" h="2590800">
                  <a:moveTo>
                    <a:pt x="0" y="647700"/>
                  </a:moveTo>
                  <a:lnTo>
                    <a:pt x="634397" y="647700"/>
                  </a:lnTo>
                  <a:lnTo>
                    <a:pt x="634397" y="0"/>
                  </a:lnTo>
                  <a:lnTo>
                    <a:pt x="1244600" y="1295400"/>
                  </a:lnTo>
                  <a:lnTo>
                    <a:pt x="634397" y="2590800"/>
                  </a:lnTo>
                  <a:lnTo>
                    <a:pt x="634397" y="1943100"/>
                  </a:lnTo>
                  <a:lnTo>
                    <a:pt x="0" y="1943100"/>
                  </a:lnTo>
                  <a:lnTo>
                    <a:pt x="0" y="647700"/>
                  </a:lnTo>
                  <a:close/>
                </a:path>
              </a:pathLst>
            </a:custGeom>
            <a:ln w="9525">
              <a:solidFill>
                <a:srgbClr val="000000"/>
              </a:solidFill>
            </a:ln>
          </p:spPr>
          <p:txBody>
            <a:bodyPr wrap="square" lIns="0" tIns="0" rIns="0" bIns="0" rtlCol="0"/>
            <a:lstStyle/>
            <a:p/>
          </p:txBody>
        </p:sp>
      </p:grpSp>
      <p:sp>
        <p:nvSpPr>
          <p:cNvPr id="23" name="object 23"/>
          <p:cNvSpPr txBox="1"/>
          <p:nvPr/>
        </p:nvSpPr>
        <p:spPr>
          <a:xfrm>
            <a:off x="3549821" y="3260725"/>
            <a:ext cx="635000" cy="1122680"/>
          </a:xfrm>
          <a:prstGeom prst="rect">
            <a:avLst/>
          </a:prstGeom>
        </p:spPr>
        <p:txBody>
          <a:bodyPr vert="horz" wrap="square" lIns="0" tIns="12700" rIns="0" bIns="0" rtlCol="0">
            <a:spAutoFit/>
          </a:bodyPr>
          <a:lstStyle/>
          <a:p>
            <a:pPr marL="12700" marR="5080" algn="just">
              <a:lnSpc>
                <a:spcPct val="100000"/>
              </a:lnSpc>
              <a:spcBef>
                <a:spcPts val="100"/>
              </a:spcBef>
            </a:pPr>
            <a:r>
              <a:rPr sz="2400" b="1" spc="-25">
                <a:latin typeface="Microsoft JhengHei"/>
                <a:cs typeface="Microsoft JhengHei"/>
              </a:rPr>
              <a:t>内控权限审批</a:t>
            </a:r>
            <a:endParaRPr sz="2400">
              <a:latin typeface="Microsoft JhengHei"/>
              <a:cs typeface="Microsoft JhengHei"/>
            </a:endParaRPr>
          </a:p>
        </p:txBody>
      </p:sp>
      <p:grpSp>
        <p:nvGrpSpPr>
          <p:cNvPr id="24" name="object 24"/>
          <p:cNvGrpSpPr/>
          <p:nvPr/>
        </p:nvGrpSpPr>
        <p:grpSpPr>
          <a:xfrm>
            <a:off x="4960937" y="3386137"/>
            <a:ext cx="644525" cy="1114425"/>
            <a:chOff x="4960937" y="3386137"/>
            <a:chExt cx="644525" cy="1114425"/>
          </a:xfrm>
        </p:grpSpPr>
        <p:sp>
          <p:nvSpPr>
            <p:cNvPr id="25" name="object 25"/>
            <p:cNvSpPr/>
            <p:nvPr/>
          </p:nvSpPr>
          <p:spPr>
            <a:xfrm>
              <a:off x="4965699" y="3390899"/>
              <a:ext cx="635000" cy="1104900"/>
            </a:xfrm>
            <a:custGeom>
              <a:rect l="l" t="t" r="r" b="b"/>
              <a:pathLst>
                <a:path w="635000" h="1104900">
                  <a:moveTo>
                    <a:pt x="529164" y="1104900"/>
                  </a:moveTo>
                  <a:lnTo>
                    <a:pt x="105835" y="1104900"/>
                  </a:lnTo>
                  <a:lnTo>
                    <a:pt x="64639" y="1096583"/>
                  </a:lnTo>
                  <a:lnTo>
                    <a:pt x="30998" y="1073901"/>
                  </a:lnTo>
                  <a:lnTo>
                    <a:pt x="8317" y="1040260"/>
                  </a:lnTo>
                  <a:lnTo>
                    <a:pt x="0" y="999064"/>
                  </a:lnTo>
                  <a:lnTo>
                    <a:pt x="0" y="105835"/>
                  </a:lnTo>
                  <a:lnTo>
                    <a:pt x="8317" y="64639"/>
                  </a:lnTo>
                  <a:lnTo>
                    <a:pt x="30999" y="30998"/>
                  </a:lnTo>
                  <a:lnTo>
                    <a:pt x="64640" y="8317"/>
                  </a:lnTo>
                  <a:lnTo>
                    <a:pt x="105835" y="0"/>
                  </a:lnTo>
                  <a:lnTo>
                    <a:pt x="529164" y="0"/>
                  </a:lnTo>
                  <a:lnTo>
                    <a:pt x="570360" y="8317"/>
                  </a:lnTo>
                  <a:lnTo>
                    <a:pt x="604001" y="30998"/>
                  </a:lnTo>
                  <a:lnTo>
                    <a:pt x="626683" y="64639"/>
                  </a:lnTo>
                  <a:lnTo>
                    <a:pt x="635000" y="105835"/>
                  </a:lnTo>
                  <a:lnTo>
                    <a:pt x="635000" y="999064"/>
                  </a:lnTo>
                  <a:lnTo>
                    <a:pt x="626683" y="1040260"/>
                  </a:lnTo>
                  <a:lnTo>
                    <a:pt x="604001" y="1073901"/>
                  </a:lnTo>
                  <a:lnTo>
                    <a:pt x="570360" y="1096583"/>
                  </a:lnTo>
                  <a:lnTo>
                    <a:pt x="529164" y="1104900"/>
                  </a:lnTo>
                  <a:close/>
                </a:path>
              </a:pathLst>
            </a:custGeom>
            <a:solidFill>
              <a:srgbClr val="FF0000"/>
            </a:solidFill>
          </p:spPr>
          <p:txBody>
            <a:bodyPr wrap="square" lIns="0" tIns="0" rIns="0" bIns="0" rtlCol="0"/>
            <a:lstStyle/>
            <a:p/>
          </p:txBody>
        </p:sp>
        <p:sp>
          <p:nvSpPr>
            <p:cNvPr id="26" name="object 26"/>
            <p:cNvSpPr/>
            <p:nvPr/>
          </p:nvSpPr>
          <p:spPr>
            <a:xfrm>
              <a:off x="4965699" y="3390899"/>
              <a:ext cx="635000" cy="1104900"/>
            </a:xfrm>
            <a:custGeom>
              <a:rect l="l" t="t" r="r" b="b"/>
              <a:pathLst>
                <a:path w="635000" h="1104900">
                  <a:moveTo>
                    <a:pt x="0" y="105835"/>
                  </a:moveTo>
                  <a:lnTo>
                    <a:pt x="8317" y="64639"/>
                  </a:lnTo>
                  <a:lnTo>
                    <a:pt x="30998" y="30998"/>
                  </a:lnTo>
                  <a:lnTo>
                    <a:pt x="64639" y="8317"/>
                  </a:lnTo>
                  <a:lnTo>
                    <a:pt x="105835" y="0"/>
                  </a:lnTo>
                  <a:lnTo>
                    <a:pt x="529164" y="0"/>
                  </a:lnTo>
                  <a:lnTo>
                    <a:pt x="570360" y="8317"/>
                  </a:lnTo>
                  <a:lnTo>
                    <a:pt x="604001" y="30998"/>
                  </a:lnTo>
                  <a:lnTo>
                    <a:pt x="626683" y="64639"/>
                  </a:lnTo>
                  <a:lnTo>
                    <a:pt x="635000" y="105835"/>
                  </a:lnTo>
                  <a:lnTo>
                    <a:pt x="635000" y="999064"/>
                  </a:lnTo>
                  <a:lnTo>
                    <a:pt x="626683" y="1040260"/>
                  </a:lnTo>
                  <a:lnTo>
                    <a:pt x="604001" y="1073901"/>
                  </a:lnTo>
                  <a:lnTo>
                    <a:pt x="570360" y="1096583"/>
                  </a:lnTo>
                  <a:lnTo>
                    <a:pt x="529164" y="1104900"/>
                  </a:lnTo>
                  <a:lnTo>
                    <a:pt x="105835" y="1104900"/>
                  </a:lnTo>
                  <a:lnTo>
                    <a:pt x="64639" y="1096583"/>
                  </a:lnTo>
                  <a:lnTo>
                    <a:pt x="30998" y="1073901"/>
                  </a:lnTo>
                  <a:lnTo>
                    <a:pt x="8317" y="1040260"/>
                  </a:lnTo>
                  <a:lnTo>
                    <a:pt x="0" y="999064"/>
                  </a:lnTo>
                  <a:lnTo>
                    <a:pt x="0" y="105835"/>
                  </a:lnTo>
                  <a:close/>
                </a:path>
              </a:pathLst>
            </a:custGeom>
            <a:ln w="9524">
              <a:solidFill>
                <a:srgbClr val="000000"/>
              </a:solidFill>
            </a:ln>
          </p:spPr>
          <p:txBody>
            <a:bodyPr wrap="square" lIns="0" tIns="0" rIns="0" bIns="0" rtlCol="0"/>
            <a:lstStyle/>
            <a:p/>
          </p:txBody>
        </p:sp>
      </p:grpSp>
      <p:sp>
        <p:nvSpPr>
          <p:cNvPr id="27" name="object 27"/>
          <p:cNvSpPr txBox="1"/>
          <p:nvPr/>
        </p:nvSpPr>
        <p:spPr>
          <a:xfrm>
            <a:off x="5137472" y="3420310"/>
            <a:ext cx="381000" cy="878840"/>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立项</a:t>
            </a:r>
            <a:endParaRPr sz="2800">
              <a:latin typeface="Microsoft JhengHei"/>
              <a:cs typeface="Microsoft JhengHei"/>
            </a:endParaRPr>
          </a:p>
        </p:txBody>
      </p:sp>
      <p:grpSp>
        <p:nvGrpSpPr>
          <p:cNvPr id="28" name="object 28"/>
          <p:cNvGrpSpPr/>
          <p:nvPr/>
        </p:nvGrpSpPr>
        <p:grpSpPr>
          <a:xfrm>
            <a:off x="6192837" y="2967037"/>
            <a:ext cx="1546225" cy="454025"/>
            <a:chOff x="6192837" y="2967037"/>
            <a:chExt cx="1546225" cy="454025"/>
          </a:xfrm>
        </p:grpSpPr>
        <p:sp>
          <p:nvSpPr>
            <p:cNvPr id="29" name="object 29"/>
            <p:cNvSpPr/>
            <p:nvPr/>
          </p:nvSpPr>
          <p:spPr>
            <a:xfrm>
              <a:off x="6197599" y="2971799"/>
              <a:ext cx="1536700" cy="444500"/>
            </a:xfrm>
            <a:custGeom>
              <a:rect l="l" t="t" r="r" b="b"/>
              <a:pathLst>
                <a:path w="1536700" h="444500">
                  <a:moveTo>
                    <a:pt x="1462615" y="444500"/>
                  </a:moveTo>
                  <a:lnTo>
                    <a:pt x="74085" y="444500"/>
                  </a:lnTo>
                  <a:lnTo>
                    <a:pt x="45247" y="438678"/>
                  </a:lnTo>
                  <a:lnTo>
                    <a:pt x="21698" y="422801"/>
                  </a:lnTo>
                  <a:lnTo>
                    <a:pt x="5821" y="399252"/>
                  </a:lnTo>
                  <a:lnTo>
                    <a:pt x="0" y="370415"/>
                  </a:lnTo>
                  <a:lnTo>
                    <a:pt x="0" y="74084"/>
                  </a:lnTo>
                  <a:lnTo>
                    <a:pt x="5822" y="45247"/>
                  </a:lnTo>
                  <a:lnTo>
                    <a:pt x="21699" y="21698"/>
                  </a:lnTo>
                  <a:lnTo>
                    <a:pt x="45248" y="5821"/>
                  </a:lnTo>
                  <a:lnTo>
                    <a:pt x="74084" y="0"/>
                  </a:lnTo>
                  <a:lnTo>
                    <a:pt x="1462615" y="0"/>
                  </a:lnTo>
                  <a:lnTo>
                    <a:pt x="1491452" y="5821"/>
                  </a:lnTo>
                  <a:lnTo>
                    <a:pt x="1515001" y="21698"/>
                  </a:lnTo>
                  <a:lnTo>
                    <a:pt x="1530878" y="45247"/>
                  </a:lnTo>
                  <a:lnTo>
                    <a:pt x="1536700" y="74084"/>
                  </a:lnTo>
                  <a:lnTo>
                    <a:pt x="1536700" y="370415"/>
                  </a:lnTo>
                  <a:lnTo>
                    <a:pt x="1530878" y="399252"/>
                  </a:lnTo>
                  <a:lnTo>
                    <a:pt x="1515001" y="422801"/>
                  </a:lnTo>
                  <a:lnTo>
                    <a:pt x="1491452" y="438678"/>
                  </a:lnTo>
                  <a:lnTo>
                    <a:pt x="1462615" y="444500"/>
                  </a:lnTo>
                  <a:close/>
                </a:path>
              </a:pathLst>
            </a:custGeom>
            <a:solidFill>
              <a:srgbClr val="BBE0E3"/>
            </a:solidFill>
          </p:spPr>
          <p:txBody>
            <a:bodyPr wrap="square" lIns="0" tIns="0" rIns="0" bIns="0" rtlCol="0"/>
            <a:lstStyle/>
            <a:p/>
          </p:txBody>
        </p:sp>
        <p:sp>
          <p:nvSpPr>
            <p:cNvPr id="30" name="object 30"/>
            <p:cNvSpPr/>
            <p:nvPr/>
          </p:nvSpPr>
          <p:spPr>
            <a:xfrm>
              <a:off x="6197599" y="2971799"/>
              <a:ext cx="1536700" cy="444500"/>
            </a:xfrm>
            <a:custGeom>
              <a:rect l="l" t="t" r="r" b="b"/>
              <a:pathLst>
                <a:path w="1536700" h="444500">
                  <a:moveTo>
                    <a:pt x="0" y="74084"/>
                  </a:moveTo>
                  <a:lnTo>
                    <a:pt x="5821" y="45247"/>
                  </a:lnTo>
                  <a:lnTo>
                    <a:pt x="21698" y="21698"/>
                  </a:lnTo>
                  <a:lnTo>
                    <a:pt x="45247" y="5821"/>
                  </a:lnTo>
                  <a:lnTo>
                    <a:pt x="74084" y="0"/>
                  </a:lnTo>
                  <a:lnTo>
                    <a:pt x="1462615" y="0"/>
                  </a:lnTo>
                  <a:lnTo>
                    <a:pt x="1491452" y="5821"/>
                  </a:lnTo>
                  <a:lnTo>
                    <a:pt x="1515001" y="21698"/>
                  </a:lnTo>
                  <a:lnTo>
                    <a:pt x="1530878" y="45247"/>
                  </a:lnTo>
                  <a:lnTo>
                    <a:pt x="1536700" y="74084"/>
                  </a:lnTo>
                  <a:lnTo>
                    <a:pt x="1536700" y="370415"/>
                  </a:lnTo>
                  <a:lnTo>
                    <a:pt x="1530878" y="399252"/>
                  </a:lnTo>
                  <a:lnTo>
                    <a:pt x="1515001" y="422801"/>
                  </a:lnTo>
                  <a:lnTo>
                    <a:pt x="1491452" y="438678"/>
                  </a:lnTo>
                  <a:lnTo>
                    <a:pt x="1462615" y="444500"/>
                  </a:lnTo>
                  <a:lnTo>
                    <a:pt x="74085" y="444500"/>
                  </a:lnTo>
                  <a:lnTo>
                    <a:pt x="45247" y="438678"/>
                  </a:lnTo>
                  <a:lnTo>
                    <a:pt x="21698" y="422801"/>
                  </a:lnTo>
                  <a:lnTo>
                    <a:pt x="5821" y="399252"/>
                  </a:lnTo>
                  <a:lnTo>
                    <a:pt x="0" y="370415"/>
                  </a:lnTo>
                  <a:lnTo>
                    <a:pt x="0" y="74084"/>
                  </a:lnTo>
                  <a:close/>
                </a:path>
              </a:pathLst>
            </a:custGeom>
            <a:ln w="9525">
              <a:solidFill>
                <a:srgbClr val="000000"/>
              </a:solidFill>
            </a:ln>
          </p:spPr>
          <p:txBody>
            <a:bodyPr wrap="square" lIns="0" tIns="0" rIns="0" bIns="0" rtlCol="0"/>
            <a:lstStyle/>
            <a:p/>
          </p:txBody>
        </p:sp>
      </p:grpSp>
      <p:sp>
        <p:nvSpPr>
          <p:cNvPr id="31" name="object 31"/>
          <p:cNvSpPr txBox="1"/>
          <p:nvPr/>
        </p:nvSpPr>
        <p:spPr>
          <a:xfrm>
            <a:off x="6490022" y="2988736"/>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建设规模</a:t>
            </a:r>
            <a:endParaRPr sz="2000">
              <a:latin typeface="Microsoft JhengHei"/>
              <a:cs typeface="Microsoft JhengHei"/>
            </a:endParaRPr>
          </a:p>
        </p:txBody>
      </p:sp>
      <p:grpSp>
        <p:nvGrpSpPr>
          <p:cNvPr id="32" name="object 32"/>
          <p:cNvGrpSpPr/>
          <p:nvPr/>
        </p:nvGrpSpPr>
        <p:grpSpPr>
          <a:xfrm>
            <a:off x="6167437" y="4351337"/>
            <a:ext cx="1533525" cy="415925"/>
            <a:chOff x="6167437" y="4351337"/>
            <a:chExt cx="1533525" cy="415925"/>
          </a:xfrm>
        </p:grpSpPr>
        <p:sp>
          <p:nvSpPr>
            <p:cNvPr id="33" name="object 33"/>
            <p:cNvSpPr/>
            <p:nvPr/>
          </p:nvSpPr>
          <p:spPr>
            <a:xfrm>
              <a:off x="6172199" y="4356099"/>
              <a:ext cx="1524000" cy="406400"/>
            </a:xfrm>
            <a:custGeom>
              <a:rect l="l" t="t" r="r" b="b"/>
              <a:pathLst>
                <a:path w="1524000" h="406400">
                  <a:moveTo>
                    <a:pt x="1456265" y="406400"/>
                  </a:moveTo>
                  <a:lnTo>
                    <a:pt x="67735" y="406400"/>
                  </a:lnTo>
                  <a:lnTo>
                    <a:pt x="41369" y="401077"/>
                  </a:lnTo>
                  <a:lnTo>
                    <a:pt x="19839" y="386561"/>
                  </a:lnTo>
                  <a:lnTo>
                    <a:pt x="5322" y="365030"/>
                  </a:lnTo>
                  <a:lnTo>
                    <a:pt x="0" y="338665"/>
                  </a:lnTo>
                  <a:lnTo>
                    <a:pt x="0" y="67734"/>
                  </a:lnTo>
                  <a:lnTo>
                    <a:pt x="5323" y="41369"/>
                  </a:lnTo>
                  <a:lnTo>
                    <a:pt x="19839" y="19839"/>
                  </a:lnTo>
                  <a:lnTo>
                    <a:pt x="41369" y="5322"/>
                  </a:lnTo>
                  <a:lnTo>
                    <a:pt x="67734" y="0"/>
                  </a:lnTo>
                  <a:lnTo>
                    <a:pt x="1456265" y="0"/>
                  </a:lnTo>
                  <a:lnTo>
                    <a:pt x="1482630" y="5322"/>
                  </a:lnTo>
                  <a:lnTo>
                    <a:pt x="1504160" y="19839"/>
                  </a:lnTo>
                  <a:lnTo>
                    <a:pt x="1518677" y="41369"/>
                  </a:lnTo>
                  <a:lnTo>
                    <a:pt x="1524000" y="67734"/>
                  </a:lnTo>
                  <a:lnTo>
                    <a:pt x="1524000" y="338665"/>
                  </a:lnTo>
                  <a:lnTo>
                    <a:pt x="1518677" y="365031"/>
                  </a:lnTo>
                  <a:lnTo>
                    <a:pt x="1504161" y="386561"/>
                  </a:lnTo>
                  <a:lnTo>
                    <a:pt x="1482631" y="401077"/>
                  </a:lnTo>
                  <a:lnTo>
                    <a:pt x="1456265" y="406400"/>
                  </a:lnTo>
                  <a:close/>
                </a:path>
              </a:pathLst>
            </a:custGeom>
            <a:solidFill>
              <a:srgbClr val="BBE0E3"/>
            </a:solidFill>
          </p:spPr>
          <p:txBody>
            <a:bodyPr wrap="square" lIns="0" tIns="0" rIns="0" bIns="0" rtlCol="0"/>
            <a:lstStyle/>
            <a:p/>
          </p:txBody>
        </p:sp>
        <p:sp>
          <p:nvSpPr>
            <p:cNvPr id="34" name="object 34"/>
            <p:cNvSpPr/>
            <p:nvPr/>
          </p:nvSpPr>
          <p:spPr>
            <a:xfrm>
              <a:off x="6172199" y="4356099"/>
              <a:ext cx="1524000" cy="406400"/>
            </a:xfrm>
            <a:custGeom>
              <a:rect l="l" t="t" r="r" b="b"/>
              <a:pathLst>
                <a:path w="1524000" h="406400">
                  <a:moveTo>
                    <a:pt x="0" y="67735"/>
                  </a:moveTo>
                  <a:lnTo>
                    <a:pt x="5322" y="41369"/>
                  </a:lnTo>
                  <a:lnTo>
                    <a:pt x="19839" y="19839"/>
                  </a:lnTo>
                  <a:lnTo>
                    <a:pt x="41369" y="5322"/>
                  </a:lnTo>
                  <a:lnTo>
                    <a:pt x="67734" y="0"/>
                  </a:lnTo>
                  <a:lnTo>
                    <a:pt x="1456265" y="0"/>
                  </a:lnTo>
                  <a:lnTo>
                    <a:pt x="1482630" y="5322"/>
                  </a:lnTo>
                  <a:lnTo>
                    <a:pt x="1504160" y="19839"/>
                  </a:lnTo>
                  <a:lnTo>
                    <a:pt x="1518677" y="41369"/>
                  </a:lnTo>
                  <a:lnTo>
                    <a:pt x="1524000" y="67734"/>
                  </a:lnTo>
                  <a:lnTo>
                    <a:pt x="1524000" y="338665"/>
                  </a:lnTo>
                  <a:lnTo>
                    <a:pt x="1518677" y="365030"/>
                  </a:lnTo>
                  <a:lnTo>
                    <a:pt x="1504161" y="386561"/>
                  </a:lnTo>
                  <a:lnTo>
                    <a:pt x="1482631" y="401077"/>
                  </a:lnTo>
                  <a:lnTo>
                    <a:pt x="1456265" y="406400"/>
                  </a:lnTo>
                  <a:lnTo>
                    <a:pt x="67735" y="406400"/>
                  </a:lnTo>
                  <a:lnTo>
                    <a:pt x="41369" y="401077"/>
                  </a:lnTo>
                  <a:lnTo>
                    <a:pt x="19839" y="386561"/>
                  </a:lnTo>
                  <a:lnTo>
                    <a:pt x="5322" y="365031"/>
                  </a:lnTo>
                  <a:lnTo>
                    <a:pt x="0" y="338665"/>
                  </a:lnTo>
                  <a:lnTo>
                    <a:pt x="0" y="67735"/>
                  </a:lnTo>
                  <a:close/>
                </a:path>
              </a:pathLst>
            </a:custGeom>
            <a:ln w="9525">
              <a:solidFill>
                <a:srgbClr val="000000"/>
              </a:solidFill>
            </a:ln>
          </p:spPr>
          <p:txBody>
            <a:bodyPr wrap="square" lIns="0" tIns="0" rIns="0" bIns="0" rtlCol="0"/>
            <a:lstStyle/>
            <a:p/>
          </p:txBody>
        </p:sp>
      </p:grpSp>
      <p:sp>
        <p:nvSpPr>
          <p:cNvPr id="35" name="object 35"/>
          <p:cNvSpPr txBox="1"/>
          <p:nvPr/>
        </p:nvSpPr>
        <p:spPr>
          <a:xfrm>
            <a:off x="6458272" y="4371176"/>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投资估算</a:t>
            </a:r>
            <a:endParaRPr sz="2000">
              <a:latin typeface="Microsoft JhengHei"/>
              <a:cs typeface="Microsoft JhengHei"/>
            </a:endParaRPr>
          </a:p>
        </p:txBody>
      </p:sp>
      <p:grpSp>
        <p:nvGrpSpPr>
          <p:cNvPr id="36" name="object 36"/>
          <p:cNvGrpSpPr/>
          <p:nvPr/>
        </p:nvGrpSpPr>
        <p:grpSpPr>
          <a:xfrm>
            <a:off x="4529137" y="1836737"/>
            <a:ext cx="1657985" cy="2546985"/>
            <a:chOff x="4529137" y="1836737"/>
            <a:chExt cx="1657985" cy="2546985"/>
          </a:xfrm>
        </p:grpSpPr>
        <p:sp>
          <p:nvSpPr>
            <p:cNvPr id="37" name="object 37"/>
            <p:cNvSpPr/>
            <p:nvPr/>
          </p:nvSpPr>
          <p:spPr>
            <a:xfrm>
              <a:off x="5596725" y="3337788"/>
              <a:ext cx="590550" cy="1045844"/>
            </a:xfrm>
            <a:custGeom>
              <a:rect l="l" t="t" r="r" b="b"/>
              <a:pathLst>
                <a:path w="590550" h="1045844">
                  <a:moveTo>
                    <a:pt x="552526" y="1045692"/>
                  </a:moveTo>
                  <a:lnTo>
                    <a:pt x="551395" y="1042758"/>
                  </a:lnTo>
                  <a:lnTo>
                    <a:pt x="535508" y="1001369"/>
                  </a:lnTo>
                  <a:lnTo>
                    <a:pt x="531837" y="999731"/>
                  </a:lnTo>
                  <a:lnTo>
                    <a:pt x="525284" y="1002245"/>
                  </a:lnTo>
                  <a:lnTo>
                    <a:pt x="523659" y="1005916"/>
                  </a:lnTo>
                  <a:lnTo>
                    <a:pt x="528345" y="1018146"/>
                  </a:lnTo>
                  <a:lnTo>
                    <a:pt x="7937" y="600608"/>
                  </a:lnTo>
                  <a:lnTo>
                    <a:pt x="0" y="610514"/>
                  </a:lnTo>
                  <a:lnTo>
                    <a:pt x="520395" y="1028052"/>
                  </a:lnTo>
                  <a:lnTo>
                    <a:pt x="507441" y="1026121"/>
                  </a:lnTo>
                  <a:lnTo>
                    <a:pt x="504215" y="1028509"/>
                  </a:lnTo>
                  <a:lnTo>
                    <a:pt x="503174" y="1035456"/>
                  </a:lnTo>
                  <a:lnTo>
                    <a:pt x="505574" y="1038682"/>
                  </a:lnTo>
                  <a:lnTo>
                    <a:pt x="552526" y="1045692"/>
                  </a:lnTo>
                  <a:close/>
                </a:path>
                <a:path w="590550" h="1045844">
                  <a:moveTo>
                    <a:pt x="590296" y="0"/>
                  </a:moveTo>
                  <a:lnTo>
                    <a:pt x="586486" y="1181"/>
                  </a:lnTo>
                  <a:lnTo>
                    <a:pt x="544969" y="14097"/>
                  </a:lnTo>
                  <a:lnTo>
                    <a:pt x="543090" y="17665"/>
                  </a:lnTo>
                  <a:lnTo>
                    <a:pt x="545185" y="24358"/>
                  </a:lnTo>
                  <a:lnTo>
                    <a:pt x="548741" y="26225"/>
                  </a:lnTo>
                  <a:lnTo>
                    <a:pt x="561251" y="22339"/>
                  </a:lnTo>
                  <a:lnTo>
                    <a:pt x="37388" y="594931"/>
                  </a:lnTo>
                  <a:lnTo>
                    <a:pt x="46748" y="603504"/>
                  </a:lnTo>
                  <a:lnTo>
                    <a:pt x="570623" y="30911"/>
                  </a:lnTo>
                  <a:lnTo>
                    <a:pt x="567855" y="43713"/>
                  </a:lnTo>
                  <a:lnTo>
                    <a:pt x="570026" y="47091"/>
                  </a:lnTo>
                  <a:lnTo>
                    <a:pt x="576884" y="48577"/>
                  </a:lnTo>
                  <a:lnTo>
                    <a:pt x="580263" y="46393"/>
                  </a:lnTo>
                  <a:lnTo>
                    <a:pt x="590296" y="0"/>
                  </a:lnTo>
                  <a:close/>
                </a:path>
              </a:pathLst>
            </a:custGeom>
            <a:solidFill>
              <a:srgbClr val="000000"/>
            </a:solidFill>
          </p:spPr>
          <p:txBody>
            <a:bodyPr wrap="square" lIns="0" tIns="0" rIns="0" bIns="0" rtlCol="0"/>
            <a:lstStyle/>
            <a:p/>
          </p:txBody>
        </p:sp>
        <p:sp>
          <p:nvSpPr>
            <p:cNvPr id="38" name="object 38"/>
            <p:cNvSpPr/>
            <p:nvPr/>
          </p:nvSpPr>
          <p:spPr>
            <a:xfrm>
              <a:off x="4533900" y="1841500"/>
              <a:ext cx="1485900" cy="1447800"/>
            </a:xfrm>
            <a:custGeom>
              <a:rect l="l" t="t" r="r" b="b"/>
              <a:pathLst>
                <a:path w="1485900" h="1447800">
                  <a:moveTo>
                    <a:pt x="583697" y="1447800"/>
                  </a:moveTo>
                  <a:lnTo>
                    <a:pt x="530727" y="1047443"/>
                  </a:lnTo>
                  <a:lnTo>
                    <a:pt x="327585" y="1180828"/>
                  </a:lnTo>
                  <a:lnTo>
                    <a:pt x="389842" y="934166"/>
                  </a:lnTo>
                  <a:lnTo>
                    <a:pt x="9287" y="977734"/>
                  </a:lnTo>
                  <a:lnTo>
                    <a:pt x="256042" y="789252"/>
                  </a:lnTo>
                  <a:lnTo>
                    <a:pt x="0" y="577444"/>
                  </a:lnTo>
                  <a:lnTo>
                    <a:pt x="318299" y="510550"/>
                  </a:lnTo>
                  <a:lnTo>
                    <a:pt x="25453" y="153828"/>
                  </a:lnTo>
                  <a:lnTo>
                    <a:pt x="503004" y="423615"/>
                  </a:lnTo>
                  <a:lnTo>
                    <a:pt x="574547" y="153828"/>
                  </a:lnTo>
                  <a:lnTo>
                    <a:pt x="742950" y="388761"/>
                  </a:lnTo>
                  <a:lnTo>
                    <a:pt x="998992" y="0"/>
                  </a:lnTo>
                  <a:lnTo>
                    <a:pt x="973745" y="356922"/>
                  </a:lnTo>
                  <a:lnTo>
                    <a:pt x="1264390" y="298742"/>
                  </a:lnTo>
                  <a:lnTo>
                    <a:pt x="1148958" y="490308"/>
                  </a:lnTo>
                  <a:lnTo>
                    <a:pt x="1451297" y="545405"/>
                  </a:lnTo>
                  <a:lnTo>
                    <a:pt x="1211214" y="702116"/>
                  </a:lnTo>
                  <a:lnTo>
                    <a:pt x="1485900" y="890799"/>
                  </a:lnTo>
                  <a:lnTo>
                    <a:pt x="1158245" y="867473"/>
                  </a:lnTo>
                  <a:lnTo>
                    <a:pt x="1248224" y="1212867"/>
                  </a:lnTo>
                  <a:lnTo>
                    <a:pt x="964459" y="969020"/>
                  </a:lnTo>
                  <a:lnTo>
                    <a:pt x="911283" y="1322927"/>
                  </a:lnTo>
                  <a:lnTo>
                    <a:pt x="724513" y="1001059"/>
                  </a:lnTo>
                  <a:lnTo>
                    <a:pt x="583697" y="1447800"/>
                  </a:lnTo>
                  <a:close/>
                </a:path>
              </a:pathLst>
            </a:custGeom>
            <a:solidFill>
              <a:srgbClr val="FF0000"/>
            </a:solidFill>
          </p:spPr>
          <p:txBody>
            <a:bodyPr wrap="square" lIns="0" tIns="0" rIns="0" bIns="0" rtlCol="0"/>
            <a:lstStyle/>
            <a:p/>
          </p:txBody>
        </p:sp>
        <p:sp>
          <p:nvSpPr>
            <p:cNvPr id="39" name="object 39"/>
            <p:cNvSpPr/>
            <p:nvPr/>
          </p:nvSpPr>
          <p:spPr>
            <a:xfrm>
              <a:off x="4533900" y="1841500"/>
              <a:ext cx="1485900" cy="1447800"/>
            </a:xfrm>
            <a:custGeom>
              <a:rect l="l" t="t" r="r" b="b"/>
              <a:pathLst>
                <a:path w="1485900" h="1447800">
                  <a:moveTo>
                    <a:pt x="742950" y="388761"/>
                  </a:moveTo>
                  <a:lnTo>
                    <a:pt x="998992" y="0"/>
                  </a:lnTo>
                  <a:lnTo>
                    <a:pt x="973745" y="356922"/>
                  </a:lnTo>
                  <a:lnTo>
                    <a:pt x="1264390" y="298742"/>
                  </a:lnTo>
                  <a:lnTo>
                    <a:pt x="1148958" y="490308"/>
                  </a:lnTo>
                  <a:lnTo>
                    <a:pt x="1451297" y="545405"/>
                  </a:lnTo>
                  <a:lnTo>
                    <a:pt x="1211214" y="702116"/>
                  </a:lnTo>
                  <a:lnTo>
                    <a:pt x="1485900" y="890799"/>
                  </a:lnTo>
                  <a:lnTo>
                    <a:pt x="1158245" y="867473"/>
                  </a:lnTo>
                  <a:lnTo>
                    <a:pt x="1248224" y="1212867"/>
                  </a:lnTo>
                  <a:lnTo>
                    <a:pt x="964459" y="969020"/>
                  </a:lnTo>
                  <a:lnTo>
                    <a:pt x="911283" y="1322927"/>
                  </a:lnTo>
                  <a:lnTo>
                    <a:pt x="724513" y="1001059"/>
                  </a:lnTo>
                  <a:lnTo>
                    <a:pt x="583697" y="1447800"/>
                  </a:lnTo>
                  <a:lnTo>
                    <a:pt x="530727" y="1047443"/>
                  </a:lnTo>
                  <a:lnTo>
                    <a:pt x="327585" y="1180828"/>
                  </a:lnTo>
                  <a:lnTo>
                    <a:pt x="389842" y="934166"/>
                  </a:lnTo>
                  <a:lnTo>
                    <a:pt x="9287" y="977734"/>
                  </a:lnTo>
                  <a:lnTo>
                    <a:pt x="256042" y="789252"/>
                  </a:lnTo>
                  <a:lnTo>
                    <a:pt x="0" y="577444"/>
                  </a:lnTo>
                  <a:lnTo>
                    <a:pt x="318299" y="510550"/>
                  </a:lnTo>
                  <a:lnTo>
                    <a:pt x="25453" y="153828"/>
                  </a:lnTo>
                  <a:lnTo>
                    <a:pt x="503004" y="423615"/>
                  </a:lnTo>
                  <a:lnTo>
                    <a:pt x="574547" y="153828"/>
                  </a:lnTo>
                  <a:lnTo>
                    <a:pt x="742950" y="388761"/>
                  </a:lnTo>
                  <a:close/>
                </a:path>
              </a:pathLst>
            </a:custGeom>
            <a:ln w="9525">
              <a:solidFill>
                <a:srgbClr val="000000"/>
              </a:solidFill>
            </a:ln>
          </p:spPr>
          <p:txBody>
            <a:bodyPr wrap="square" lIns="0" tIns="0" rIns="0" bIns="0" rtlCol="0"/>
            <a:lstStyle/>
            <a:p/>
          </p:txBody>
        </p:sp>
      </p:grpSp>
      <p:sp>
        <p:nvSpPr>
          <p:cNvPr id="40" name="object 40"/>
          <p:cNvSpPr txBox="1"/>
          <p:nvPr/>
        </p:nvSpPr>
        <p:spPr>
          <a:xfrm>
            <a:off x="4994801" y="2261940"/>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红线</a:t>
            </a:r>
            <a:endParaRPr sz="2400">
              <a:latin typeface="Microsoft JhengHei"/>
              <a:cs typeface="Microsoft JhengHei"/>
            </a:endParaRPr>
          </a:p>
        </p:txBody>
      </p:sp>
      <p:grpSp>
        <p:nvGrpSpPr>
          <p:cNvPr id="41" name="object 41"/>
          <p:cNvGrpSpPr/>
          <p:nvPr/>
        </p:nvGrpSpPr>
        <p:grpSpPr>
          <a:xfrm>
            <a:off x="427037" y="5049837"/>
            <a:ext cx="3425825" cy="1317625"/>
            <a:chOff x="427037" y="5049837"/>
            <a:chExt cx="3425825" cy="1317625"/>
          </a:xfrm>
        </p:grpSpPr>
        <p:sp>
          <p:nvSpPr>
            <p:cNvPr id="42" name="object 42"/>
            <p:cNvSpPr/>
            <p:nvPr/>
          </p:nvSpPr>
          <p:spPr>
            <a:xfrm>
              <a:off x="431800" y="5054600"/>
              <a:ext cx="3416300" cy="1308100"/>
            </a:xfrm>
            <a:custGeom>
              <a:rect l="l" t="t" r="r" b="b"/>
              <a:pathLst>
                <a:path w="3416300" h="1308100">
                  <a:moveTo>
                    <a:pt x="3416300" y="1308100"/>
                  </a:moveTo>
                  <a:lnTo>
                    <a:pt x="0" y="1308100"/>
                  </a:lnTo>
                  <a:lnTo>
                    <a:pt x="0" y="458135"/>
                  </a:lnTo>
                  <a:lnTo>
                    <a:pt x="1544768" y="458135"/>
                  </a:lnTo>
                  <a:lnTo>
                    <a:pt x="1544768" y="327025"/>
                  </a:lnTo>
                  <a:lnTo>
                    <a:pt x="1381229" y="327025"/>
                  </a:lnTo>
                  <a:lnTo>
                    <a:pt x="1708150" y="0"/>
                  </a:lnTo>
                  <a:lnTo>
                    <a:pt x="2035070" y="327025"/>
                  </a:lnTo>
                  <a:lnTo>
                    <a:pt x="1871531" y="327025"/>
                  </a:lnTo>
                  <a:lnTo>
                    <a:pt x="1871531" y="458135"/>
                  </a:lnTo>
                  <a:lnTo>
                    <a:pt x="3416300" y="458135"/>
                  </a:lnTo>
                  <a:lnTo>
                    <a:pt x="3416300" y="1308100"/>
                  </a:lnTo>
                  <a:close/>
                </a:path>
              </a:pathLst>
            </a:custGeom>
            <a:solidFill>
              <a:srgbClr val="BBE0E3"/>
            </a:solidFill>
          </p:spPr>
          <p:txBody>
            <a:bodyPr wrap="square" lIns="0" tIns="0" rIns="0" bIns="0" rtlCol="0"/>
            <a:lstStyle/>
            <a:p/>
          </p:txBody>
        </p:sp>
        <p:sp>
          <p:nvSpPr>
            <p:cNvPr id="43" name="object 43"/>
            <p:cNvSpPr/>
            <p:nvPr/>
          </p:nvSpPr>
          <p:spPr>
            <a:xfrm>
              <a:off x="431800" y="5054600"/>
              <a:ext cx="3416300" cy="1308100"/>
            </a:xfrm>
            <a:custGeom>
              <a:rect l="l" t="t" r="r" b="b"/>
              <a:pathLst>
                <a:path w="3416300" h="1308100">
                  <a:moveTo>
                    <a:pt x="0" y="458135"/>
                  </a:moveTo>
                  <a:lnTo>
                    <a:pt x="1544768" y="458135"/>
                  </a:lnTo>
                  <a:lnTo>
                    <a:pt x="1544768" y="327025"/>
                  </a:lnTo>
                  <a:lnTo>
                    <a:pt x="1381229" y="327025"/>
                  </a:lnTo>
                  <a:lnTo>
                    <a:pt x="1708150" y="0"/>
                  </a:lnTo>
                  <a:lnTo>
                    <a:pt x="2035070" y="327025"/>
                  </a:lnTo>
                  <a:lnTo>
                    <a:pt x="1871531" y="327025"/>
                  </a:lnTo>
                  <a:lnTo>
                    <a:pt x="1871531" y="458135"/>
                  </a:lnTo>
                  <a:lnTo>
                    <a:pt x="3416300" y="458135"/>
                  </a:lnTo>
                  <a:lnTo>
                    <a:pt x="3416300" y="1308100"/>
                  </a:lnTo>
                  <a:lnTo>
                    <a:pt x="0" y="1308100"/>
                  </a:lnTo>
                  <a:lnTo>
                    <a:pt x="0" y="458135"/>
                  </a:lnTo>
                  <a:close/>
                </a:path>
              </a:pathLst>
            </a:custGeom>
            <a:ln w="9525">
              <a:solidFill>
                <a:srgbClr val="000000"/>
              </a:solidFill>
            </a:ln>
          </p:spPr>
          <p:txBody>
            <a:bodyPr wrap="square" lIns="0" tIns="0" rIns="0" bIns="0" rtlCol="0"/>
            <a:lstStyle/>
            <a:p/>
          </p:txBody>
        </p:sp>
      </p:grpSp>
      <p:sp>
        <p:nvSpPr>
          <p:cNvPr id="44" name="object 44"/>
          <p:cNvSpPr txBox="1"/>
          <p:nvPr/>
        </p:nvSpPr>
        <p:spPr>
          <a:xfrm>
            <a:off x="571822" y="5511148"/>
            <a:ext cx="3581400" cy="1305560"/>
          </a:xfrm>
          <a:prstGeom prst="rect">
            <a:avLst/>
          </a:prstGeom>
        </p:spPr>
        <p:txBody>
          <a:bodyPr vert="horz" wrap="square" lIns="0" tIns="12700" rIns="0" bIns="0" rtlCol="0">
            <a:spAutoFit/>
          </a:bodyPr>
          <a:lstStyle/>
          <a:p>
            <a:pPr marL="12700" marR="5080" algn="just">
              <a:lnSpc>
                <a:spcPct val="100000"/>
              </a:lnSpc>
              <a:spcBef>
                <a:spcPts val="100"/>
              </a:spcBef>
            </a:pPr>
            <a:r>
              <a:rPr sz="2800" spc="-5">
                <a:latin typeface="宋体"/>
                <a:cs typeface="宋体"/>
              </a:rPr>
              <a:t>应急项目，“投资金额额小、实施简单”项目</a:t>
            </a:r>
            <a:r>
              <a:rPr sz="2800" spc="-10">
                <a:latin typeface="宋体"/>
                <a:cs typeface="宋体"/>
              </a:rPr>
              <a:t>目可简化需求分析</a:t>
            </a:r>
            <a:endParaRPr sz="2800">
              <a:latin typeface="宋体"/>
              <a:cs typeface="宋体"/>
            </a:endParaRPr>
          </a:p>
        </p:txBody>
      </p:sp>
      <p:grpSp>
        <p:nvGrpSpPr>
          <p:cNvPr id="45" name="object 45"/>
          <p:cNvGrpSpPr/>
          <p:nvPr/>
        </p:nvGrpSpPr>
        <p:grpSpPr>
          <a:xfrm>
            <a:off x="5659437" y="5405437"/>
            <a:ext cx="2892425" cy="415925"/>
            <a:chOff x="5659437" y="5405437"/>
            <a:chExt cx="2892425" cy="415925"/>
          </a:xfrm>
        </p:grpSpPr>
        <p:sp>
          <p:nvSpPr>
            <p:cNvPr id="46" name="object 46"/>
            <p:cNvSpPr/>
            <p:nvPr/>
          </p:nvSpPr>
          <p:spPr>
            <a:xfrm>
              <a:off x="5664199" y="5410199"/>
              <a:ext cx="2882900" cy="406400"/>
            </a:xfrm>
            <a:custGeom>
              <a:rect l="l" t="t" r="r" b="b"/>
              <a:pathLst>
                <a:path w="2882900" h="406400">
                  <a:moveTo>
                    <a:pt x="2815165" y="406400"/>
                  </a:moveTo>
                  <a:lnTo>
                    <a:pt x="67735" y="406400"/>
                  </a:lnTo>
                  <a:lnTo>
                    <a:pt x="41369" y="401077"/>
                  </a:lnTo>
                  <a:lnTo>
                    <a:pt x="19839" y="386561"/>
                  </a:lnTo>
                  <a:lnTo>
                    <a:pt x="5322" y="365030"/>
                  </a:lnTo>
                  <a:lnTo>
                    <a:pt x="0" y="338665"/>
                  </a:lnTo>
                  <a:lnTo>
                    <a:pt x="0" y="67734"/>
                  </a:lnTo>
                  <a:lnTo>
                    <a:pt x="5323" y="41369"/>
                  </a:lnTo>
                  <a:lnTo>
                    <a:pt x="19839" y="19839"/>
                  </a:lnTo>
                  <a:lnTo>
                    <a:pt x="41369" y="5322"/>
                  </a:lnTo>
                  <a:lnTo>
                    <a:pt x="67734" y="0"/>
                  </a:lnTo>
                  <a:lnTo>
                    <a:pt x="2815165" y="0"/>
                  </a:lnTo>
                  <a:lnTo>
                    <a:pt x="2841530" y="5322"/>
                  </a:lnTo>
                  <a:lnTo>
                    <a:pt x="2863060" y="19839"/>
                  </a:lnTo>
                  <a:lnTo>
                    <a:pt x="2877577" y="41369"/>
                  </a:lnTo>
                  <a:lnTo>
                    <a:pt x="2882900" y="67734"/>
                  </a:lnTo>
                  <a:lnTo>
                    <a:pt x="2882900" y="338665"/>
                  </a:lnTo>
                  <a:lnTo>
                    <a:pt x="2877577" y="365031"/>
                  </a:lnTo>
                  <a:lnTo>
                    <a:pt x="2863061" y="386561"/>
                  </a:lnTo>
                  <a:lnTo>
                    <a:pt x="2841531" y="401077"/>
                  </a:lnTo>
                  <a:lnTo>
                    <a:pt x="2815165" y="406400"/>
                  </a:lnTo>
                  <a:close/>
                </a:path>
              </a:pathLst>
            </a:custGeom>
            <a:solidFill>
              <a:srgbClr val="FFFF00"/>
            </a:solidFill>
          </p:spPr>
          <p:txBody>
            <a:bodyPr wrap="square" lIns="0" tIns="0" rIns="0" bIns="0" rtlCol="0"/>
            <a:lstStyle/>
            <a:p/>
          </p:txBody>
        </p:sp>
        <p:sp>
          <p:nvSpPr>
            <p:cNvPr id="47" name="object 47"/>
            <p:cNvSpPr/>
            <p:nvPr/>
          </p:nvSpPr>
          <p:spPr>
            <a:xfrm>
              <a:off x="5664199" y="5410199"/>
              <a:ext cx="2882900" cy="406400"/>
            </a:xfrm>
            <a:custGeom>
              <a:rect l="l" t="t" r="r" b="b"/>
              <a:pathLst>
                <a:path w="2882900" h="406400">
                  <a:moveTo>
                    <a:pt x="0" y="67735"/>
                  </a:moveTo>
                  <a:lnTo>
                    <a:pt x="5322" y="41369"/>
                  </a:lnTo>
                  <a:lnTo>
                    <a:pt x="19839" y="19839"/>
                  </a:lnTo>
                  <a:lnTo>
                    <a:pt x="41369" y="5322"/>
                  </a:lnTo>
                  <a:lnTo>
                    <a:pt x="67734" y="0"/>
                  </a:lnTo>
                  <a:lnTo>
                    <a:pt x="2815165" y="0"/>
                  </a:lnTo>
                  <a:lnTo>
                    <a:pt x="2841530" y="5322"/>
                  </a:lnTo>
                  <a:lnTo>
                    <a:pt x="2863060" y="19839"/>
                  </a:lnTo>
                  <a:lnTo>
                    <a:pt x="2877577" y="41369"/>
                  </a:lnTo>
                  <a:lnTo>
                    <a:pt x="2882900" y="67734"/>
                  </a:lnTo>
                  <a:lnTo>
                    <a:pt x="2882900" y="338665"/>
                  </a:lnTo>
                  <a:lnTo>
                    <a:pt x="2877577" y="365030"/>
                  </a:lnTo>
                  <a:lnTo>
                    <a:pt x="2863061" y="386561"/>
                  </a:lnTo>
                  <a:lnTo>
                    <a:pt x="2841531" y="401077"/>
                  </a:lnTo>
                  <a:lnTo>
                    <a:pt x="2815165" y="406400"/>
                  </a:lnTo>
                  <a:lnTo>
                    <a:pt x="67735" y="406400"/>
                  </a:lnTo>
                  <a:lnTo>
                    <a:pt x="41369" y="401077"/>
                  </a:lnTo>
                  <a:lnTo>
                    <a:pt x="19839" y="386561"/>
                  </a:lnTo>
                  <a:lnTo>
                    <a:pt x="5322" y="365031"/>
                  </a:lnTo>
                  <a:lnTo>
                    <a:pt x="0" y="338665"/>
                  </a:lnTo>
                  <a:lnTo>
                    <a:pt x="0" y="67735"/>
                  </a:lnTo>
                  <a:close/>
                </a:path>
              </a:pathLst>
            </a:custGeom>
            <a:ln w="9525">
              <a:solidFill>
                <a:srgbClr val="000000"/>
              </a:solidFill>
            </a:ln>
          </p:spPr>
          <p:txBody>
            <a:bodyPr wrap="square" lIns="0" tIns="0" rIns="0" bIns="0" rtlCol="0"/>
            <a:lstStyle/>
            <a:p/>
          </p:txBody>
        </p:sp>
      </p:grpSp>
      <p:sp>
        <p:nvSpPr>
          <p:cNvPr id="48" name="object 48"/>
          <p:cNvSpPr txBox="1"/>
          <p:nvPr/>
        </p:nvSpPr>
        <p:spPr>
          <a:xfrm>
            <a:off x="6629722" y="5425276"/>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立项批复</a:t>
            </a:r>
            <a:endParaRPr sz="2000">
              <a:latin typeface="Microsoft JhengHei"/>
              <a:cs typeface="Microsoft JhengHei"/>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17</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sp>
        <p:nvSpPr>
          <p:cNvPr id="6" name="object 6"/>
          <p:cNvSpPr txBox="1">
            <a:spLocks noGrp="1"/>
          </p:cNvSpPr>
          <p:nvPr>
            <p:ph type="title"/>
          </p:nvPr>
        </p:nvSpPr>
        <p:spPr>
          <a:xfrm>
            <a:off x="1196340" y="186600"/>
            <a:ext cx="1803400" cy="452120"/>
          </a:xfrm>
          <a:prstGeom prst="rect">
            <a:avLst/>
          </a:prstGeom>
        </p:spPr>
        <p:txBody>
          <a:bodyPr vert="horz" wrap="square" lIns="0" tIns="12700" rIns="0" bIns="0" rtlCol="0">
            <a:spAutoFit/>
          </a:bodyPr>
          <a:lstStyle/>
          <a:p>
            <a:pPr marL="12700">
              <a:lnSpc>
                <a:spcPct val="100000"/>
              </a:lnSpc>
              <a:spcBef>
                <a:spcPts val="100"/>
              </a:spcBef>
            </a:pPr>
            <a:r>
              <a:rPr spc="-35"/>
              <a:t>工程通知</a:t>
            </a:r>
            <a:r>
              <a:rPr spc="-60">
                <a:latin typeface="Microsoft JhengHei"/>
                <a:cs typeface="Microsoft JhengHei"/>
              </a:rPr>
              <a:t>书</a:t>
            </a:r>
          </a:p>
        </p:txBody>
      </p:sp>
      <p:sp>
        <p:nvSpPr>
          <p:cNvPr id="7" name="object 7"/>
          <p:cNvSpPr txBox="1"/>
          <p:nvPr/>
        </p:nvSpPr>
        <p:spPr>
          <a:xfrm>
            <a:off x="783590" y="1225232"/>
            <a:ext cx="3851910" cy="452120"/>
          </a:xfrm>
          <a:prstGeom prst="rect">
            <a:avLst/>
          </a:prstGeom>
        </p:spPr>
        <p:txBody>
          <a:bodyPr vert="horz" wrap="square" lIns="0" tIns="6350" rIns="0" bIns="0" rtlCol="0">
            <a:spAutoFit/>
          </a:bodyPr>
          <a:lstStyle/>
          <a:p>
            <a:pPr marL="283210" indent="-271145">
              <a:lnSpc>
                <a:spcPct val="100000"/>
              </a:lnSpc>
              <a:spcBef>
                <a:spcPts val="50"/>
              </a:spcBef>
              <a:buClr>
                <a:srgbClr val="A4001E"/>
              </a:buClr>
              <a:buSzPct val="98214"/>
              <a:buFont typeface="Wingdings"/>
              <a:buChar char=""/>
              <a:tabLst>
                <a:tab pos="283845"/>
              </a:tabLst>
            </a:pPr>
            <a:r>
              <a:rPr sz="2800">
                <a:latin typeface="MS Gothic"/>
                <a:cs typeface="MS Gothic"/>
              </a:rPr>
              <a:t>通知相关部</a:t>
            </a:r>
            <a:r>
              <a:rPr sz="2800" spc="-10">
                <a:latin typeface="Microsoft JhengHei"/>
                <a:cs typeface="Microsoft JhengHei"/>
              </a:rPr>
              <a:t>门配合实施</a:t>
            </a:r>
            <a:endParaRPr sz="2800">
              <a:latin typeface="Microsoft JhengHei"/>
              <a:cs typeface="Microsoft JhengHei"/>
            </a:endParaRPr>
          </a:p>
        </p:txBody>
      </p:sp>
      <p:grpSp>
        <p:nvGrpSpPr>
          <p:cNvPr id="8" name="object 8"/>
          <p:cNvGrpSpPr/>
          <p:nvPr/>
        </p:nvGrpSpPr>
        <p:grpSpPr>
          <a:xfrm>
            <a:off x="820737" y="2636837"/>
            <a:ext cx="441325" cy="1622425"/>
            <a:chOff x="820737" y="2636837"/>
            <a:chExt cx="441325" cy="1622425"/>
          </a:xfrm>
        </p:grpSpPr>
        <p:sp>
          <p:nvSpPr>
            <p:cNvPr id="9" name="object 9"/>
            <p:cNvSpPr/>
            <p:nvPr/>
          </p:nvSpPr>
          <p:spPr>
            <a:xfrm>
              <a:off x="825499" y="2641599"/>
              <a:ext cx="431800" cy="1612900"/>
            </a:xfrm>
            <a:custGeom>
              <a:rect l="l" t="t" r="r" b="b"/>
              <a:pathLst>
                <a:path w="431800" h="1612900">
                  <a:moveTo>
                    <a:pt x="359832" y="1612900"/>
                  </a:moveTo>
                  <a:lnTo>
                    <a:pt x="71968" y="1612900"/>
                  </a:lnTo>
                  <a:lnTo>
                    <a:pt x="43954" y="1607244"/>
                  </a:lnTo>
                  <a:lnTo>
                    <a:pt x="21079" y="1591821"/>
                  </a:lnTo>
                  <a:lnTo>
                    <a:pt x="5655" y="1568945"/>
                  </a:lnTo>
                  <a:lnTo>
                    <a:pt x="0" y="1540932"/>
                  </a:lnTo>
                  <a:lnTo>
                    <a:pt x="0" y="71968"/>
                  </a:lnTo>
                  <a:lnTo>
                    <a:pt x="5655" y="43954"/>
                  </a:lnTo>
                  <a:lnTo>
                    <a:pt x="21079" y="21078"/>
                  </a:lnTo>
                  <a:lnTo>
                    <a:pt x="43955" y="5655"/>
                  </a:lnTo>
                  <a:lnTo>
                    <a:pt x="71968" y="0"/>
                  </a:lnTo>
                  <a:lnTo>
                    <a:pt x="359832" y="0"/>
                  </a:lnTo>
                  <a:lnTo>
                    <a:pt x="387845" y="5655"/>
                  </a:lnTo>
                  <a:lnTo>
                    <a:pt x="410721" y="21079"/>
                  </a:lnTo>
                  <a:lnTo>
                    <a:pt x="426144" y="43955"/>
                  </a:lnTo>
                  <a:lnTo>
                    <a:pt x="431800" y="71968"/>
                  </a:lnTo>
                  <a:lnTo>
                    <a:pt x="431800" y="1540932"/>
                  </a:lnTo>
                  <a:lnTo>
                    <a:pt x="426144" y="1568945"/>
                  </a:lnTo>
                  <a:lnTo>
                    <a:pt x="410721" y="1591821"/>
                  </a:lnTo>
                  <a:lnTo>
                    <a:pt x="387845" y="1607244"/>
                  </a:lnTo>
                  <a:lnTo>
                    <a:pt x="359832" y="1612900"/>
                  </a:lnTo>
                  <a:close/>
                </a:path>
              </a:pathLst>
            </a:custGeom>
            <a:solidFill>
              <a:srgbClr val="00B0EF"/>
            </a:solidFill>
          </p:spPr>
          <p:txBody>
            <a:bodyPr wrap="square" lIns="0" tIns="0" rIns="0" bIns="0" rtlCol="0"/>
            <a:lstStyle/>
            <a:p/>
          </p:txBody>
        </p:sp>
        <p:sp>
          <p:nvSpPr>
            <p:cNvPr id="10" name="object 10"/>
            <p:cNvSpPr/>
            <p:nvPr/>
          </p:nvSpPr>
          <p:spPr>
            <a:xfrm>
              <a:off x="825499" y="2641599"/>
              <a:ext cx="431800" cy="1612900"/>
            </a:xfrm>
            <a:custGeom>
              <a:rect l="l" t="t" r="r" b="b"/>
              <a:pathLst>
                <a:path w="431800" h="1612900">
                  <a:moveTo>
                    <a:pt x="0" y="71968"/>
                  </a:moveTo>
                  <a:lnTo>
                    <a:pt x="5655" y="43955"/>
                  </a:lnTo>
                  <a:lnTo>
                    <a:pt x="21078" y="21079"/>
                  </a:lnTo>
                  <a:lnTo>
                    <a:pt x="43954" y="5655"/>
                  </a:lnTo>
                  <a:lnTo>
                    <a:pt x="71968" y="0"/>
                  </a:lnTo>
                  <a:lnTo>
                    <a:pt x="359832" y="0"/>
                  </a:lnTo>
                  <a:lnTo>
                    <a:pt x="387845" y="5655"/>
                  </a:lnTo>
                  <a:lnTo>
                    <a:pt x="410721" y="21078"/>
                  </a:lnTo>
                  <a:lnTo>
                    <a:pt x="426144" y="43954"/>
                  </a:lnTo>
                  <a:lnTo>
                    <a:pt x="431800" y="71968"/>
                  </a:lnTo>
                  <a:lnTo>
                    <a:pt x="431800" y="1540932"/>
                  </a:lnTo>
                  <a:lnTo>
                    <a:pt x="426144" y="1568945"/>
                  </a:lnTo>
                  <a:lnTo>
                    <a:pt x="410721" y="1591821"/>
                  </a:lnTo>
                  <a:lnTo>
                    <a:pt x="387845" y="1607244"/>
                  </a:lnTo>
                  <a:lnTo>
                    <a:pt x="359832" y="1612900"/>
                  </a:lnTo>
                  <a:lnTo>
                    <a:pt x="71968" y="1612900"/>
                  </a:lnTo>
                  <a:lnTo>
                    <a:pt x="43954" y="1607244"/>
                  </a:lnTo>
                  <a:lnTo>
                    <a:pt x="21079" y="1591821"/>
                  </a:lnTo>
                  <a:lnTo>
                    <a:pt x="5655" y="1568945"/>
                  </a:lnTo>
                  <a:lnTo>
                    <a:pt x="0" y="1540932"/>
                  </a:lnTo>
                  <a:lnTo>
                    <a:pt x="0" y="71968"/>
                  </a:lnTo>
                  <a:close/>
                </a:path>
              </a:pathLst>
            </a:custGeom>
            <a:ln w="9524">
              <a:solidFill>
                <a:srgbClr val="000000"/>
              </a:solidFill>
            </a:ln>
          </p:spPr>
          <p:txBody>
            <a:bodyPr wrap="square" lIns="0" tIns="0" rIns="0" bIns="0" rtlCol="0"/>
            <a:lstStyle/>
            <a:p/>
          </p:txBody>
        </p:sp>
      </p:grpSp>
      <p:sp>
        <p:nvSpPr>
          <p:cNvPr id="11" name="object 11"/>
          <p:cNvSpPr txBox="1"/>
          <p:nvPr/>
        </p:nvSpPr>
        <p:spPr>
          <a:xfrm>
            <a:off x="946472" y="2657916"/>
            <a:ext cx="279400" cy="635000"/>
          </a:xfrm>
          <a:prstGeom prst="rect">
            <a:avLst/>
          </a:prstGeom>
        </p:spPr>
        <p:txBody>
          <a:bodyPr vert="horz" wrap="square" lIns="0" tIns="12700" rIns="0" bIns="0" rtlCol="0">
            <a:spAutoFit/>
          </a:bodyPr>
          <a:lstStyle/>
          <a:p>
            <a:pPr marL="12700" marR="5080">
              <a:lnSpc>
                <a:spcPct val="100000"/>
              </a:lnSpc>
              <a:spcBef>
                <a:spcPts val="100"/>
              </a:spcBef>
            </a:pPr>
            <a:r>
              <a:rPr sz="2000" b="1" spc="-50">
                <a:latin typeface="Microsoft JhengHei"/>
                <a:cs typeface="Microsoft JhengHei"/>
              </a:rPr>
              <a:t>工程</a:t>
            </a:r>
            <a:endParaRPr sz="2000">
              <a:latin typeface="Microsoft JhengHei"/>
              <a:cs typeface="Microsoft JhengHei"/>
            </a:endParaRPr>
          </a:p>
        </p:txBody>
      </p:sp>
      <p:sp>
        <p:nvSpPr>
          <p:cNvPr id="12" name="object 12"/>
          <p:cNvSpPr txBox="1"/>
          <p:nvPr/>
        </p:nvSpPr>
        <p:spPr>
          <a:xfrm>
            <a:off x="946472" y="3267516"/>
            <a:ext cx="533400" cy="330200"/>
          </a:xfrm>
          <a:prstGeom prst="rect">
            <a:avLst/>
          </a:prstGeom>
        </p:spPr>
        <p:txBody>
          <a:bodyPr vert="horz" wrap="square" lIns="0" tIns="12700" rIns="0" bIns="0" rtlCol="0">
            <a:spAutoFit/>
          </a:bodyPr>
          <a:lstStyle/>
          <a:p>
            <a:pPr marL="12700">
              <a:lnSpc>
                <a:spcPct val="100000"/>
              </a:lnSpc>
              <a:spcBef>
                <a:spcPts val="100"/>
              </a:spcBef>
            </a:pPr>
            <a:r>
              <a:rPr sz="2000" b="1" spc="-25">
                <a:latin typeface="Microsoft JhengHei"/>
                <a:cs typeface="Microsoft JhengHei"/>
              </a:rPr>
              <a:t>通知</a:t>
            </a:r>
            <a:endParaRPr sz="2000">
              <a:latin typeface="Microsoft JhengHei"/>
              <a:cs typeface="Microsoft JhengHei"/>
            </a:endParaRPr>
          </a:p>
        </p:txBody>
      </p:sp>
      <p:sp>
        <p:nvSpPr>
          <p:cNvPr id="13" name="object 13"/>
          <p:cNvSpPr txBox="1"/>
          <p:nvPr/>
        </p:nvSpPr>
        <p:spPr>
          <a:xfrm>
            <a:off x="946472" y="3572316"/>
            <a:ext cx="279400" cy="635000"/>
          </a:xfrm>
          <a:prstGeom prst="rect">
            <a:avLst/>
          </a:prstGeom>
        </p:spPr>
        <p:txBody>
          <a:bodyPr vert="horz" wrap="square" lIns="0" tIns="12700" rIns="0" bIns="0" rtlCol="0">
            <a:spAutoFit/>
          </a:bodyPr>
          <a:lstStyle/>
          <a:p>
            <a:pPr marL="12700" marR="5080">
              <a:lnSpc>
                <a:spcPct val="100000"/>
              </a:lnSpc>
              <a:spcBef>
                <a:spcPts val="100"/>
              </a:spcBef>
            </a:pPr>
            <a:r>
              <a:rPr sz="2000" b="1" spc="-50">
                <a:latin typeface="Microsoft JhengHei"/>
                <a:cs typeface="Microsoft JhengHei"/>
              </a:rPr>
              <a:t>知书</a:t>
            </a:r>
            <a:endParaRPr sz="2000">
              <a:latin typeface="Microsoft JhengHei"/>
              <a:cs typeface="Microsoft JhengHei"/>
            </a:endParaRPr>
          </a:p>
        </p:txBody>
      </p:sp>
      <p:sp>
        <p:nvSpPr>
          <p:cNvPr id="14" name="object 14"/>
          <p:cNvSpPr/>
          <p:nvPr/>
        </p:nvSpPr>
        <p:spPr>
          <a:xfrm>
            <a:off x="1348371" y="2311399"/>
            <a:ext cx="347345" cy="2438400"/>
          </a:xfrm>
          <a:custGeom>
            <a:rect l="l" t="t" r="r" b="b"/>
            <a:pathLst>
              <a:path w="347344" h="2438400">
                <a:moveTo>
                  <a:pt x="297980" y="1113586"/>
                </a:moveTo>
                <a:lnTo>
                  <a:pt x="231203" y="1083602"/>
                </a:lnTo>
                <a:lnTo>
                  <a:pt x="232460" y="1113586"/>
                </a:lnTo>
                <a:lnTo>
                  <a:pt x="274396" y="1113586"/>
                </a:lnTo>
                <a:lnTo>
                  <a:pt x="297980" y="1113586"/>
                </a:lnTo>
                <a:close/>
              </a:path>
              <a:path w="347344" h="2438400">
                <a:moveTo>
                  <a:pt x="347027" y="76200"/>
                </a:moveTo>
                <a:lnTo>
                  <a:pt x="326072" y="34290"/>
                </a:lnTo>
                <a:lnTo>
                  <a:pt x="308927" y="0"/>
                </a:lnTo>
                <a:lnTo>
                  <a:pt x="270827" y="76200"/>
                </a:lnTo>
                <a:lnTo>
                  <a:pt x="302577" y="76200"/>
                </a:lnTo>
                <a:lnTo>
                  <a:pt x="302577" y="1115656"/>
                </a:lnTo>
                <a:lnTo>
                  <a:pt x="301866" y="1115326"/>
                </a:lnTo>
                <a:lnTo>
                  <a:pt x="274459" y="1115326"/>
                </a:lnTo>
                <a:lnTo>
                  <a:pt x="232524" y="1115326"/>
                </a:lnTo>
                <a:lnTo>
                  <a:pt x="0" y="1125029"/>
                </a:lnTo>
                <a:lnTo>
                  <a:pt x="520" y="1137716"/>
                </a:lnTo>
                <a:lnTo>
                  <a:pt x="233057" y="1128014"/>
                </a:lnTo>
                <a:lnTo>
                  <a:pt x="234378" y="1159738"/>
                </a:lnTo>
                <a:lnTo>
                  <a:pt x="302577" y="1122019"/>
                </a:lnTo>
                <a:lnTo>
                  <a:pt x="302577" y="2438400"/>
                </a:lnTo>
                <a:lnTo>
                  <a:pt x="315277" y="2438400"/>
                </a:lnTo>
                <a:lnTo>
                  <a:pt x="315277" y="76200"/>
                </a:lnTo>
                <a:lnTo>
                  <a:pt x="347027" y="76200"/>
                </a:lnTo>
                <a:close/>
              </a:path>
            </a:pathLst>
          </a:custGeom>
          <a:solidFill>
            <a:srgbClr val="000000"/>
          </a:solidFill>
        </p:spPr>
        <p:txBody>
          <a:bodyPr wrap="square" lIns="0" tIns="0" rIns="0" bIns="0" rtlCol="0"/>
          <a:lstStyle/>
          <a:p/>
        </p:txBody>
      </p:sp>
      <p:sp>
        <p:nvSpPr>
          <p:cNvPr id="15" name="object 15"/>
          <p:cNvSpPr txBox="1"/>
          <p:nvPr/>
        </p:nvSpPr>
        <p:spPr>
          <a:xfrm>
            <a:off x="1790700" y="2311400"/>
            <a:ext cx="1879600" cy="2438400"/>
          </a:xfrm>
          <a:prstGeom prst="rect">
            <a:avLst/>
          </a:prstGeom>
          <a:solidFill>
            <a:srgbClr val="FFC000"/>
          </a:solidFill>
          <a:ln w="9525">
            <a:solidFill>
              <a:srgbClr val="000000"/>
            </a:solidFill>
          </a:ln>
        </p:spPr>
        <p:txBody>
          <a:bodyPr vert="horz" wrap="square" lIns="0" tIns="7620" rIns="0" bIns="0" rtlCol="0">
            <a:spAutoFit/>
          </a:bodyPr>
          <a:lstStyle/>
          <a:p>
            <a:pPr marL="89535" algn="ctr">
              <a:lnSpc>
                <a:spcPct val="100000"/>
              </a:lnSpc>
              <a:spcBef>
                <a:spcPts val="60"/>
              </a:spcBef>
            </a:pPr>
            <a:r>
              <a:rPr sz="2000" b="1" spc="-10">
                <a:latin typeface="Microsoft JhengHei"/>
                <a:cs typeface="Microsoft JhengHei"/>
              </a:rPr>
              <a:t>运行维护部门</a:t>
            </a:r>
            <a:endParaRPr sz="2000">
              <a:latin typeface="Microsoft JhengHei"/>
              <a:cs typeface="Microsoft JhengHei"/>
            </a:endParaRPr>
          </a:p>
          <a:p>
            <a:pPr marL="476250" marR="379095" algn="ctr">
              <a:lnSpc>
                <a:spcPct val="150000"/>
              </a:lnSpc>
            </a:pPr>
            <a:r>
              <a:rPr sz="2000" b="1" spc="-15">
                <a:latin typeface="Microsoft JhengHei"/>
                <a:cs typeface="Microsoft JhengHei"/>
              </a:rPr>
              <a:t>财务部门采购部门</a:t>
            </a:r>
            <a:endParaRPr sz="2000">
              <a:latin typeface="Microsoft JhengHei"/>
              <a:cs typeface="Microsoft JhengHei"/>
            </a:endParaRPr>
          </a:p>
          <a:p>
            <a:pPr marL="222250" marR="125095" algn="ctr">
              <a:lnSpc>
                <a:spcPct val="150000"/>
              </a:lnSpc>
            </a:pPr>
            <a:r>
              <a:rPr sz="2000" b="1" spc="-10">
                <a:latin typeface="Microsoft JhengHei"/>
                <a:cs typeface="Microsoft JhengHei"/>
              </a:rPr>
              <a:t>。。。。。。资产接收部门</a:t>
            </a:r>
            <a:endParaRPr sz="2000">
              <a:latin typeface="Microsoft JhengHei"/>
              <a:cs typeface="Microsoft JhengHei"/>
            </a:endParaRPr>
          </a:p>
        </p:txBody>
      </p:sp>
      <p:sp>
        <p:nvSpPr>
          <p:cNvPr id="16" name="object 16"/>
          <p:cNvSpPr/>
          <p:nvPr/>
        </p:nvSpPr>
        <p:spPr>
          <a:xfrm>
            <a:off x="3746500" y="3087579"/>
            <a:ext cx="1298575" cy="1275080"/>
          </a:xfrm>
          <a:custGeom>
            <a:rect l="l" t="t" r="r" b="b"/>
            <a:pathLst>
              <a:path w="1298575" h="1275079">
                <a:moveTo>
                  <a:pt x="641349" y="1262170"/>
                </a:moveTo>
                <a:lnTo>
                  <a:pt x="0" y="1262170"/>
                </a:lnTo>
                <a:lnTo>
                  <a:pt x="0" y="1274870"/>
                </a:lnTo>
                <a:lnTo>
                  <a:pt x="651206" y="1274870"/>
                </a:lnTo>
                <a:lnTo>
                  <a:pt x="654050" y="1272027"/>
                </a:lnTo>
                <a:lnTo>
                  <a:pt x="654050" y="1268520"/>
                </a:lnTo>
                <a:lnTo>
                  <a:pt x="641349" y="1268520"/>
                </a:lnTo>
                <a:lnTo>
                  <a:pt x="641349" y="1262170"/>
                </a:lnTo>
                <a:close/>
              </a:path>
              <a:path w="1298575" h="1275079">
                <a:moveTo>
                  <a:pt x="1262458" y="17570"/>
                </a:moveTo>
                <a:lnTo>
                  <a:pt x="644192" y="17570"/>
                </a:lnTo>
                <a:lnTo>
                  <a:pt x="641349" y="20413"/>
                </a:lnTo>
                <a:lnTo>
                  <a:pt x="641349" y="1268520"/>
                </a:lnTo>
                <a:lnTo>
                  <a:pt x="647700" y="1262170"/>
                </a:lnTo>
                <a:lnTo>
                  <a:pt x="654050" y="1262170"/>
                </a:lnTo>
                <a:lnTo>
                  <a:pt x="654050" y="30271"/>
                </a:lnTo>
                <a:lnTo>
                  <a:pt x="647700" y="30271"/>
                </a:lnTo>
                <a:lnTo>
                  <a:pt x="654050" y="23920"/>
                </a:lnTo>
                <a:lnTo>
                  <a:pt x="1273344" y="23920"/>
                </a:lnTo>
                <a:lnTo>
                  <a:pt x="1262458" y="17570"/>
                </a:lnTo>
                <a:close/>
              </a:path>
              <a:path w="1298575" h="1275079">
                <a:moveTo>
                  <a:pt x="654050" y="1262170"/>
                </a:moveTo>
                <a:lnTo>
                  <a:pt x="647700" y="1262170"/>
                </a:lnTo>
                <a:lnTo>
                  <a:pt x="641349" y="1268520"/>
                </a:lnTo>
                <a:lnTo>
                  <a:pt x="654050" y="1268520"/>
                </a:lnTo>
                <a:lnTo>
                  <a:pt x="654050" y="1262170"/>
                </a:lnTo>
                <a:close/>
              </a:path>
              <a:path w="1298575" h="1275079">
                <a:moveTo>
                  <a:pt x="1273345" y="23920"/>
                </a:moveTo>
                <a:lnTo>
                  <a:pt x="1251143" y="36871"/>
                </a:lnTo>
                <a:lnTo>
                  <a:pt x="1250120" y="40759"/>
                </a:lnTo>
                <a:lnTo>
                  <a:pt x="1253654" y="46818"/>
                </a:lnTo>
                <a:lnTo>
                  <a:pt x="1257543" y="47841"/>
                </a:lnTo>
                <a:lnTo>
                  <a:pt x="1287663" y="30271"/>
                </a:lnTo>
                <a:lnTo>
                  <a:pt x="1285951" y="30271"/>
                </a:lnTo>
                <a:lnTo>
                  <a:pt x="1285951" y="29405"/>
                </a:lnTo>
                <a:lnTo>
                  <a:pt x="1282748" y="29405"/>
                </a:lnTo>
                <a:lnTo>
                  <a:pt x="1273345" y="23920"/>
                </a:lnTo>
                <a:close/>
              </a:path>
              <a:path w="1298575" h="1275079">
                <a:moveTo>
                  <a:pt x="654050" y="23920"/>
                </a:moveTo>
                <a:lnTo>
                  <a:pt x="647700" y="30271"/>
                </a:lnTo>
                <a:lnTo>
                  <a:pt x="654050" y="30271"/>
                </a:lnTo>
                <a:lnTo>
                  <a:pt x="654050" y="23920"/>
                </a:lnTo>
                <a:close/>
              </a:path>
              <a:path w="1298575" h="1275079">
                <a:moveTo>
                  <a:pt x="1273344" y="23920"/>
                </a:moveTo>
                <a:lnTo>
                  <a:pt x="654050" y="23920"/>
                </a:lnTo>
                <a:lnTo>
                  <a:pt x="654050" y="30271"/>
                </a:lnTo>
                <a:lnTo>
                  <a:pt x="1262459" y="30271"/>
                </a:lnTo>
                <a:lnTo>
                  <a:pt x="1273345" y="23920"/>
                </a:lnTo>
                <a:close/>
              </a:path>
              <a:path w="1298575" h="1275079">
                <a:moveTo>
                  <a:pt x="1287664" y="17570"/>
                </a:moveTo>
                <a:lnTo>
                  <a:pt x="1285951" y="17570"/>
                </a:lnTo>
                <a:lnTo>
                  <a:pt x="1285951" y="30271"/>
                </a:lnTo>
                <a:lnTo>
                  <a:pt x="1287663" y="30271"/>
                </a:lnTo>
                <a:lnTo>
                  <a:pt x="1298550" y="23920"/>
                </a:lnTo>
                <a:lnTo>
                  <a:pt x="1287664" y="17570"/>
                </a:lnTo>
                <a:close/>
              </a:path>
              <a:path w="1298575" h="1275079">
                <a:moveTo>
                  <a:pt x="1282748" y="18435"/>
                </a:moveTo>
                <a:lnTo>
                  <a:pt x="1273345" y="23920"/>
                </a:lnTo>
                <a:lnTo>
                  <a:pt x="1282748" y="29405"/>
                </a:lnTo>
                <a:lnTo>
                  <a:pt x="1282748" y="18435"/>
                </a:lnTo>
                <a:close/>
              </a:path>
              <a:path w="1298575" h="1275079">
                <a:moveTo>
                  <a:pt x="1285951" y="18435"/>
                </a:moveTo>
                <a:lnTo>
                  <a:pt x="1282748" y="18435"/>
                </a:lnTo>
                <a:lnTo>
                  <a:pt x="1282748" y="29405"/>
                </a:lnTo>
                <a:lnTo>
                  <a:pt x="1285951" y="29405"/>
                </a:lnTo>
                <a:lnTo>
                  <a:pt x="1285951" y="18435"/>
                </a:lnTo>
                <a:close/>
              </a:path>
              <a:path w="1298575" h="1275079">
                <a:moveTo>
                  <a:pt x="1257543" y="0"/>
                </a:moveTo>
                <a:lnTo>
                  <a:pt x="1253654" y="1023"/>
                </a:lnTo>
                <a:lnTo>
                  <a:pt x="1250120" y="7081"/>
                </a:lnTo>
                <a:lnTo>
                  <a:pt x="1251143" y="10969"/>
                </a:lnTo>
                <a:lnTo>
                  <a:pt x="1273345" y="23920"/>
                </a:lnTo>
                <a:lnTo>
                  <a:pt x="1282748" y="18435"/>
                </a:lnTo>
                <a:lnTo>
                  <a:pt x="1285951" y="18435"/>
                </a:lnTo>
                <a:lnTo>
                  <a:pt x="1285951" y="17570"/>
                </a:lnTo>
                <a:lnTo>
                  <a:pt x="1287664" y="17570"/>
                </a:lnTo>
                <a:lnTo>
                  <a:pt x="1257543" y="0"/>
                </a:lnTo>
                <a:close/>
              </a:path>
            </a:pathLst>
          </a:custGeom>
          <a:solidFill>
            <a:srgbClr val="000000"/>
          </a:solidFill>
        </p:spPr>
        <p:txBody>
          <a:bodyPr wrap="square" lIns="0" tIns="0" rIns="0" bIns="0" rtlCol="0"/>
          <a:lstStyle/>
          <a:p/>
        </p:txBody>
      </p:sp>
      <p:grpSp>
        <p:nvGrpSpPr>
          <p:cNvPr id="17" name="object 17"/>
          <p:cNvGrpSpPr/>
          <p:nvPr/>
        </p:nvGrpSpPr>
        <p:grpSpPr>
          <a:xfrm>
            <a:off x="5151437" y="2395537"/>
            <a:ext cx="2295525" cy="2549525"/>
            <a:chOff x="5151437" y="2395537"/>
            <a:chExt cx="2295525" cy="2549525"/>
          </a:xfrm>
        </p:grpSpPr>
        <p:sp>
          <p:nvSpPr>
            <p:cNvPr id="18" name="object 18"/>
            <p:cNvSpPr/>
            <p:nvPr/>
          </p:nvSpPr>
          <p:spPr>
            <a:xfrm>
              <a:off x="5156199" y="2400299"/>
              <a:ext cx="2286000" cy="2540000"/>
            </a:xfrm>
            <a:custGeom>
              <a:rect l="l" t="t" r="r" b="b"/>
              <a:pathLst>
                <a:path w="2286000" h="2540000">
                  <a:moveTo>
                    <a:pt x="1904991" y="2539999"/>
                  </a:moveTo>
                  <a:lnTo>
                    <a:pt x="381007" y="2539999"/>
                  </a:lnTo>
                  <a:lnTo>
                    <a:pt x="333214" y="2537030"/>
                  </a:lnTo>
                  <a:lnTo>
                    <a:pt x="287193" y="2528363"/>
                  </a:lnTo>
                  <a:lnTo>
                    <a:pt x="243301" y="2514353"/>
                  </a:lnTo>
                  <a:lnTo>
                    <a:pt x="201894" y="2495358"/>
                  </a:lnTo>
                  <a:lnTo>
                    <a:pt x="163329" y="2471735"/>
                  </a:lnTo>
                  <a:lnTo>
                    <a:pt x="127965" y="2443841"/>
                  </a:lnTo>
                  <a:lnTo>
                    <a:pt x="96157" y="2412034"/>
                  </a:lnTo>
                  <a:lnTo>
                    <a:pt x="68263" y="2376669"/>
                  </a:lnTo>
                  <a:lnTo>
                    <a:pt x="44641" y="2338105"/>
                  </a:lnTo>
                  <a:lnTo>
                    <a:pt x="25646" y="2296698"/>
                  </a:lnTo>
                  <a:lnTo>
                    <a:pt x="11636" y="2252806"/>
                  </a:lnTo>
                  <a:lnTo>
                    <a:pt x="2968" y="2206784"/>
                  </a:lnTo>
                  <a:lnTo>
                    <a:pt x="0" y="2158992"/>
                  </a:lnTo>
                  <a:lnTo>
                    <a:pt x="0" y="381007"/>
                  </a:lnTo>
                  <a:lnTo>
                    <a:pt x="2968" y="333214"/>
                  </a:lnTo>
                  <a:lnTo>
                    <a:pt x="11636" y="287193"/>
                  </a:lnTo>
                  <a:lnTo>
                    <a:pt x="25646" y="243300"/>
                  </a:lnTo>
                  <a:lnTo>
                    <a:pt x="44641" y="201893"/>
                  </a:lnTo>
                  <a:lnTo>
                    <a:pt x="68264" y="163329"/>
                  </a:lnTo>
                  <a:lnTo>
                    <a:pt x="96157" y="127964"/>
                  </a:lnTo>
                  <a:lnTo>
                    <a:pt x="127965" y="96157"/>
                  </a:lnTo>
                  <a:lnTo>
                    <a:pt x="163330" y="68263"/>
                  </a:lnTo>
                  <a:lnTo>
                    <a:pt x="201894" y="44640"/>
                  </a:lnTo>
                  <a:lnTo>
                    <a:pt x="243301" y="25645"/>
                  </a:lnTo>
                  <a:lnTo>
                    <a:pt x="287194" y="11636"/>
                  </a:lnTo>
                  <a:lnTo>
                    <a:pt x="333216" y="2968"/>
                  </a:lnTo>
                  <a:lnTo>
                    <a:pt x="381007" y="0"/>
                  </a:lnTo>
                  <a:lnTo>
                    <a:pt x="1904992" y="0"/>
                  </a:lnTo>
                  <a:lnTo>
                    <a:pt x="1952784" y="2968"/>
                  </a:lnTo>
                  <a:lnTo>
                    <a:pt x="1998805" y="11636"/>
                  </a:lnTo>
                  <a:lnTo>
                    <a:pt x="2042698" y="25646"/>
                  </a:lnTo>
                  <a:lnTo>
                    <a:pt x="2084105" y="44641"/>
                  </a:lnTo>
                  <a:lnTo>
                    <a:pt x="2122669" y="68264"/>
                  </a:lnTo>
                  <a:lnTo>
                    <a:pt x="2158033" y="96157"/>
                  </a:lnTo>
                  <a:lnTo>
                    <a:pt x="2189841" y="127965"/>
                  </a:lnTo>
                  <a:lnTo>
                    <a:pt x="2217735" y="163330"/>
                  </a:lnTo>
                  <a:lnTo>
                    <a:pt x="2241357" y="201894"/>
                  </a:lnTo>
                  <a:lnTo>
                    <a:pt x="2260352" y="243301"/>
                  </a:lnTo>
                  <a:lnTo>
                    <a:pt x="2274362" y="287193"/>
                  </a:lnTo>
                  <a:lnTo>
                    <a:pt x="2283030" y="333215"/>
                  </a:lnTo>
                  <a:lnTo>
                    <a:pt x="2285998" y="381007"/>
                  </a:lnTo>
                  <a:lnTo>
                    <a:pt x="2285998" y="2158992"/>
                  </a:lnTo>
                  <a:lnTo>
                    <a:pt x="2283030" y="2206784"/>
                  </a:lnTo>
                  <a:lnTo>
                    <a:pt x="2274362" y="2252806"/>
                  </a:lnTo>
                  <a:lnTo>
                    <a:pt x="2260352" y="2296698"/>
                  </a:lnTo>
                  <a:lnTo>
                    <a:pt x="2241357" y="2338105"/>
                  </a:lnTo>
                  <a:lnTo>
                    <a:pt x="2217735" y="2376669"/>
                  </a:lnTo>
                  <a:lnTo>
                    <a:pt x="2189841" y="2412034"/>
                  </a:lnTo>
                  <a:lnTo>
                    <a:pt x="2158033" y="2443842"/>
                  </a:lnTo>
                  <a:lnTo>
                    <a:pt x="2122669" y="2471735"/>
                  </a:lnTo>
                  <a:lnTo>
                    <a:pt x="2084105" y="2495358"/>
                  </a:lnTo>
                  <a:lnTo>
                    <a:pt x="2042698" y="2514353"/>
                  </a:lnTo>
                  <a:lnTo>
                    <a:pt x="1998805" y="2528363"/>
                  </a:lnTo>
                  <a:lnTo>
                    <a:pt x="1952784" y="2537031"/>
                  </a:lnTo>
                  <a:lnTo>
                    <a:pt x="1904991" y="2539999"/>
                  </a:lnTo>
                  <a:close/>
                </a:path>
              </a:pathLst>
            </a:custGeom>
            <a:solidFill>
              <a:srgbClr val="00B0EF"/>
            </a:solidFill>
          </p:spPr>
          <p:txBody>
            <a:bodyPr wrap="square" lIns="0" tIns="0" rIns="0" bIns="0" rtlCol="0"/>
            <a:lstStyle/>
            <a:p/>
          </p:txBody>
        </p:sp>
        <p:sp>
          <p:nvSpPr>
            <p:cNvPr id="19" name="object 19"/>
            <p:cNvSpPr/>
            <p:nvPr/>
          </p:nvSpPr>
          <p:spPr>
            <a:xfrm>
              <a:off x="5156199" y="2400299"/>
              <a:ext cx="2286000" cy="2540000"/>
            </a:xfrm>
            <a:custGeom>
              <a:rect l="l" t="t" r="r" b="b"/>
              <a:pathLst>
                <a:path w="2286000" h="2540000">
                  <a:moveTo>
                    <a:pt x="0" y="381007"/>
                  </a:moveTo>
                  <a:lnTo>
                    <a:pt x="2968" y="333215"/>
                  </a:lnTo>
                  <a:lnTo>
                    <a:pt x="11636" y="287193"/>
                  </a:lnTo>
                  <a:lnTo>
                    <a:pt x="25645" y="243301"/>
                  </a:lnTo>
                  <a:lnTo>
                    <a:pt x="44640" y="201894"/>
                  </a:lnTo>
                  <a:lnTo>
                    <a:pt x="68263" y="163330"/>
                  </a:lnTo>
                  <a:lnTo>
                    <a:pt x="96157" y="127965"/>
                  </a:lnTo>
                  <a:lnTo>
                    <a:pt x="127964" y="96157"/>
                  </a:lnTo>
                  <a:lnTo>
                    <a:pt x="163329" y="68264"/>
                  </a:lnTo>
                  <a:lnTo>
                    <a:pt x="201893" y="44641"/>
                  </a:lnTo>
                  <a:lnTo>
                    <a:pt x="243300" y="25646"/>
                  </a:lnTo>
                  <a:lnTo>
                    <a:pt x="287193" y="11636"/>
                  </a:lnTo>
                  <a:lnTo>
                    <a:pt x="333214" y="2968"/>
                  </a:lnTo>
                  <a:lnTo>
                    <a:pt x="381007" y="0"/>
                  </a:lnTo>
                  <a:lnTo>
                    <a:pt x="1904992" y="0"/>
                  </a:lnTo>
                  <a:lnTo>
                    <a:pt x="1952783" y="2968"/>
                  </a:lnTo>
                  <a:lnTo>
                    <a:pt x="1998805" y="11636"/>
                  </a:lnTo>
                  <a:lnTo>
                    <a:pt x="2042697" y="25645"/>
                  </a:lnTo>
                  <a:lnTo>
                    <a:pt x="2084104" y="44640"/>
                  </a:lnTo>
                  <a:lnTo>
                    <a:pt x="2122668" y="68263"/>
                  </a:lnTo>
                  <a:lnTo>
                    <a:pt x="2158033" y="96157"/>
                  </a:lnTo>
                  <a:lnTo>
                    <a:pt x="2189841" y="127964"/>
                  </a:lnTo>
                  <a:lnTo>
                    <a:pt x="2217734" y="163329"/>
                  </a:lnTo>
                  <a:lnTo>
                    <a:pt x="2241357" y="201893"/>
                  </a:lnTo>
                  <a:lnTo>
                    <a:pt x="2260352" y="243300"/>
                  </a:lnTo>
                  <a:lnTo>
                    <a:pt x="2274362" y="287193"/>
                  </a:lnTo>
                  <a:lnTo>
                    <a:pt x="2283030" y="333214"/>
                  </a:lnTo>
                  <a:lnTo>
                    <a:pt x="2285998" y="381007"/>
                  </a:lnTo>
                  <a:lnTo>
                    <a:pt x="2286000" y="2158992"/>
                  </a:lnTo>
                  <a:lnTo>
                    <a:pt x="2283030" y="2206784"/>
                  </a:lnTo>
                  <a:lnTo>
                    <a:pt x="2274362" y="2252806"/>
                  </a:lnTo>
                  <a:lnTo>
                    <a:pt x="2260352" y="2296698"/>
                  </a:lnTo>
                  <a:lnTo>
                    <a:pt x="2241357" y="2338105"/>
                  </a:lnTo>
                  <a:lnTo>
                    <a:pt x="2217735" y="2376669"/>
                  </a:lnTo>
                  <a:lnTo>
                    <a:pt x="2189841" y="2412034"/>
                  </a:lnTo>
                  <a:lnTo>
                    <a:pt x="2158033" y="2443842"/>
                  </a:lnTo>
                  <a:lnTo>
                    <a:pt x="2122669" y="2471735"/>
                  </a:lnTo>
                  <a:lnTo>
                    <a:pt x="2084105" y="2495358"/>
                  </a:lnTo>
                  <a:lnTo>
                    <a:pt x="2042698" y="2514353"/>
                  </a:lnTo>
                  <a:lnTo>
                    <a:pt x="1998805" y="2528363"/>
                  </a:lnTo>
                  <a:lnTo>
                    <a:pt x="1952784" y="2537031"/>
                  </a:lnTo>
                  <a:lnTo>
                    <a:pt x="1904991" y="2539999"/>
                  </a:lnTo>
                  <a:lnTo>
                    <a:pt x="381008" y="2540000"/>
                  </a:lnTo>
                  <a:lnTo>
                    <a:pt x="333214" y="2537030"/>
                  </a:lnTo>
                  <a:lnTo>
                    <a:pt x="287193" y="2528363"/>
                  </a:lnTo>
                  <a:lnTo>
                    <a:pt x="243301" y="2514353"/>
                  </a:lnTo>
                  <a:lnTo>
                    <a:pt x="201894" y="2495358"/>
                  </a:lnTo>
                  <a:lnTo>
                    <a:pt x="163329" y="2471735"/>
                  </a:lnTo>
                  <a:lnTo>
                    <a:pt x="127965" y="2443841"/>
                  </a:lnTo>
                  <a:lnTo>
                    <a:pt x="96157" y="2412034"/>
                  </a:lnTo>
                  <a:lnTo>
                    <a:pt x="68263" y="2376669"/>
                  </a:lnTo>
                  <a:lnTo>
                    <a:pt x="44641" y="2338105"/>
                  </a:lnTo>
                  <a:lnTo>
                    <a:pt x="25646" y="2296698"/>
                  </a:lnTo>
                  <a:lnTo>
                    <a:pt x="11636" y="2252806"/>
                  </a:lnTo>
                  <a:lnTo>
                    <a:pt x="2968" y="2206784"/>
                  </a:lnTo>
                  <a:lnTo>
                    <a:pt x="0" y="2158992"/>
                  </a:lnTo>
                  <a:lnTo>
                    <a:pt x="0" y="381007"/>
                  </a:lnTo>
                  <a:close/>
                </a:path>
              </a:pathLst>
            </a:custGeom>
            <a:ln w="9524">
              <a:solidFill>
                <a:srgbClr val="000000"/>
              </a:solidFill>
            </a:ln>
          </p:spPr>
          <p:txBody>
            <a:bodyPr wrap="square" lIns="0" tIns="0" rIns="0" bIns="0" rtlCol="0"/>
            <a:lstStyle/>
            <a:p/>
          </p:txBody>
        </p:sp>
      </p:grpSp>
      <p:sp>
        <p:nvSpPr>
          <p:cNvPr id="20" name="object 20"/>
          <p:cNvSpPr txBox="1"/>
          <p:nvPr/>
        </p:nvSpPr>
        <p:spPr>
          <a:xfrm>
            <a:off x="5416872" y="2508718"/>
            <a:ext cx="2159000" cy="2219960"/>
          </a:xfrm>
          <a:prstGeom prst="rect">
            <a:avLst/>
          </a:prstGeom>
        </p:spPr>
        <p:txBody>
          <a:bodyPr vert="horz" wrap="square" lIns="0" tIns="12700" rIns="0" bIns="0" rtlCol="0">
            <a:spAutoFit/>
          </a:bodyPr>
          <a:lstStyle/>
          <a:p>
            <a:pPr marL="12700" marR="5080" algn="just">
              <a:lnSpc>
                <a:spcPct val="100000"/>
              </a:lnSpc>
              <a:spcBef>
                <a:spcPts val="100"/>
              </a:spcBef>
            </a:pPr>
            <a:r>
              <a:rPr sz="2400" spc="-10">
                <a:latin typeface="宋体"/>
                <a:cs typeface="宋体"/>
              </a:rPr>
              <a:t>指派工程项目随随工人员，负责责工程项目现场场随工管理，办办理固定资产的的接收手续</a:t>
            </a:r>
            <a:endParaRPr sz="24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18</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5"/>
              <a:t>勘察</a:t>
            </a:r>
            <a:r>
              <a:rPr spc="-25">
                <a:latin typeface="Microsoft JhengHei"/>
                <a:cs typeface="Microsoft JhengHei"/>
              </a:rPr>
              <a:t>设计</a:t>
            </a:r>
          </a:p>
        </p:txBody>
      </p:sp>
      <p:sp>
        <p:nvSpPr>
          <p:cNvPr id="7" name="object 7"/>
          <p:cNvSpPr txBox="1"/>
          <p:nvPr/>
        </p:nvSpPr>
        <p:spPr>
          <a:xfrm>
            <a:off x="481965" y="1318894"/>
            <a:ext cx="3851910" cy="452120"/>
          </a:xfrm>
          <a:prstGeom prst="rect">
            <a:avLst/>
          </a:prstGeom>
        </p:spPr>
        <p:txBody>
          <a:bodyPr vert="horz" wrap="square" lIns="0" tIns="6350" rIns="0" bIns="0" rtlCol="0">
            <a:spAutoFit/>
          </a:bodyPr>
          <a:lstStyle/>
          <a:p>
            <a:pPr marL="283210" indent="-271145">
              <a:lnSpc>
                <a:spcPct val="100000"/>
              </a:lnSpc>
              <a:spcBef>
                <a:spcPts val="50"/>
              </a:spcBef>
              <a:buClr>
                <a:srgbClr val="A4001E"/>
              </a:buClr>
              <a:buSzPct val="98214"/>
              <a:buFont typeface="Wingdings"/>
              <a:buChar char=""/>
              <a:tabLst>
                <a:tab pos="283845"/>
              </a:tabLst>
            </a:pPr>
            <a:r>
              <a:rPr sz="2800">
                <a:latin typeface="MS Gothic"/>
                <a:cs typeface="MS Gothic"/>
              </a:rPr>
              <a:t>必</a:t>
            </a:r>
            <a:r>
              <a:rPr sz="2800" spc="-10">
                <a:latin typeface="Microsoft JhengHei"/>
                <a:cs typeface="Microsoft JhengHei"/>
              </a:rPr>
              <a:t>须完成设计方可实施</a:t>
            </a:r>
            <a:endParaRPr sz="2800">
              <a:latin typeface="Microsoft JhengHei"/>
              <a:cs typeface="Microsoft JhengHei"/>
            </a:endParaRPr>
          </a:p>
        </p:txBody>
      </p:sp>
      <p:grpSp>
        <p:nvGrpSpPr>
          <p:cNvPr id="8" name="object 8"/>
          <p:cNvGrpSpPr/>
          <p:nvPr/>
        </p:nvGrpSpPr>
        <p:grpSpPr>
          <a:xfrm>
            <a:off x="5722937" y="1036637"/>
            <a:ext cx="1495425" cy="1457325"/>
            <a:chOff x="5722937" y="1036637"/>
            <a:chExt cx="1495425" cy="1457325"/>
          </a:xfrm>
        </p:grpSpPr>
        <p:sp>
          <p:nvSpPr>
            <p:cNvPr id="9" name="object 9"/>
            <p:cNvSpPr/>
            <p:nvPr/>
          </p:nvSpPr>
          <p:spPr>
            <a:xfrm>
              <a:off x="5727700" y="1041400"/>
              <a:ext cx="1485900" cy="1447800"/>
            </a:xfrm>
            <a:custGeom>
              <a:rect l="l" t="t" r="r" b="b"/>
              <a:pathLst>
                <a:path w="1485900" h="1447800">
                  <a:moveTo>
                    <a:pt x="583697" y="1447800"/>
                  </a:moveTo>
                  <a:lnTo>
                    <a:pt x="530727" y="1047443"/>
                  </a:lnTo>
                  <a:lnTo>
                    <a:pt x="327585" y="1180828"/>
                  </a:lnTo>
                  <a:lnTo>
                    <a:pt x="389842" y="934166"/>
                  </a:lnTo>
                  <a:lnTo>
                    <a:pt x="9287" y="977734"/>
                  </a:lnTo>
                  <a:lnTo>
                    <a:pt x="256042" y="789252"/>
                  </a:lnTo>
                  <a:lnTo>
                    <a:pt x="0" y="577444"/>
                  </a:lnTo>
                  <a:lnTo>
                    <a:pt x="318299" y="510550"/>
                  </a:lnTo>
                  <a:lnTo>
                    <a:pt x="25453" y="153828"/>
                  </a:lnTo>
                  <a:lnTo>
                    <a:pt x="503004" y="423615"/>
                  </a:lnTo>
                  <a:lnTo>
                    <a:pt x="574547" y="153828"/>
                  </a:lnTo>
                  <a:lnTo>
                    <a:pt x="742950" y="388761"/>
                  </a:lnTo>
                  <a:lnTo>
                    <a:pt x="998992" y="0"/>
                  </a:lnTo>
                  <a:lnTo>
                    <a:pt x="973745" y="356922"/>
                  </a:lnTo>
                  <a:lnTo>
                    <a:pt x="1264391" y="298742"/>
                  </a:lnTo>
                  <a:lnTo>
                    <a:pt x="1148958" y="490308"/>
                  </a:lnTo>
                  <a:lnTo>
                    <a:pt x="1451297" y="545405"/>
                  </a:lnTo>
                  <a:lnTo>
                    <a:pt x="1211215" y="702116"/>
                  </a:lnTo>
                  <a:lnTo>
                    <a:pt x="1485900" y="890799"/>
                  </a:lnTo>
                  <a:lnTo>
                    <a:pt x="1158245" y="867473"/>
                  </a:lnTo>
                  <a:lnTo>
                    <a:pt x="1248224" y="1212867"/>
                  </a:lnTo>
                  <a:lnTo>
                    <a:pt x="964458" y="969020"/>
                  </a:lnTo>
                  <a:lnTo>
                    <a:pt x="911283" y="1322927"/>
                  </a:lnTo>
                  <a:lnTo>
                    <a:pt x="724513" y="1001059"/>
                  </a:lnTo>
                  <a:lnTo>
                    <a:pt x="583697" y="1447800"/>
                  </a:lnTo>
                  <a:close/>
                </a:path>
              </a:pathLst>
            </a:custGeom>
            <a:solidFill>
              <a:srgbClr val="FF0000"/>
            </a:solidFill>
          </p:spPr>
          <p:txBody>
            <a:bodyPr wrap="square" lIns="0" tIns="0" rIns="0" bIns="0" rtlCol="0"/>
            <a:lstStyle/>
            <a:p/>
          </p:txBody>
        </p:sp>
        <p:sp>
          <p:nvSpPr>
            <p:cNvPr id="10" name="object 10"/>
            <p:cNvSpPr/>
            <p:nvPr/>
          </p:nvSpPr>
          <p:spPr>
            <a:xfrm>
              <a:off x="5727700" y="1041400"/>
              <a:ext cx="1485900" cy="1447800"/>
            </a:xfrm>
            <a:custGeom>
              <a:rect l="l" t="t" r="r" b="b"/>
              <a:pathLst>
                <a:path w="1485900" h="1447800">
                  <a:moveTo>
                    <a:pt x="742950" y="388761"/>
                  </a:moveTo>
                  <a:lnTo>
                    <a:pt x="998992" y="0"/>
                  </a:lnTo>
                  <a:lnTo>
                    <a:pt x="973745" y="356922"/>
                  </a:lnTo>
                  <a:lnTo>
                    <a:pt x="1264391" y="298742"/>
                  </a:lnTo>
                  <a:lnTo>
                    <a:pt x="1148958" y="490308"/>
                  </a:lnTo>
                  <a:lnTo>
                    <a:pt x="1451297" y="545405"/>
                  </a:lnTo>
                  <a:lnTo>
                    <a:pt x="1211215" y="702116"/>
                  </a:lnTo>
                  <a:lnTo>
                    <a:pt x="1485900" y="890799"/>
                  </a:lnTo>
                  <a:lnTo>
                    <a:pt x="1158245" y="867473"/>
                  </a:lnTo>
                  <a:lnTo>
                    <a:pt x="1248224" y="1212867"/>
                  </a:lnTo>
                  <a:lnTo>
                    <a:pt x="964458" y="969020"/>
                  </a:lnTo>
                  <a:lnTo>
                    <a:pt x="911283" y="1322927"/>
                  </a:lnTo>
                  <a:lnTo>
                    <a:pt x="724513" y="1001059"/>
                  </a:lnTo>
                  <a:lnTo>
                    <a:pt x="583697" y="1447800"/>
                  </a:lnTo>
                  <a:lnTo>
                    <a:pt x="530727" y="1047443"/>
                  </a:lnTo>
                  <a:lnTo>
                    <a:pt x="327585" y="1180828"/>
                  </a:lnTo>
                  <a:lnTo>
                    <a:pt x="389842" y="934166"/>
                  </a:lnTo>
                  <a:lnTo>
                    <a:pt x="9287" y="977734"/>
                  </a:lnTo>
                  <a:lnTo>
                    <a:pt x="256042" y="789252"/>
                  </a:lnTo>
                  <a:lnTo>
                    <a:pt x="0" y="577444"/>
                  </a:lnTo>
                  <a:lnTo>
                    <a:pt x="318299" y="510550"/>
                  </a:lnTo>
                  <a:lnTo>
                    <a:pt x="25453" y="153828"/>
                  </a:lnTo>
                  <a:lnTo>
                    <a:pt x="503004" y="423615"/>
                  </a:lnTo>
                  <a:lnTo>
                    <a:pt x="574547" y="153828"/>
                  </a:lnTo>
                  <a:lnTo>
                    <a:pt x="742950" y="388761"/>
                  </a:lnTo>
                  <a:close/>
                </a:path>
              </a:pathLst>
            </a:custGeom>
            <a:ln w="9525">
              <a:solidFill>
                <a:srgbClr val="000000"/>
              </a:solidFill>
            </a:ln>
          </p:spPr>
          <p:txBody>
            <a:bodyPr wrap="square" lIns="0" tIns="0" rIns="0" bIns="0" rtlCol="0"/>
            <a:lstStyle/>
            <a:p/>
          </p:txBody>
        </p:sp>
      </p:grpSp>
      <p:sp>
        <p:nvSpPr>
          <p:cNvPr id="11" name="object 11"/>
          <p:cNvSpPr txBox="1"/>
          <p:nvPr/>
        </p:nvSpPr>
        <p:spPr>
          <a:xfrm>
            <a:off x="6188601" y="1461840"/>
            <a:ext cx="635000" cy="391160"/>
          </a:xfrm>
          <a:prstGeom prst="rect">
            <a:avLst/>
          </a:prstGeom>
        </p:spPr>
        <p:txBody>
          <a:bodyPr vert="horz" wrap="square" lIns="0" tIns="12700" rIns="0" bIns="0" rtlCol="0">
            <a:spAutoFit/>
          </a:bodyPr>
          <a:lstStyle/>
          <a:p>
            <a:pPr marL="12700">
              <a:lnSpc>
                <a:spcPct val="100000"/>
              </a:lnSpc>
              <a:spcBef>
                <a:spcPts val="100"/>
              </a:spcBef>
            </a:pPr>
            <a:r>
              <a:rPr sz="2400" b="1" spc="-25">
                <a:latin typeface="Microsoft JhengHei"/>
                <a:cs typeface="Microsoft JhengHei"/>
              </a:rPr>
              <a:t>红线</a:t>
            </a:r>
            <a:endParaRPr sz="2400">
              <a:latin typeface="Microsoft JhengHei"/>
              <a:cs typeface="Microsoft JhengHei"/>
            </a:endParaRPr>
          </a:p>
        </p:txBody>
      </p:sp>
      <p:grpSp>
        <p:nvGrpSpPr>
          <p:cNvPr id="12" name="object 12"/>
          <p:cNvGrpSpPr/>
          <p:nvPr/>
        </p:nvGrpSpPr>
        <p:grpSpPr>
          <a:xfrm>
            <a:off x="833437" y="2954337"/>
            <a:ext cx="1304925" cy="479425"/>
            <a:chOff x="833437" y="2954337"/>
            <a:chExt cx="1304925" cy="479425"/>
          </a:xfrm>
        </p:grpSpPr>
        <p:sp>
          <p:nvSpPr>
            <p:cNvPr id="13" name="object 13"/>
            <p:cNvSpPr/>
            <p:nvPr/>
          </p:nvSpPr>
          <p:spPr>
            <a:xfrm>
              <a:off x="838199" y="2959099"/>
              <a:ext cx="1295400" cy="469900"/>
            </a:xfrm>
            <a:custGeom>
              <a:rect l="l" t="t" r="r" b="b"/>
              <a:pathLst>
                <a:path w="1295400" h="469900">
                  <a:moveTo>
                    <a:pt x="1217081" y="469900"/>
                  </a:moveTo>
                  <a:lnTo>
                    <a:pt x="78318" y="469900"/>
                  </a:lnTo>
                  <a:lnTo>
                    <a:pt x="47833" y="463745"/>
                  </a:lnTo>
                  <a:lnTo>
                    <a:pt x="22938" y="446961"/>
                  </a:lnTo>
                  <a:lnTo>
                    <a:pt x="6154" y="422066"/>
                  </a:lnTo>
                  <a:lnTo>
                    <a:pt x="0" y="391582"/>
                  </a:lnTo>
                  <a:lnTo>
                    <a:pt x="0" y="78318"/>
                  </a:lnTo>
                  <a:lnTo>
                    <a:pt x="6154" y="47833"/>
                  </a:lnTo>
                  <a:lnTo>
                    <a:pt x="22939" y="22938"/>
                  </a:lnTo>
                  <a:lnTo>
                    <a:pt x="47833" y="6154"/>
                  </a:lnTo>
                  <a:lnTo>
                    <a:pt x="78318" y="0"/>
                  </a:lnTo>
                  <a:lnTo>
                    <a:pt x="1217081" y="0"/>
                  </a:lnTo>
                  <a:lnTo>
                    <a:pt x="1247566" y="6154"/>
                  </a:lnTo>
                  <a:lnTo>
                    <a:pt x="1272460" y="22938"/>
                  </a:lnTo>
                  <a:lnTo>
                    <a:pt x="1289245" y="47833"/>
                  </a:lnTo>
                  <a:lnTo>
                    <a:pt x="1295399" y="78318"/>
                  </a:lnTo>
                  <a:lnTo>
                    <a:pt x="1295399" y="391582"/>
                  </a:lnTo>
                  <a:lnTo>
                    <a:pt x="1289244" y="422067"/>
                  </a:lnTo>
                  <a:lnTo>
                    <a:pt x="1272460" y="446961"/>
                  </a:lnTo>
                  <a:lnTo>
                    <a:pt x="1247566" y="463745"/>
                  </a:lnTo>
                  <a:lnTo>
                    <a:pt x="1217081" y="469900"/>
                  </a:lnTo>
                  <a:close/>
                </a:path>
              </a:pathLst>
            </a:custGeom>
            <a:solidFill>
              <a:srgbClr val="FFC000"/>
            </a:solidFill>
          </p:spPr>
          <p:txBody>
            <a:bodyPr wrap="square" lIns="0" tIns="0" rIns="0" bIns="0" rtlCol="0"/>
            <a:lstStyle/>
            <a:p/>
          </p:txBody>
        </p:sp>
        <p:sp>
          <p:nvSpPr>
            <p:cNvPr id="14" name="object 14"/>
            <p:cNvSpPr/>
            <p:nvPr/>
          </p:nvSpPr>
          <p:spPr>
            <a:xfrm>
              <a:off x="838199" y="2959099"/>
              <a:ext cx="1295400" cy="469900"/>
            </a:xfrm>
            <a:custGeom>
              <a:rect l="l" t="t" r="r" b="b"/>
              <a:pathLst>
                <a:path w="1295400" h="469900">
                  <a:moveTo>
                    <a:pt x="0" y="78318"/>
                  </a:moveTo>
                  <a:lnTo>
                    <a:pt x="6154" y="47833"/>
                  </a:lnTo>
                  <a:lnTo>
                    <a:pt x="22938" y="22938"/>
                  </a:lnTo>
                  <a:lnTo>
                    <a:pt x="47833" y="6154"/>
                  </a:lnTo>
                  <a:lnTo>
                    <a:pt x="78318" y="0"/>
                  </a:lnTo>
                  <a:lnTo>
                    <a:pt x="1217081" y="0"/>
                  </a:lnTo>
                  <a:lnTo>
                    <a:pt x="1247566" y="6154"/>
                  </a:lnTo>
                  <a:lnTo>
                    <a:pt x="1272460" y="22938"/>
                  </a:lnTo>
                  <a:lnTo>
                    <a:pt x="1289245" y="47833"/>
                  </a:lnTo>
                  <a:lnTo>
                    <a:pt x="1295399" y="78318"/>
                  </a:lnTo>
                  <a:lnTo>
                    <a:pt x="1295400" y="391582"/>
                  </a:lnTo>
                  <a:lnTo>
                    <a:pt x="1289245" y="422066"/>
                  </a:lnTo>
                  <a:lnTo>
                    <a:pt x="1272460" y="446961"/>
                  </a:lnTo>
                  <a:lnTo>
                    <a:pt x="1247566" y="463745"/>
                  </a:lnTo>
                  <a:lnTo>
                    <a:pt x="1217081" y="469900"/>
                  </a:lnTo>
                  <a:lnTo>
                    <a:pt x="78318" y="469900"/>
                  </a:lnTo>
                  <a:lnTo>
                    <a:pt x="47833" y="463745"/>
                  </a:lnTo>
                  <a:lnTo>
                    <a:pt x="22938" y="446961"/>
                  </a:lnTo>
                  <a:lnTo>
                    <a:pt x="6154" y="422067"/>
                  </a:lnTo>
                  <a:lnTo>
                    <a:pt x="0" y="391582"/>
                  </a:lnTo>
                  <a:lnTo>
                    <a:pt x="0" y="78318"/>
                  </a:lnTo>
                  <a:close/>
                </a:path>
              </a:pathLst>
            </a:custGeom>
            <a:ln w="9525">
              <a:solidFill>
                <a:srgbClr val="000000"/>
              </a:solidFill>
            </a:ln>
          </p:spPr>
          <p:txBody>
            <a:bodyPr wrap="square" lIns="0" tIns="0" rIns="0" bIns="0" rtlCol="0"/>
            <a:lstStyle/>
            <a:p/>
          </p:txBody>
        </p:sp>
      </p:grpSp>
      <p:sp>
        <p:nvSpPr>
          <p:cNvPr id="15" name="object 15"/>
          <p:cNvSpPr txBox="1"/>
          <p:nvPr/>
        </p:nvSpPr>
        <p:spPr>
          <a:xfrm>
            <a:off x="1009972" y="2977276"/>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立项金额</a:t>
            </a:r>
            <a:endParaRPr sz="2000">
              <a:latin typeface="Microsoft JhengHei"/>
              <a:cs typeface="Microsoft JhengHei"/>
            </a:endParaRPr>
          </a:p>
        </p:txBody>
      </p:sp>
      <p:grpSp>
        <p:nvGrpSpPr>
          <p:cNvPr id="16" name="object 16"/>
          <p:cNvGrpSpPr/>
          <p:nvPr/>
        </p:nvGrpSpPr>
        <p:grpSpPr>
          <a:xfrm>
            <a:off x="858837" y="3792537"/>
            <a:ext cx="1304925" cy="479425"/>
            <a:chOff x="858837" y="3792537"/>
            <a:chExt cx="1304925" cy="479425"/>
          </a:xfrm>
        </p:grpSpPr>
        <p:sp>
          <p:nvSpPr>
            <p:cNvPr id="17" name="object 17"/>
            <p:cNvSpPr/>
            <p:nvPr/>
          </p:nvSpPr>
          <p:spPr>
            <a:xfrm>
              <a:off x="863599" y="3797299"/>
              <a:ext cx="1295400" cy="469900"/>
            </a:xfrm>
            <a:custGeom>
              <a:rect l="l" t="t" r="r" b="b"/>
              <a:pathLst>
                <a:path w="1295400" h="469900">
                  <a:moveTo>
                    <a:pt x="1217081" y="469900"/>
                  </a:moveTo>
                  <a:lnTo>
                    <a:pt x="78318" y="469900"/>
                  </a:lnTo>
                  <a:lnTo>
                    <a:pt x="47833" y="463745"/>
                  </a:lnTo>
                  <a:lnTo>
                    <a:pt x="22938" y="446961"/>
                  </a:lnTo>
                  <a:lnTo>
                    <a:pt x="6154" y="422067"/>
                  </a:lnTo>
                  <a:lnTo>
                    <a:pt x="0" y="391582"/>
                  </a:lnTo>
                  <a:lnTo>
                    <a:pt x="0" y="78318"/>
                  </a:lnTo>
                  <a:lnTo>
                    <a:pt x="6154" y="47833"/>
                  </a:lnTo>
                  <a:lnTo>
                    <a:pt x="22939" y="22938"/>
                  </a:lnTo>
                  <a:lnTo>
                    <a:pt x="47833" y="6154"/>
                  </a:lnTo>
                  <a:lnTo>
                    <a:pt x="78318" y="0"/>
                  </a:lnTo>
                  <a:lnTo>
                    <a:pt x="1217081" y="0"/>
                  </a:lnTo>
                  <a:lnTo>
                    <a:pt x="1247566" y="6154"/>
                  </a:lnTo>
                  <a:lnTo>
                    <a:pt x="1272460" y="22939"/>
                  </a:lnTo>
                  <a:lnTo>
                    <a:pt x="1289245" y="47833"/>
                  </a:lnTo>
                  <a:lnTo>
                    <a:pt x="1295399" y="78318"/>
                  </a:lnTo>
                  <a:lnTo>
                    <a:pt x="1295399" y="391582"/>
                  </a:lnTo>
                  <a:lnTo>
                    <a:pt x="1289244" y="422067"/>
                  </a:lnTo>
                  <a:lnTo>
                    <a:pt x="1272460" y="446961"/>
                  </a:lnTo>
                  <a:lnTo>
                    <a:pt x="1247566" y="463745"/>
                  </a:lnTo>
                  <a:lnTo>
                    <a:pt x="1217081" y="469900"/>
                  </a:lnTo>
                  <a:close/>
                </a:path>
              </a:pathLst>
            </a:custGeom>
            <a:solidFill>
              <a:srgbClr val="FFC000"/>
            </a:solidFill>
          </p:spPr>
          <p:txBody>
            <a:bodyPr wrap="square" lIns="0" tIns="0" rIns="0" bIns="0" rtlCol="0"/>
            <a:lstStyle/>
            <a:p/>
          </p:txBody>
        </p:sp>
        <p:sp>
          <p:nvSpPr>
            <p:cNvPr id="18" name="object 18"/>
            <p:cNvSpPr/>
            <p:nvPr/>
          </p:nvSpPr>
          <p:spPr>
            <a:xfrm>
              <a:off x="863599" y="3797299"/>
              <a:ext cx="1295400" cy="469900"/>
            </a:xfrm>
            <a:custGeom>
              <a:rect l="l" t="t" r="r" b="b"/>
              <a:pathLst>
                <a:path w="1295400" h="469900">
                  <a:moveTo>
                    <a:pt x="0" y="78318"/>
                  </a:moveTo>
                  <a:lnTo>
                    <a:pt x="6154" y="47833"/>
                  </a:lnTo>
                  <a:lnTo>
                    <a:pt x="22938" y="22939"/>
                  </a:lnTo>
                  <a:lnTo>
                    <a:pt x="47833" y="6154"/>
                  </a:lnTo>
                  <a:lnTo>
                    <a:pt x="78318" y="0"/>
                  </a:lnTo>
                  <a:lnTo>
                    <a:pt x="1217081" y="0"/>
                  </a:lnTo>
                  <a:lnTo>
                    <a:pt x="1247566" y="6154"/>
                  </a:lnTo>
                  <a:lnTo>
                    <a:pt x="1272460" y="22938"/>
                  </a:lnTo>
                  <a:lnTo>
                    <a:pt x="1289245" y="47833"/>
                  </a:lnTo>
                  <a:lnTo>
                    <a:pt x="1295399" y="78318"/>
                  </a:lnTo>
                  <a:lnTo>
                    <a:pt x="1295400" y="391582"/>
                  </a:lnTo>
                  <a:lnTo>
                    <a:pt x="1289245" y="422067"/>
                  </a:lnTo>
                  <a:lnTo>
                    <a:pt x="1272460" y="446961"/>
                  </a:lnTo>
                  <a:lnTo>
                    <a:pt x="1247566" y="463745"/>
                  </a:lnTo>
                  <a:lnTo>
                    <a:pt x="1217081" y="469900"/>
                  </a:lnTo>
                  <a:lnTo>
                    <a:pt x="78318" y="469900"/>
                  </a:lnTo>
                  <a:lnTo>
                    <a:pt x="47833" y="463745"/>
                  </a:lnTo>
                  <a:lnTo>
                    <a:pt x="22938" y="446961"/>
                  </a:lnTo>
                  <a:lnTo>
                    <a:pt x="6154" y="422067"/>
                  </a:lnTo>
                  <a:lnTo>
                    <a:pt x="0" y="391582"/>
                  </a:lnTo>
                  <a:lnTo>
                    <a:pt x="0" y="78318"/>
                  </a:lnTo>
                  <a:close/>
                </a:path>
              </a:pathLst>
            </a:custGeom>
            <a:ln w="9524">
              <a:solidFill>
                <a:srgbClr val="000000"/>
              </a:solidFill>
            </a:ln>
          </p:spPr>
          <p:txBody>
            <a:bodyPr wrap="square" lIns="0" tIns="0" rIns="0" bIns="0" rtlCol="0"/>
            <a:lstStyle/>
            <a:p/>
          </p:txBody>
        </p:sp>
      </p:grpSp>
      <p:sp>
        <p:nvSpPr>
          <p:cNvPr id="19" name="object 19"/>
          <p:cNvSpPr txBox="1"/>
          <p:nvPr/>
        </p:nvSpPr>
        <p:spPr>
          <a:xfrm>
            <a:off x="1035372" y="3815476"/>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项目规模</a:t>
            </a:r>
            <a:endParaRPr sz="2000">
              <a:latin typeface="Microsoft JhengHei"/>
              <a:cs typeface="Microsoft JhengHei"/>
            </a:endParaRPr>
          </a:p>
        </p:txBody>
      </p:sp>
      <p:grpSp>
        <p:nvGrpSpPr>
          <p:cNvPr id="20" name="object 20"/>
          <p:cNvGrpSpPr/>
          <p:nvPr/>
        </p:nvGrpSpPr>
        <p:grpSpPr>
          <a:xfrm>
            <a:off x="858837" y="4605337"/>
            <a:ext cx="1304925" cy="454025"/>
            <a:chOff x="858837" y="4605337"/>
            <a:chExt cx="1304925" cy="454025"/>
          </a:xfrm>
        </p:grpSpPr>
        <p:sp>
          <p:nvSpPr>
            <p:cNvPr id="21" name="object 21"/>
            <p:cNvSpPr/>
            <p:nvPr/>
          </p:nvSpPr>
          <p:spPr>
            <a:xfrm>
              <a:off x="863599" y="4610099"/>
              <a:ext cx="1295400" cy="444500"/>
            </a:xfrm>
            <a:custGeom>
              <a:rect l="l" t="t" r="r" b="b"/>
              <a:pathLst>
                <a:path w="1295400" h="444500">
                  <a:moveTo>
                    <a:pt x="1221315" y="444500"/>
                  </a:moveTo>
                  <a:lnTo>
                    <a:pt x="74084" y="444500"/>
                  </a:lnTo>
                  <a:lnTo>
                    <a:pt x="45247" y="438678"/>
                  </a:lnTo>
                  <a:lnTo>
                    <a:pt x="21698" y="422801"/>
                  </a:lnTo>
                  <a:lnTo>
                    <a:pt x="5821" y="399252"/>
                  </a:lnTo>
                  <a:lnTo>
                    <a:pt x="0" y="370415"/>
                  </a:lnTo>
                  <a:lnTo>
                    <a:pt x="0" y="74084"/>
                  </a:lnTo>
                  <a:lnTo>
                    <a:pt x="5822" y="45247"/>
                  </a:lnTo>
                  <a:lnTo>
                    <a:pt x="21698" y="21698"/>
                  </a:lnTo>
                  <a:lnTo>
                    <a:pt x="45247" y="5821"/>
                  </a:lnTo>
                  <a:lnTo>
                    <a:pt x="74084" y="0"/>
                  </a:lnTo>
                  <a:lnTo>
                    <a:pt x="1221315" y="0"/>
                  </a:lnTo>
                  <a:lnTo>
                    <a:pt x="1250152" y="5821"/>
                  </a:lnTo>
                  <a:lnTo>
                    <a:pt x="1273700" y="21698"/>
                  </a:lnTo>
                  <a:lnTo>
                    <a:pt x="1289577" y="45247"/>
                  </a:lnTo>
                  <a:lnTo>
                    <a:pt x="1295399" y="74084"/>
                  </a:lnTo>
                  <a:lnTo>
                    <a:pt x="1295399" y="370415"/>
                  </a:lnTo>
                  <a:lnTo>
                    <a:pt x="1289577" y="399252"/>
                  </a:lnTo>
                  <a:lnTo>
                    <a:pt x="1273700" y="422801"/>
                  </a:lnTo>
                  <a:lnTo>
                    <a:pt x="1250152" y="438678"/>
                  </a:lnTo>
                  <a:lnTo>
                    <a:pt x="1221315" y="444500"/>
                  </a:lnTo>
                  <a:close/>
                </a:path>
              </a:pathLst>
            </a:custGeom>
            <a:solidFill>
              <a:srgbClr val="FFC000"/>
            </a:solidFill>
          </p:spPr>
          <p:txBody>
            <a:bodyPr wrap="square" lIns="0" tIns="0" rIns="0" bIns="0" rtlCol="0"/>
            <a:lstStyle/>
            <a:p/>
          </p:txBody>
        </p:sp>
        <p:sp>
          <p:nvSpPr>
            <p:cNvPr id="22" name="object 22"/>
            <p:cNvSpPr/>
            <p:nvPr/>
          </p:nvSpPr>
          <p:spPr>
            <a:xfrm>
              <a:off x="863599" y="4610099"/>
              <a:ext cx="1295400" cy="444500"/>
            </a:xfrm>
            <a:custGeom>
              <a:rect l="l" t="t" r="r" b="b"/>
              <a:pathLst>
                <a:path w="1295400" h="444500">
                  <a:moveTo>
                    <a:pt x="0" y="74085"/>
                  </a:moveTo>
                  <a:lnTo>
                    <a:pt x="5821" y="45247"/>
                  </a:lnTo>
                  <a:lnTo>
                    <a:pt x="21698" y="21698"/>
                  </a:lnTo>
                  <a:lnTo>
                    <a:pt x="45247" y="5821"/>
                  </a:lnTo>
                  <a:lnTo>
                    <a:pt x="74084" y="0"/>
                  </a:lnTo>
                  <a:lnTo>
                    <a:pt x="1221315" y="0"/>
                  </a:lnTo>
                  <a:lnTo>
                    <a:pt x="1250152" y="5821"/>
                  </a:lnTo>
                  <a:lnTo>
                    <a:pt x="1273700" y="21698"/>
                  </a:lnTo>
                  <a:lnTo>
                    <a:pt x="1289577" y="45247"/>
                  </a:lnTo>
                  <a:lnTo>
                    <a:pt x="1295399" y="74084"/>
                  </a:lnTo>
                  <a:lnTo>
                    <a:pt x="1295400" y="370415"/>
                  </a:lnTo>
                  <a:lnTo>
                    <a:pt x="1289577" y="399252"/>
                  </a:lnTo>
                  <a:lnTo>
                    <a:pt x="1273700" y="422801"/>
                  </a:lnTo>
                  <a:lnTo>
                    <a:pt x="1250152" y="438678"/>
                  </a:lnTo>
                  <a:lnTo>
                    <a:pt x="1221315" y="444500"/>
                  </a:lnTo>
                  <a:lnTo>
                    <a:pt x="74084" y="444500"/>
                  </a:lnTo>
                  <a:lnTo>
                    <a:pt x="45247" y="438678"/>
                  </a:lnTo>
                  <a:lnTo>
                    <a:pt x="21698" y="422801"/>
                  </a:lnTo>
                  <a:lnTo>
                    <a:pt x="5821" y="399252"/>
                  </a:lnTo>
                  <a:lnTo>
                    <a:pt x="0" y="370415"/>
                  </a:lnTo>
                  <a:lnTo>
                    <a:pt x="0" y="74085"/>
                  </a:lnTo>
                  <a:close/>
                </a:path>
              </a:pathLst>
            </a:custGeom>
            <a:ln w="9525">
              <a:solidFill>
                <a:srgbClr val="000000"/>
              </a:solidFill>
            </a:ln>
          </p:spPr>
          <p:txBody>
            <a:bodyPr wrap="square" lIns="0" tIns="0" rIns="0" bIns="0" rtlCol="0"/>
            <a:lstStyle/>
            <a:p/>
          </p:txBody>
        </p:sp>
      </p:grpSp>
      <p:sp>
        <p:nvSpPr>
          <p:cNvPr id="23" name="object 23"/>
          <p:cNvSpPr txBox="1"/>
          <p:nvPr/>
        </p:nvSpPr>
        <p:spPr>
          <a:xfrm>
            <a:off x="1035372" y="4627036"/>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工程性质</a:t>
            </a:r>
            <a:endParaRPr sz="2000">
              <a:latin typeface="Microsoft JhengHei"/>
              <a:cs typeface="Microsoft JhengHei"/>
            </a:endParaRPr>
          </a:p>
        </p:txBody>
      </p:sp>
      <p:grpSp>
        <p:nvGrpSpPr>
          <p:cNvPr id="24" name="object 24"/>
          <p:cNvGrpSpPr/>
          <p:nvPr/>
        </p:nvGrpSpPr>
        <p:grpSpPr>
          <a:xfrm>
            <a:off x="2878137" y="2992437"/>
            <a:ext cx="1482725" cy="2028825"/>
            <a:chOff x="2878137" y="2992437"/>
            <a:chExt cx="1482725" cy="2028825"/>
          </a:xfrm>
        </p:grpSpPr>
        <p:sp>
          <p:nvSpPr>
            <p:cNvPr id="25" name="object 25"/>
            <p:cNvSpPr/>
            <p:nvPr/>
          </p:nvSpPr>
          <p:spPr>
            <a:xfrm>
              <a:off x="2882900" y="2997200"/>
              <a:ext cx="1473200" cy="2019300"/>
            </a:xfrm>
            <a:custGeom>
              <a:rect l="l" t="t" r="r" b="b"/>
              <a:pathLst>
                <a:path w="1473200" h="2019300">
                  <a:moveTo>
                    <a:pt x="1473200" y="2019300"/>
                  </a:moveTo>
                  <a:lnTo>
                    <a:pt x="0" y="2019300"/>
                  </a:lnTo>
                  <a:lnTo>
                    <a:pt x="0" y="0"/>
                  </a:lnTo>
                  <a:lnTo>
                    <a:pt x="1473200" y="0"/>
                  </a:lnTo>
                  <a:lnTo>
                    <a:pt x="1473200" y="2019300"/>
                  </a:lnTo>
                  <a:close/>
                </a:path>
              </a:pathLst>
            </a:custGeom>
            <a:solidFill>
              <a:srgbClr val="BBE0E3"/>
            </a:solidFill>
          </p:spPr>
          <p:txBody>
            <a:bodyPr wrap="square" lIns="0" tIns="0" rIns="0" bIns="0" rtlCol="0"/>
            <a:lstStyle/>
            <a:p/>
          </p:txBody>
        </p:sp>
        <p:sp>
          <p:nvSpPr>
            <p:cNvPr id="26" name="object 26"/>
            <p:cNvSpPr/>
            <p:nvPr/>
          </p:nvSpPr>
          <p:spPr>
            <a:xfrm>
              <a:off x="2882900" y="2997200"/>
              <a:ext cx="1473200" cy="2019300"/>
            </a:xfrm>
            <a:custGeom>
              <a:rect l="l" t="t" r="r" b="b"/>
              <a:pathLst>
                <a:path w="1473200" h="2019300">
                  <a:moveTo>
                    <a:pt x="0" y="0"/>
                  </a:moveTo>
                  <a:lnTo>
                    <a:pt x="1473200" y="0"/>
                  </a:lnTo>
                  <a:lnTo>
                    <a:pt x="1473200" y="2019300"/>
                  </a:lnTo>
                  <a:lnTo>
                    <a:pt x="0" y="2019300"/>
                  </a:lnTo>
                  <a:lnTo>
                    <a:pt x="0" y="0"/>
                  </a:lnTo>
                  <a:close/>
                </a:path>
              </a:pathLst>
            </a:custGeom>
            <a:ln w="9525">
              <a:solidFill>
                <a:srgbClr val="000000"/>
              </a:solidFill>
            </a:ln>
          </p:spPr>
          <p:txBody>
            <a:bodyPr wrap="square" lIns="0" tIns="0" rIns="0" bIns="0" rtlCol="0"/>
            <a:lstStyle/>
            <a:p/>
          </p:txBody>
        </p:sp>
      </p:grpSp>
      <p:grpSp>
        <p:nvGrpSpPr>
          <p:cNvPr id="27" name="object 27"/>
          <p:cNvGrpSpPr/>
          <p:nvPr/>
        </p:nvGrpSpPr>
        <p:grpSpPr>
          <a:xfrm>
            <a:off x="2722038" y="2997200"/>
            <a:ext cx="91440" cy="2019300"/>
            <a:chOff x="2722038" y="2997200"/>
            <a:chExt cx="91440" cy="2019300"/>
          </a:xfrm>
        </p:grpSpPr>
        <p:sp>
          <p:nvSpPr>
            <p:cNvPr id="28" name="object 28"/>
            <p:cNvSpPr/>
            <p:nvPr/>
          </p:nvSpPr>
          <p:spPr>
            <a:xfrm>
              <a:off x="2722038" y="2997200"/>
              <a:ext cx="76200" cy="2019300"/>
            </a:xfrm>
            <a:custGeom>
              <a:rect l="l" t="t" r="r" b="b"/>
              <a:pathLst>
                <a:path w="76200" h="2019300">
                  <a:moveTo>
                    <a:pt x="31749" y="76200"/>
                  </a:moveTo>
                  <a:lnTo>
                    <a:pt x="0" y="76200"/>
                  </a:lnTo>
                  <a:lnTo>
                    <a:pt x="38100" y="0"/>
                  </a:lnTo>
                  <a:lnTo>
                    <a:pt x="55245" y="34290"/>
                  </a:lnTo>
                  <a:lnTo>
                    <a:pt x="31749" y="34290"/>
                  </a:lnTo>
                  <a:lnTo>
                    <a:pt x="31749" y="76200"/>
                  </a:lnTo>
                  <a:close/>
                </a:path>
                <a:path w="76200" h="2019300">
                  <a:moveTo>
                    <a:pt x="44450" y="2019300"/>
                  </a:moveTo>
                  <a:lnTo>
                    <a:pt x="31749" y="2019300"/>
                  </a:lnTo>
                  <a:lnTo>
                    <a:pt x="31749" y="34290"/>
                  </a:lnTo>
                  <a:lnTo>
                    <a:pt x="44450" y="34290"/>
                  </a:lnTo>
                  <a:lnTo>
                    <a:pt x="44450" y="2019300"/>
                  </a:lnTo>
                  <a:close/>
                </a:path>
                <a:path w="76200" h="2019300">
                  <a:moveTo>
                    <a:pt x="76200" y="76200"/>
                  </a:moveTo>
                  <a:lnTo>
                    <a:pt x="44450" y="76200"/>
                  </a:lnTo>
                  <a:lnTo>
                    <a:pt x="44450" y="34290"/>
                  </a:lnTo>
                  <a:lnTo>
                    <a:pt x="55245" y="34290"/>
                  </a:lnTo>
                  <a:lnTo>
                    <a:pt x="76200" y="76200"/>
                  </a:lnTo>
                  <a:close/>
                </a:path>
              </a:pathLst>
            </a:custGeom>
            <a:solidFill>
              <a:srgbClr val="000000"/>
            </a:solidFill>
          </p:spPr>
          <p:txBody>
            <a:bodyPr wrap="square" lIns="0" tIns="0" rIns="0" bIns="0" rtlCol="0"/>
            <a:lstStyle/>
            <a:p/>
          </p:txBody>
        </p:sp>
        <p:pic>
          <p:nvPicPr>
            <p:cNvPr id="29" name="object 29"/>
            <p:cNvPicPr/>
            <p:nvPr/>
          </p:nvPicPr>
          <p:blipFill>
            <a:blip r:embed="rId3"/>
            <a:stretch>
              <a:fillRect/>
            </a:stretch>
          </p:blipFill>
          <p:spPr>
            <a:xfrm>
              <a:off x="2738651" y="3375818"/>
              <a:ext cx="74546" cy="82439"/>
            </a:xfrm>
            <a:prstGeom prst="rect">
              <a:avLst/>
            </a:prstGeom>
          </p:spPr>
        </p:pic>
      </p:grpSp>
      <p:sp>
        <p:nvSpPr>
          <p:cNvPr id="30" name="object 30"/>
          <p:cNvSpPr txBox="1"/>
          <p:nvPr/>
        </p:nvSpPr>
        <p:spPr>
          <a:xfrm>
            <a:off x="3118172" y="2995612"/>
            <a:ext cx="1447800" cy="452120"/>
          </a:xfrm>
          <a:prstGeom prst="rect">
            <a:avLst/>
          </a:prstGeom>
        </p:spPr>
        <p:txBody>
          <a:bodyPr vert="horz" wrap="square" lIns="0" tIns="12700" rIns="0" bIns="0" rtlCol="0">
            <a:spAutoFit/>
          </a:bodyPr>
          <a:lstStyle/>
          <a:p>
            <a:pPr marL="12700">
              <a:lnSpc>
                <a:spcPct val="100000"/>
              </a:lnSpc>
              <a:spcBef>
                <a:spcPts val="100"/>
              </a:spcBef>
            </a:pPr>
            <a:r>
              <a:rPr sz="2800" b="1" spc="-15">
                <a:latin typeface="Microsoft JhengHei"/>
                <a:cs typeface="Microsoft JhengHei"/>
              </a:rPr>
              <a:t>确定采购</a:t>
            </a:r>
            <a:endParaRPr sz="2800">
              <a:latin typeface="Microsoft JhengHei"/>
              <a:cs typeface="Microsoft JhengHei"/>
            </a:endParaRPr>
          </a:p>
        </p:txBody>
      </p:sp>
      <p:sp>
        <p:nvSpPr>
          <p:cNvPr id="31" name="object 31"/>
          <p:cNvSpPr txBox="1"/>
          <p:nvPr/>
        </p:nvSpPr>
        <p:spPr>
          <a:xfrm>
            <a:off x="3118172" y="3208972"/>
            <a:ext cx="1092200" cy="1945639"/>
          </a:xfrm>
          <a:prstGeom prst="rect">
            <a:avLst/>
          </a:prstGeom>
        </p:spPr>
        <p:txBody>
          <a:bodyPr vert="horz" wrap="square" lIns="0" tIns="12700" rIns="0" bIns="0" rtlCol="0">
            <a:spAutoFit/>
          </a:bodyPr>
          <a:lstStyle/>
          <a:p>
            <a:pPr marL="12700" marR="5080" algn="just">
              <a:lnSpc>
                <a:spcPct val="150000"/>
              </a:lnSpc>
              <a:spcBef>
                <a:spcPts val="100"/>
              </a:spcBef>
            </a:pPr>
            <a:r>
              <a:rPr sz="2800" b="1" spc="-20">
                <a:latin typeface="Microsoft JhengHei"/>
                <a:cs typeface="Microsoft JhengHei"/>
              </a:rPr>
              <a:t>购方式招标？比选？</a:t>
            </a:r>
            <a:endParaRPr sz="2800">
              <a:latin typeface="Microsoft JhengHei"/>
              <a:cs typeface="Microsoft JhengHei"/>
            </a:endParaRPr>
          </a:p>
        </p:txBody>
      </p:sp>
      <p:sp>
        <p:nvSpPr>
          <p:cNvPr id="32" name="object 32"/>
          <p:cNvSpPr txBox="1"/>
          <p:nvPr/>
        </p:nvSpPr>
        <p:spPr>
          <a:xfrm>
            <a:off x="3118172" y="5342572"/>
            <a:ext cx="1092200" cy="452120"/>
          </a:xfrm>
          <a:prstGeom prst="rect">
            <a:avLst/>
          </a:prstGeom>
        </p:spPr>
        <p:txBody>
          <a:bodyPr vert="horz" wrap="square" lIns="0" tIns="12700" rIns="0" bIns="0" rtlCol="0">
            <a:spAutoFit/>
          </a:bodyPr>
          <a:lstStyle/>
          <a:p>
            <a:pPr marL="12700">
              <a:lnSpc>
                <a:spcPct val="100000"/>
              </a:lnSpc>
              <a:spcBef>
                <a:spcPts val="100"/>
              </a:spcBef>
            </a:pPr>
            <a:r>
              <a:rPr sz="2800" b="1" spc="-20">
                <a:latin typeface="Microsoft JhengHei"/>
                <a:cs typeface="Microsoft JhengHei"/>
              </a:rPr>
              <a:t>谈判？</a:t>
            </a:r>
            <a:endParaRPr sz="2800">
              <a:latin typeface="Microsoft JhengHei"/>
              <a:cs typeface="Microsoft JhengHei"/>
            </a:endParaRPr>
          </a:p>
        </p:txBody>
      </p:sp>
      <p:sp>
        <p:nvSpPr>
          <p:cNvPr id="33" name="object 33"/>
          <p:cNvSpPr txBox="1"/>
          <p:nvPr/>
        </p:nvSpPr>
        <p:spPr>
          <a:xfrm>
            <a:off x="3130872" y="6045358"/>
            <a:ext cx="1422400" cy="355600"/>
          </a:xfrm>
          <a:prstGeom prst="rect">
            <a:avLst/>
          </a:prstGeom>
        </p:spPr>
        <p:txBody>
          <a:bodyPr vert="horz" wrap="square" lIns="0" tIns="0" rIns="0" bIns="0" rtlCol="0">
            <a:spAutoFit/>
          </a:bodyPr>
          <a:lstStyle/>
          <a:p>
            <a:pPr>
              <a:lnSpc>
                <a:spcPts val="2800"/>
              </a:lnSpc>
            </a:pPr>
            <a:r>
              <a:rPr sz="2800" b="1" spc="-15">
                <a:latin typeface="Microsoft JhengHei"/>
                <a:cs typeface="Microsoft JhengHei"/>
              </a:rPr>
              <a:t>直接采购</a:t>
            </a:r>
            <a:endParaRPr sz="2800">
              <a:latin typeface="Microsoft JhengHei"/>
              <a:cs typeface="Microsoft JhengHei"/>
            </a:endParaRPr>
          </a:p>
        </p:txBody>
      </p:sp>
      <p:grpSp>
        <p:nvGrpSpPr>
          <p:cNvPr id="34" name="object 34"/>
          <p:cNvGrpSpPr/>
          <p:nvPr/>
        </p:nvGrpSpPr>
        <p:grpSpPr>
          <a:xfrm>
            <a:off x="4732337" y="2255837"/>
            <a:ext cx="1355725" cy="3197225"/>
            <a:chOff x="4732337" y="2255837"/>
            <a:chExt cx="1355725" cy="3197225"/>
          </a:xfrm>
        </p:grpSpPr>
        <p:sp>
          <p:nvSpPr>
            <p:cNvPr id="35" name="object 35"/>
            <p:cNvSpPr/>
            <p:nvPr/>
          </p:nvSpPr>
          <p:spPr>
            <a:xfrm>
              <a:off x="4737100" y="2260600"/>
              <a:ext cx="1346200" cy="3187700"/>
            </a:xfrm>
            <a:custGeom>
              <a:rect l="l" t="t" r="r" b="b"/>
              <a:pathLst>
                <a:path w="1346200" h="3187700">
                  <a:moveTo>
                    <a:pt x="673100" y="3187700"/>
                  </a:moveTo>
                  <a:lnTo>
                    <a:pt x="673100" y="2390775"/>
                  </a:lnTo>
                  <a:lnTo>
                    <a:pt x="0" y="2390775"/>
                  </a:lnTo>
                  <a:lnTo>
                    <a:pt x="0" y="796925"/>
                  </a:lnTo>
                  <a:lnTo>
                    <a:pt x="673100" y="796925"/>
                  </a:lnTo>
                  <a:lnTo>
                    <a:pt x="673100" y="0"/>
                  </a:lnTo>
                  <a:lnTo>
                    <a:pt x="1346200" y="1593850"/>
                  </a:lnTo>
                  <a:lnTo>
                    <a:pt x="673100" y="3187700"/>
                  </a:lnTo>
                  <a:close/>
                </a:path>
              </a:pathLst>
            </a:custGeom>
            <a:solidFill>
              <a:srgbClr val="569EE0"/>
            </a:solidFill>
          </p:spPr>
          <p:txBody>
            <a:bodyPr wrap="square" lIns="0" tIns="0" rIns="0" bIns="0" rtlCol="0"/>
            <a:lstStyle/>
            <a:p/>
          </p:txBody>
        </p:sp>
        <p:sp>
          <p:nvSpPr>
            <p:cNvPr id="36" name="object 36"/>
            <p:cNvSpPr/>
            <p:nvPr/>
          </p:nvSpPr>
          <p:spPr>
            <a:xfrm>
              <a:off x="4737100" y="2260600"/>
              <a:ext cx="1346200" cy="3187700"/>
            </a:xfrm>
            <a:custGeom>
              <a:rect l="l" t="t" r="r" b="b"/>
              <a:pathLst>
                <a:path w="1346200" h="3187700">
                  <a:moveTo>
                    <a:pt x="0" y="796925"/>
                  </a:moveTo>
                  <a:lnTo>
                    <a:pt x="673100" y="796925"/>
                  </a:lnTo>
                  <a:lnTo>
                    <a:pt x="673100" y="0"/>
                  </a:lnTo>
                  <a:lnTo>
                    <a:pt x="1346200" y="1593850"/>
                  </a:lnTo>
                  <a:lnTo>
                    <a:pt x="673100" y="3187700"/>
                  </a:lnTo>
                  <a:lnTo>
                    <a:pt x="673100" y="2390775"/>
                  </a:lnTo>
                  <a:lnTo>
                    <a:pt x="0" y="2390775"/>
                  </a:lnTo>
                  <a:lnTo>
                    <a:pt x="0" y="796925"/>
                  </a:lnTo>
                  <a:close/>
                </a:path>
              </a:pathLst>
            </a:custGeom>
            <a:ln w="9525">
              <a:solidFill>
                <a:srgbClr val="000000"/>
              </a:solidFill>
            </a:ln>
          </p:spPr>
          <p:txBody>
            <a:bodyPr wrap="square" lIns="0" tIns="0" rIns="0" bIns="0" rtlCol="0"/>
            <a:lstStyle/>
            <a:p/>
          </p:txBody>
        </p:sp>
      </p:grpSp>
      <p:sp>
        <p:nvSpPr>
          <p:cNvPr id="37" name="object 37"/>
          <p:cNvSpPr txBox="1"/>
          <p:nvPr/>
        </p:nvSpPr>
        <p:spPr>
          <a:xfrm>
            <a:off x="4931097" y="3051968"/>
            <a:ext cx="939800" cy="1397000"/>
          </a:xfrm>
          <a:prstGeom prst="rect">
            <a:avLst/>
          </a:prstGeom>
        </p:spPr>
        <p:txBody>
          <a:bodyPr vert="horz" wrap="square" lIns="0" tIns="12700" rIns="0" bIns="0" rtlCol="0">
            <a:spAutoFit/>
          </a:bodyPr>
          <a:lstStyle/>
          <a:p>
            <a:pPr marL="12700" marR="5080" algn="just">
              <a:lnSpc>
                <a:spcPct val="100000"/>
              </a:lnSpc>
              <a:spcBef>
                <a:spcPts val="100"/>
              </a:spcBef>
            </a:pPr>
            <a:r>
              <a:rPr sz="1800" b="1" spc="-15">
                <a:latin typeface="Microsoft JhengHei"/>
                <a:cs typeface="Microsoft JhengHei"/>
              </a:rPr>
              <a:t>选择具有有相应资资质的勘勘察设计</a:t>
            </a:r>
            <a:r>
              <a:rPr sz="1800" b="1" spc="-20">
                <a:latin typeface="Microsoft JhengHei"/>
                <a:cs typeface="Microsoft JhengHei"/>
              </a:rPr>
              <a:t>计单位</a:t>
            </a:r>
            <a:endParaRPr sz="1800">
              <a:latin typeface="Microsoft JhengHei"/>
              <a:cs typeface="Microsoft JhengHei"/>
            </a:endParaRPr>
          </a:p>
        </p:txBody>
      </p:sp>
      <p:grpSp>
        <p:nvGrpSpPr>
          <p:cNvPr id="38" name="object 38"/>
          <p:cNvGrpSpPr/>
          <p:nvPr/>
        </p:nvGrpSpPr>
        <p:grpSpPr>
          <a:xfrm>
            <a:off x="6459535" y="3424237"/>
            <a:ext cx="1546225" cy="911225"/>
            <a:chOff x="6459535" y="3424237"/>
            <a:chExt cx="1546225" cy="911225"/>
          </a:xfrm>
        </p:grpSpPr>
        <p:sp>
          <p:nvSpPr>
            <p:cNvPr id="39" name="object 39"/>
            <p:cNvSpPr/>
            <p:nvPr/>
          </p:nvSpPr>
          <p:spPr>
            <a:xfrm>
              <a:off x="6464298" y="3429000"/>
              <a:ext cx="1536700" cy="901700"/>
            </a:xfrm>
            <a:custGeom>
              <a:rect l="l" t="t" r="r" b="b"/>
              <a:pathLst>
                <a:path w="1536700" h="901700">
                  <a:moveTo>
                    <a:pt x="768350" y="0"/>
                  </a:moveTo>
                  <a:close/>
                </a:path>
                <a:path w="1536700" h="901700">
                  <a:moveTo>
                    <a:pt x="1536699" y="450850"/>
                  </a:moveTo>
                  <a:lnTo>
                    <a:pt x="1" y="450850"/>
                  </a:lnTo>
                  <a:lnTo>
                    <a:pt x="2312" y="415615"/>
                  </a:lnTo>
                  <a:lnTo>
                    <a:pt x="20293" y="347473"/>
                  </a:lnTo>
                  <a:lnTo>
                    <a:pt x="54946" y="283100"/>
                  </a:lnTo>
                  <a:lnTo>
                    <a:pt x="78097" y="252577"/>
                  </a:lnTo>
                  <a:lnTo>
                    <a:pt x="104903" y="223296"/>
                  </a:lnTo>
                  <a:lnTo>
                    <a:pt x="135194" y="195359"/>
                  </a:lnTo>
                  <a:lnTo>
                    <a:pt x="168799" y="168865"/>
                  </a:lnTo>
                  <a:lnTo>
                    <a:pt x="205546" y="143915"/>
                  </a:lnTo>
                  <a:lnTo>
                    <a:pt x="245266" y="120608"/>
                  </a:lnTo>
                  <a:lnTo>
                    <a:pt x="287787" y="99046"/>
                  </a:lnTo>
                  <a:lnTo>
                    <a:pt x="332939" y="79327"/>
                  </a:lnTo>
                  <a:lnTo>
                    <a:pt x="380550" y="61553"/>
                  </a:lnTo>
                  <a:lnTo>
                    <a:pt x="430450" y="45824"/>
                  </a:lnTo>
                  <a:lnTo>
                    <a:pt x="482468" y="32240"/>
                  </a:lnTo>
                  <a:lnTo>
                    <a:pt x="536434" y="20901"/>
                  </a:lnTo>
                  <a:lnTo>
                    <a:pt x="592176" y="11907"/>
                  </a:lnTo>
                  <a:lnTo>
                    <a:pt x="649523" y="5358"/>
                  </a:lnTo>
                  <a:lnTo>
                    <a:pt x="708306" y="1356"/>
                  </a:lnTo>
                  <a:lnTo>
                    <a:pt x="768350" y="0"/>
                  </a:lnTo>
                  <a:lnTo>
                    <a:pt x="828396" y="1356"/>
                  </a:lnTo>
                  <a:lnTo>
                    <a:pt x="887179" y="5358"/>
                  </a:lnTo>
                  <a:lnTo>
                    <a:pt x="944526" y="11907"/>
                  </a:lnTo>
                  <a:lnTo>
                    <a:pt x="1000268" y="20901"/>
                  </a:lnTo>
                  <a:lnTo>
                    <a:pt x="1054233" y="32240"/>
                  </a:lnTo>
                  <a:lnTo>
                    <a:pt x="1106251" y="45824"/>
                  </a:lnTo>
                  <a:lnTo>
                    <a:pt x="1156151" y="61554"/>
                  </a:lnTo>
                  <a:lnTo>
                    <a:pt x="1203762" y="79328"/>
                  </a:lnTo>
                  <a:lnTo>
                    <a:pt x="1248914" y="99046"/>
                  </a:lnTo>
                  <a:lnTo>
                    <a:pt x="1291435" y="120609"/>
                  </a:lnTo>
                  <a:lnTo>
                    <a:pt x="1331154" y="143915"/>
                  </a:lnTo>
                  <a:lnTo>
                    <a:pt x="1367902" y="168866"/>
                  </a:lnTo>
                  <a:lnTo>
                    <a:pt x="1401507" y="195360"/>
                  </a:lnTo>
                  <a:lnTo>
                    <a:pt x="1431797" y="223297"/>
                  </a:lnTo>
                  <a:lnTo>
                    <a:pt x="1458604" y="252577"/>
                  </a:lnTo>
                  <a:lnTo>
                    <a:pt x="1481755" y="283100"/>
                  </a:lnTo>
                  <a:lnTo>
                    <a:pt x="1516407" y="347474"/>
                  </a:lnTo>
                  <a:lnTo>
                    <a:pt x="1534388" y="415616"/>
                  </a:lnTo>
                  <a:lnTo>
                    <a:pt x="1536699" y="450850"/>
                  </a:lnTo>
                  <a:close/>
                </a:path>
                <a:path w="1536700" h="901700">
                  <a:moveTo>
                    <a:pt x="768350" y="901699"/>
                  </a:moveTo>
                  <a:lnTo>
                    <a:pt x="708303" y="900342"/>
                  </a:lnTo>
                  <a:lnTo>
                    <a:pt x="649521" y="896340"/>
                  </a:lnTo>
                  <a:lnTo>
                    <a:pt x="592174" y="889792"/>
                  </a:lnTo>
                  <a:lnTo>
                    <a:pt x="536432" y="880798"/>
                  </a:lnTo>
                  <a:lnTo>
                    <a:pt x="482467" y="869458"/>
                  </a:lnTo>
                  <a:lnTo>
                    <a:pt x="430449" y="855874"/>
                  </a:lnTo>
                  <a:lnTo>
                    <a:pt x="380549" y="840145"/>
                  </a:lnTo>
                  <a:lnTo>
                    <a:pt x="332937" y="822371"/>
                  </a:lnTo>
                  <a:lnTo>
                    <a:pt x="287786" y="802652"/>
                  </a:lnTo>
                  <a:lnTo>
                    <a:pt x="245265" y="781090"/>
                  </a:lnTo>
                  <a:lnTo>
                    <a:pt x="205545" y="757783"/>
                  </a:lnTo>
                  <a:lnTo>
                    <a:pt x="168797" y="732833"/>
                  </a:lnTo>
                  <a:lnTo>
                    <a:pt x="135193" y="706339"/>
                  </a:lnTo>
                  <a:lnTo>
                    <a:pt x="104902" y="678402"/>
                  </a:lnTo>
                  <a:lnTo>
                    <a:pt x="78096" y="649122"/>
                  </a:lnTo>
                  <a:lnTo>
                    <a:pt x="54945" y="618598"/>
                  </a:lnTo>
                  <a:lnTo>
                    <a:pt x="20292" y="554225"/>
                  </a:lnTo>
                  <a:lnTo>
                    <a:pt x="2311" y="486083"/>
                  </a:lnTo>
                  <a:lnTo>
                    <a:pt x="0" y="450849"/>
                  </a:lnTo>
                  <a:lnTo>
                    <a:pt x="1536699" y="450850"/>
                  </a:lnTo>
                  <a:lnTo>
                    <a:pt x="1527566" y="520575"/>
                  </a:lnTo>
                  <a:lnTo>
                    <a:pt x="1501078" y="586933"/>
                  </a:lnTo>
                  <a:lnTo>
                    <a:pt x="1458603" y="649122"/>
                  </a:lnTo>
                  <a:lnTo>
                    <a:pt x="1431797" y="678402"/>
                  </a:lnTo>
                  <a:lnTo>
                    <a:pt x="1401506" y="706339"/>
                  </a:lnTo>
                  <a:lnTo>
                    <a:pt x="1367901" y="732833"/>
                  </a:lnTo>
                  <a:lnTo>
                    <a:pt x="1331154" y="757783"/>
                  </a:lnTo>
                  <a:lnTo>
                    <a:pt x="1291434" y="781090"/>
                  </a:lnTo>
                  <a:lnTo>
                    <a:pt x="1248913" y="802652"/>
                  </a:lnTo>
                  <a:lnTo>
                    <a:pt x="1203761" y="822371"/>
                  </a:lnTo>
                  <a:lnTo>
                    <a:pt x="1156150" y="840145"/>
                  </a:lnTo>
                  <a:lnTo>
                    <a:pt x="1106250" y="855874"/>
                  </a:lnTo>
                  <a:lnTo>
                    <a:pt x="1054232" y="869459"/>
                  </a:lnTo>
                  <a:lnTo>
                    <a:pt x="1000267" y="880798"/>
                  </a:lnTo>
                  <a:lnTo>
                    <a:pt x="944525" y="889792"/>
                  </a:lnTo>
                  <a:lnTo>
                    <a:pt x="887178" y="896340"/>
                  </a:lnTo>
                  <a:lnTo>
                    <a:pt x="828396" y="900343"/>
                  </a:lnTo>
                  <a:lnTo>
                    <a:pt x="768350" y="901699"/>
                  </a:lnTo>
                  <a:close/>
                </a:path>
              </a:pathLst>
            </a:custGeom>
            <a:solidFill>
              <a:srgbClr val="FF00FF"/>
            </a:solidFill>
          </p:spPr>
          <p:txBody>
            <a:bodyPr wrap="square" lIns="0" tIns="0" rIns="0" bIns="0" rtlCol="0"/>
            <a:lstStyle/>
            <a:p/>
          </p:txBody>
        </p:sp>
        <p:sp>
          <p:nvSpPr>
            <p:cNvPr id="40" name="object 40"/>
            <p:cNvSpPr/>
            <p:nvPr/>
          </p:nvSpPr>
          <p:spPr>
            <a:xfrm>
              <a:off x="6464298" y="3429000"/>
              <a:ext cx="1536700" cy="901700"/>
            </a:xfrm>
            <a:custGeom>
              <a:rect l="l" t="t" r="r" b="b"/>
              <a:pathLst>
                <a:path w="1536700" h="901700">
                  <a:moveTo>
                    <a:pt x="1" y="450850"/>
                  </a:moveTo>
                  <a:lnTo>
                    <a:pt x="9133" y="381124"/>
                  </a:lnTo>
                  <a:lnTo>
                    <a:pt x="35621" y="314766"/>
                  </a:lnTo>
                  <a:lnTo>
                    <a:pt x="78096" y="252577"/>
                  </a:lnTo>
                  <a:lnTo>
                    <a:pt x="104903" y="223297"/>
                  </a:lnTo>
                  <a:lnTo>
                    <a:pt x="135194" y="195360"/>
                  </a:lnTo>
                  <a:lnTo>
                    <a:pt x="168798" y="168866"/>
                  </a:lnTo>
                  <a:lnTo>
                    <a:pt x="205546" y="143915"/>
                  </a:lnTo>
                  <a:lnTo>
                    <a:pt x="245265" y="120609"/>
                  </a:lnTo>
                  <a:lnTo>
                    <a:pt x="287786" y="99046"/>
                  </a:lnTo>
                  <a:lnTo>
                    <a:pt x="332938" y="79328"/>
                  </a:lnTo>
                  <a:lnTo>
                    <a:pt x="380549" y="61554"/>
                  </a:lnTo>
                  <a:lnTo>
                    <a:pt x="430449" y="45824"/>
                  </a:lnTo>
                  <a:lnTo>
                    <a:pt x="482467" y="32240"/>
                  </a:lnTo>
                  <a:lnTo>
                    <a:pt x="536433" y="20901"/>
                  </a:lnTo>
                  <a:lnTo>
                    <a:pt x="592175" y="11907"/>
                  </a:lnTo>
                  <a:lnTo>
                    <a:pt x="649522" y="5358"/>
                  </a:lnTo>
                  <a:lnTo>
                    <a:pt x="708304" y="1356"/>
                  </a:lnTo>
                  <a:lnTo>
                    <a:pt x="768350" y="0"/>
                  </a:lnTo>
                  <a:lnTo>
                    <a:pt x="828396" y="1356"/>
                  </a:lnTo>
                  <a:lnTo>
                    <a:pt x="887178" y="5358"/>
                  </a:lnTo>
                  <a:lnTo>
                    <a:pt x="944525" y="11907"/>
                  </a:lnTo>
                  <a:lnTo>
                    <a:pt x="1000267" y="20901"/>
                  </a:lnTo>
                  <a:lnTo>
                    <a:pt x="1054232" y="32240"/>
                  </a:lnTo>
                  <a:lnTo>
                    <a:pt x="1106250" y="45824"/>
                  </a:lnTo>
                  <a:lnTo>
                    <a:pt x="1156150" y="61553"/>
                  </a:lnTo>
                  <a:lnTo>
                    <a:pt x="1203762" y="79327"/>
                  </a:lnTo>
                  <a:lnTo>
                    <a:pt x="1248913" y="99046"/>
                  </a:lnTo>
                  <a:lnTo>
                    <a:pt x="1291434" y="120608"/>
                  </a:lnTo>
                  <a:lnTo>
                    <a:pt x="1331154" y="143915"/>
                  </a:lnTo>
                  <a:lnTo>
                    <a:pt x="1367902" y="168865"/>
                  </a:lnTo>
                  <a:lnTo>
                    <a:pt x="1401506" y="195359"/>
                  </a:lnTo>
                  <a:lnTo>
                    <a:pt x="1431797" y="223296"/>
                  </a:lnTo>
                  <a:lnTo>
                    <a:pt x="1458603" y="252577"/>
                  </a:lnTo>
                  <a:lnTo>
                    <a:pt x="1481754" y="283100"/>
                  </a:lnTo>
                  <a:lnTo>
                    <a:pt x="1516407" y="347473"/>
                  </a:lnTo>
                  <a:lnTo>
                    <a:pt x="1534388" y="415615"/>
                  </a:lnTo>
                  <a:lnTo>
                    <a:pt x="1536700" y="450849"/>
                  </a:lnTo>
                  <a:lnTo>
                    <a:pt x="1534387" y="486083"/>
                  </a:lnTo>
                  <a:lnTo>
                    <a:pt x="1527566" y="520575"/>
                  </a:lnTo>
                  <a:lnTo>
                    <a:pt x="1501078" y="586933"/>
                  </a:lnTo>
                  <a:lnTo>
                    <a:pt x="1458603" y="649122"/>
                  </a:lnTo>
                  <a:lnTo>
                    <a:pt x="1431797" y="678402"/>
                  </a:lnTo>
                  <a:lnTo>
                    <a:pt x="1401506" y="706339"/>
                  </a:lnTo>
                  <a:lnTo>
                    <a:pt x="1367901" y="732833"/>
                  </a:lnTo>
                  <a:lnTo>
                    <a:pt x="1331154" y="757783"/>
                  </a:lnTo>
                  <a:lnTo>
                    <a:pt x="1291434" y="781090"/>
                  </a:lnTo>
                  <a:lnTo>
                    <a:pt x="1248913" y="802652"/>
                  </a:lnTo>
                  <a:lnTo>
                    <a:pt x="1203761" y="822371"/>
                  </a:lnTo>
                  <a:lnTo>
                    <a:pt x="1156150" y="840145"/>
                  </a:lnTo>
                  <a:lnTo>
                    <a:pt x="1106250" y="855874"/>
                  </a:lnTo>
                  <a:lnTo>
                    <a:pt x="1054232" y="869459"/>
                  </a:lnTo>
                  <a:lnTo>
                    <a:pt x="1000267" y="880798"/>
                  </a:lnTo>
                  <a:lnTo>
                    <a:pt x="944525" y="889792"/>
                  </a:lnTo>
                  <a:lnTo>
                    <a:pt x="887178" y="896340"/>
                  </a:lnTo>
                  <a:lnTo>
                    <a:pt x="828396" y="900343"/>
                  </a:lnTo>
                  <a:lnTo>
                    <a:pt x="768350" y="901699"/>
                  </a:lnTo>
                  <a:lnTo>
                    <a:pt x="708303" y="900342"/>
                  </a:lnTo>
                  <a:lnTo>
                    <a:pt x="649521" y="896340"/>
                  </a:lnTo>
                  <a:lnTo>
                    <a:pt x="592174" y="889792"/>
                  </a:lnTo>
                  <a:lnTo>
                    <a:pt x="536432" y="880798"/>
                  </a:lnTo>
                  <a:lnTo>
                    <a:pt x="482467" y="869458"/>
                  </a:lnTo>
                  <a:lnTo>
                    <a:pt x="430449" y="855874"/>
                  </a:lnTo>
                  <a:lnTo>
                    <a:pt x="380549" y="840145"/>
                  </a:lnTo>
                  <a:lnTo>
                    <a:pt x="332937" y="822371"/>
                  </a:lnTo>
                  <a:lnTo>
                    <a:pt x="287786" y="802652"/>
                  </a:lnTo>
                  <a:lnTo>
                    <a:pt x="245265" y="781090"/>
                  </a:lnTo>
                  <a:lnTo>
                    <a:pt x="205545" y="757783"/>
                  </a:lnTo>
                  <a:lnTo>
                    <a:pt x="168797" y="732833"/>
                  </a:lnTo>
                  <a:lnTo>
                    <a:pt x="135193" y="706339"/>
                  </a:lnTo>
                  <a:lnTo>
                    <a:pt x="104902" y="678402"/>
                  </a:lnTo>
                  <a:lnTo>
                    <a:pt x="78096" y="649122"/>
                  </a:lnTo>
                  <a:lnTo>
                    <a:pt x="54945" y="618598"/>
                  </a:lnTo>
                  <a:lnTo>
                    <a:pt x="20292" y="554225"/>
                  </a:lnTo>
                  <a:lnTo>
                    <a:pt x="2311" y="486083"/>
                  </a:lnTo>
                  <a:lnTo>
                    <a:pt x="0" y="450849"/>
                  </a:lnTo>
                  <a:close/>
                </a:path>
              </a:pathLst>
            </a:custGeom>
            <a:ln w="9525">
              <a:solidFill>
                <a:srgbClr val="000000"/>
              </a:solidFill>
            </a:ln>
          </p:spPr>
          <p:txBody>
            <a:bodyPr wrap="square" lIns="0" tIns="0" rIns="0" bIns="0" rtlCol="0"/>
            <a:lstStyle/>
            <a:p/>
          </p:txBody>
        </p:sp>
      </p:grpSp>
      <p:sp>
        <p:nvSpPr>
          <p:cNvPr id="41" name="object 41"/>
          <p:cNvSpPr txBox="1"/>
          <p:nvPr/>
        </p:nvSpPr>
        <p:spPr>
          <a:xfrm>
            <a:off x="6807522" y="3555494"/>
            <a:ext cx="939800" cy="574040"/>
          </a:xfrm>
          <a:prstGeom prst="rect">
            <a:avLst/>
          </a:prstGeom>
        </p:spPr>
        <p:txBody>
          <a:bodyPr vert="horz" wrap="square" lIns="0" tIns="12700" rIns="0" bIns="0" rtlCol="0">
            <a:spAutoFit/>
          </a:bodyPr>
          <a:lstStyle/>
          <a:p>
            <a:pPr marL="240665" marR="5080" indent="-228600">
              <a:lnSpc>
                <a:spcPct val="100000"/>
              </a:lnSpc>
              <a:spcBef>
                <a:spcPts val="100"/>
              </a:spcBef>
            </a:pPr>
            <a:r>
              <a:rPr sz="1800" b="1" spc="-15">
                <a:latin typeface="Microsoft JhengHei"/>
                <a:cs typeface="Microsoft JhengHei"/>
              </a:rPr>
              <a:t>勘察设计</a:t>
            </a:r>
            <a:r>
              <a:rPr sz="1800" b="1" spc="-25">
                <a:latin typeface="Microsoft JhengHei"/>
                <a:cs typeface="Microsoft JhengHei"/>
              </a:rPr>
              <a:t>合同</a:t>
            </a:r>
            <a:endParaRPr sz="1800">
              <a:latin typeface="Microsoft JhengHei"/>
              <a:cs typeface="Microsoft JhengHei"/>
            </a:endParaRPr>
          </a:p>
        </p:txBody>
      </p:sp>
      <p:sp>
        <p:nvSpPr>
          <p:cNvPr id="42" name="object 42"/>
          <p:cNvSpPr txBox="1"/>
          <p:nvPr/>
        </p:nvSpPr>
        <p:spPr>
          <a:xfrm>
            <a:off x="1854200" y="5867400"/>
            <a:ext cx="5473700" cy="419100"/>
          </a:xfrm>
          <a:prstGeom prst="rect">
            <a:avLst/>
          </a:prstGeom>
          <a:solidFill>
            <a:srgbClr val="BBE0E3"/>
          </a:solidFill>
          <a:ln w="9525">
            <a:solidFill>
              <a:srgbClr val="000000"/>
            </a:solidFill>
          </a:ln>
        </p:spPr>
        <p:txBody>
          <a:bodyPr vert="horz" wrap="square" lIns="0" tIns="10795" rIns="0" bIns="0" rtlCol="0">
            <a:spAutoFit/>
          </a:bodyPr>
          <a:lstStyle/>
          <a:p>
            <a:pPr marL="114300">
              <a:lnSpc>
                <a:spcPts val="3210"/>
              </a:lnSpc>
              <a:spcBef>
                <a:spcPts val="85"/>
              </a:spcBef>
            </a:pPr>
            <a:r>
              <a:rPr sz="2800" b="1" spc="65">
                <a:latin typeface="Microsoft JhengHei"/>
                <a:cs typeface="Microsoft JhengHei"/>
              </a:rPr>
              <a:t>单纯购置项目----</a:t>
            </a:r>
            <a:r>
              <a:rPr sz="2800" b="1" spc="35">
                <a:latin typeface="Microsoft JhengHei"/>
                <a:cs typeface="Microsoft JhengHei"/>
              </a:rPr>
              <a:t>简化设计环节--</a:t>
            </a:r>
            <a:endParaRPr sz="2800">
              <a:latin typeface="Microsoft JhengHei"/>
              <a:cs typeface="Microsoft JhengHei"/>
            </a:endParaRPr>
          </a:p>
        </p:txBody>
      </p:sp>
      <p:sp>
        <p:nvSpPr>
          <p:cNvPr id="43" name="object 43"/>
          <p:cNvSpPr txBox="1"/>
          <p:nvPr/>
        </p:nvSpPr>
        <p:spPr>
          <a:xfrm>
            <a:off x="3270572" y="6292532"/>
            <a:ext cx="2292350" cy="452120"/>
          </a:xfrm>
          <a:prstGeom prst="rect">
            <a:avLst/>
          </a:prstGeom>
        </p:spPr>
        <p:txBody>
          <a:bodyPr vert="horz" wrap="square" lIns="0" tIns="12700" rIns="0" bIns="0" rtlCol="0">
            <a:spAutoFit/>
          </a:bodyPr>
          <a:lstStyle/>
          <a:p>
            <a:pPr marL="38100">
              <a:lnSpc>
                <a:spcPct val="100000"/>
              </a:lnSpc>
              <a:spcBef>
                <a:spcPts val="100"/>
              </a:spcBef>
            </a:pPr>
            <a:r>
              <a:rPr sz="4200" b="1" spc="-1545" baseline="-17857">
                <a:latin typeface="Microsoft JhengHei"/>
                <a:cs typeface="Microsoft JhengHei"/>
              </a:rPr>
              <a:t>购？</a:t>
            </a:r>
            <a:r>
              <a:rPr sz="2800" b="1" spc="135">
                <a:latin typeface="Microsoft JhengHei"/>
                <a:cs typeface="Microsoft JhengHei"/>
              </a:rPr>
              <a:t>--</a:t>
            </a:r>
            <a:r>
              <a:rPr sz="2800" b="1" spc="-15">
                <a:latin typeface="Microsoft JhengHei"/>
                <a:cs typeface="Microsoft JhengHei"/>
              </a:rPr>
              <a:t>需求审批</a:t>
            </a:r>
            <a:endParaRPr sz="2800">
              <a:latin typeface="Microsoft JhengHei"/>
              <a:cs typeface="Microsoft JhengHei"/>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19</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5"/>
              <a:t>勘察</a:t>
            </a:r>
            <a:r>
              <a:rPr spc="-25">
                <a:latin typeface="Microsoft JhengHei"/>
                <a:cs typeface="Microsoft JhengHei"/>
              </a:rPr>
              <a:t>设计</a:t>
            </a:r>
          </a:p>
        </p:txBody>
      </p:sp>
      <p:sp>
        <p:nvSpPr>
          <p:cNvPr id="7" name="object 7"/>
          <p:cNvSpPr txBox="1"/>
          <p:nvPr/>
        </p:nvSpPr>
        <p:spPr>
          <a:xfrm>
            <a:off x="431165" y="1199832"/>
            <a:ext cx="1065530" cy="269240"/>
          </a:xfrm>
          <a:prstGeom prst="rect">
            <a:avLst/>
          </a:prstGeom>
        </p:spPr>
        <p:txBody>
          <a:bodyPr vert="horz" wrap="square" lIns="0" tIns="12700" rIns="0" bIns="0" rtlCol="0">
            <a:spAutoFit/>
          </a:bodyPr>
          <a:lstStyle/>
          <a:p>
            <a:pPr marL="239395" indent="-227329">
              <a:lnSpc>
                <a:spcPct val="100000"/>
              </a:lnSpc>
              <a:spcBef>
                <a:spcPts val="100"/>
              </a:spcBef>
              <a:buClr>
                <a:srgbClr val="A4001E"/>
              </a:buClr>
              <a:buSzPct val="103125"/>
              <a:buFont typeface="Wingdings"/>
              <a:buChar char=""/>
              <a:tabLst>
                <a:tab pos="240029"/>
              </a:tabLst>
            </a:pPr>
            <a:r>
              <a:rPr sz="1600" spc="-15">
                <a:latin typeface="MS Gothic"/>
                <a:cs typeface="MS Gothic"/>
              </a:rPr>
              <a:t>基本要求</a:t>
            </a:r>
            <a:endParaRPr sz="1600">
              <a:latin typeface="MS Gothic"/>
              <a:cs typeface="MS Gothic"/>
            </a:endParaRPr>
          </a:p>
        </p:txBody>
      </p:sp>
      <p:grpSp>
        <p:nvGrpSpPr>
          <p:cNvPr id="8" name="object 8"/>
          <p:cNvGrpSpPr/>
          <p:nvPr/>
        </p:nvGrpSpPr>
        <p:grpSpPr>
          <a:xfrm>
            <a:off x="490537" y="1544637"/>
            <a:ext cx="2409825" cy="2397125"/>
            <a:chOff x="490537" y="1544637"/>
            <a:chExt cx="2409825" cy="2397125"/>
          </a:xfrm>
        </p:grpSpPr>
        <p:sp>
          <p:nvSpPr>
            <p:cNvPr id="9" name="object 9"/>
            <p:cNvSpPr/>
            <p:nvPr/>
          </p:nvSpPr>
          <p:spPr>
            <a:xfrm>
              <a:off x="495299" y="1549399"/>
              <a:ext cx="2400300" cy="2387600"/>
            </a:xfrm>
            <a:custGeom>
              <a:rect l="l" t="t" r="r" b="b"/>
              <a:pathLst>
                <a:path w="2400300" h="2387600">
                  <a:moveTo>
                    <a:pt x="2002358" y="2387600"/>
                  </a:moveTo>
                  <a:lnTo>
                    <a:pt x="397941" y="2387600"/>
                  </a:lnTo>
                  <a:lnTo>
                    <a:pt x="351532" y="2384923"/>
                  </a:lnTo>
                  <a:lnTo>
                    <a:pt x="306696" y="2377090"/>
                  </a:lnTo>
                  <a:lnTo>
                    <a:pt x="263731" y="2364400"/>
                  </a:lnTo>
                  <a:lnTo>
                    <a:pt x="222936" y="2347152"/>
                  </a:lnTo>
                  <a:lnTo>
                    <a:pt x="184609" y="2325645"/>
                  </a:lnTo>
                  <a:lnTo>
                    <a:pt x="149049" y="2300176"/>
                  </a:lnTo>
                  <a:lnTo>
                    <a:pt x="116554" y="2271045"/>
                  </a:lnTo>
                  <a:lnTo>
                    <a:pt x="87423" y="2238550"/>
                  </a:lnTo>
                  <a:lnTo>
                    <a:pt x="61954" y="2202990"/>
                  </a:lnTo>
                  <a:lnTo>
                    <a:pt x="40447" y="2164663"/>
                  </a:lnTo>
                  <a:lnTo>
                    <a:pt x="23199" y="2123867"/>
                  </a:lnTo>
                  <a:lnTo>
                    <a:pt x="10509" y="2080903"/>
                  </a:lnTo>
                  <a:lnTo>
                    <a:pt x="2677" y="2036067"/>
                  </a:lnTo>
                  <a:lnTo>
                    <a:pt x="0" y="1989659"/>
                  </a:lnTo>
                  <a:lnTo>
                    <a:pt x="0" y="397941"/>
                  </a:lnTo>
                  <a:lnTo>
                    <a:pt x="2677" y="351532"/>
                  </a:lnTo>
                  <a:lnTo>
                    <a:pt x="10510" y="306696"/>
                  </a:lnTo>
                  <a:lnTo>
                    <a:pt x="23199" y="263731"/>
                  </a:lnTo>
                  <a:lnTo>
                    <a:pt x="40447" y="222936"/>
                  </a:lnTo>
                  <a:lnTo>
                    <a:pt x="61954" y="184609"/>
                  </a:lnTo>
                  <a:lnTo>
                    <a:pt x="87423" y="149048"/>
                  </a:lnTo>
                  <a:lnTo>
                    <a:pt x="116554" y="116553"/>
                  </a:lnTo>
                  <a:lnTo>
                    <a:pt x="149049" y="87422"/>
                  </a:lnTo>
                  <a:lnTo>
                    <a:pt x="184610" y="61954"/>
                  </a:lnTo>
                  <a:lnTo>
                    <a:pt x="222937" y="40447"/>
                  </a:lnTo>
                  <a:lnTo>
                    <a:pt x="263732" y="23199"/>
                  </a:lnTo>
                  <a:lnTo>
                    <a:pt x="306697" y="10509"/>
                  </a:lnTo>
                  <a:lnTo>
                    <a:pt x="351533" y="2677"/>
                  </a:lnTo>
                  <a:lnTo>
                    <a:pt x="397940" y="0"/>
                  </a:lnTo>
                  <a:lnTo>
                    <a:pt x="2002358" y="0"/>
                  </a:lnTo>
                  <a:lnTo>
                    <a:pt x="2048766" y="2677"/>
                  </a:lnTo>
                  <a:lnTo>
                    <a:pt x="2093603" y="10510"/>
                  </a:lnTo>
                  <a:lnTo>
                    <a:pt x="2136568" y="23199"/>
                  </a:lnTo>
                  <a:lnTo>
                    <a:pt x="2177363" y="40447"/>
                  </a:lnTo>
                  <a:lnTo>
                    <a:pt x="2215690" y="61954"/>
                  </a:lnTo>
                  <a:lnTo>
                    <a:pt x="2251250" y="87423"/>
                  </a:lnTo>
                  <a:lnTo>
                    <a:pt x="2283745" y="116554"/>
                  </a:lnTo>
                  <a:lnTo>
                    <a:pt x="2312876" y="149049"/>
                  </a:lnTo>
                  <a:lnTo>
                    <a:pt x="2338345" y="184609"/>
                  </a:lnTo>
                  <a:lnTo>
                    <a:pt x="2359852" y="222937"/>
                  </a:lnTo>
                  <a:lnTo>
                    <a:pt x="2377100" y="263732"/>
                  </a:lnTo>
                  <a:lnTo>
                    <a:pt x="2389790" y="306697"/>
                  </a:lnTo>
                  <a:lnTo>
                    <a:pt x="2397622" y="351533"/>
                  </a:lnTo>
                  <a:lnTo>
                    <a:pt x="2400300" y="397941"/>
                  </a:lnTo>
                  <a:lnTo>
                    <a:pt x="2400300" y="1989659"/>
                  </a:lnTo>
                  <a:lnTo>
                    <a:pt x="2397622" y="2036067"/>
                  </a:lnTo>
                  <a:lnTo>
                    <a:pt x="2389790" y="2080903"/>
                  </a:lnTo>
                  <a:lnTo>
                    <a:pt x="2377100" y="2123868"/>
                  </a:lnTo>
                  <a:lnTo>
                    <a:pt x="2359852" y="2164663"/>
                  </a:lnTo>
                  <a:lnTo>
                    <a:pt x="2338345" y="2202990"/>
                  </a:lnTo>
                  <a:lnTo>
                    <a:pt x="2312876" y="2238551"/>
                  </a:lnTo>
                  <a:lnTo>
                    <a:pt x="2283745" y="2271046"/>
                  </a:lnTo>
                  <a:lnTo>
                    <a:pt x="2251250" y="2300177"/>
                  </a:lnTo>
                  <a:lnTo>
                    <a:pt x="2215689" y="2325645"/>
                  </a:lnTo>
                  <a:lnTo>
                    <a:pt x="2177362" y="2347153"/>
                  </a:lnTo>
                  <a:lnTo>
                    <a:pt x="2136567" y="2364400"/>
                  </a:lnTo>
                  <a:lnTo>
                    <a:pt x="2093602" y="2377090"/>
                  </a:lnTo>
                  <a:lnTo>
                    <a:pt x="2048765" y="2384923"/>
                  </a:lnTo>
                  <a:lnTo>
                    <a:pt x="2002358" y="2387600"/>
                  </a:lnTo>
                  <a:close/>
                </a:path>
              </a:pathLst>
            </a:custGeom>
            <a:solidFill>
              <a:srgbClr val="92D050"/>
            </a:solidFill>
          </p:spPr>
          <p:txBody>
            <a:bodyPr wrap="square" lIns="0" tIns="0" rIns="0" bIns="0" rtlCol="0"/>
            <a:lstStyle/>
            <a:p/>
          </p:txBody>
        </p:sp>
        <p:sp>
          <p:nvSpPr>
            <p:cNvPr id="10" name="object 10"/>
            <p:cNvSpPr/>
            <p:nvPr/>
          </p:nvSpPr>
          <p:spPr>
            <a:xfrm>
              <a:off x="495299" y="1549399"/>
              <a:ext cx="2400300" cy="2387600"/>
            </a:xfrm>
            <a:custGeom>
              <a:rect l="l" t="t" r="r" b="b"/>
              <a:pathLst>
                <a:path w="2400300" h="2387600">
                  <a:moveTo>
                    <a:pt x="0" y="397941"/>
                  </a:moveTo>
                  <a:lnTo>
                    <a:pt x="2677" y="351533"/>
                  </a:lnTo>
                  <a:lnTo>
                    <a:pt x="10509" y="306697"/>
                  </a:lnTo>
                  <a:lnTo>
                    <a:pt x="23199" y="263732"/>
                  </a:lnTo>
                  <a:lnTo>
                    <a:pt x="40447" y="222937"/>
                  </a:lnTo>
                  <a:lnTo>
                    <a:pt x="61954" y="184609"/>
                  </a:lnTo>
                  <a:lnTo>
                    <a:pt x="87423" y="149049"/>
                  </a:lnTo>
                  <a:lnTo>
                    <a:pt x="116554" y="116554"/>
                  </a:lnTo>
                  <a:lnTo>
                    <a:pt x="149049" y="87423"/>
                  </a:lnTo>
                  <a:lnTo>
                    <a:pt x="184609" y="61954"/>
                  </a:lnTo>
                  <a:lnTo>
                    <a:pt x="222936" y="40447"/>
                  </a:lnTo>
                  <a:lnTo>
                    <a:pt x="263731" y="23199"/>
                  </a:lnTo>
                  <a:lnTo>
                    <a:pt x="306696" y="10510"/>
                  </a:lnTo>
                  <a:lnTo>
                    <a:pt x="351532" y="2677"/>
                  </a:lnTo>
                  <a:lnTo>
                    <a:pt x="397940" y="0"/>
                  </a:lnTo>
                  <a:lnTo>
                    <a:pt x="2002358" y="0"/>
                  </a:lnTo>
                  <a:lnTo>
                    <a:pt x="2048766" y="2677"/>
                  </a:lnTo>
                  <a:lnTo>
                    <a:pt x="2093602" y="10509"/>
                  </a:lnTo>
                  <a:lnTo>
                    <a:pt x="2136567" y="23199"/>
                  </a:lnTo>
                  <a:lnTo>
                    <a:pt x="2177362" y="40447"/>
                  </a:lnTo>
                  <a:lnTo>
                    <a:pt x="2215689" y="61954"/>
                  </a:lnTo>
                  <a:lnTo>
                    <a:pt x="2251250" y="87422"/>
                  </a:lnTo>
                  <a:lnTo>
                    <a:pt x="2283745" y="116553"/>
                  </a:lnTo>
                  <a:lnTo>
                    <a:pt x="2312876" y="149048"/>
                  </a:lnTo>
                  <a:lnTo>
                    <a:pt x="2338345" y="184609"/>
                  </a:lnTo>
                  <a:lnTo>
                    <a:pt x="2359852" y="222936"/>
                  </a:lnTo>
                  <a:lnTo>
                    <a:pt x="2377100" y="263731"/>
                  </a:lnTo>
                  <a:lnTo>
                    <a:pt x="2389790" y="306696"/>
                  </a:lnTo>
                  <a:lnTo>
                    <a:pt x="2397622" y="351532"/>
                  </a:lnTo>
                  <a:lnTo>
                    <a:pt x="2400300" y="397941"/>
                  </a:lnTo>
                  <a:lnTo>
                    <a:pt x="2400300" y="1989659"/>
                  </a:lnTo>
                  <a:lnTo>
                    <a:pt x="2397622" y="2036067"/>
                  </a:lnTo>
                  <a:lnTo>
                    <a:pt x="2389790" y="2080903"/>
                  </a:lnTo>
                  <a:lnTo>
                    <a:pt x="2377100" y="2123867"/>
                  </a:lnTo>
                  <a:lnTo>
                    <a:pt x="2359852" y="2164663"/>
                  </a:lnTo>
                  <a:lnTo>
                    <a:pt x="2338345" y="2202990"/>
                  </a:lnTo>
                  <a:lnTo>
                    <a:pt x="2312876" y="2238550"/>
                  </a:lnTo>
                  <a:lnTo>
                    <a:pt x="2283745" y="2271045"/>
                  </a:lnTo>
                  <a:lnTo>
                    <a:pt x="2251250" y="2300176"/>
                  </a:lnTo>
                  <a:lnTo>
                    <a:pt x="2215690" y="2325645"/>
                  </a:lnTo>
                  <a:lnTo>
                    <a:pt x="2177363" y="2347152"/>
                  </a:lnTo>
                  <a:lnTo>
                    <a:pt x="2136568" y="2364400"/>
                  </a:lnTo>
                  <a:lnTo>
                    <a:pt x="2093603" y="2377090"/>
                  </a:lnTo>
                  <a:lnTo>
                    <a:pt x="2048767" y="2384923"/>
                  </a:lnTo>
                  <a:lnTo>
                    <a:pt x="2002358" y="2387600"/>
                  </a:lnTo>
                  <a:lnTo>
                    <a:pt x="397941" y="2387600"/>
                  </a:lnTo>
                  <a:lnTo>
                    <a:pt x="351533" y="2384923"/>
                  </a:lnTo>
                  <a:lnTo>
                    <a:pt x="306697" y="2377090"/>
                  </a:lnTo>
                  <a:lnTo>
                    <a:pt x="263732" y="2364400"/>
                  </a:lnTo>
                  <a:lnTo>
                    <a:pt x="222937" y="2347153"/>
                  </a:lnTo>
                  <a:lnTo>
                    <a:pt x="184609" y="2325645"/>
                  </a:lnTo>
                  <a:lnTo>
                    <a:pt x="149049" y="2300177"/>
                  </a:lnTo>
                  <a:lnTo>
                    <a:pt x="116554" y="2271046"/>
                  </a:lnTo>
                  <a:lnTo>
                    <a:pt x="87423" y="2238551"/>
                  </a:lnTo>
                  <a:lnTo>
                    <a:pt x="61954" y="2202990"/>
                  </a:lnTo>
                  <a:lnTo>
                    <a:pt x="40447" y="2164663"/>
                  </a:lnTo>
                  <a:lnTo>
                    <a:pt x="23199" y="2123868"/>
                  </a:lnTo>
                  <a:lnTo>
                    <a:pt x="10510" y="2080903"/>
                  </a:lnTo>
                  <a:lnTo>
                    <a:pt x="2677" y="2036067"/>
                  </a:lnTo>
                  <a:lnTo>
                    <a:pt x="0" y="1989659"/>
                  </a:lnTo>
                  <a:lnTo>
                    <a:pt x="0" y="397941"/>
                  </a:lnTo>
                  <a:close/>
                </a:path>
              </a:pathLst>
            </a:custGeom>
            <a:ln w="9525">
              <a:solidFill>
                <a:srgbClr val="000000"/>
              </a:solidFill>
            </a:ln>
          </p:spPr>
          <p:txBody>
            <a:bodyPr wrap="square" lIns="0" tIns="0" rIns="0" bIns="0" rtlCol="0"/>
            <a:lstStyle/>
            <a:p/>
          </p:txBody>
        </p:sp>
      </p:grpSp>
      <p:sp>
        <p:nvSpPr>
          <p:cNvPr id="11" name="object 11"/>
          <p:cNvSpPr txBox="1"/>
          <p:nvPr/>
        </p:nvSpPr>
        <p:spPr>
          <a:xfrm>
            <a:off x="838522" y="1451005"/>
            <a:ext cx="2159000" cy="3012440"/>
          </a:xfrm>
          <a:prstGeom prst="rect">
            <a:avLst/>
          </a:prstGeom>
        </p:spPr>
        <p:txBody>
          <a:bodyPr vert="horz" wrap="square" lIns="0" tIns="226060" rIns="0" bIns="0" rtlCol="0">
            <a:spAutoFit/>
          </a:bodyPr>
          <a:lstStyle/>
          <a:p>
            <a:pPr marL="545465">
              <a:lnSpc>
                <a:spcPct val="100000"/>
              </a:lnSpc>
              <a:spcBef>
                <a:spcPts val="1780"/>
              </a:spcBef>
            </a:pPr>
            <a:r>
              <a:rPr sz="2800" spc="-25">
                <a:latin typeface="宋体"/>
                <a:cs typeface="宋体"/>
              </a:rPr>
              <a:t>要求</a:t>
            </a:r>
            <a:endParaRPr sz="2800">
              <a:latin typeface="宋体"/>
              <a:cs typeface="宋体"/>
            </a:endParaRPr>
          </a:p>
          <a:p>
            <a:pPr marL="12700" marR="5080">
              <a:lnSpc>
                <a:spcPct val="100000"/>
              </a:lnSpc>
              <a:spcBef>
                <a:spcPts val="1680"/>
              </a:spcBef>
            </a:pPr>
            <a:r>
              <a:rPr sz="2800" spc="-10">
                <a:latin typeface="宋体"/>
                <a:cs typeface="宋体"/>
              </a:rPr>
              <a:t>勘察、设计</a:t>
            </a:r>
            <a:r>
              <a:rPr sz="2800" spc="-50">
                <a:latin typeface="宋体"/>
                <a:cs typeface="宋体"/>
              </a:rPr>
              <a:t> </a:t>
            </a:r>
            <a:r>
              <a:rPr sz="2800" spc="-10">
                <a:latin typeface="宋体"/>
                <a:cs typeface="宋体"/>
              </a:rPr>
              <a:t>单位必须依</a:t>
            </a:r>
            <a:r>
              <a:rPr sz="2800" spc="-50">
                <a:latin typeface="宋体"/>
                <a:cs typeface="宋体"/>
              </a:rPr>
              <a:t> </a:t>
            </a:r>
            <a:r>
              <a:rPr sz="2800" spc="-10">
                <a:latin typeface="宋体"/>
                <a:cs typeface="宋体"/>
              </a:rPr>
              <a:t>法进行工程项项目的勘察</a:t>
            </a:r>
            <a:r>
              <a:rPr sz="2800" spc="-50">
                <a:latin typeface="宋体"/>
                <a:cs typeface="宋体"/>
              </a:rPr>
              <a:t> </a:t>
            </a:r>
            <a:r>
              <a:rPr sz="2800" spc="-10">
                <a:latin typeface="宋体"/>
                <a:cs typeface="宋体"/>
              </a:rPr>
              <a:t>和设计，严</a:t>
            </a:r>
            <a:endParaRPr sz="2800">
              <a:latin typeface="宋体"/>
              <a:cs typeface="宋体"/>
            </a:endParaRPr>
          </a:p>
        </p:txBody>
      </p:sp>
      <p:sp>
        <p:nvSpPr>
          <p:cNvPr id="12" name="object 12"/>
          <p:cNvSpPr txBox="1"/>
          <p:nvPr/>
        </p:nvSpPr>
        <p:spPr>
          <a:xfrm>
            <a:off x="838522" y="5718206"/>
            <a:ext cx="21590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目的技术方案</a:t>
            </a:r>
            <a:endParaRPr sz="2800">
              <a:latin typeface="宋体"/>
              <a:cs typeface="宋体"/>
            </a:endParaRPr>
          </a:p>
        </p:txBody>
      </p:sp>
      <p:sp>
        <p:nvSpPr>
          <p:cNvPr id="13" name="object 13"/>
          <p:cNvSpPr txBox="1"/>
          <p:nvPr/>
        </p:nvSpPr>
        <p:spPr>
          <a:xfrm>
            <a:off x="838522" y="6571646"/>
            <a:ext cx="18034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量指标负责</a:t>
            </a:r>
            <a:endParaRPr sz="2800">
              <a:latin typeface="宋体"/>
              <a:cs typeface="宋体"/>
            </a:endParaRPr>
          </a:p>
        </p:txBody>
      </p:sp>
      <p:grpSp>
        <p:nvGrpSpPr>
          <p:cNvPr id="14" name="object 14"/>
          <p:cNvGrpSpPr/>
          <p:nvPr/>
        </p:nvGrpSpPr>
        <p:grpSpPr>
          <a:xfrm>
            <a:off x="3221037" y="1519237"/>
            <a:ext cx="5711825" cy="2409825"/>
            <a:chOff x="3221037" y="1519237"/>
            <a:chExt cx="5711825" cy="2409825"/>
          </a:xfrm>
        </p:grpSpPr>
        <p:sp>
          <p:nvSpPr>
            <p:cNvPr id="15" name="object 15"/>
            <p:cNvSpPr/>
            <p:nvPr/>
          </p:nvSpPr>
          <p:spPr>
            <a:xfrm>
              <a:off x="3225800" y="1523999"/>
              <a:ext cx="5702300" cy="2400300"/>
            </a:xfrm>
            <a:custGeom>
              <a:rect l="l" t="t" r="r" b="b"/>
              <a:pathLst>
                <a:path w="5702300" h="2400300">
                  <a:moveTo>
                    <a:pt x="400058" y="2400300"/>
                  </a:moveTo>
                  <a:lnTo>
                    <a:pt x="353402" y="2397608"/>
                  </a:lnTo>
                  <a:lnTo>
                    <a:pt x="308328" y="2389733"/>
                  </a:lnTo>
                  <a:lnTo>
                    <a:pt x="265135" y="2376976"/>
                  </a:lnTo>
                  <a:lnTo>
                    <a:pt x="224122" y="2359637"/>
                  </a:lnTo>
                  <a:lnTo>
                    <a:pt x="185591" y="2338015"/>
                  </a:lnTo>
                  <a:lnTo>
                    <a:pt x="149842" y="2312411"/>
                  </a:lnTo>
                  <a:lnTo>
                    <a:pt x="117174" y="2283125"/>
                  </a:lnTo>
                  <a:lnTo>
                    <a:pt x="87888" y="2250457"/>
                  </a:lnTo>
                  <a:lnTo>
                    <a:pt x="62284" y="2214708"/>
                  </a:lnTo>
                  <a:lnTo>
                    <a:pt x="40662" y="2176177"/>
                  </a:lnTo>
                  <a:lnTo>
                    <a:pt x="23322" y="2135164"/>
                  </a:lnTo>
                  <a:lnTo>
                    <a:pt x="10565" y="2091971"/>
                  </a:lnTo>
                  <a:lnTo>
                    <a:pt x="2691" y="2046896"/>
                  </a:lnTo>
                  <a:lnTo>
                    <a:pt x="0" y="2000241"/>
                  </a:lnTo>
                  <a:lnTo>
                    <a:pt x="0" y="400057"/>
                  </a:lnTo>
                  <a:lnTo>
                    <a:pt x="2691" y="353402"/>
                  </a:lnTo>
                  <a:lnTo>
                    <a:pt x="10565" y="308328"/>
                  </a:lnTo>
                  <a:lnTo>
                    <a:pt x="23322" y="265134"/>
                  </a:lnTo>
                  <a:lnTo>
                    <a:pt x="40662" y="224122"/>
                  </a:lnTo>
                  <a:lnTo>
                    <a:pt x="62284" y="185591"/>
                  </a:lnTo>
                  <a:lnTo>
                    <a:pt x="87888" y="149841"/>
                  </a:lnTo>
                  <a:lnTo>
                    <a:pt x="117174" y="117173"/>
                  </a:lnTo>
                  <a:lnTo>
                    <a:pt x="149842" y="87887"/>
                  </a:lnTo>
                  <a:lnTo>
                    <a:pt x="185592" y="62283"/>
                  </a:lnTo>
                  <a:lnTo>
                    <a:pt x="224123" y="40662"/>
                  </a:lnTo>
                  <a:lnTo>
                    <a:pt x="265135" y="23322"/>
                  </a:lnTo>
                  <a:lnTo>
                    <a:pt x="308329" y="10565"/>
                  </a:lnTo>
                  <a:lnTo>
                    <a:pt x="353404" y="2691"/>
                  </a:lnTo>
                  <a:lnTo>
                    <a:pt x="400057" y="0"/>
                  </a:lnTo>
                  <a:lnTo>
                    <a:pt x="5302242" y="0"/>
                  </a:lnTo>
                  <a:lnTo>
                    <a:pt x="5348897" y="2691"/>
                  </a:lnTo>
                  <a:lnTo>
                    <a:pt x="5393971" y="10565"/>
                  </a:lnTo>
                  <a:lnTo>
                    <a:pt x="5437165" y="23322"/>
                  </a:lnTo>
                  <a:lnTo>
                    <a:pt x="5478177" y="40662"/>
                  </a:lnTo>
                  <a:lnTo>
                    <a:pt x="5516708" y="62284"/>
                  </a:lnTo>
                  <a:lnTo>
                    <a:pt x="5552457" y="87888"/>
                  </a:lnTo>
                  <a:lnTo>
                    <a:pt x="5585125" y="117174"/>
                  </a:lnTo>
                  <a:lnTo>
                    <a:pt x="5614411" y="149842"/>
                  </a:lnTo>
                  <a:lnTo>
                    <a:pt x="5640015" y="185591"/>
                  </a:lnTo>
                  <a:lnTo>
                    <a:pt x="5661637" y="224122"/>
                  </a:lnTo>
                  <a:lnTo>
                    <a:pt x="5678976" y="265135"/>
                  </a:lnTo>
                  <a:lnTo>
                    <a:pt x="5691733" y="308328"/>
                  </a:lnTo>
                  <a:lnTo>
                    <a:pt x="5699608" y="353403"/>
                  </a:lnTo>
                  <a:lnTo>
                    <a:pt x="5702300" y="400057"/>
                  </a:lnTo>
                  <a:lnTo>
                    <a:pt x="5702299" y="2000241"/>
                  </a:lnTo>
                  <a:lnTo>
                    <a:pt x="5699608" y="2046897"/>
                  </a:lnTo>
                  <a:lnTo>
                    <a:pt x="5691734" y="2091971"/>
                  </a:lnTo>
                  <a:lnTo>
                    <a:pt x="5678977" y="2135164"/>
                  </a:lnTo>
                  <a:lnTo>
                    <a:pt x="5661637" y="2176177"/>
                  </a:lnTo>
                  <a:lnTo>
                    <a:pt x="5640015" y="2214708"/>
                  </a:lnTo>
                  <a:lnTo>
                    <a:pt x="5614411" y="2250457"/>
                  </a:lnTo>
                  <a:lnTo>
                    <a:pt x="5585125" y="2283125"/>
                  </a:lnTo>
                  <a:lnTo>
                    <a:pt x="5552457" y="2312411"/>
                  </a:lnTo>
                  <a:lnTo>
                    <a:pt x="5516708" y="2338015"/>
                  </a:lnTo>
                  <a:lnTo>
                    <a:pt x="5478177" y="2359637"/>
                  </a:lnTo>
                  <a:lnTo>
                    <a:pt x="5437165" y="2376976"/>
                  </a:lnTo>
                  <a:lnTo>
                    <a:pt x="5393971" y="2389733"/>
                  </a:lnTo>
                  <a:lnTo>
                    <a:pt x="5348897" y="2397608"/>
                  </a:lnTo>
                  <a:lnTo>
                    <a:pt x="5302242" y="2400299"/>
                  </a:lnTo>
                  <a:lnTo>
                    <a:pt x="400058" y="2400300"/>
                  </a:lnTo>
                  <a:close/>
                </a:path>
              </a:pathLst>
            </a:custGeom>
            <a:solidFill>
              <a:srgbClr val="BBE0E3"/>
            </a:solidFill>
          </p:spPr>
          <p:txBody>
            <a:bodyPr wrap="square" lIns="0" tIns="0" rIns="0" bIns="0" rtlCol="0"/>
            <a:lstStyle/>
            <a:p/>
          </p:txBody>
        </p:sp>
        <p:sp>
          <p:nvSpPr>
            <p:cNvPr id="16" name="object 16"/>
            <p:cNvSpPr/>
            <p:nvPr/>
          </p:nvSpPr>
          <p:spPr>
            <a:xfrm>
              <a:off x="3225800" y="1523999"/>
              <a:ext cx="5702300" cy="2400300"/>
            </a:xfrm>
            <a:custGeom>
              <a:rect l="l" t="t" r="r" b="b"/>
              <a:pathLst>
                <a:path w="5702300" h="2400300">
                  <a:moveTo>
                    <a:pt x="0" y="400058"/>
                  </a:moveTo>
                  <a:lnTo>
                    <a:pt x="2691" y="353403"/>
                  </a:lnTo>
                  <a:lnTo>
                    <a:pt x="10565" y="308328"/>
                  </a:lnTo>
                  <a:lnTo>
                    <a:pt x="23322" y="265135"/>
                  </a:lnTo>
                  <a:lnTo>
                    <a:pt x="40662" y="224122"/>
                  </a:lnTo>
                  <a:lnTo>
                    <a:pt x="62283" y="185591"/>
                  </a:lnTo>
                  <a:lnTo>
                    <a:pt x="87887" y="149842"/>
                  </a:lnTo>
                  <a:lnTo>
                    <a:pt x="117173" y="117174"/>
                  </a:lnTo>
                  <a:lnTo>
                    <a:pt x="149841" y="87888"/>
                  </a:lnTo>
                  <a:lnTo>
                    <a:pt x="185591" y="62284"/>
                  </a:lnTo>
                  <a:lnTo>
                    <a:pt x="224122" y="40662"/>
                  </a:lnTo>
                  <a:lnTo>
                    <a:pt x="265134" y="23322"/>
                  </a:lnTo>
                  <a:lnTo>
                    <a:pt x="308327" y="10565"/>
                  </a:lnTo>
                  <a:lnTo>
                    <a:pt x="353402" y="2691"/>
                  </a:lnTo>
                  <a:lnTo>
                    <a:pt x="400057" y="0"/>
                  </a:lnTo>
                  <a:lnTo>
                    <a:pt x="5302242" y="0"/>
                  </a:lnTo>
                  <a:lnTo>
                    <a:pt x="5348896" y="2691"/>
                  </a:lnTo>
                  <a:lnTo>
                    <a:pt x="5393970" y="10565"/>
                  </a:lnTo>
                  <a:lnTo>
                    <a:pt x="5437164" y="23322"/>
                  </a:lnTo>
                  <a:lnTo>
                    <a:pt x="5478176" y="40662"/>
                  </a:lnTo>
                  <a:lnTo>
                    <a:pt x="5516707" y="62283"/>
                  </a:lnTo>
                  <a:lnTo>
                    <a:pt x="5552457" y="87887"/>
                  </a:lnTo>
                  <a:lnTo>
                    <a:pt x="5585124" y="117173"/>
                  </a:lnTo>
                  <a:lnTo>
                    <a:pt x="5614411" y="149841"/>
                  </a:lnTo>
                  <a:lnTo>
                    <a:pt x="5640015" y="185591"/>
                  </a:lnTo>
                  <a:lnTo>
                    <a:pt x="5661637" y="224122"/>
                  </a:lnTo>
                  <a:lnTo>
                    <a:pt x="5678976" y="265134"/>
                  </a:lnTo>
                  <a:lnTo>
                    <a:pt x="5691733" y="308328"/>
                  </a:lnTo>
                  <a:lnTo>
                    <a:pt x="5699608" y="353402"/>
                  </a:lnTo>
                  <a:lnTo>
                    <a:pt x="5702300" y="400057"/>
                  </a:lnTo>
                  <a:lnTo>
                    <a:pt x="5702300" y="2000241"/>
                  </a:lnTo>
                  <a:lnTo>
                    <a:pt x="5699608" y="2046896"/>
                  </a:lnTo>
                  <a:lnTo>
                    <a:pt x="5691734" y="2091971"/>
                  </a:lnTo>
                  <a:lnTo>
                    <a:pt x="5678977" y="2135164"/>
                  </a:lnTo>
                  <a:lnTo>
                    <a:pt x="5661637" y="2176177"/>
                  </a:lnTo>
                  <a:lnTo>
                    <a:pt x="5640015" y="2214708"/>
                  </a:lnTo>
                  <a:lnTo>
                    <a:pt x="5614411" y="2250457"/>
                  </a:lnTo>
                  <a:lnTo>
                    <a:pt x="5585125" y="2283125"/>
                  </a:lnTo>
                  <a:lnTo>
                    <a:pt x="5552457" y="2312411"/>
                  </a:lnTo>
                  <a:lnTo>
                    <a:pt x="5516708" y="2338015"/>
                  </a:lnTo>
                  <a:lnTo>
                    <a:pt x="5478177" y="2359637"/>
                  </a:lnTo>
                  <a:lnTo>
                    <a:pt x="5437165" y="2376976"/>
                  </a:lnTo>
                  <a:lnTo>
                    <a:pt x="5393971" y="2389733"/>
                  </a:lnTo>
                  <a:lnTo>
                    <a:pt x="5348897" y="2397608"/>
                  </a:lnTo>
                  <a:lnTo>
                    <a:pt x="5302242" y="2400299"/>
                  </a:lnTo>
                  <a:lnTo>
                    <a:pt x="400058" y="2400300"/>
                  </a:lnTo>
                  <a:lnTo>
                    <a:pt x="353402" y="2397608"/>
                  </a:lnTo>
                  <a:lnTo>
                    <a:pt x="308328" y="2389733"/>
                  </a:lnTo>
                  <a:lnTo>
                    <a:pt x="265135" y="2376976"/>
                  </a:lnTo>
                  <a:lnTo>
                    <a:pt x="224122" y="2359637"/>
                  </a:lnTo>
                  <a:lnTo>
                    <a:pt x="185591" y="2338015"/>
                  </a:lnTo>
                  <a:lnTo>
                    <a:pt x="149842" y="2312411"/>
                  </a:lnTo>
                  <a:lnTo>
                    <a:pt x="117174" y="2283125"/>
                  </a:lnTo>
                  <a:lnTo>
                    <a:pt x="87888" y="2250457"/>
                  </a:lnTo>
                  <a:lnTo>
                    <a:pt x="62284" y="2214708"/>
                  </a:lnTo>
                  <a:lnTo>
                    <a:pt x="40662" y="2176177"/>
                  </a:lnTo>
                  <a:lnTo>
                    <a:pt x="23322" y="2135164"/>
                  </a:lnTo>
                  <a:lnTo>
                    <a:pt x="10565" y="2091971"/>
                  </a:lnTo>
                  <a:lnTo>
                    <a:pt x="2691" y="2046897"/>
                  </a:lnTo>
                  <a:lnTo>
                    <a:pt x="0" y="2000241"/>
                  </a:lnTo>
                  <a:lnTo>
                    <a:pt x="0" y="400058"/>
                  </a:lnTo>
                  <a:close/>
                </a:path>
              </a:pathLst>
            </a:custGeom>
            <a:ln w="9525">
              <a:solidFill>
                <a:srgbClr val="000000"/>
              </a:solidFill>
            </a:ln>
          </p:spPr>
          <p:txBody>
            <a:bodyPr wrap="square" lIns="0" tIns="0" rIns="0" bIns="0" rtlCol="0"/>
            <a:lstStyle/>
            <a:p/>
          </p:txBody>
        </p:sp>
      </p:grpSp>
      <p:sp>
        <p:nvSpPr>
          <p:cNvPr id="17" name="object 17"/>
          <p:cNvSpPr txBox="1"/>
          <p:nvPr/>
        </p:nvSpPr>
        <p:spPr>
          <a:xfrm>
            <a:off x="3442022" y="1426225"/>
            <a:ext cx="5359400" cy="2585720"/>
          </a:xfrm>
          <a:prstGeom prst="rect">
            <a:avLst/>
          </a:prstGeom>
        </p:spPr>
        <p:txBody>
          <a:bodyPr vert="horz" wrap="square" lIns="0" tIns="226060" rIns="0" bIns="0" rtlCol="0">
            <a:spAutoFit/>
          </a:bodyPr>
          <a:lstStyle/>
          <a:p>
            <a:pPr algn="ctr">
              <a:lnSpc>
                <a:spcPct val="100000"/>
              </a:lnSpc>
              <a:spcBef>
                <a:spcPts val="1780"/>
              </a:spcBef>
            </a:pPr>
            <a:r>
              <a:rPr sz="2800" spc="-10">
                <a:latin typeface="宋体"/>
                <a:cs typeface="宋体"/>
              </a:rPr>
              <a:t>协助、配合。</a:t>
            </a:r>
            <a:endParaRPr sz="2800">
              <a:latin typeface="宋体"/>
              <a:cs typeface="宋体"/>
            </a:endParaRPr>
          </a:p>
          <a:p>
            <a:pPr marL="12700" marR="5080" algn="ctr">
              <a:lnSpc>
                <a:spcPct val="100000"/>
              </a:lnSpc>
              <a:spcBef>
                <a:spcPts val="1680"/>
              </a:spcBef>
            </a:pPr>
            <a:r>
              <a:rPr sz="2800" spc="-5">
                <a:latin typeface="宋体"/>
                <a:cs typeface="宋体"/>
              </a:rPr>
              <a:t>资产管理和网络运行维护部门应提供与工程有关的资源现状信息，并对本期工程建设所需资源提出使用</a:t>
            </a:r>
            <a:r>
              <a:rPr sz="2800" spc="-20">
                <a:latin typeface="宋体"/>
                <a:cs typeface="宋体"/>
              </a:rPr>
              <a:t>建议。</a:t>
            </a:r>
            <a:endParaRPr sz="2800">
              <a:latin typeface="宋体"/>
              <a:cs typeface="宋体"/>
            </a:endParaRPr>
          </a:p>
        </p:txBody>
      </p:sp>
      <p:sp>
        <p:nvSpPr>
          <p:cNvPr id="18" name="object 18"/>
          <p:cNvSpPr txBox="1"/>
          <p:nvPr/>
        </p:nvSpPr>
        <p:spPr>
          <a:xfrm>
            <a:off x="3442022" y="4199905"/>
            <a:ext cx="5715000" cy="452120"/>
          </a:xfrm>
          <a:prstGeom prst="rect">
            <a:avLst/>
          </a:prstGeom>
        </p:spPr>
        <p:txBody>
          <a:bodyPr vert="horz" wrap="square" lIns="0" tIns="12700" rIns="0" bIns="0" rtlCol="0">
            <a:spAutoFit/>
          </a:bodyPr>
          <a:lstStyle/>
          <a:p>
            <a:pPr marL="12700">
              <a:lnSpc>
                <a:spcPct val="100000"/>
              </a:lnSpc>
              <a:spcBef>
                <a:spcPts val="100"/>
              </a:spcBef>
            </a:pPr>
            <a:r>
              <a:rPr sz="2800" spc="-5">
                <a:latin typeface="宋体"/>
                <a:cs typeface="宋体"/>
              </a:rPr>
              <a:t>项目实施部门负责向资源管理部门提</a:t>
            </a:r>
            <a:endParaRPr sz="2800">
              <a:latin typeface="宋体"/>
              <a:cs typeface="宋体"/>
            </a:endParaRPr>
          </a:p>
        </p:txBody>
      </p:sp>
      <p:sp>
        <p:nvSpPr>
          <p:cNvPr id="19" name="object 19"/>
          <p:cNvSpPr txBox="1"/>
          <p:nvPr/>
        </p:nvSpPr>
        <p:spPr>
          <a:xfrm>
            <a:off x="3442022" y="4626626"/>
            <a:ext cx="5715000" cy="452120"/>
          </a:xfrm>
          <a:prstGeom prst="rect">
            <a:avLst/>
          </a:prstGeom>
        </p:spPr>
        <p:txBody>
          <a:bodyPr vert="horz" wrap="square" lIns="0" tIns="12700" rIns="0" bIns="0" rtlCol="0">
            <a:spAutoFit/>
          </a:bodyPr>
          <a:lstStyle/>
          <a:p>
            <a:pPr marL="12700">
              <a:lnSpc>
                <a:spcPct val="100000"/>
              </a:lnSpc>
              <a:spcBef>
                <a:spcPts val="100"/>
              </a:spcBef>
            </a:pPr>
            <a:r>
              <a:rPr sz="2800" spc="-5">
                <a:latin typeface="宋体"/>
                <a:cs typeface="宋体"/>
              </a:rPr>
              <a:t>提出资源需求，协调办理资源占用手</a:t>
            </a:r>
            <a:endParaRPr sz="2800">
              <a:latin typeface="宋体"/>
              <a:cs typeface="宋体"/>
            </a:endParaRPr>
          </a:p>
        </p:txBody>
      </p:sp>
      <p:sp>
        <p:nvSpPr>
          <p:cNvPr id="20" name="object 20"/>
          <p:cNvSpPr txBox="1"/>
          <p:nvPr/>
        </p:nvSpPr>
        <p:spPr>
          <a:xfrm>
            <a:off x="4686622" y="6546866"/>
            <a:ext cx="28702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随工人员签字确认</a:t>
            </a:r>
            <a:endParaRPr sz="2800">
              <a:latin typeface="宋体"/>
              <a:cs typeface="宋体"/>
            </a:endParaRPr>
          </a:p>
        </p:txBody>
      </p:sp>
      <p:grpSp>
        <p:nvGrpSpPr>
          <p:cNvPr id="21" name="object 21"/>
          <p:cNvGrpSpPr/>
          <p:nvPr/>
        </p:nvGrpSpPr>
        <p:grpSpPr>
          <a:xfrm>
            <a:off x="1176337" y="4237037"/>
            <a:ext cx="631825" cy="2232025"/>
            <a:chOff x="1176337" y="4237037"/>
            <a:chExt cx="631825" cy="2232025"/>
          </a:xfrm>
        </p:grpSpPr>
        <p:sp>
          <p:nvSpPr>
            <p:cNvPr id="22" name="object 22"/>
            <p:cNvSpPr/>
            <p:nvPr/>
          </p:nvSpPr>
          <p:spPr>
            <a:xfrm>
              <a:off x="1181099" y="4241800"/>
              <a:ext cx="622300" cy="2222500"/>
            </a:xfrm>
            <a:custGeom>
              <a:rect l="l" t="t" r="r" b="b"/>
              <a:pathLst>
                <a:path w="622300" h="2222500">
                  <a:moveTo>
                    <a:pt x="311149" y="0"/>
                  </a:moveTo>
                  <a:close/>
                </a:path>
                <a:path w="622300" h="2222500">
                  <a:moveTo>
                    <a:pt x="622299" y="1111250"/>
                  </a:moveTo>
                  <a:lnTo>
                    <a:pt x="0" y="1111250"/>
                  </a:lnTo>
                  <a:lnTo>
                    <a:pt x="612" y="1040972"/>
                  </a:lnTo>
                  <a:lnTo>
                    <a:pt x="2424" y="971856"/>
                  </a:lnTo>
                  <a:lnTo>
                    <a:pt x="5400" y="904032"/>
                  </a:lnTo>
                  <a:lnTo>
                    <a:pt x="9503" y="837630"/>
                  </a:lnTo>
                  <a:lnTo>
                    <a:pt x="14696" y="772780"/>
                  </a:lnTo>
                  <a:lnTo>
                    <a:pt x="20944" y="709612"/>
                  </a:lnTo>
                  <a:lnTo>
                    <a:pt x="28209" y="648257"/>
                  </a:lnTo>
                  <a:lnTo>
                    <a:pt x="36456" y="588844"/>
                  </a:lnTo>
                  <a:lnTo>
                    <a:pt x="45648" y="531504"/>
                  </a:lnTo>
                  <a:lnTo>
                    <a:pt x="55748" y="476367"/>
                  </a:lnTo>
                  <a:lnTo>
                    <a:pt x="66720" y="423563"/>
                  </a:lnTo>
                  <a:lnTo>
                    <a:pt x="78527" y="373223"/>
                  </a:lnTo>
                  <a:lnTo>
                    <a:pt x="91134" y="325476"/>
                  </a:lnTo>
                  <a:lnTo>
                    <a:pt x="104503" y="280452"/>
                  </a:lnTo>
                  <a:lnTo>
                    <a:pt x="118599" y="238283"/>
                  </a:lnTo>
                  <a:lnTo>
                    <a:pt x="133384" y="199097"/>
                  </a:lnTo>
                  <a:lnTo>
                    <a:pt x="148822" y="163026"/>
                  </a:lnTo>
                  <a:lnTo>
                    <a:pt x="181513" y="100746"/>
                  </a:lnTo>
                  <a:lnTo>
                    <a:pt x="216379" y="52486"/>
                  </a:lnTo>
                  <a:lnTo>
                    <a:pt x="253130" y="19285"/>
                  </a:lnTo>
                  <a:lnTo>
                    <a:pt x="291474" y="2186"/>
                  </a:lnTo>
                  <a:lnTo>
                    <a:pt x="311149" y="0"/>
                  </a:lnTo>
                  <a:lnTo>
                    <a:pt x="330827" y="2186"/>
                  </a:lnTo>
                  <a:lnTo>
                    <a:pt x="369170" y="19285"/>
                  </a:lnTo>
                  <a:lnTo>
                    <a:pt x="405921" y="52486"/>
                  </a:lnTo>
                  <a:lnTo>
                    <a:pt x="440787" y="100747"/>
                  </a:lnTo>
                  <a:lnTo>
                    <a:pt x="473478" y="163027"/>
                  </a:lnTo>
                  <a:lnTo>
                    <a:pt x="488916" y="199099"/>
                  </a:lnTo>
                  <a:lnTo>
                    <a:pt x="503701" y="238284"/>
                  </a:lnTo>
                  <a:lnTo>
                    <a:pt x="517797" y="280454"/>
                  </a:lnTo>
                  <a:lnTo>
                    <a:pt x="531166" y="325477"/>
                  </a:lnTo>
                  <a:lnTo>
                    <a:pt x="543772" y="373224"/>
                  </a:lnTo>
                  <a:lnTo>
                    <a:pt x="555580" y="423565"/>
                  </a:lnTo>
                  <a:lnTo>
                    <a:pt x="566552" y="476369"/>
                  </a:lnTo>
                  <a:lnTo>
                    <a:pt x="576652" y="531506"/>
                  </a:lnTo>
                  <a:lnTo>
                    <a:pt x="585843" y="588846"/>
                  </a:lnTo>
                  <a:lnTo>
                    <a:pt x="594090" y="648258"/>
                  </a:lnTo>
                  <a:lnTo>
                    <a:pt x="601355" y="709614"/>
                  </a:lnTo>
                  <a:lnTo>
                    <a:pt x="607603" y="772781"/>
                  </a:lnTo>
                  <a:lnTo>
                    <a:pt x="612797" y="837631"/>
                  </a:lnTo>
                  <a:lnTo>
                    <a:pt x="616899" y="904033"/>
                  </a:lnTo>
                  <a:lnTo>
                    <a:pt x="619875" y="971857"/>
                  </a:lnTo>
                  <a:lnTo>
                    <a:pt x="621687" y="1040973"/>
                  </a:lnTo>
                  <a:lnTo>
                    <a:pt x="622299" y="1111250"/>
                  </a:lnTo>
                  <a:close/>
                </a:path>
                <a:path w="622300" h="2222500">
                  <a:moveTo>
                    <a:pt x="311150" y="2222499"/>
                  </a:moveTo>
                  <a:lnTo>
                    <a:pt x="291472" y="2220313"/>
                  </a:lnTo>
                  <a:lnTo>
                    <a:pt x="272120" y="2213841"/>
                  </a:lnTo>
                  <a:lnTo>
                    <a:pt x="234536" y="2188560"/>
                  </a:lnTo>
                  <a:lnTo>
                    <a:pt x="198691" y="2147699"/>
                  </a:lnTo>
                  <a:lnTo>
                    <a:pt x="164876" y="2092299"/>
                  </a:lnTo>
                  <a:lnTo>
                    <a:pt x="133383" y="2023400"/>
                  </a:lnTo>
                  <a:lnTo>
                    <a:pt x="118598" y="1984214"/>
                  </a:lnTo>
                  <a:lnTo>
                    <a:pt x="104502" y="1942045"/>
                  </a:lnTo>
                  <a:lnTo>
                    <a:pt x="91133" y="1897021"/>
                  </a:lnTo>
                  <a:lnTo>
                    <a:pt x="78527" y="1849274"/>
                  </a:lnTo>
                  <a:lnTo>
                    <a:pt x="66719" y="1798934"/>
                  </a:lnTo>
                  <a:lnTo>
                    <a:pt x="55747" y="1746130"/>
                  </a:lnTo>
                  <a:lnTo>
                    <a:pt x="45647" y="1690993"/>
                  </a:lnTo>
                  <a:lnTo>
                    <a:pt x="36456" y="1633653"/>
                  </a:lnTo>
                  <a:lnTo>
                    <a:pt x="28209" y="1574240"/>
                  </a:lnTo>
                  <a:lnTo>
                    <a:pt x="20943" y="1512885"/>
                  </a:lnTo>
                  <a:lnTo>
                    <a:pt x="14696" y="1449718"/>
                  </a:lnTo>
                  <a:lnTo>
                    <a:pt x="9502" y="1384868"/>
                  </a:lnTo>
                  <a:lnTo>
                    <a:pt x="5400" y="1318466"/>
                  </a:lnTo>
                  <a:lnTo>
                    <a:pt x="2424" y="1250642"/>
                  </a:lnTo>
                  <a:lnTo>
                    <a:pt x="612" y="1181526"/>
                  </a:lnTo>
                  <a:lnTo>
                    <a:pt x="0" y="1111249"/>
                  </a:lnTo>
                  <a:lnTo>
                    <a:pt x="622299" y="1111250"/>
                  </a:lnTo>
                  <a:lnTo>
                    <a:pt x="621687" y="1181526"/>
                  </a:lnTo>
                  <a:lnTo>
                    <a:pt x="619875" y="1250642"/>
                  </a:lnTo>
                  <a:lnTo>
                    <a:pt x="616899" y="1318466"/>
                  </a:lnTo>
                  <a:lnTo>
                    <a:pt x="612796" y="1384868"/>
                  </a:lnTo>
                  <a:lnTo>
                    <a:pt x="607603" y="1449718"/>
                  </a:lnTo>
                  <a:lnTo>
                    <a:pt x="601355" y="1512886"/>
                  </a:lnTo>
                  <a:lnTo>
                    <a:pt x="594090" y="1574241"/>
                  </a:lnTo>
                  <a:lnTo>
                    <a:pt x="585843" y="1633654"/>
                  </a:lnTo>
                  <a:lnTo>
                    <a:pt x="576651" y="1690993"/>
                  </a:lnTo>
                  <a:lnTo>
                    <a:pt x="566551" y="1746130"/>
                  </a:lnTo>
                  <a:lnTo>
                    <a:pt x="555579" y="1798934"/>
                  </a:lnTo>
                  <a:lnTo>
                    <a:pt x="543772" y="1849275"/>
                  </a:lnTo>
                  <a:lnTo>
                    <a:pt x="531165" y="1897022"/>
                  </a:lnTo>
                  <a:lnTo>
                    <a:pt x="517796" y="1942045"/>
                  </a:lnTo>
                  <a:lnTo>
                    <a:pt x="503701" y="1984215"/>
                  </a:lnTo>
                  <a:lnTo>
                    <a:pt x="488916" y="2023400"/>
                  </a:lnTo>
                  <a:lnTo>
                    <a:pt x="473478" y="2059472"/>
                  </a:lnTo>
                  <a:lnTo>
                    <a:pt x="440787" y="2121751"/>
                  </a:lnTo>
                  <a:lnTo>
                    <a:pt x="405921" y="2170012"/>
                  </a:lnTo>
                  <a:lnTo>
                    <a:pt x="369170" y="2203213"/>
                  </a:lnTo>
                  <a:lnTo>
                    <a:pt x="330827" y="2220313"/>
                  </a:lnTo>
                  <a:lnTo>
                    <a:pt x="311150" y="2222499"/>
                  </a:lnTo>
                  <a:close/>
                </a:path>
              </a:pathLst>
            </a:custGeom>
            <a:solidFill>
              <a:srgbClr val="FF00FF"/>
            </a:solidFill>
          </p:spPr>
          <p:txBody>
            <a:bodyPr wrap="square" lIns="0" tIns="0" rIns="0" bIns="0" rtlCol="0"/>
            <a:lstStyle/>
            <a:p/>
          </p:txBody>
        </p:sp>
        <p:sp>
          <p:nvSpPr>
            <p:cNvPr id="23" name="object 23"/>
            <p:cNvSpPr/>
            <p:nvPr/>
          </p:nvSpPr>
          <p:spPr>
            <a:xfrm>
              <a:off x="1181099" y="4241800"/>
              <a:ext cx="622300" cy="2222500"/>
            </a:xfrm>
            <a:custGeom>
              <a:rect l="l" t="t" r="r" b="b"/>
              <a:pathLst>
                <a:path w="622300" h="2222500">
                  <a:moveTo>
                    <a:pt x="0" y="1111250"/>
                  </a:moveTo>
                  <a:lnTo>
                    <a:pt x="612" y="1040973"/>
                  </a:lnTo>
                  <a:lnTo>
                    <a:pt x="2424" y="971857"/>
                  </a:lnTo>
                  <a:lnTo>
                    <a:pt x="5400" y="904033"/>
                  </a:lnTo>
                  <a:lnTo>
                    <a:pt x="9503" y="837631"/>
                  </a:lnTo>
                  <a:lnTo>
                    <a:pt x="14696" y="772781"/>
                  </a:lnTo>
                  <a:lnTo>
                    <a:pt x="20944" y="709614"/>
                  </a:lnTo>
                  <a:lnTo>
                    <a:pt x="28209" y="648258"/>
                  </a:lnTo>
                  <a:lnTo>
                    <a:pt x="36456" y="588846"/>
                  </a:lnTo>
                  <a:lnTo>
                    <a:pt x="45648" y="531506"/>
                  </a:lnTo>
                  <a:lnTo>
                    <a:pt x="55748" y="476369"/>
                  </a:lnTo>
                  <a:lnTo>
                    <a:pt x="66719" y="423565"/>
                  </a:lnTo>
                  <a:lnTo>
                    <a:pt x="78527" y="373224"/>
                  </a:lnTo>
                  <a:lnTo>
                    <a:pt x="91133" y="325477"/>
                  </a:lnTo>
                  <a:lnTo>
                    <a:pt x="104503" y="280454"/>
                  </a:lnTo>
                  <a:lnTo>
                    <a:pt x="118598" y="238284"/>
                  </a:lnTo>
                  <a:lnTo>
                    <a:pt x="133383" y="199099"/>
                  </a:lnTo>
                  <a:lnTo>
                    <a:pt x="148821" y="163027"/>
                  </a:lnTo>
                  <a:lnTo>
                    <a:pt x="181512" y="100747"/>
                  </a:lnTo>
                  <a:lnTo>
                    <a:pt x="216378" y="52486"/>
                  </a:lnTo>
                  <a:lnTo>
                    <a:pt x="253129" y="19285"/>
                  </a:lnTo>
                  <a:lnTo>
                    <a:pt x="291472" y="2186"/>
                  </a:lnTo>
                  <a:lnTo>
                    <a:pt x="311150" y="0"/>
                  </a:lnTo>
                  <a:lnTo>
                    <a:pt x="330827" y="2186"/>
                  </a:lnTo>
                  <a:lnTo>
                    <a:pt x="350179" y="8657"/>
                  </a:lnTo>
                  <a:lnTo>
                    <a:pt x="387762" y="33938"/>
                  </a:lnTo>
                  <a:lnTo>
                    <a:pt x="423607" y="74799"/>
                  </a:lnTo>
                  <a:lnTo>
                    <a:pt x="457422" y="130199"/>
                  </a:lnTo>
                  <a:lnTo>
                    <a:pt x="488916" y="199097"/>
                  </a:lnTo>
                  <a:lnTo>
                    <a:pt x="503701" y="238283"/>
                  </a:lnTo>
                  <a:lnTo>
                    <a:pt x="517796" y="280452"/>
                  </a:lnTo>
                  <a:lnTo>
                    <a:pt x="531165" y="325476"/>
                  </a:lnTo>
                  <a:lnTo>
                    <a:pt x="543772" y="373223"/>
                  </a:lnTo>
                  <a:lnTo>
                    <a:pt x="555579" y="423563"/>
                  </a:lnTo>
                  <a:lnTo>
                    <a:pt x="566551" y="476367"/>
                  </a:lnTo>
                  <a:lnTo>
                    <a:pt x="576652" y="531504"/>
                  </a:lnTo>
                  <a:lnTo>
                    <a:pt x="585843" y="588844"/>
                  </a:lnTo>
                  <a:lnTo>
                    <a:pt x="594090" y="648257"/>
                  </a:lnTo>
                  <a:lnTo>
                    <a:pt x="601355" y="709612"/>
                  </a:lnTo>
                  <a:lnTo>
                    <a:pt x="607603" y="772780"/>
                  </a:lnTo>
                  <a:lnTo>
                    <a:pt x="612797" y="837630"/>
                  </a:lnTo>
                  <a:lnTo>
                    <a:pt x="616899" y="904032"/>
                  </a:lnTo>
                  <a:lnTo>
                    <a:pt x="619875" y="971856"/>
                  </a:lnTo>
                  <a:lnTo>
                    <a:pt x="621687" y="1040972"/>
                  </a:lnTo>
                  <a:lnTo>
                    <a:pt x="622299" y="1111249"/>
                  </a:lnTo>
                  <a:lnTo>
                    <a:pt x="621687" y="1181526"/>
                  </a:lnTo>
                  <a:lnTo>
                    <a:pt x="619875" y="1250642"/>
                  </a:lnTo>
                  <a:lnTo>
                    <a:pt x="616899" y="1318466"/>
                  </a:lnTo>
                  <a:lnTo>
                    <a:pt x="612796" y="1384868"/>
                  </a:lnTo>
                  <a:lnTo>
                    <a:pt x="607603" y="1449718"/>
                  </a:lnTo>
                  <a:lnTo>
                    <a:pt x="601355" y="1512885"/>
                  </a:lnTo>
                  <a:lnTo>
                    <a:pt x="594090" y="1574240"/>
                  </a:lnTo>
                  <a:lnTo>
                    <a:pt x="585843" y="1633653"/>
                  </a:lnTo>
                  <a:lnTo>
                    <a:pt x="576652" y="1690993"/>
                  </a:lnTo>
                  <a:lnTo>
                    <a:pt x="566552" y="1746130"/>
                  </a:lnTo>
                  <a:lnTo>
                    <a:pt x="555580" y="1798934"/>
                  </a:lnTo>
                  <a:lnTo>
                    <a:pt x="543772" y="1849274"/>
                  </a:lnTo>
                  <a:lnTo>
                    <a:pt x="531166" y="1897021"/>
                  </a:lnTo>
                  <a:lnTo>
                    <a:pt x="517796" y="1942045"/>
                  </a:lnTo>
                  <a:lnTo>
                    <a:pt x="503701" y="1984214"/>
                  </a:lnTo>
                  <a:lnTo>
                    <a:pt x="488916" y="2023400"/>
                  </a:lnTo>
                  <a:lnTo>
                    <a:pt x="473478" y="2059471"/>
                  </a:lnTo>
                  <a:lnTo>
                    <a:pt x="440787" y="2121751"/>
                  </a:lnTo>
                  <a:lnTo>
                    <a:pt x="405921" y="2170012"/>
                  </a:lnTo>
                  <a:lnTo>
                    <a:pt x="369170" y="2203213"/>
                  </a:lnTo>
                  <a:lnTo>
                    <a:pt x="330827" y="2220313"/>
                  </a:lnTo>
                  <a:lnTo>
                    <a:pt x="311150" y="2222499"/>
                  </a:lnTo>
                  <a:lnTo>
                    <a:pt x="291472" y="2220313"/>
                  </a:lnTo>
                  <a:lnTo>
                    <a:pt x="272120" y="2213841"/>
                  </a:lnTo>
                  <a:lnTo>
                    <a:pt x="234536" y="2188560"/>
                  </a:lnTo>
                  <a:lnTo>
                    <a:pt x="198692" y="2147699"/>
                  </a:lnTo>
                  <a:lnTo>
                    <a:pt x="164876" y="2092299"/>
                  </a:lnTo>
                  <a:lnTo>
                    <a:pt x="133383" y="2023400"/>
                  </a:lnTo>
                  <a:lnTo>
                    <a:pt x="118598" y="1984215"/>
                  </a:lnTo>
                  <a:lnTo>
                    <a:pt x="104503" y="1942045"/>
                  </a:lnTo>
                  <a:lnTo>
                    <a:pt x="91133" y="1897022"/>
                  </a:lnTo>
                  <a:lnTo>
                    <a:pt x="78527" y="1849275"/>
                  </a:lnTo>
                  <a:lnTo>
                    <a:pt x="66719" y="1798934"/>
                  </a:lnTo>
                  <a:lnTo>
                    <a:pt x="55747" y="1746130"/>
                  </a:lnTo>
                  <a:lnTo>
                    <a:pt x="45647" y="1690993"/>
                  </a:lnTo>
                  <a:lnTo>
                    <a:pt x="36456" y="1633654"/>
                  </a:lnTo>
                  <a:lnTo>
                    <a:pt x="28209" y="1574241"/>
                  </a:lnTo>
                  <a:lnTo>
                    <a:pt x="20944" y="1512886"/>
                  </a:lnTo>
                  <a:lnTo>
                    <a:pt x="14696" y="1449718"/>
                  </a:lnTo>
                  <a:lnTo>
                    <a:pt x="9502" y="1384868"/>
                  </a:lnTo>
                  <a:lnTo>
                    <a:pt x="5400" y="1318466"/>
                  </a:lnTo>
                  <a:lnTo>
                    <a:pt x="2424" y="1250642"/>
                  </a:lnTo>
                  <a:lnTo>
                    <a:pt x="612" y="1181526"/>
                  </a:lnTo>
                  <a:lnTo>
                    <a:pt x="0" y="1111249"/>
                  </a:lnTo>
                  <a:close/>
                </a:path>
              </a:pathLst>
            </a:custGeom>
            <a:ln w="9525">
              <a:solidFill>
                <a:srgbClr val="000000"/>
              </a:solidFill>
            </a:ln>
          </p:spPr>
          <p:txBody>
            <a:bodyPr wrap="square" lIns="0" tIns="0" rIns="0" bIns="0" rtlCol="0"/>
            <a:lstStyle/>
            <a:p/>
          </p:txBody>
        </p:sp>
      </p:grpSp>
      <p:sp>
        <p:nvSpPr>
          <p:cNvPr id="24" name="object 24"/>
          <p:cNvSpPr txBox="1"/>
          <p:nvPr/>
        </p:nvSpPr>
        <p:spPr>
          <a:xfrm>
            <a:off x="813122" y="4864765"/>
            <a:ext cx="1854200" cy="452120"/>
          </a:xfrm>
          <a:prstGeom prst="rect">
            <a:avLst/>
          </a:prstGeom>
        </p:spPr>
        <p:txBody>
          <a:bodyPr vert="horz" wrap="square" lIns="0" tIns="12700" rIns="0" bIns="0" rtlCol="0">
            <a:spAutoFit/>
          </a:bodyPr>
          <a:lstStyle/>
          <a:p>
            <a:pPr marL="38100">
              <a:lnSpc>
                <a:spcPct val="100000"/>
              </a:lnSpc>
              <a:spcBef>
                <a:spcPts val="100"/>
              </a:spcBef>
            </a:pPr>
            <a:r>
              <a:rPr sz="2800" spc="-600">
                <a:latin typeface="宋体"/>
                <a:cs typeface="宋体"/>
              </a:rPr>
              <a:t>建设</a:t>
            </a:r>
            <a:r>
              <a:rPr sz="3000" b="1" spc="-1200" baseline="22222">
                <a:latin typeface="Microsoft JhengHei"/>
                <a:cs typeface="Microsoft JhengHei"/>
              </a:rPr>
              <a:t>计</a:t>
            </a:r>
            <a:r>
              <a:rPr sz="2800" spc="-20">
                <a:latin typeface="宋体"/>
                <a:cs typeface="宋体"/>
              </a:rPr>
              <a:t>强制性</a:t>
            </a:r>
            <a:endParaRPr sz="2800">
              <a:latin typeface="宋体"/>
              <a:cs typeface="宋体"/>
            </a:endParaRPr>
          </a:p>
        </p:txBody>
      </p:sp>
      <p:sp>
        <p:nvSpPr>
          <p:cNvPr id="25" name="object 25"/>
          <p:cNvSpPr txBox="1"/>
          <p:nvPr/>
        </p:nvSpPr>
        <p:spPr>
          <a:xfrm>
            <a:off x="1397322" y="5172114"/>
            <a:ext cx="533400" cy="330200"/>
          </a:xfrm>
          <a:prstGeom prst="rect">
            <a:avLst/>
          </a:prstGeom>
        </p:spPr>
        <p:txBody>
          <a:bodyPr vert="horz" wrap="square" lIns="0" tIns="12700" rIns="0" bIns="0" rtlCol="0">
            <a:spAutoFit/>
          </a:bodyPr>
          <a:lstStyle/>
          <a:p>
            <a:pPr marL="12700">
              <a:lnSpc>
                <a:spcPct val="100000"/>
              </a:lnSpc>
              <a:spcBef>
                <a:spcPts val="100"/>
              </a:spcBef>
            </a:pPr>
            <a:r>
              <a:rPr sz="2000" b="1" spc="-25">
                <a:latin typeface="Microsoft JhengHei"/>
                <a:cs typeface="Microsoft JhengHei"/>
              </a:rPr>
              <a:t>文件</a:t>
            </a:r>
            <a:endParaRPr sz="2000">
              <a:latin typeface="Microsoft JhengHei"/>
              <a:cs typeface="Microsoft JhengHei"/>
            </a:endParaRPr>
          </a:p>
        </p:txBody>
      </p:sp>
      <p:grpSp>
        <p:nvGrpSpPr>
          <p:cNvPr id="26" name="object 26"/>
          <p:cNvGrpSpPr/>
          <p:nvPr/>
        </p:nvGrpSpPr>
        <p:grpSpPr>
          <a:xfrm>
            <a:off x="2370137" y="4364037"/>
            <a:ext cx="6207125" cy="466725"/>
            <a:chOff x="2370137" y="4364037"/>
            <a:chExt cx="6207125" cy="466725"/>
          </a:xfrm>
        </p:grpSpPr>
        <p:sp>
          <p:nvSpPr>
            <p:cNvPr id="27" name="object 27"/>
            <p:cNvSpPr/>
            <p:nvPr/>
          </p:nvSpPr>
          <p:spPr>
            <a:xfrm>
              <a:off x="2374899" y="4368799"/>
              <a:ext cx="6197600" cy="457200"/>
            </a:xfrm>
            <a:custGeom>
              <a:rect l="l" t="t" r="r" b="b"/>
              <a:pathLst>
                <a:path w="6197600" h="457200">
                  <a:moveTo>
                    <a:pt x="6121397" y="457199"/>
                  </a:moveTo>
                  <a:lnTo>
                    <a:pt x="76201" y="457199"/>
                  </a:lnTo>
                  <a:lnTo>
                    <a:pt x="46540" y="451211"/>
                  </a:lnTo>
                  <a:lnTo>
                    <a:pt x="22318" y="434880"/>
                  </a:lnTo>
                  <a:lnTo>
                    <a:pt x="5988" y="410659"/>
                  </a:lnTo>
                  <a:lnTo>
                    <a:pt x="0" y="380998"/>
                  </a:lnTo>
                  <a:lnTo>
                    <a:pt x="0" y="76201"/>
                  </a:lnTo>
                  <a:lnTo>
                    <a:pt x="5988" y="46540"/>
                  </a:lnTo>
                  <a:lnTo>
                    <a:pt x="22319" y="22318"/>
                  </a:lnTo>
                  <a:lnTo>
                    <a:pt x="46541" y="5988"/>
                  </a:lnTo>
                  <a:lnTo>
                    <a:pt x="76201" y="0"/>
                  </a:lnTo>
                  <a:lnTo>
                    <a:pt x="6121398" y="0"/>
                  </a:lnTo>
                  <a:lnTo>
                    <a:pt x="6151058" y="5988"/>
                  </a:lnTo>
                  <a:lnTo>
                    <a:pt x="6175279" y="22318"/>
                  </a:lnTo>
                  <a:lnTo>
                    <a:pt x="6191610" y="46540"/>
                  </a:lnTo>
                  <a:lnTo>
                    <a:pt x="6197598" y="76201"/>
                  </a:lnTo>
                  <a:lnTo>
                    <a:pt x="6197598" y="380998"/>
                  </a:lnTo>
                  <a:lnTo>
                    <a:pt x="6191610" y="410659"/>
                  </a:lnTo>
                  <a:lnTo>
                    <a:pt x="6175279" y="434880"/>
                  </a:lnTo>
                  <a:lnTo>
                    <a:pt x="6151058" y="451211"/>
                  </a:lnTo>
                  <a:lnTo>
                    <a:pt x="6121397" y="457199"/>
                  </a:lnTo>
                  <a:close/>
                </a:path>
              </a:pathLst>
            </a:custGeom>
            <a:solidFill>
              <a:srgbClr val="92D050"/>
            </a:solidFill>
          </p:spPr>
          <p:txBody>
            <a:bodyPr wrap="square" lIns="0" tIns="0" rIns="0" bIns="0" rtlCol="0"/>
            <a:lstStyle/>
            <a:p/>
          </p:txBody>
        </p:sp>
        <p:sp>
          <p:nvSpPr>
            <p:cNvPr id="28" name="object 28"/>
            <p:cNvSpPr/>
            <p:nvPr/>
          </p:nvSpPr>
          <p:spPr>
            <a:xfrm>
              <a:off x="2374899" y="4368799"/>
              <a:ext cx="6197600" cy="457200"/>
            </a:xfrm>
            <a:custGeom>
              <a:rect l="l" t="t" r="r" b="b"/>
              <a:pathLst>
                <a:path w="6197600" h="457200">
                  <a:moveTo>
                    <a:pt x="0" y="76201"/>
                  </a:moveTo>
                  <a:lnTo>
                    <a:pt x="5988" y="46540"/>
                  </a:lnTo>
                  <a:lnTo>
                    <a:pt x="22318" y="22318"/>
                  </a:lnTo>
                  <a:lnTo>
                    <a:pt x="46540" y="5988"/>
                  </a:lnTo>
                  <a:lnTo>
                    <a:pt x="76201" y="0"/>
                  </a:lnTo>
                  <a:lnTo>
                    <a:pt x="6121398" y="0"/>
                  </a:lnTo>
                  <a:lnTo>
                    <a:pt x="6151058" y="5988"/>
                  </a:lnTo>
                  <a:lnTo>
                    <a:pt x="6175279" y="22318"/>
                  </a:lnTo>
                  <a:lnTo>
                    <a:pt x="6191610" y="46540"/>
                  </a:lnTo>
                  <a:lnTo>
                    <a:pt x="6197598" y="76201"/>
                  </a:lnTo>
                  <a:lnTo>
                    <a:pt x="6197600" y="380998"/>
                  </a:lnTo>
                  <a:lnTo>
                    <a:pt x="6191610" y="410659"/>
                  </a:lnTo>
                  <a:lnTo>
                    <a:pt x="6175279" y="434880"/>
                  </a:lnTo>
                  <a:lnTo>
                    <a:pt x="6151058" y="451211"/>
                  </a:lnTo>
                  <a:lnTo>
                    <a:pt x="6121397" y="457199"/>
                  </a:lnTo>
                  <a:lnTo>
                    <a:pt x="76201" y="457200"/>
                  </a:lnTo>
                  <a:lnTo>
                    <a:pt x="46540" y="451211"/>
                  </a:lnTo>
                  <a:lnTo>
                    <a:pt x="22318" y="434880"/>
                  </a:lnTo>
                  <a:lnTo>
                    <a:pt x="5988" y="410659"/>
                  </a:lnTo>
                  <a:lnTo>
                    <a:pt x="0" y="380998"/>
                  </a:lnTo>
                  <a:lnTo>
                    <a:pt x="0" y="76201"/>
                  </a:lnTo>
                  <a:close/>
                </a:path>
              </a:pathLst>
            </a:custGeom>
            <a:ln w="9525">
              <a:solidFill>
                <a:srgbClr val="000000"/>
              </a:solidFill>
            </a:ln>
          </p:spPr>
          <p:txBody>
            <a:bodyPr wrap="square" lIns="0" tIns="0" rIns="0" bIns="0" rtlCol="0"/>
            <a:lstStyle/>
            <a:p/>
          </p:txBody>
        </p:sp>
      </p:grpSp>
      <p:sp>
        <p:nvSpPr>
          <p:cNvPr id="29" name="object 29"/>
          <p:cNvSpPr txBox="1"/>
          <p:nvPr/>
        </p:nvSpPr>
        <p:spPr>
          <a:xfrm>
            <a:off x="813122" y="4258562"/>
            <a:ext cx="7486650" cy="452120"/>
          </a:xfrm>
          <a:prstGeom prst="rect">
            <a:avLst/>
          </a:prstGeom>
        </p:spPr>
        <p:txBody>
          <a:bodyPr vert="horz" wrap="square" lIns="0" tIns="12700" rIns="0" bIns="0" rtlCol="0">
            <a:spAutoFit/>
          </a:bodyPr>
          <a:lstStyle/>
          <a:p>
            <a:pPr marL="38100">
              <a:lnSpc>
                <a:spcPct val="100000"/>
              </a:lnSpc>
              <a:spcBef>
                <a:spcPts val="100"/>
              </a:spcBef>
            </a:pPr>
            <a:r>
              <a:rPr sz="4200" spc="-900" baseline="-27777">
                <a:latin typeface="宋体"/>
                <a:cs typeface="宋体"/>
              </a:rPr>
              <a:t>格执</a:t>
            </a:r>
            <a:r>
              <a:rPr sz="3000" b="1" spc="-1200" baseline="-44444">
                <a:latin typeface="Microsoft JhengHei"/>
                <a:cs typeface="Microsoft JhengHei"/>
              </a:rPr>
              <a:t>设</a:t>
            </a:r>
            <a:r>
              <a:rPr sz="4200" spc="-622" baseline="-27777">
                <a:latin typeface="宋体"/>
                <a:cs typeface="宋体"/>
              </a:rPr>
              <a:t>行工程建</a:t>
            </a:r>
            <a:r>
              <a:rPr sz="1800" spc="-5">
                <a:latin typeface="宋体"/>
                <a:cs typeface="宋体"/>
              </a:rPr>
              <a:t>设计应符合设计文件编制规范要求，能够指导工程实施</a:t>
            </a:r>
            <a:endParaRPr sz="1800">
              <a:latin typeface="宋体"/>
              <a:cs typeface="宋体"/>
            </a:endParaRPr>
          </a:p>
        </p:txBody>
      </p:sp>
      <p:grpSp>
        <p:nvGrpSpPr>
          <p:cNvPr id="30" name="object 30"/>
          <p:cNvGrpSpPr/>
          <p:nvPr/>
        </p:nvGrpSpPr>
        <p:grpSpPr>
          <a:xfrm>
            <a:off x="2370137" y="5164137"/>
            <a:ext cx="2244725" cy="428625"/>
            <a:chOff x="2370137" y="5164137"/>
            <a:chExt cx="2244725" cy="428625"/>
          </a:xfrm>
        </p:grpSpPr>
        <p:sp>
          <p:nvSpPr>
            <p:cNvPr id="31" name="object 31"/>
            <p:cNvSpPr/>
            <p:nvPr/>
          </p:nvSpPr>
          <p:spPr>
            <a:xfrm>
              <a:off x="2374899" y="5168899"/>
              <a:ext cx="2235200" cy="419100"/>
            </a:xfrm>
            <a:custGeom>
              <a:rect l="l" t="t" r="r" b="b"/>
              <a:pathLst>
                <a:path w="2235200" h="419100">
                  <a:moveTo>
                    <a:pt x="69851" y="419100"/>
                  </a:moveTo>
                  <a:lnTo>
                    <a:pt x="20458" y="398640"/>
                  </a:lnTo>
                  <a:lnTo>
                    <a:pt x="0" y="349248"/>
                  </a:lnTo>
                  <a:lnTo>
                    <a:pt x="0" y="69851"/>
                  </a:lnTo>
                  <a:lnTo>
                    <a:pt x="5489" y="42661"/>
                  </a:lnTo>
                  <a:lnTo>
                    <a:pt x="20459" y="20458"/>
                  </a:lnTo>
                  <a:lnTo>
                    <a:pt x="42662" y="5489"/>
                  </a:lnTo>
                  <a:lnTo>
                    <a:pt x="69851" y="0"/>
                  </a:lnTo>
                  <a:lnTo>
                    <a:pt x="2165348" y="0"/>
                  </a:lnTo>
                  <a:lnTo>
                    <a:pt x="2192537" y="5489"/>
                  </a:lnTo>
                  <a:lnTo>
                    <a:pt x="2214740" y="20459"/>
                  </a:lnTo>
                  <a:lnTo>
                    <a:pt x="2229710" y="42662"/>
                  </a:lnTo>
                  <a:lnTo>
                    <a:pt x="2235199" y="69851"/>
                  </a:lnTo>
                  <a:lnTo>
                    <a:pt x="2235199" y="349248"/>
                  </a:lnTo>
                  <a:lnTo>
                    <a:pt x="2214740" y="398640"/>
                  </a:lnTo>
                  <a:lnTo>
                    <a:pt x="2165348" y="419099"/>
                  </a:lnTo>
                  <a:lnTo>
                    <a:pt x="69851" y="419100"/>
                  </a:lnTo>
                  <a:close/>
                </a:path>
              </a:pathLst>
            </a:custGeom>
            <a:solidFill>
              <a:srgbClr val="569EE0"/>
            </a:solidFill>
          </p:spPr>
          <p:txBody>
            <a:bodyPr wrap="square" lIns="0" tIns="0" rIns="0" bIns="0" rtlCol="0"/>
            <a:lstStyle/>
            <a:p/>
          </p:txBody>
        </p:sp>
        <p:sp>
          <p:nvSpPr>
            <p:cNvPr id="32" name="object 32"/>
            <p:cNvSpPr/>
            <p:nvPr/>
          </p:nvSpPr>
          <p:spPr>
            <a:xfrm>
              <a:off x="2374899" y="5168899"/>
              <a:ext cx="2235200" cy="419100"/>
            </a:xfrm>
            <a:custGeom>
              <a:rect l="l" t="t" r="r" b="b"/>
              <a:pathLst>
                <a:path w="2235200" h="419100">
                  <a:moveTo>
                    <a:pt x="0" y="69851"/>
                  </a:moveTo>
                  <a:lnTo>
                    <a:pt x="5489" y="42662"/>
                  </a:lnTo>
                  <a:lnTo>
                    <a:pt x="20458" y="20459"/>
                  </a:lnTo>
                  <a:lnTo>
                    <a:pt x="42662" y="5489"/>
                  </a:lnTo>
                  <a:lnTo>
                    <a:pt x="69851" y="0"/>
                  </a:lnTo>
                  <a:lnTo>
                    <a:pt x="2165348" y="0"/>
                  </a:lnTo>
                  <a:lnTo>
                    <a:pt x="2192537" y="5489"/>
                  </a:lnTo>
                  <a:lnTo>
                    <a:pt x="2214740" y="20458"/>
                  </a:lnTo>
                  <a:lnTo>
                    <a:pt x="2229710" y="42661"/>
                  </a:lnTo>
                  <a:lnTo>
                    <a:pt x="2235199" y="69851"/>
                  </a:lnTo>
                  <a:lnTo>
                    <a:pt x="2235200" y="349248"/>
                  </a:lnTo>
                  <a:lnTo>
                    <a:pt x="2229710" y="376437"/>
                  </a:lnTo>
                  <a:lnTo>
                    <a:pt x="2214740" y="398640"/>
                  </a:lnTo>
                  <a:lnTo>
                    <a:pt x="2192537" y="413610"/>
                  </a:lnTo>
                  <a:lnTo>
                    <a:pt x="2165348" y="419099"/>
                  </a:lnTo>
                  <a:lnTo>
                    <a:pt x="69851" y="419100"/>
                  </a:lnTo>
                  <a:lnTo>
                    <a:pt x="42662" y="413610"/>
                  </a:lnTo>
                  <a:lnTo>
                    <a:pt x="20459" y="398640"/>
                  </a:lnTo>
                  <a:lnTo>
                    <a:pt x="5489" y="376437"/>
                  </a:lnTo>
                  <a:lnTo>
                    <a:pt x="0" y="349248"/>
                  </a:lnTo>
                  <a:lnTo>
                    <a:pt x="0" y="69851"/>
                  </a:lnTo>
                  <a:close/>
                </a:path>
              </a:pathLst>
            </a:custGeom>
            <a:ln w="9525">
              <a:solidFill>
                <a:srgbClr val="000000"/>
              </a:solidFill>
            </a:ln>
          </p:spPr>
          <p:txBody>
            <a:bodyPr wrap="square" lIns="0" tIns="0" rIns="0" bIns="0" rtlCol="0"/>
            <a:lstStyle/>
            <a:p/>
          </p:txBody>
        </p:sp>
      </p:grpSp>
      <p:sp>
        <p:nvSpPr>
          <p:cNvPr id="33" name="object 33"/>
          <p:cNvSpPr txBox="1"/>
          <p:nvPr/>
        </p:nvSpPr>
        <p:spPr>
          <a:xfrm>
            <a:off x="813122" y="5291485"/>
            <a:ext cx="3651250" cy="775335"/>
          </a:xfrm>
          <a:prstGeom prst="rect">
            <a:avLst/>
          </a:prstGeom>
        </p:spPr>
        <p:txBody>
          <a:bodyPr vert="horz" wrap="square" lIns="0" tIns="12700" rIns="0" bIns="0" rtlCol="0">
            <a:spAutoFit/>
          </a:bodyPr>
          <a:lstStyle/>
          <a:p>
            <a:pPr marL="38100">
              <a:lnSpc>
                <a:spcPts val="2950"/>
              </a:lnSpc>
              <a:spcBef>
                <a:spcPts val="100"/>
              </a:spcBef>
            </a:pPr>
            <a:r>
              <a:rPr sz="2800" spc="-600">
                <a:latin typeface="宋体"/>
                <a:cs typeface="宋体"/>
              </a:rPr>
              <a:t>标准</a:t>
            </a:r>
            <a:r>
              <a:rPr sz="3000" b="1" spc="-1200" baseline="-18055">
                <a:latin typeface="Microsoft JhengHei"/>
                <a:cs typeface="Microsoft JhengHei"/>
              </a:rPr>
              <a:t>件</a:t>
            </a:r>
            <a:r>
              <a:rPr sz="2800" spc="-20">
                <a:latin typeface="宋体"/>
                <a:cs typeface="宋体"/>
              </a:rPr>
              <a:t>，对项</a:t>
            </a:r>
            <a:endParaRPr sz="2800">
              <a:latin typeface="宋体"/>
              <a:cs typeface="宋体"/>
            </a:endParaRPr>
          </a:p>
          <a:p>
            <a:pPr marL="1834514">
              <a:lnSpc>
                <a:spcPts val="2950"/>
              </a:lnSpc>
            </a:pPr>
            <a:r>
              <a:rPr sz="2800" spc="-10">
                <a:latin typeface="宋体"/>
                <a:cs typeface="宋体"/>
              </a:rPr>
              <a:t>题设计说明</a:t>
            </a:r>
            <a:endParaRPr sz="2800">
              <a:latin typeface="宋体"/>
              <a:cs typeface="宋体"/>
            </a:endParaRPr>
          </a:p>
        </p:txBody>
      </p:sp>
      <p:grpSp>
        <p:nvGrpSpPr>
          <p:cNvPr id="34" name="object 34"/>
          <p:cNvGrpSpPr/>
          <p:nvPr/>
        </p:nvGrpSpPr>
        <p:grpSpPr>
          <a:xfrm>
            <a:off x="2395537" y="5964237"/>
            <a:ext cx="2206625" cy="428625"/>
            <a:chOff x="2395537" y="5964237"/>
            <a:chExt cx="2206625" cy="428625"/>
          </a:xfrm>
        </p:grpSpPr>
        <p:sp>
          <p:nvSpPr>
            <p:cNvPr id="35" name="object 35"/>
            <p:cNvSpPr/>
            <p:nvPr/>
          </p:nvSpPr>
          <p:spPr>
            <a:xfrm>
              <a:off x="2400299" y="5968999"/>
              <a:ext cx="2197100" cy="419100"/>
            </a:xfrm>
            <a:custGeom>
              <a:rect l="l" t="t" r="r" b="b"/>
              <a:pathLst>
                <a:path w="2197100" h="419100">
                  <a:moveTo>
                    <a:pt x="69851" y="419100"/>
                  </a:moveTo>
                  <a:lnTo>
                    <a:pt x="20458" y="398640"/>
                  </a:lnTo>
                  <a:lnTo>
                    <a:pt x="0" y="349248"/>
                  </a:lnTo>
                  <a:lnTo>
                    <a:pt x="0" y="69851"/>
                  </a:lnTo>
                  <a:lnTo>
                    <a:pt x="5489" y="42661"/>
                  </a:lnTo>
                  <a:lnTo>
                    <a:pt x="20459" y="20458"/>
                  </a:lnTo>
                  <a:lnTo>
                    <a:pt x="42662" y="5489"/>
                  </a:lnTo>
                  <a:lnTo>
                    <a:pt x="69851" y="0"/>
                  </a:lnTo>
                  <a:lnTo>
                    <a:pt x="2127248" y="0"/>
                  </a:lnTo>
                  <a:lnTo>
                    <a:pt x="2154437" y="5489"/>
                  </a:lnTo>
                  <a:lnTo>
                    <a:pt x="2176640" y="20459"/>
                  </a:lnTo>
                  <a:lnTo>
                    <a:pt x="2191610" y="42662"/>
                  </a:lnTo>
                  <a:lnTo>
                    <a:pt x="2197099" y="69851"/>
                  </a:lnTo>
                  <a:lnTo>
                    <a:pt x="2197099" y="349248"/>
                  </a:lnTo>
                  <a:lnTo>
                    <a:pt x="2176640" y="398640"/>
                  </a:lnTo>
                  <a:lnTo>
                    <a:pt x="2127248" y="419099"/>
                  </a:lnTo>
                  <a:lnTo>
                    <a:pt x="69851" y="419100"/>
                  </a:lnTo>
                  <a:close/>
                </a:path>
              </a:pathLst>
            </a:custGeom>
            <a:solidFill>
              <a:srgbClr val="569EE0"/>
            </a:solidFill>
          </p:spPr>
          <p:txBody>
            <a:bodyPr wrap="square" lIns="0" tIns="0" rIns="0" bIns="0" rtlCol="0"/>
            <a:lstStyle/>
            <a:p/>
          </p:txBody>
        </p:sp>
        <p:sp>
          <p:nvSpPr>
            <p:cNvPr id="36" name="object 36"/>
            <p:cNvSpPr/>
            <p:nvPr/>
          </p:nvSpPr>
          <p:spPr>
            <a:xfrm>
              <a:off x="2400299" y="5968999"/>
              <a:ext cx="2197100" cy="419100"/>
            </a:xfrm>
            <a:custGeom>
              <a:rect l="l" t="t" r="r" b="b"/>
              <a:pathLst>
                <a:path w="2197100" h="419100">
                  <a:moveTo>
                    <a:pt x="0" y="69851"/>
                  </a:moveTo>
                  <a:lnTo>
                    <a:pt x="5489" y="42662"/>
                  </a:lnTo>
                  <a:lnTo>
                    <a:pt x="20458" y="20459"/>
                  </a:lnTo>
                  <a:lnTo>
                    <a:pt x="42662" y="5489"/>
                  </a:lnTo>
                  <a:lnTo>
                    <a:pt x="69851" y="0"/>
                  </a:lnTo>
                  <a:lnTo>
                    <a:pt x="2127248" y="0"/>
                  </a:lnTo>
                  <a:lnTo>
                    <a:pt x="2154437" y="5489"/>
                  </a:lnTo>
                  <a:lnTo>
                    <a:pt x="2176640" y="20458"/>
                  </a:lnTo>
                  <a:lnTo>
                    <a:pt x="2191610" y="42661"/>
                  </a:lnTo>
                  <a:lnTo>
                    <a:pt x="2197099" y="69851"/>
                  </a:lnTo>
                  <a:lnTo>
                    <a:pt x="2197100" y="349248"/>
                  </a:lnTo>
                  <a:lnTo>
                    <a:pt x="2191610" y="376437"/>
                  </a:lnTo>
                  <a:lnTo>
                    <a:pt x="2176640" y="398640"/>
                  </a:lnTo>
                  <a:lnTo>
                    <a:pt x="2154437" y="413610"/>
                  </a:lnTo>
                  <a:lnTo>
                    <a:pt x="2127248" y="419099"/>
                  </a:lnTo>
                  <a:lnTo>
                    <a:pt x="69851" y="419100"/>
                  </a:lnTo>
                  <a:lnTo>
                    <a:pt x="42662" y="413610"/>
                  </a:lnTo>
                  <a:lnTo>
                    <a:pt x="20459" y="398640"/>
                  </a:lnTo>
                  <a:lnTo>
                    <a:pt x="5489" y="376437"/>
                  </a:lnTo>
                  <a:lnTo>
                    <a:pt x="0" y="349248"/>
                  </a:lnTo>
                  <a:lnTo>
                    <a:pt x="0" y="69851"/>
                  </a:lnTo>
                  <a:close/>
                </a:path>
              </a:pathLst>
            </a:custGeom>
            <a:ln w="9525">
              <a:solidFill>
                <a:srgbClr val="000000"/>
              </a:solidFill>
            </a:ln>
          </p:spPr>
          <p:txBody>
            <a:bodyPr wrap="square" lIns="0" tIns="0" rIns="0" bIns="0" rtlCol="0"/>
            <a:lstStyle/>
            <a:p/>
          </p:txBody>
        </p:sp>
      </p:grpSp>
      <p:sp>
        <p:nvSpPr>
          <p:cNvPr id="37" name="object 37"/>
          <p:cNvSpPr txBox="1"/>
          <p:nvPr/>
        </p:nvSpPr>
        <p:spPr>
          <a:xfrm>
            <a:off x="813122" y="6120146"/>
            <a:ext cx="8013700" cy="452120"/>
          </a:xfrm>
          <a:prstGeom prst="rect">
            <a:avLst/>
          </a:prstGeom>
        </p:spPr>
        <p:txBody>
          <a:bodyPr vert="horz" wrap="square" lIns="0" tIns="12700" rIns="0" bIns="0" rtlCol="0">
            <a:spAutoFit/>
          </a:bodyPr>
          <a:lstStyle/>
          <a:p>
            <a:pPr marL="38100">
              <a:lnSpc>
                <a:spcPct val="100000"/>
              </a:lnSpc>
              <a:spcBef>
                <a:spcPts val="100"/>
              </a:spcBef>
            </a:pPr>
            <a:r>
              <a:rPr sz="4200" spc="60" baseline="-3968">
                <a:latin typeface="宋体"/>
                <a:cs typeface="宋体"/>
              </a:rPr>
              <a:t>案和网络质</a:t>
            </a:r>
            <a:r>
              <a:rPr sz="4200" spc="-1050" baseline="20833">
                <a:latin typeface="宋体"/>
                <a:cs typeface="宋体"/>
              </a:rPr>
              <a:t>安全进</a:t>
            </a:r>
            <a:r>
              <a:rPr sz="2800" spc="-700">
                <a:latin typeface="宋体"/>
                <a:cs typeface="宋体"/>
              </a:rPr>
              <a:t>勘</a:t>
            </a:r>
            <a:r>
              <a:rPr sz="4200" spc="-3150" baseline="20833">
                <a:latin typeface="宋体"/>
                <a:cs typeface="宋体"/>
              </a:rPr>
              <a:t>行</a:t>
            </a:r>
            <a:r>
              <a:rPr sz="2800" spc="-700">
                <a:latin typeface="宋体"/>
                <a:cs typeface="宋体"/>
              </a:rPr>
              <a:t>察</a:t>
            </a:r>
            <a:r>
              <a:rPr sz="4200" spc="-3150" baseline="20833">
                <a:latin typeface="宋体"/>
                <a:cs typeface="宋体"/>
              </a:rPr>
              <a:t>专</a:t>
            </a:r>
            <a:r>
              <a:rPr sz="2800" spc="-5">
                <a:latin typeface="宋体"/>
                <a:cs typeface="宋体"/>
              </a:rPr>
              <a:t>记录须由当地资产接收管理的</a:t>
            </a:r>
            <a:endParaRPr sz="2800">
              <a:latin typeface="宋体"/>
              <a:cs typeface="宋体"/>
            </a:endParaRPr>
          </a:p>
        </p:txBody>
      </p:sp>
      <p:sp>
        <p:nvSpPr>
          <p:cNvPr id="38" name="object 38"/>
          <p:cNvSpPr txBox="1"/>
          <p:nvPr/>
        </p:nvSpPr>
        <p:spPr>
          <a:xfrm>
            <a:off x="2641922" y="6414591"/>
            <a:ext cx="1803400" cy="452120"/>
          </a:xfrm>
          <a:prstGeom prst="rect">
            <a:avLst/>
          </a:prstGeom>
        </p:spPr>
        <p:txBody>
          <a:bodyPr vert="horz" wrap="square" lIns="0" tIns="12700" rIns="0" bIns="0" rtlCol="0">
            <a:spAutoFit/>
          </a:bodyPr>
          <a:lstStyle/>
          <a:p>
            <a:pPr marL="12700">
              <a:lnSpc>
                <a:spcPct val="100000"/>
              </a:lnSpc>
              <a:spcBef>
                <a:spcPts val="100"/>
              </a:spcBef>
            </a:pPr>
            <a:r>
              <a:rPr sz="2800" spc="-10">
                <a:latin typeface="宋体"/>
                <a:cs typeface="宋体"/>
              </a:rPr>
              <a:t>题设计说明</a:t>
            </a:r>
            <a:endParaRPr sz="2800">
              <a:latin typeface="宋体"/>
              <a:cs typeface="宋体"/>
            </a:endParaRPr>
          </a:p>
        </p:txBody>
      </p:sp>
      <p:grpSp>
        <p:nvGrpSpPr>
          <p:cNvPr id="39" name="object 39"/>
          <p:cNvGrpSpPr/>
          <p:nvPr/>
        </p:nvGrpSpPr>
        <p:grpSpPr>
          <a:xfrm>
            <a:off x="4897437" y="4922837"/>
            <a:ext cx="2803525" cy="771525"/>
            <a:chOff x="4897437" y="4922837"/>
            <a:chExt cx="2803525" cy="771525"/>
          </a:xfrm>
        </p:grpSpPr>
        <p:sp>
          <p:nvSpPr>
            <p:cNvPr id="40" name="object 40"/>
            <p:cNvSpPr/>
            <p:nvPr/>
          </p:nvSpPr>
          <p:spPr>
            <a:xfrm>
              <a:off x="4927599" y="4952999"/>
              <a:ext cx="977900" cy="292100"/>
            </a:xfrm>
            <a:custGeom>
              <a:rect l="l" t="t" r="r" b="b"/>
              <a:pathLst>
                <a:path w="977900" h="292100">
                  <a:moveTo>
                    <a:pt x="929216" y="292100"/>
                  </a:moveTo>
                  <a:lnTo>
                    <a:pt x="48684" y="292100"/>
                  </a:lnTo>
                  <a:lnTo>
                    <a:pt x="29734" y="288274"/>
                  </a:lnTo>
                  <a:lnTo>
                    <a:pt x="14259" y="277841"/>
                  </a:lnTo>
                  <a:lnTo>
                    <a:pt x="3825" y="262366"/>
                  </a:lnTo>
                  <a:lnTo>
                    <a:pt x="0" y="243416"/>
                  </a:lnTo>
                  <a:lnTo>
                    <a:pt x="0" y="48684"/>
                  </a:lnTo>
                  <a:lnTo>
                    <a:pt x="3825" y="29734"/>
                  </a:lnTo>
                  <a:lnTo>
                    <a:pt x="14259" y="14259"/>
                  </a:lnTo>
                  <a:lnTo>
                    <a:pt x="29734" y="3825"/>
                  </a:lnTo>
                  <a:lnTo>
                    <a:pt x="48684" y="0"/>
                  </a:lnTo>
                  <a:lnTo>
                    <a:pt x="929216" y="0"/>
                  </a:lnTo>
                  <a:lnTo>
                    <a:pt x="948166" y="3825"/>
                  </a:lnTo>
                  <a:lnTo>
                    <a:pt x="963641" y="14259"/>
                  </a:lnTo>
                  <a:lnTo>
                    <a:pt x="974074" y="29734"/>
                  </a:lnTo>
                  <a:lnTo>
                    <a:pt x="977900" y="48684"/>
                  </a:lnTo>
                  <a:lnTo>
                    <a:pt x="977900" y="243416"/>
                  </a:lnTo>
                  <a:lnTo>
                    <a:pt x="974074" y="262366"/>
                  </a:lnTo>
                  <a:lnTo>
                    <a:pt x="963641" y="277841"/>
                  </a:lnTo>
                  <a:lnTo>
                    <a:pt x="948166" y="288274"/>
                  </a:lnTo>
                  <a:lnTo>
                    <a:pt x="929216" y="292100"/>
                  </a:lnTo>
                  <a:close/>
                </a:path>
              </a:pathLst>
            </a:custGeom>
            <a:solidFill>
              <a:srgbClr val="BBE0E3"/>
            </a:solidFill>
          </p:spPr>
          <p:txBody>
            <a:bodyPr wrap="square" lIns="0" tIns="0" rIns="0" bIns="0" rtlCol="0"/>
            <a:lstStyle/>
            <a:p/>
          </p:txBody>
        </p:sp>
        <p:sp>
          <p:nvSpPr>
            <p:cNvPr id="41" name="object 41"/>
            <p:cNvSpPr/>
            <p:nvPr/>
          </p:nvSpPr>
          <p:spPr>
            <a:xfrm>
              <a:off x="4927599" y="4952999"/>
              <a:ext cx="977900" cy="292100"/>
            </a:xfrm>
            <a:custGeom>
              <a:rect l="l" t="t" r="r" b="b"/>
              <a:pathLst>
                <a:path w="977900" h="292100">
                  <a:moveTo>
                    <a:pt x="0" y="48684"/>
                  </a:moveTo>
                  <a:lnTo>
                    <a:pt x="3825" y="29734"/>
                  </a:lnTo>
                  <a:lnTo>
                    <a:pt x="14259" y="14259"/>
                  </a:lnTo>
                  <a:lnTo>
                    <a:pt x="29734" y="3825"/>
                  </a:lnTo>
                  <a:lnTo>
                    <a:pt x="48684" y="0"/>
                  </a:lnTo>
                  <a:lnTo>
                    <a:pt x="929216" y="0"/>
                  </a:lnTo>
                  <a:lnTo>
                    <a:pt x="948166" y="3825"/>
                  </a:lnTo>
                  <a:lnTo>
                    <a:pt x="963641" y="14259"/>
                  </a:lnTo>
                  <a:lnTo>
                    <a:pt x="974074" y="29734"/>
                  </a:lnTo>
                  <a:lnTo>
                    <a:pt x="977900" y="48684"/>
                  </a:lnTo>
                  <a:lnTo>
                    <a:pt x="977900" y="243416"/>
                  </a:lnTo>
                  <a:lnTo>
                    <a:pt x="974074" y="262366"/>
                  </a:lnTo>
                  <a:lnTo>
                    <a:pt x="963641" y="277841"/>
                  </a:lnTo>
                  <a:lnTo>
                    <a:pt x="948166" y="288274"/>
                  </a:lnTo>
                  <a:lnTo>
                    <a:pt x="929216" y="292100"/>
                  </a:lnTo>
                  <a:lnTo>
                    <a:pt x="48684" y="292100"/>
                  </a:lnTo>
                  <a:lnTo>
                    <a:pt x="29734" y="288274"/>
                  </a:lnTo>
                  <a:lnTo>
                    <a:pt x="14259" y="277841"/>
                  </a:lnTo>
                  <a:lnTo>
                    <a:pt x="3825" y="262366"/>
                  </a:lnTo>
                  <a:lnTo>
                    <a:pt x="0" y="243416"/>
                  </a:lnTo>
                  <a:lnTo>
                    <a:pt x="0" y="48684"/>
                  </a:lnTo>
                  <a:close/>
                </a:path>
              </a:pathLst>
            </a:custGeom>
            <a:ln w="9525">
              <a:solidFill>
                <a:srgbClr val="000000"/>
              </a:solidFill>
            </a:ln>
          </p:spPr>
          <p:txBody>
            <a:bodyPr wrap="square" lIns="0" tIns="0" rIns="0" bIns="0" rtlCol="0"/>
            <a:lstStyle/>
            <a:p/>
          </p:txBody>
        </p:sp>
        <p:sp>
          <p:nvSpPr>
            <p:cNvPr id="42" name="object 42"/>
            <p:cNvSpPr/>
            <p:nvPr/>
          </p:nvSpPr>
          <p:spPr>
            <a:xfrm>
              <a:off x="4902199" y="5422899"/>
              <a:ext cx="990600" cy="266700"/>
            </a:xfrm>
            <a:custGeom>
              <a:rect l="l" t="t" r="r" b="b"/>
              <a:pathLst>
                <a:path w="990600" h="266700">
                  <a:moveTo>
                    <a:pt x="946149" y="266700"/>
                  </a:moveTo>
                  <a:lnTo>
                    <a:pt x="44451" y="266700"/>
                  </a:lnTo>
                  <a:lnTo>
                    <a:pt x="27148" y="263207"/>
                  </a:lnTo>
                  <a:lnTo>
                    <a:pt x="13019" y="253680"/>
                  </a:lnTo>
                  <a:lnTo>
                    <a:pt x="3493" y="239551"/>
                  </a:lnTo>
                  <a:lnTo>
                    <a:pt x="0" y="222249"/>
                  </a:lnTo>
                  <a:lnTo>
                    <a:pt x="0" y="44450"/>
                  </a:lnTo>
                  <a:lnTo>
                    <a:pt x="3493" y="27148"/>
                  </a:lnTo>
                  <a:lnTo>
                    <a:pt x="13019" y="13019"/>
                  </a:lnTo>
                  <a:lnTo>
                    <a:pt x="27148" y="3493"/>
                  </a:lnTo>
                  <a:lnTo>
                    <a:pt x="44450" y="0"/>
                  </a:lnTo>
                  <a:lnTo>
                    <a:pt x="946149" y="0"/>
                  </a:lnTo>
                  <a:lnTo>
                    <a:pt x="963451" y="3493"/>
                  </a:lnTo>
                  <a:lnTo>
                    <a:pt x="977580" y="13019"/>
                  </a:lnTo>
                  <a:lnTo>
                    <a:pt x="987107" y="27148"/>
                  </a:lnTo>
                  <a:lnTo>
                    <a:pt x="990600" y="44450"/>
                  </a:lnTo>
                  <a:lnTo>
                    <a:pt x="990600" y="222249"/>
                  </a:lnTo>
                  <a:lnTo>
                    <a:pt x="987107" y="239551"/>
                  </a:lnTo>
                  <a:lnTo>
                    <a:pt x="977580" y="253680"/>
                  </a:lnTo>
                  <a:lnTo>
                    <a:pt x="963451" y="263207"/>
                  </a:lnTo>
                  <a:lnTo>
                    <a:pt x="946149" y="266700"/>
                  </a:lnTo>
                  <a:close/>
                </a:path>
              </a:pathLst>
            </a:custGeom>
            <a:solidFill>
              <a:srgbClr val="BBE0E3"/>
            </a:solidFill>
          </p:spPr>
          <p:txBody>
            <a:bodyPr wrap="square" lIns="0" tIns="0" rIns="0" bIns="0" rtlCol="0"/>
            <a:lstStyle/>
            <a:p/>
          </p:txBody>
        </p:sp>
        <p:sp>
          <p:nvSpPr>
            <p:cNvPr id="43" name="object 43"/>
            <p:cNvSpPr/>
            <p:nvPr/>
          </p:nvSpPr>
          <p:spPr>
            <a:xfrm>
              <a:off x="4902199" y="5422899"/>
              <a:ext cx="990600" cy="266700"/>
            </a:xfrm>
            <a:custGeom>
              <a:rect l="l" t="t" r="r" b="b"/>
              <a:pathLst>
                <a:path w="990600" h="266700">
                  <a:moveTo>
                    <a:pt x="0" y="44451"/>
                  </a:moveTo>
                  <a:lnTo>
                    <a:pt x="3493" y="27148"/>
                  </a:lnTo>
                  <a:lnTo>
                    <a:pt x="13019" y="13019"/>
                  </a:lnTo>
                  <a:lnTo>
                    <a:pt x="27148" y="3493"/>
                  </a:lnTo>
                  <a:lnTo>
                    <a:pt x="44450" y="0"/>
                  </a:lnTo>
                  <a:lnTo>
                    <a:pt x="946149" y="0"/>
                  </a:lnTo>
                  <a:lnTo>
                    <a:pt x="963451" y="3493"/>
                  </a:lnTo>
                  <a:lnTo>
                    <a:pt x="977580" y="13019"/>
                  </a:lnTo>
                  <a:lnTo>
                    <a:pt x="987107" y="27148"/>
                  </a:lnTo>
                  <a:lnTo>
                    <a:pt x="990600" y="44450"/>
                  </a:lnTo>
                  <a:lnTo>
                    <a:pt x="990600" y="222249"/>
                  </a:lnTo>
                  <a:lnTo>
                    <a:pt x="987107" y="239551"/>
                  </a:lnTo>
                  <a:lnTo>
                    <a:pt x="977580" y="253680"/>
                  </a:lnTo>
                  <a:lnTo>
                    <a:pt x="963451" y="263207"/>
                  </a:lnTo>
                  <a:lnTo>
                    <a:pt x="946149" y="266700"/>
                  </a:lnTo>
                  <a:lnTo>
                    <a:pt x="44451" y="266700"/>
                  </a:lnTo>
                  <a:lnTo>
                    <a:pt x="27148" y="263207"/>
                  </a:lnTo>
                  <a:lnTo>
                    <a:pt x="13019" y="253680"/>
                  </a:lnTo>
                  <a:lnTo>
                    <a:pt x="3493" y="239551"/>
                  </a:lnTo>
                  <a:lnTo>
                    <a:pt x="0" y="222249"/>
                  </a:lnTo>
                  <a:lnTo>
                    <a:pt x="0" y="44451"/>
                  </a:lnTo>
                  <a:close/>
                </a:path>
              </a:pathLst>
            </a:custGeom>
            <a:ln w="9525">
              <a:solidFill>
                <a:srgbClr val="000000"/>
              </a:solidFill>
            </a:ln>
          </p:spPr>
          <p:txBody>
            <a:bodyPr wrap="square" lIns="0" tIns="0" rIns="0" bIns="0" rtlCol="0"/>
            <a:lstStyle/>
            <a:p/>
          </p:txBody>
        </p:sp>
        <p:sp>
          <p:nvSpPr>
            <p:cNvPr id="44" name="object 44"/>
            <p:cNvSpPr/>
            <p:nvPr/>
          </p:nvSpPr>
          <p:spPr>
            <a:xfrm>
              <a:off x="6172199" y="4927599"/>
              <a:ext cx="1524000" cy="292100"/>
            </a:xfrm>
            <a:custGeom>
              <a:rect l="l" t="t" r="r" b="b"/>
              <a:pathLst>
                <a:path w="1524000" h="292100">
                  <a:moveTo>
                    <a:pt x="1475314" y="292100"/>
                  </a:moveTo>
                  <a:lnTo>
                    <a:pt x="48684" y="292100"/>
                  </a:lnTo>
                  <a:lnTo>
                    <a:pt x="29734" y="288274"/>
                  </a:lnTo>
                  <a:lnTo>
                    <a:pt x="14259" y="277841"/>
                  </a:lnTo>
                  <a:lnTo>
                    <a:pt x="3825" y="262366"/>
                  </a:lnTo>
                  <a:lnTo>
                    <a:pt x="0" y="243416"/>
                  </a:lnTo>
                  <a:lnTo>
                    <a:pt x="0" y="48684"/>
                  </a:lnTo>
                  <a:lnTo>
                    <a:pt x="3825" y="29734"/>
                  </a:lnTo>
                  <a:lnTo>
                    <a:pt x="14259" y="14259"/>
                  </a:lnTo>
                  <a:lnTo>
                    <a:pt x="29734" y="3825"/>
                  </a:lnTo>
                  <a:lnTo>
                    <a:pt x="48684" y="0"/>
                  </a:lnTo>
                  <a:lnTo>
                    <a:pt x="1475315" y="0"/>
                  </a:lnTo>
                  <a:lnTo>
                    <a:pt x="1494264" y="3825"/>
                  </a:lnTo>
                  <a:lnTo>
                    <a:pt x="1509739" y="14259"/>
                  </a:lnTo>
                  <a:lnTo>
                    <a:pt x="1520173" y="29734"/>
                  </a:lnTo>
                  <a:lnTo>
                    <a:pt x="1523998" y="48684"/>
                  </a:lnTo>
                  <a:lnTo>
                    <a:pt x="1523998" y="243416"/>
                  </a:lnTo>
                  <a:lnTo>
                    <a:pt x="1520172" y="262366"/>
                  </a:lnTo>
                  <a:lnTo>
                    <a:pt x="1509739" y="277841"/>
                  </a:lnTo>
                  <a:lnTo>
                    <a:pt x="1494264" y="288274"/>
                  </a:lnTo>
                  <a:lnTo>
                    <a:pt x="1475314" y="292100"/>
                  </a:lnTo>
                  <a:close/>
                </a:path>
              </a:pathLst>
            </a:custGeom>
            <a:solidFill>
              <a:srgbClr val="BBE0E3"/>
            </a:solidFill>
          </p:spPr>
          <p:txBody>
            <a:bodyPr wrap="square" lIns="0" tIns="0" rIns="0" bIns="0" rtlCol="0"/>
            <a:lstStyle/>
            <a:p/>
          </p:txBody>
        </p:sp>
        <p:sp>
          <p:nvSpPr>
            <p:cNvPr id="45" name="object 45"/>
            <p:cNvSpPr/>
            <p:nvPr/>
          </p:nvSpPr>
          <p:spPr>
            <a:xfrm>
              <a:off x="6172199" y="4927599"/>
              <a:ext cx="1524000" cy="292100"/>
            </a:xfrm>
            <a:custGeom>
              <a:rect l="l" t="t" r="r" b="b"/>
              <a:pathLst>
                <a:path w="1524000" h="292100">
                  <a:moveTo>
                    <a:pt x="0" y="48684"/>
                  </a:moveTo>
                  <a:lnTo>
                    <a:pt x="3825" y="29734"/>
                  </a:lnTo>
                  <a:lnTo>
                    <a:pt x="14259" y="14259"/>
                  </a:lnTo>
                  <a:lnTo>
                    <a:pt x="29734" y="3825"/>
                  </a:lnTo>
                  <a:lnTo>
                    <a:pt x="48684" y="0"/>
                  </a:lnTo>
                  <a:lnTo>
                    <a:pt x="1475315" y="0"/>
                  </a:lnTo>
                  <a:lnTo>
                    <a:pt x="1494264" y="3825"/>
                  </a:lnTo>
                  <a:lnTo>
                    <a:pt x="1509739" y="14259"/>
                  </a:lnTo>
                  <a:lnTo>
                    <a:pt x="1520173" y="29734"/>
                  </a:lnTo>
                  <a:lnTo>
                    <a:pt x="1523998" y="48684"/>
                  </a:lnTo>
                  <a:lnTo>
                    <a:pt x="1524000" y="243416"/>
                  </a:lnTo>
                  <a:lnTo>
                    <a:pt x="1520173" y="262366"/>
                  </a:lnTo>
                  <a:lnTo>
                    <a:pt x="1509739" y="277841"/>
                  </a:lnTo>
                  <a:lnTo>
                    <a:pt x="1494265" y="288274"/>
                  </a:lnTo>
                  <a:lnTo>
                    <a:pt x="1475314" y="292100"/>
                  </a:lnTo>
                  <a:lnTo>
                    <a:pt x="48684" y="292100"/>
                  </a:lnTo>
                  <a:lnTo>
                    <a:pt x="29734" y="288274"/>
                  </a:lnTo>
                  <a:lnTo>
                    <a:pt x="14259" y="277841"/>
                  </a:lnTo>
                  <a:lnTo>
                    <a:pt x="3825" y="262366"/>
                  </a:lnTo>
                  <a:lnTo>
                    <a:pt x="0" y="243416"/>
                  </a:lnTo>
                  <a:lnTo>
                    <a:pt x="0" y="48684"/>
                  </a:lnTo>
                  <a:close/>
                </a:path>
              </a:pathLst>
            </a:custGeom>
            <a:ln w="9525">
              <a:solidFill>
                <a:srgbClr val="000000"/>
              </a:solidFill>
            </a:ln>
          </p:spPr>
          <p:txBody>
            <a:bodyPr wrap="square" lIns="0" tIns="0" rIns="0" bIns="0" rtlCol="0"/>
            <a:lstStyle/>
            <a:p/>
          </p:txBody>
        </p:sp>
      </p:grpSp>
      <p:sp>
        <p:nvSpPr>
          <p:cNvPr id="46" name="object 46"/>
          <p:cNvSpPr txBox="1"/>
          <p:nvPr/>
        </p:nvSpPr>
        <p:spPr>
          <a:xfrm>
            <a:off x="2610172" y="5053346"/>
            <a:ext cx="6572250" cy="452120"/>
          </a:xfrm>
          <a:prstGeom prst="rect">
            <a:avLst/>
          </a:prstGeom>
        </p:spPr>
        <p:txBody>
          <a:bodyPr vert="horz" wrap="square" lIns="0" tIns="12700" rIns="0" bIns="0" rtlCol="0">
            <a:spAutoFit/>
          </a:bodyPr>
          <a:lstStyle/>
          <a:p>
            <a:pPr marL="38100">
              <a:lnSpc>
                <a:spcPct val="100000"/>
              </a:lnSpc>
              <a:spcBef>
                <a:spcPts val="100"/>
              </a:spcBef>
            </a:pPr>
            <a:r>
              <a:rPr sz="4200" spc="-1027" baseline="-20833">
                <a:latin typeface="宋体"/>
                <a:cs typeface="宋体"/>
              </a:rPr>
              <a:t>抗震进</a:t>
            </a:r>
            <a:r>
              <a:rPr sz="2800" spc="-750">
                <a:latin typeface="宋体"/>
                <a:cs typeface="宋体"/>
              </a:rPr>
              <a:t>手</a:t>
            </a:r>
            <a:r>
              <a:rPr sz="4200" spc="-3075" baseline="-20833">
                <a:latin typeface="宋体"/>
                <a:cs typeface="宋体"/>
              </a:rPr>
              <a:t>行</a:t>
            </a:r>
            <a:r>
              <a:rPr sz="2800" spc="-750">
                <a:latin typeface="宋体"/>
                <a:cs typeface="宋体"/>
              </a:rPr>
              <a:t>续</a:t>
            </a:r>
            <a:r>
              <a:rPr sz="4200" spc="-3075" baseline="-20833">
                <a:latin typeface="宋体"/>
                <a:cs typeface="宋体"/>
              </a:rPr>
              <a:t>专</a:t>
            </a:r>
            <a:r>
              <a:rPr sz="2800" spc="-335">
                <a:latin typeface="宋体"/>
                <a:cs typeface="宋体"/>
              </a:rPr>
              <a:t>；负责</a:t>
            </a:r>
            <a:r>
              <a:rPr sz="4200" b="1" spc="-2700" baseline="13888">
                <a:latin typeface="Microsoft JhengHei"/>
                <a:cs typeface="Microsoft JhengHei"/>
              </a:rPr>
              <a:t>设</a:t>
            </a:r>
            <a:r>
              <a:rPr sz="2800" spc="-1000">
                <a:latin typeface="宋体"/>
                <a:cs typeface="宋体"/>
              </a:rPr>
              <a:t>对</a:t>
            </a:r>
            <a:r>
              <a:rPr sz="4200" b="1" spc="-2700" baseline="13888">
                <a:latin typeface="Microsoft JhengHei"/>
                <a:cs typeface="Microsoft JhengHei"/>
              </a:rPr>
              <a:t>备</a:t>
            </a:r>
            <a:r>
              <a:rPr sz="2800" spc="-550">
                <a:latin typeface="宋体"/>
                <a:cs typeface="宋体"/>
              </a:rPr>
              <a:t>勘察报</a:t>
            </a:r>
            <a:r>
              <a:rPr sz="4200" b="1" spc="-1725" baseline="17857">
                <a:latin typeface="Microsoft JhengHei"/>
                <a:cs typeface="Microsoft JhengHei"/>
              </a:rPr>
              <a:t>指</a:t>
            </a:r>
            <a:r>
              <a:rPr sz="2800" spc="-1650">
                <a:latin typeface="宋体"/>
                <a:cs typeface="宋体"/>
              </a:rPr>
              <a:t>告</a:t>
            </a:r>
            <a:r>
              <a:rPr sz="4200" b="1" spc="-1725" baseline="17857">
                <a:latin typeface="Microsoft JhengHei"/>
                <a:cs typeface="Microsoft JhengHei"/>
              </a:rPr>
              <a:t>导</a:t>
            </a:r>
            <a:r>
              <a:rPr sz="2800" spc="-1650">
                <a:latin typeface="宋体"/>
                <a:cs typeface="宋体"/>
              </a:rPr>
              <a:t>进</a:t>
            </a:r>
            <a:r>
              <a:rPr sz="4200" b="1" spc="-1725" baseline="17857">
                <a:latin typeface="Microsoft JhengHei"/>
                <a:cs typeface="Microsoft JhengHei"/>
              </a:rPr>
              <a:t>设</a:t>
            </a:r>
            <a:r>
              <a:rPr sz="2800" spc="-1650">
                <a:latin typeface="宋体"/>
                <a:cs typeface="宋体"/>
              </a:rPr>
              <a:t>行</a:t>
            </a:r>
            <a:r>
              <a:rPr sz="4200" b="1" spc="-1725" baseline="17857">
                <a:latin typeface="Microsoft JhengHei"/>
                <a:cs typeface="Microsoft JhengHei"/>
              </a:rPr>
              <a:t>备</a:t>
            </a:r>
            <a:r>
              <a:rPr sz="2800" spc="-15">
                <a:latin typeface="宋体"/>
                <a:cs typeface="宋体"/>
              </a:rPr>
              <a:t>初审，检</a:t>
            </a:r>
            <a:endParaRPr sz="2800">
              <a:latin typeface="宋体"/>
              <a:cs typeface="宋体"/>
            </a:endParaRPr>
          </a:p>
        </p:txBody>
      </p:sp>
      <p:grpSp>
        <p:nvGrpSpPr>
          <p:cNvPr id="47" name="object 47"/>
          <p:cNvGrpSpPr/>
          <p:nvPr/>
        </p:nvGrpSpPr>
        <p:grpSpPr>
          <a:xfrm>
            <a:off x="6205537" y="5430837"/>
            <a:ext cx="1470025" cy="301625"/>
            <a:chOff x="6205537" y="5430837"/>
            <a:chExt cx="1470025" cy="301625"/>
          </a:xfrm>
        </p:grpSpPr>
        <p:sp>
          <p:nvSpPr>
            <p:cNvPr id="48" name="object 48"/>
            <p:cNvSpPr/>
            <p:nvPr/>
          </p:nvSpPr>
          <p:spPr>
            <a:xfrm>
              <a:off x="6210299" y="5435599"/>
              <a:ext cx="1460500" cy="292100"/>
            </a:xfrm>
            <a:custGeom>
              <a:rect l="l" t="t" r="r" b="b"/>
              <a:pathLst>
                <a:path w="1460500" h="292100">
                  <a:moveTo>
                    <a:pt x="1411814" y="292100"/>
                  </a:moveTo>
                  <a:lnTo>
                    <a:pt x="48684" y="292100"/>
                  </a:lnTo>
                  <a:lnTo>
                    <a:pt x="29734" y="288274"/>
                  </a:lnTo>
                  <a:lnTo>
                    <a:pt x="14259" y="277841"/>
                  </a:lnTo>
                  <a:lnTo>
                    <a:pt x="3825" y="262366"/>
                  </a:lnTo>
                  <a:lnTo>
                    <a:pt x="0" y="243416"/>
                  </a:lnTo>
                  <a:lnTo>
                    <a:pt x="0" y="48684"/>
                  </a:lnTo>
                  <a:lnTo>
                    <a:pt x="3825" y="29734"/>
                  </a:lnTo>
                  <a:lnTo>
                    <a:pt x="14259" y="14259"/>
                  </a:lnTo>
                  <a:lnTo>
                    <a:pt x="29734" y="3825"/>
                  </a:lnTo>
                  <a:lnTo>
                    <a:pt x="48684" y="0"/>
                  </a:lnTo>
                  <a:lnTo>
                    <a:pt x="1411815" y="0"/>
                  </a:lnTo>
                  <a:lnTo>
                    <a:pt x="1430764" y="3825"/>
                  </a:lnTo>
                  <a:lnTo>
                    <a:pt x="1446239" y="14259"/>
                  </a:lnTo>
                  <a:lnTo>
                    <a:pt x="1456673" y="29734"/>
                  </a:lnTo>
                  <a:lnTo>
                    <a:pt x="1460498" y="48684"/>
                  </a:lnTo>
                  <a:lnTo>
                    <a:pt x="1460498" y="243416"/>
                  </a:lnTo>
                  <a:lnTo>
                    <a:pt x="1456672" y="262366"/>
                  </a:lnTo>
                  <a:lnTo>
                    <a:pt x="1446239" y="277841"/>
                  </a:lnTo>
                  <a:lnTo>
                    <a:pt x="1430764" y="288274"/>
                  </a:lnTo>
                  <a:lnTo>
                    <a:pt x="1411814" y="292100"/>
                  </a:lnTo>
                  <a:close/>
                </a:path>
              </a:pathLst>
            </a:custGeom>
            <a:solidFill>
              <a:srgbClr val="BBE0E3"/>
            </a:solidFill>
          </p:spPr>
          <p:txBody>
            <a:bodyPr wrap="square" lIns="0" tIns="0" rIns="0" bIns="0" rtlCol="0"/>
            <a:lstStyle/>
            <a:p/>
          </p:txBody>
        </p:sp>
        <p:sp>
          <p:nvSpPr>
            <p:cNvPr id="49" name="object 49"/>
            <p:cNvSpPr/>
            <p:nvPr/>
          </p:nvSpPr>
          <p:spPr>
            <a:xfrm>
              <a:off x="6210299" y="5435599"/>
              <a:ext cx="1460500" cy="292100"/>
            </a:xfrm>
            <a:custGeom>
              <a:rect l="l" t="t" r="r" b="b"/>
              <a:pathLst>
                <a:path w="1460500" h="292100">
                  <a:moveTo>
                    <a:pt x="0" y="48684"/>
                  </a:moveTo>
                  <a:lnTo>
                    <a:pt x="3825" y="29734"/>
                  </a:lnTo>
                  <a:lnTo>
                    <a:pt x="14259" y="14259"/>
                  </a:lnTo>
                  <a:lnTo>
                    <a:pt x="29734" y="3825"/>
                  </a:lnTo>
                  <a:lnTo>
                    <a:pt x="48684" y="0"/>
                  </a:lnTo>
                  <a:lnTo>
                    <a:pt x="1411815" y="0"/>
                  </a:lnTo>
                  <a:lnTo>
                    <a:pt x="1430764" y="3825"/>
                  </a:lnTo>
                  <a:lnTo>
                    <a:pt x="1446239" y="14259"/>
                  </a:lnTo>
                  <a:lnTo>
                    <a:pt x="1456673" y="29734"/>
                  </a:lnTo>
                  <a:lnTo>
                    <a:pt x="1460498" y="48684"/>
                  </a:lnTo>
                  <a:lnTo>
                    <a:pt x="1460500" y="243416"/>
                  </a:lnTo>
                  <a:lnTo>
                    <a:pt x="1456673" y="262366"/>
                  </a:lnTo>
                  <a:lnTo>
                    <a:pt x="1446239" y="277841"/>
                  </a:lnTo>
                  <a:lnTo>
                    <a:pt x="1430765" y="288274"/>
                  </a:lnTo>
                  <a:lnTo>
                    <a:pt x="1411814" y="292100"/>
                  </a:lnTo>
                  <a:lnTo>
                    <a:pt x="48684" y="292100"/>
                  </a:lnTo>
                  <a:lnTo>
                    <a:pt x="29734" y="288274"/>
                  </a:lnTo>
                  <a:lnTo>
                    <a:pt x="14259" y="277841"/>
                  </a:lnTo>
                  <a:lnTo>
                    <a:pt x="3825" y="262366"/>
                  </a:lnTo>
                  <a:lnTo>
                    <a:pt x="0" y="243416"/>
                  </a:lnTo>
                  <a:lnTo>
                    <a:pt x="0" y="48684"/>
                  </a:lnTo>
                  <a:close/>
                </a:path>
              </a:pathLst>
            </a:custGeom>
            <a:ln w="9525">
              <a:solidFill>
                <a:srgbClr val="000000"/>
              </a:solidFill>
            </a:ln>
          </p:spPr>
          <p:txBody>
            <a:bodyPr wrap="square" lIns="0" tIns="0" rIns="0" bIns="0" rtlCol="0"/>
            <a:lstStyle/>
            <a:p/>
          </p:txBody>
        </p:sp>
      </p:grpSp>
      <p:sp>
        <p:nvSpPr>
          <p:cNvPr id="50" name="object 50"/>
          <p:cNvSpPr txBox="1"/>
          <p:nvPr/>
        </p:nvSpPr>
        <p:spPr>
          <a:xfrm>
            <a:off x="4839022" y="5480066"/>
            <a:ext cx="3073400" cy="452120"/>
          </a:xfrm>
          <a:prstGeom prst="rect">
            <a:avLst/>
          </a:prstGeom>
        </p:spPr>
        <p:txBody>
          <a:bodyPr vert="horz" wrap="square" lIns="0" tIns="12700" rIns="0" bIns="0" rtlCol="0">
            <a:spAutoFit/>
          </a:bodyPr>
          <a:lstStyle/>
          <a:p>
            <a:pPr marL="38100">
              <a:lnSpc>
                <a:spcPct val="100000"/>
              </a:lnSpc>
              <a:spcBef>
                <a:spcPts val="100"/>
              </a:spcBef>
            </a:pPr>
            <a:r>
              <a:rPr sz="2800" spc="-1150">
                <a:latin typeface="宋体"/>
                <a:cs typeface="宋体"/>
              </a:rPr>
              <a:t>检</a:t>
            </a:r>
            <a:r>
              <a:rPr sz="4200" b="1" spc="-2475" baseline="6944">
                <a:latin typeface="Microsoft JhengHei"/>
                <a:cs typeface="Microsoft JhengHei"/>
              </a:rPr>
              <a:t>设</a:t>
            </a:r>
            <a:r>
              <a:rPr sz="2800" spc="-1150">
                <a:latin typeface="宋体"/>
                <a:cs typeface="宋体"/>
              </a:rPr>
              <a:t>查</a:t>
            </a:r>
            <a:r>
              <a:rPr sz="4200" b="1" spc="-2475" baseline="6944">
                <a:latin typeface="Microsoft JhengHei"/>
                <a:cs typeface="Microsoft JhengHei"/>
              </a:rPr>
              <a:t>施</a:t>
            </a:r>
            <a:r>
              <a:rPr sz="2800" spc="-550">
                <a:latin typeface="宋体"/>
                <a:cs typeface="宋体"/>
              </a:rPr>
              <a:t>勘察记</a:t>
            </a:r>
            <a:r>
              <a:rPr sz="4200" b="1" spc="-4125" baseline="17857">
                <a:latin typeface="Microsoft JhengHei"/>
                <a:cs typeface="Microsoft JhengHei"/>
              </a:rPr>
              <a:t>备</a:t>
            </a:r>
            <a:r>
              <a:rPr sz="4200" b="1" spc="-1800" baseline="4960">
                <a:latin typeface="Microsoft JhengHei"/>
                <a:cs typeface="Microsoft JhengHei"/>
              </a:rPr>
              <a:t>指</a:t>
            </a:r>
            <a:r>
              <a:rPr sz="2800" spc="-1650">
                <a:latin typeface="宋体"/>
                <a:cs typeface="宋体"/>
              </a:rPr>
              <a:t>录</a:t>
            </a:r>
            <a:r>
              <a:rPr sz="4200" b="1" spc="-4125" baseline="17857">
                <a:latin typeface="Microsoft JhengHei"/>
                <a:cs typeface="Microsoft JhengHei"/>
              </a:rPr>
              <a:t>采</a:t>
            </a:r>
            <a:r>
              <a:rPr sz="4200" b="1" spc="-1800" baseline="4960">
                <a:latin typeface="Microsoft JhengHei"/>
                <a:cs typeface="Microsoft JhengHei"/>
              </a:rPr>
              <a:t>导</a:t>
            </a:r>
            <a:r>
              <a:rPr sz="2800" spc="-1650">
                <a:latin typeface="宋体"/>
                <a:cs typeface="宋体"/>
              </a:rPr>
              <a:t>，</a:t>
            </a:r>
            <a:r>
              <a:rPr sz="4200" b="1" spc="-4125" baseline="17857">
                <a:latin typeface="Microsoft JhengHei"/>
                <a:cs typeface="Microsoft JhengHei"/>
              </a:rPr>
              <a:t>购</a:t>
            </a:r>
            <a:r>
              <a:rPr sz="4200" b="1" spc="-37" baseline="4960">
                <a:latin typeface="Microsoft JhengHei"/>
                <a:cs typeface="Microsoft JhengHei"/>
              </a:rPr>
              <a:t>施工</a:t>
            </a:r>
            <a:endParaRPr sz="4200" baseline="4960">
              <a:latin typeface="Microsoft JhengHei"/>
              <a:cs typeface="Microsoft JhengHei"/>
            </a:endParaRPr>
          </a:p>
        </p:txBody>
      </p:sp>
      <p:sp>
        <p:nvSpPr>
          <p:cNvPr id="51" name="object 51"/>
          <p:cNvSpPr/>
          <p:nvPr/>
        </p:nvSpPr>
        <p:spPr>
          <a:xfrm>
            <a:off x="4605896" y="5053431"/>
            <a:ext cx="1607820" cy="549275"/>
          </a:xfrm>
          <a:custGeom>
            <a:rect l="l" t="t" r="r" b="b"/>
            <a:pathLst>
              <a:path w="1607820" h="549275">
                <a:moveTo>
                  <a:pt x="324065" y="43548"/>
                </a:moveTo>
                <a:lnTo>
                  <a:pt x="277469" y="52679"/>
                </a:lnTo>
                <a:lnTo>
                  <a:pt x="275234" y="56007"/>
                </a:lnTo>
                <a:lnTo>
                  <a:pt x="276580" y="62890"/>
                </a:lnTo>
                <a:lnTo>
                  <a:pt x="279920" y="65138"/>
                </a:lnTo>
                <a:lnTo>
                  <a:pt x="292773" y="62623"/>
                </a:lnTo>
                <a:lnTo>
                  <a:pt x="0" y="320255"/>
                </a:lnTo>
                <a:lnTo>
                  <a:pt x="4191" y="325031"/>
                </a:lnTo>
                <a:lnTo>
                  <a:pt x="901" y="330454"/>
                </a:lnTo>
                <a:lnTo>
                  <a:pt x="264858" y="491121"/>
                </a:lnTo>
                <a:lnTo>
                  <a:pt x="251764" y="490880"/>
                </a:lnTo>
                <a:lnTo>
                  <a:pt x="248869" y="493661"/>
                </a:lnTo>
                <a:lnTo>
                  <a:pt x="248729" y="500672"/>
                </a:lnTo>
                <a:lnTo>
                  <a:pt x="251523" y="503567"/>
                </a:lnTo>
                <a:lnTo>
                  <a:pt x="298983" y="504456"/>
                </a:lnTo>
                <a:lnTo>
                  <a:pt x="298373" y="503339"/>
                </a:lnTo>
                <a:lnTo>
                  <a:pt x="276402" y="462711"/>
                </a:lnTo>
                <a:lnTo>
                  <a:pt x="272542" y="461556"/>
                </a:lnTo>
                <a:lnTo>
                  <a:pt x="266369" y="464896"/>
                </a:lnTo>
                <a:lnTo>
                  <a:pt x="265226" y="468757"/>
                </a:lnTo>
                <a:lnTo>
                  <a:pt x="271462" y="480275"/>
                </a:lnTo>
                <a:lnTo>
                  <a:pt x="14871" y="324091"/>
                </a:lnTo>
                <a:lnTo>
                  <a:pt x="301167" y="72148"/>
                </a:lnTo>
                <a:lnTo>
                  <a:pt x="297027" y="84582"/>
                </a:lnTo>
                <a:lnTo>
                  <a:pt x="298831" y="88176"/>
                </a:lnTo>
                <a:lnTo>
                  <a:pt x="305485" y="90385"/>
                </a:lnTo>
                <a:lnTo>
                  <a:pt x="309079" y="88595"/>
                </a:lnTo>
                <a:lnTo>
                  <a:pt x="322884" y="47104"/>
                </a:lnTo>
                <a:lnTo>
                  <a:pt x="324065" y="43548"/>
                </a:lnTo>
                <a:close/>
              </a:path>
              <a:path w="1607820" h="549275">
                <a:moveTo>
                  <a:pt x="1569427" y="19926"/>
                </a:moveTo>
                <a:lnTo>
                  <a:pt x="1558340" y="14795"/>
                </a:lnTo>
                <a:lnTo>
                  <a:pt x="1526349" y="0"/>
                </a:lnTo>
                <a:lnTo>
                  <a:pt x="1522564" y="1384"/>
                </a:lnTo>
                <a:lnTo>
                  <a:pt x="1519631" y="7759"/>
                </a:lnTo>
                <a:lnTo>
                  <a:pt x="1521015" y="11531"/>
                </a:lnTo>
                <a:lnTo>
                  <a:pt x="1532902" y="17030"/>
                </a:lnTo>
                <a:lnTo>
                  <a:pt x="1298994" y="39306"/>
                </a:lnTo>
                <a:lnTo>
                  <a:pt x="1300200" y="51943"/>
                </a:lnTo>
                <a:lnTo>
                  <a:pt x="1534109" y="29667"/>
                </a:lnTo>
                <a:lnTo>
                  <a:pt x="1523466" y="37312"/>
                </a:lnTo>
                <a:lnTo>
                  <a:pt x="1522818" y="41275"/>
                </a:lnTo>
                <a:lnTo>
                  <a:pt x="1526908" y="46977"/>
                </a:lnTo>
                <a:lnTo>
                  <a:pt x="1530883" y="47625"/>
                </a:lnTo>
                <a:lnTo>
                  <a:pt x="1569427" y="19926"/>
                </a:lnTo>
                <a:close/>
              </a:path>
              <a:path w="1607820" h="549275">
                <a:moveTo>
                  <a:pt x="1607540" y="528472"/>
                </a:moveTo>
                <a:lnTo>
                  <a:pt x="1568564" y="501357"/>
                </a:lnTo>
                <a:lnTo>
                  <a:pt x="1564614" y="502069"/>
                </a:lnTo>
                <a:lnTo>
                  <a:pt x="1560601" y="507822"/>
                </a:lnTo>
                <a:lnTo>
                  <a:pt x="1561312" y="511784"/>
                </a:lnTo>
                <a:lnTo>
                  <a:pt x="1572069" y="519264"/>
                </a:lnTo>
                <a:lnTo>
                  <a:pt x="1287399" y="496493"/>
                </a:lnTo>
                <a:lnTo>
                  <a:pt x="1286395" y="509155"/>
                </a:lnTo>
                <a:lnTo>
                  <a:pt x="1571053" y="531926"/>
                </a:lnTo>
                <a:lnTo>
                  <a:pt x="1559255" y="537603"/>
                </a:lnTo>
                <a:lnTo>
                  <a:pt x="1557921" y="541401"/>
                </a:lnTo>
                <a:lnTo>
                  <a:pt x="1560957" y="547725"/>
                </a:lnTo>
                <a:lnTo>
                  <a:pt x="1564754" y="549046"/>
                </a:lnTo>
                <a:lnTo>
                  <a:pt x="1596466" y="533806"/>
                </a:lnTo>
                <a:lnTo>
                  <a:pt x="1607540" y="528472"/>
                </a:lnTo>
                <a:close/>
              </a:path>
            </a:pathLst>
          </a:custGeom>
          <a:solidFill>
            <a:srgbClr val="000000"/>
          </a:solidFill>
        </p:spPr>
        <p:txBody>
          <a:bodyPr wrap="square" lIns="0" tIns="0" rIns="0" bIns="0" rtlCol="0"/>
          <a:lstStyle/>
          <a:p/>
        </p:txBody>
      </p:sp>
      <p:grpSp>
        <p:nvGrpSpPr>
          <p:cNvPr id="52" name="object 52"/>
          <p:cNvGrpSpPr/>
          <p:nvPr/>
        </p:nvGrpSpPr>
        <p:grpSpPr>
          <a:xfrm>
            <a:off x="4884737" y="5926137"/>
            <a:ext cx="1025525" cy="276225"/>
            <a:chOff x="4884737" y="5926137"/>
            <a:chExt cx="1025525" cy="276225"/>
          </a:xfrm>
        </p:grpSpPr>
        <p:sp>
          <p:nvSpPr>
            <p:cNvPr id="53" name="object 53"/>
            <p:cNvSpPr/>
            <p:nvPr/>
          </p:nvSpPr>
          <p:spPr>
            <a:xfrm>
              <a:off x="4889499" y="5930899"/>
              <a:ext cx="1016000" cy="266700"/>
            </a:xfrm>
            <a:custGeom>
              <a:rect l="l" t="t" r="r" b="b"/>
              <a:pathLst>
                <a:path w="1016000" h="266700">
                  <a:moveTo>
                    <a:pt x="971549" y="266700"/>
                  </a:moveTo>
                  <a:lnTo>
                    <a:pt x="44451" y="266700"/>
                  </a:lnTo>
                  <a:lnTo>
                    <a:pt x="27148" y="263207"/>
                  </a:lnTo>
                  <a:lnTo>
                    <a:pt x="13019" y="253680"/>
                  </a:lnTo>
                  <a:lnTo>
                    <a:pt x="3493" y="239551"/>
                  </a:lnTo>
                  <a:lnTo>
                    <a:pt x="0" y="222249"/>
                  </a:lnTo>
                  <a:lnTo>
                    <a:pt x="0" y="44450"/>
                  </a:lnTo>
                  <a:lnTo>
                    <a:pt x="3493" y="27148"/>
                  </a:lnTo>
                  <a:lnTo>
                    <a:pt x="13019" y="13019"/>
                  </a:lnTo>
                  <a:lnTo>
                    <a:pt x="27148" y="3493"/>
                  </a:lnTo>
                  <a:lnTo>
                    <a:pt x="44450" y="0"/>
                  </a:lnTo>
                  <a:lnTo>
                    <a:pt x="971549" y="0"/>
                  </a:lnTo>
                  <a:lnTo>
                    <a:pt x="988851" y="3493"/>
                  </a:lnTo>
                  <a:lnTo>
                    <a:pt x="1002980" y="13019"/>
                  </a:lnTo>
                  <a:lnTo>
                    <a:pt x="1012507" y="27148"/>
                  </a:lnTo>
                  <a:lnTo>
                    <a:pt x="1016000" y="44450"/>
                  </a:lnTo>
                  <a:lnTo>
                    <a:pt x="1016000" y="222249"/>
                  </a:lnTo>
                  <a:lnTo>
                    <a:pt x="1012507" y="239551"/>
                  </a:lnTo>
                  <a:lnTo>
                    <a:pt x="1002980" y="253680"/>
                  </a:lnTo>
                  <a:lnTo>
                    <a:pt x="988851" y="263207"/>
                  </a:lnTo>
                  <a:lnTo>
                    <a:pt x="971549" y="266700"/>
                  </a:lnTo>
                  <a:close/>
                </a:path>
              </a:pathLst>
            </a:custGeom>
            <a:solidFill>
              <a:srgbClr val="BBE0E3"/>
            </a:solidFill>
          </p:spPr>
          <p:txBody>
            <a:bodyPr wrap="square" lIns="0" tIns="0" rIns="0" bIns="0" rtlCol="0"/>
            <a:lstStyle/>
            <a:p/>
          </p:txBody>
        </p:sp>
        <p:sp>
          <p:nvSpPr>
            <p:cNvPr id="54" name="object 54"/>
            <p:cNvSpPr/>
            <p:nvPr/>
          </p:nvSpPr>
          <p:spPr>
            <a:xfrm>
              <a:off x="4889499" y="5930899"/>
              <a:ext cx="1016000" cy="266700"/>
            </a:xfrm>
            <a:custGeom>
              <a:rect l="l" t="t" r="r" b="b"/>
              <a:pathLst>
                <a:path w="1016000" h="266700">
                  <a:moveTo>
                    <a:pt x="0" y="44451"/>
                  </a:moveTo>
                  <a:lnTo>
                    <a:pt x="3493" y="27148"/>
                  </a:lnTo>
                  <a:lnTo>
                    <a:pt x="13019" y="13019"/>
                  </a:lnTo>
                  <a:lnTo>
                    <a:pt x="27148" y="3493"/>
                  </a:lnTo>
                  <a:lnTo>
                    <a:pt x="44450" y="0"/>
                  </a:lnTo>
                  <a:lnTo>
                    <a:pt x="971549" y="0"/>
                  </a:lnTo>
                  <a:lnTo>
                    <a:pt x="988851" y="3493"/>
                  </a:lnTo>
                  <a:lnTo>
                    <a:pt x="1002980" y="13019"/>
                  </a:lnTo>
                  <a:lnTo>
                    <a:pt x="1012507" y="27148"/>
                  </a:lnTo>
                  <a:lnTo>
                    <a:pt x="1016000" y="44450"/>
                  </a:lnTo>
                  <a:lnTo>
                    <a:pt x="1016000" y="222249"/>
                  </a:lnTo>
                  <a:lnTo>
                    <a:pt x="1012507" y="239551"/>
                  </a:lnTo>
                  <a:lnTo>
                    <a:pt x="1002980" y="253680"/>
                  </a:lnTo>
                  <a:lnTo>
                    <a:pt x="988851" y="263207"/>
                  </a:lnTo>
                  <a:lnTo>
                    <a:pt x="971549" y="266700"/>
                  </a:lnTo>
                  <a:lnTo>
                    <a:pt x="44451" y="266700"/>
                  </a:lnTo>
                  <a:lnTo>
                    <a:pt x="27148" y="263207"/>
                  </a:lnTo>
                  <a:lnTo>
                    <a:pt x="13019" y="253680"/>
                  </a:lnTo>
                  <a:lnTo>
                    <a:pt x="3493" y="239551"/>
                  </a:lnTo>
                  <a:lnTo>
                    <a:pt x="0" y="222249"/>
                  </a:lnTo>
                  <a:lnTo>
                    <a:pt x="0" y="44451"/>
                  </a:lnTo>
                  <a:close/>
                </a:path>
              </a:pathLst>
            </a:custGeom>
            <a:ln w="9525">
              <a:solidFill>
                <a:srgbClr val="000000"/>
              </a:solidFill>
            </a:ln>
          </p:spPr>
          <p:txBody>
            <a:bodyPr wrap="square" lIns="0" tIns="0" rIns="0" bIns="0" rtlCol="0"/>
            <a:lstStyle/>
            <a:p/>
          </p:txBody>
        </p:sp>
      </p:grpSp>
      <p:sp>
        <p:nvSpPr>
          <p:cNvPr id="55" name="object 55"/>
          <p:cNvSpPr txBox="1"/>
          <p:nvPr/>
        </p:nvSpPr>
        <p:spPr>
          <a:xfrm>
            <a:off x="5073972" y="5942331"/>
            <a:ext cx="736600" cy="452120"/>
          </a:xfrm>
          <a:prstGeom prst="rect">
            <a:avLst/>
          </a:prstGeom>
        </p:spPr>
        <p:txBody>
          <a:bodyPr vert="horz" wrap="square" lIns="0" tIns="12700" rIns="0" bIns="0" rtlCol="0">
            <a:spAutoFit/>
          </a:bodyPr>
          <a:lstStyle/>
          <a:p>
            <a:pPr marL="12700">
              <a:lnSpc>
                <a:spcPct val="100000"/>
              </a:lnSpc>
              <a:spcBef>
                <a:spcPts val="100"/>
              </a:spcBef>
            </a:pPr>
            <a:r>
              <a:rPr sz="2800" b="1" spc="-25">
                <a:latin typeface="Microsoft JhengHei"/>
                <a:cs typeface="Microsoft JhengHei"/>
              </a:rPr>
              <a:t>重点</a:t>
            </a:r>
            <a:endParaRPr sz="2800">
              <a:latin typeface="Microsoft JhengHei"/>
              <a:cs typeface="Microsoft JhengHei"/>
            </a:endParaRPr>
          </a:p>
        </p:txBody>
      </p:sp>
      <p:grpSp>
        <p:nvGrpSpPr>
          <p:cNvPr id="56" name="object 56"/>
          <p:cNvGrpSpPr/>
          <p:nvPr/>
        </p:nvGrpSpPr>
        <p:grpSpPr>
          <a:xfrm>
            <a:off x="4922837" y="6332537"/>
            <a:ext cx="1000125" cy="263525"/>
            <a:chOff x="4922837" y="6332537"/>
            <a:chExt cx="1000125" cy="263525"/>
          </a:xfrm>
        </p:grpSpPr>
        <p:sp>
          <p:nvSpPr>
            <p:cNvPr id="57" name="object 57"/>
            <p:cNvSpPr/>
            <p:nvPr/>
          </p:nvSpPr>
          <p:spPr>
            <a:xfrm>
              <a:off x="4927599" y="6337299"/>
              <a:ext cx="990600" cy="254000"/>
            </a:xfrm>
            <a:custGeom>
              <a:rect l="l" t="t" r="r" b="b"/>
              <a:pathLst>
                <a:path w="990600" h="254000">
                  <a:moveTo>
                    <a:pt x="948265" y="254000"/>
                  </a:moveTo>
                  <a:lnTo>
                    <a:pt x="42334" y="254000"/>
                  </a:lnTo>
                  <a:lnTo>
                    <a:pt x="25855" y="250673"/>
                  </a:lnTo>
                  <a:lnTo>
                    <a:pt x="12399" y="241600"/>
                  </a:lnTo>
                  <a:lnTo>
                    <a:pt x="3326" y="228144"/>
                  </a:lnTo>
                  <a:lnTo>
                    <a:pt x="0" y="211666"/>
                  </a:lnTo>
                  <a:lnTo>
                    <a:pt x="0" y="42333"/>
                  </a:lnTo>
                  <a:lnTo>
                    <a:pt x="3326" y="25855"/>
                  </a:lnTo>
                  <a:lnTo>
                    <a:pt x="12399" y="12399"/>
                  </a:lnTo>
                  <a:lnTo>
                    <a:pt x="25855" y="3326"/>
                  </a:lnTo>
                  <a:lnTo>
                    <a:pt x="42333" y="0"/>
                  </a:lnTo>
                  <a:lnTo>
                    <a:pt x="948266" y="0"/>
                  </a:lnTo>
                  <a:lnTo>
                    <a:pt x="964743" y="3326"/>
                  </a:lnTo>
                  <a:lnTo>
                    <a:pt x="978200" y="12399"/>
                  </a:lnTo>
                  <a:lnTo>
                    <a:pt x="987272" y="25855"/>
                  </a:lnTo>
                  <a:lnTo>
                    <a:pt x="990599" y="42333"/>
                  </a:lnTo>
                  <a:lnTo>
                    <a:pt x="990599" y="211666"/>
                  </a:lnTo>
                  <a:lnTo>
                    <a:pt x="987272" y="228144"/>
                  </a:lnTo>
                  <a:lnTo>
                    <a:pt x="978200" y="241600"/>
                  </a:lnTo>
                  <a:lnTo>
                    <a:pt x="964743" y="250673"/>
                  </a:lnTo>
                  <a:lnTo>
                    <a:pt x="948265" y="254000"/>
                  </a:lnTo>
                  <a:close/>
                </a:path>
              </a:pathLst>
            </a:custGeom>
            <a:solidFill>
              <a:srgbClr val="BBE0E3"/>
            </a:solidFill>
          </p:spPr>
          <p:txBody>
            <a:bodyPr wrap="square" lIns="0" tIns="0" rIns="0" bIns="0" rtlCol="0"/>
            <a:lstStyle/>
            <a:p/>
          </p:txBody>
        </p:sp>
        <p:sp>
          <p:nvSpPr>
            <p:cNvPr id="58" name="object 58"/>
            <p:cNvSpPr/>
            <p:nvPr/>
          </p:nvSpPr>
          <p:spPr>
            <a:xfrm>
              <a:off x="4927599" y="6337299"/>
              <a:ext cx="990600" cy="254000"/>
            </a:xfrm>
            <a:custGeom>
              <a:rect l="l" t="t" r="r" b="b"/>
              <a:pathLst>
                <a:path w="990600" h="254000">
                  <a:moveTo>
                    <a:pt x="0" y="42334"/>
                  </a:moveTo>
                  <a:lnTo>
                    <a:pt x="3326" y="25855"/>
                  </a:lnTo>
                  <a:lnTo>
                    <a:pt x="12399" y="12399"/>
                  </a:lnTo>
                  <a:lnTo>
                    <a:pt x="25855" y="3326"/>
                  </a:lnTo>
                  <a:lnTo>
                    <a:pt x="42333" y="0"/>
                  </a:lnTo>
                  <a:lnTo>
                    <a:pt x="948266" y="0"/>
                  </a:lnTo>
                  <a:lnTo>
                    <a:pt x="964743" y="3326"/>
                  </a:lnTo>
                  <a:lnTo>
                    <a:pt x="978200" y="12399"/>
                  </a:lnTo>
                  <a:lnTo>
                    <a:pt x="987272" y="25855"/>
                  </a:lnTo>
                  <a:lnTo>
                    <a:pt x="990599" y="42333"/>
                  </a:lnTo>
                  <a:lnTo>
                    <a:pt x="990600" y="211666"/>
                  </a:lnTo>
                  <a:lnTo>
                    <a:pt x="987272" y="228144"/>
                  </a:lnTo>
                  <a:lnTo>
                    <a:pt x="978200" y="241600"/>
                  </a:lnTo>
                  <a:lnTo>
                    <a:pt x="964744" y="250673"/>
                  </a:lnTo>
                  <a:lnTo>
                    <a:pt x="948265" y="254000"/>
                  </a:lnTo>
                  <a:lnTo>
                    <a:pt x="42334" y="254000"/>
                  </a:lnTo>
                  <a:lnTo>
                    <a:pt x="25855" y="250673"/>
                  </a:lnTo>
                  <a:lnTo>
                    <a:pt x="12399" y="241600"/>
                  </a:lnTo>
                  <a:lnTo>
                    <a:pt x="3326" y="228144"/>
                  </a:lnTo>
                  <a:lnTo>
                    <a:pt x="0" y="211666"/>
                  </a:lnTo>
                  <a:lnTo>
                    <a:pt x="0" y="42334"/>
                  </a:lnTo>
                  <a:close/>
                </a:path>
              </a:pathLst>
            </a:custGeom>
            <a:ln w="9525">
              <a:solidFill>
                <a:srgbClr val="000000"/>
              </a:solidFill>
            </a:ln>
          </p:spPr>
          <p:txBody>
            <a:bodyPr wrap="square" lIns="0" tIns="0" rIns="0" bIns="0" rtlCol="0"/>
            <a:lstStyle/>
            <a:p/>
          </p:txBody>
        </p:sp>
      </p:grpSp>
      <p:grpSp>
        <p:nvGrpSpPr>
          <p:cNvPr id="59" name="object 59"/>
          <p:cNvGrpSpPr/>
          <p:nvPr/>
        </p:nvGrpSpPr>
        <p:grpSpPr>
          <a:xfrm>
            <a:off x="6269037" y="5938837"/>
            <a:ext cx="1444625" cy="288925"/>
            <a:chOff x="6269037" y="5938837"/>
            <a:chExt cx="1444625" cy="288925"/>
          </a:xfrm>
        </p:grpSpPr>
        <p:sp>
          <p:nvSpPr>
            <p:cNvPr id="60" name="object 60"/>
            <p:cNvSpPr/>
            <p:nvPr/>
          </p:nvSpPr>
          <p:spPr>
            <a:xfrm>
              <a:off x="6273799" y="5943599"/>
              <a:ext cx="1435100" cy="279400"/>
            </a:xfrm>
            <a:custGeom>
              <a:rect l="l" t="t" r="r" b="b"/>
              <a:pathLst>
                <a:path w="1435100" h="279400">
                  <a:moveTo>
                    <a:pt x="1388531" y="279399"/>
                  </a:moveTo>
                  <a:lnTo>
                    <a:pt x="46567" y="279399"/>
                  </a:lnTo>
                  <a:lnTo>
                    <a:pt x="28441" y="275740"/>
                  </a:lnTo>
                  <a:lnTo>
                    <a:pt x="13639" y="265760"/>
                  </a:lnTo>
                  <a:lnTo>
                    <a:pt x="3659" y="250958"/>
                  </a:lnTo>
                  <a:lnTo>
                    <a:pt x="0" y="232832"/>
                  </a:lnTo>
                  <a:lnTo>
                    <a:pt x="0" y="46567"/>
                  </a:lnTo>
                  <a:lnTo>
                    <a:pt x="3659" y="28441"/>
                  </a:lnTo>
                  <a:lnTo>
                    <a:pt x="13639" y="13639"/>
                  </a:lnTo>
                  <a:lnTo>
                    <a:pt x="28441" y="3659"/>
                  </a:lnTo>
                  <a:lnTo>
                    <a:pt x="46567" y="0"/>
                  </a:lnTo>
                  <a:lnTo>
                    <a:pt x="1388532" y="0"/>
                  </a:lnTo>
                  <a:lnTo>
                    <a:pt x="1406657" y="3659"/>
                  </a:lnTo>
                  <a:lnTo>
                    <a:pt x="1421459" y="13639"/>
                  </a:lnTo>
                  <a:lnTo>
                    <a:pt x="1431439" y="28441"/>
                  </a:lnTo>
                  <a:lnTo>
                    <a:pt x="1435098" y="46567"/>
                  </a:lnTo>
                  <a:lnTo>
                    <a:pt x="1435098" y="232832"/>
                  </a:lnTo>
                  <a:lnTo>
                    <a:pt x="1431439" y="250958"/>
                  </a:lnTo>
                  <a:lnTo>
                    <a:pt x="1421459" y="265760"/>
                  </a:lnTo>
                  <a:lnTo>
                    <a:pt x="1406657" y="275740"/>
                  </a:lnTo>
                  <a:lnTo>
                    <a:pt x="1388531" y="279399"/>
                  </a:lnTo>
                  <a:close/>
                </a:path>
              </a:pathLst>
            </a:custGeom>
            <a:solidFill>
              <a:srgbClr val="BBE0E3"/>
            </a:solidFill>
          </p:spPr>
          <p:txBody>
            <a:bodyPr wrap="square" lIns="0" tIns="0" rIns="0" bIns="0" rtlCol="0"/>
            <a:lstStyle/>
            <a:p/>
          </p:txBody>
        </p:sp>
        <p:sp>
          <p:nvSpPr>
            <p:cNvPr id="61" name="object 61"/>
            <p:cNvSpPr/>
            <p:nvPr/>
          </p:nvSpPr>
          <p:spPr>
            <a:xfrm>
              <a:off x="6273799" y="5943599"/>
              <a:ext cx="1435100" cy="279400"/>
            </a:xfrm>
            <a:custGeom>
              <a:rect l="l" t="t" r="r" b="b"/>
              <a:pathLst>
                <a:path w="1435100" h="279400">
                  <a:moveTo>
                    <a:pt x="0" y="46567"/>
                  </a:moveTo>
                  <a:lnTo>
                    <a:pt x="3659" y="28441"/>
                  </a:lnTo>
                  <a:lnTo>
                    <a:pt x="13639" y="13639"/>
                  </a:lnTo>
                  <a:lnTo>
                    <a:pt x="28441" y="3659"/>
                  </a:lnTo>
                  <a:lnTo>
                    <a:pt x="46567" y="0"/>
                  </a:lnTo>
                  <a:lnTo>
                    <a:pt x="1388532" y="0"/>
                  </a:lnTo>
                  <a:lnTo>
                    <a:pt x="1406657" y="3659"/>
                  </a:lnTo>
                  <a:lnTo>
                    <a:pt x="1421459" y="13639"/>
                  </a:lnTo>
                  <a:lnTo>
                    <a:pt x="1431439" y="28441"/>
                  </a:lnTo>
                  <a:lnTo>
                    <a:pt x="1435098" y="46567"/>
                  </a:lnTo>
                  <a:lnTo>
                    <a:pt x="1435100" y="232832"/>
                  </a:lnTo>
                  <a:lnTo>
                    <a:pt x="1431439" y="250958"/>
                  </a:lnTo>
                  <a:lnTo>
                    <a:pt x="1421459" y="265760"/>
                  </a:lnTo>
                  <a:lnTo>
                    <a:pt x="1406657" y="275740"/>
                  </a:lnTo>
                  <a:lnTo>
                    <a:pt x="1388531" y="279399"/>
                  </a:lnTo>
                  <a:lnTo>
                    <a:pt x="46568" y="279400"/>
                  </a:lnTo>
                  <a:lnTo>
                    <a:pt x="28441" y="275740"/>
                  </a:lnTo>
                  <a:lnTo>
                    <a:pt x="13639" y="265760"/>
                  </a:lnTo>
                  <a:lnTo>
                    <a:pt x="3659" y="250958"/>
                  </a:lnTo>
                  <a:lnTo>
                    <a:pt x="0" y="232832"/>
                  </a:lnTo>
                  <a:lnTo>
                    <a:pt x="0" y="46567"/>
                  </a:lnTo>
                  <a:close/>
                </a:path>
              </a:pathLst>
            </a:custGeom>
            <a:ln w="9525">
              <a:solidFill>
                <a:srgbClr val="000000"/>
              </a:solidFill>
            </a:ln>
          </p:spPr>
          <p:txBody>
            <a:bodyPr wrap="square" lIns="0" tIns="0" rIns="0" bIns="0" rtlCol="0"/>
            <a:lstStyle/>
            <a:p/>
          </p:txBody>
        </p:sp>
      </p:grpSp>
      <p:sp>
        <p:nvSpPr>
          <p:cNvPr id="62" name="object 62"/>
          <p:cNvSpPr txBox="1"/>
          <p:nvPr/>
        </p:nvSpPr>
        <p:spPr>
          <a:xfrm>
            <a:off x="6413822" y="5955651"/>
            <a:ext cx="1549400" cy="452120"/>
          </a:xfrm>
          <a:prstGeom prst="rect">
            <a:avLst/>
          </a:prstGeom>
        </p:spPr>
        <p:txBody>
          <a:bodyPr vert="horz" wrap="square" lIns="0" tIns="12700" rIns="0" bIns="0" rtlCol="0">
            <a:spAutoFit/>
          </a:bodyPr>
          <a:lstStyle/>
          <a:p>
            <a:pPr marL="38100">
              <a:lnSpc>
                <a:spcPct val="100000"/>
              </a:lnSpc>
              <a:spcBef>
                <a:spcPts val="100"/>
              </a:spcBef>
            </a:pPr>
            <a:r>
              <a:rPr sz="4200" b="1" spc="-3600" baseline="12896">
                <a:latin typeface="Microsoft JhengHei"/>
                <a:cs typeface="Microsoft JhengHei"/>
              </a:rPr>
              <a:t>工</a:t>
            </a:r>
            <a:r>
              <a:rPr sz="2800" b="1" spc="-400">
                <a:latin typeface="Microsoft JhengHei"/>
                <a:cs typeface="Microsoft JhengHei"/>
              </a:rPr>
              <a:t>指</a:t>
            </a:r>
            <a:r>
              <a:rPr sz="4200" b="1" spc="-3600" baseline="12896">
                <a:latin typeface="Microsoft JhengHei"/>
                <a:cs typeface="Microsoft JhengHei"/>
              </a:rPr>
              <a:t>加</a:t>
            </a:r>
            <a:r>
              <a:rPr sz="2800" b="1" spc="-400">
                <a:latin typeface="Microsoft JhengHei"/>
                <a:cs typeface="Microsoft JhengHei"/>
              </a:rPr>
              <a:t>导</a:t>
            </a:r>
            <a:r>
              <a:rPr sz="4200" b="1" spc="-3600" baseline="12896">
                <a:latin typeface="Microsoft JhengHei"/>
                <a:cs typeface="Microsoft JhengHei"/>
              </a:rPr>
              <a:t>固</a:t>
            </a:r>
            <a:r>
              <a:rPr sz="2800" b="1" spc="-25">
                <a:latin typeface="Microsoft JhengHei"/>
                <a:cs typeface="Microsoft JhengHei"/>
              </a:rPr>
              <a:t>施工</a:t>
            </a:r>
            <a:endParaRPr sz="2800">
              <a:latin typeface="Microsoft JhengHei"/>
              <a:cs typeface="Microsoft JhengHei"/>
            </a:endParaRPr>
          </a:p>
        </p:txBody>
      </p:sp>
      <p:grpSp>
        <p:nvGrpSpPr>
          <p:cNvPr id="63" name="object 63"/>
          <p:cNvGrpSpPr/>
          <p:nvPr/>
        </p:nvGrpSpPr>
        <p:grpSpPr>
          <a:xfrm>
            <a:off x="6269037" y="6332537"/>
            <a:ext cx="1470025" cy="288925"/>
            <a:chOff x="6269037" y="6332537"/>
            <a:chExt cx="1470025" cy="288925"/>
          </a:xfrm>
        </p:grpSpPr>
        <p:sp>
          <p:nvSpPr>
            <p:cNvPr id="64" name="object 64"/>
            <p:cNvSpPr/>
            <p:nvPr/>
          </p:nvSpPr>
          <p:spPr>
            <a:xfrm>
              <a:off x="6273799" y="6337299"/>
              <a:ext cx="1460500" cy="279400"/>
            </a:xfrm>
            <a:custGeom>
              <a:rect l="l" t="t" r="r" b="b"/>
              <a:pathLst>
                <a:path w="1460500" h="279400">
                  <a:moveTo>
                    <a:pt x="1413931" y="279398"/>
                  </a:moveTo>
                  <a:lnTo>
                    <a:pt x="46567" y="279398"/>
                  </a:lnTo>
                  <a:lnTo>
                    <a:pt x="28441" y="275739"/>
                  </a:lnTo>
                  <a:lnTo>
                    <a:pt x="13639" y="265759"/>
                  </a:lnTo>
                  <a:lnTo>
                    <a:pt x="3659" y="250957"/>
                  </a:lnTo>
                  <a:lnTo>
                    <a:pt x="0" y="232832"/>
                  </a:lnTo>
                  <a:lnTo>
                    <a:pt x="0" y="46567"/>
                  </a:lnTo>
                  <a:lnTo>
                    <a:pt x="3659" y="28441"/>
                  </a:lnTo>
                  <a:lnTo>
                    <a:pt x="13639" y="13639"/>
                  </a:lnTo>
                  <a:lnTo>
                    <a:pt x="28441" y="3659"/>
                  </a:lnTo>
                  <a:lnTo>
                    <a:pt x="46567" y="0"/>
                  </a:lnTo>
                  <a:lnTo>
                    <a:pt x="1413932" y="0"/>
                  </a:lnTo>
                  <a:lnTo>
                    <a:pt x="1432057" y="3659"/>
                  </a:lnTo>
                  <a:lnTo>
                    <a:pt x="1446859" y="13639"/>
                  </a:lnTo>
                  <a:lnTo>
                    <a:pt x="1456839" y="28441"/>
                  </a:lnTo>
                  <a:lnTo>
                    <a:pt x="1460498" y="46567"/>
                  </a:lnTo>
                  <a:lnTo>
                    <a:pt x="1460498" y="232832"/>
                  </a:lnTo>
                  <a:lnTo>
                    <a:pt x="1456838" y="250958"/>
                  </a:lnTo>
                  <a:lnTo>
                    <a:pt x="1446858" y="265759"/>
                  </a:lnTo>
                  <a:lnTo>
                    <a:pt x="1432057" y="275739"/>
                  </a:lnTo>
                  <a:lnTo>
                    <a:pt x="1413931" y="279398"/>
                  </a:lnTo>
                  <a:close/>
                </a:path>
              </a:pathLst>
            </a:custGeom>
            <a:solidFill>
              <a:srgbClr val="BBE0E3"/>
            </a:solidFill>
          </p:spPr>
          <p:txBody>
            <a:bodyPr wrap="square" lIns="0" tIns="0" rIns="0" bIns="0" rtlCol="0"/>
            <a:lstStyle/>
            <a:p/>
          </p:txBody>
        </p:sp>
        <p:sp>
          <p:nvSpPr>
            <p:cNvPr id="65" name="object 65"/>
            <p:cNvSpPr/>
            <p:nvPr/>
          </p:nvSpPr>
          <p:spPr>
            <a:xfrm>
              <a:off x="6273799" y="6337299"/>
              <a:ext cx="1460500" cy="279400"/>
            </a:xfrm>
            <a:custGeom>
              <a:rect l="l" t="t" r="r" b="b"/>
              <a:pathLst>
                <a:path w="1460500" h="279400">
                  <a:moveTo>
                    <a:pt x="0" y="46567"/>
                  </a:moveTo>
                  <a:lnTo>
                    <a:pt x="3659" y="28441"/>
                  </a:lnTo>
                  <a:lnTo>
                    <a:pt x="13639" y="13639"/>
                  </a:lnTo>
                  <a:lnTo>
                    <a:pt x="28441" y="3659"/>
                  </a:lnTo>
                  <a:lnTo>
                    <a:pt x="46567" y="0"/>
                  </a:lnTo>
                  <a:lnTo>
                    <a:pt x="1413932" y="0"/>
                  </a:lnTo>
                  <a:lnTo>
                    <a:pt x="1432057" y="3659"/>
                  </a:lnTo>
                  <a:lnTo>
                    <a:pt x="1446859" y="13639"/>
                  </a:lnTo>
                  <a:lnTo>
                    <a:pt x="1456839" y="28441"/>
                  </a:lnTo>
                  <a:lnTo>
                    <a:pt x="1460498" y="46567"/>
                  </a:lnTo>
                  <a:lnTo>
                    <a:pt x="1460500" y="232832"/>
                  </a:lnTo>
                  <a:lnTo>
                    <a:pt x="1456839" y="250957"/>
                  </a:lnTo>
                  <a:lnTo>
                    <a:pt x="1446859" y="265759"/>
                  </a:lnTo>
                  <a:lnTo>
                    <a:pt x="1432057" y="275739"/>
                  </a:lnTo>
                  <a:lnTo>
                    <a:pt x="1413931" y="279398"/>
                  </a:lnTo>
                  <a:lnTo>
                    <a:pt x="46568" y="279400"/>
                  </a:lnTo>
                  <a:lnTo>
                    <a:pt x="28441" y="275739"/>
                  </a:lnTo>
                  <a:lnTo>
                    <a:pt x="13639" y="265759"/>
                  </a:lnTo>
                  <a:lnTo>
                    <a:pt x="3659" y="250958"/>
                  </a:lnTo>
                  <a:lnTo>
                    <a:pt x="0" y="232831"/>
                  </a:lnTo>
                  <a:lnTo>
                    <a:pt x="0" y="46567"/>
                  </a:lnTo>
                  <a:close/>
                </a:path>
              </a:pathLst>
            </a:custGeom>
            <a:ln w="9525">
              <a:solidFill>
                <a:srgbClr val="000000"/>
              </a:solidFill>
            </a:ln>
          </p:spPr>
          <p:txBody>
            <a:bodyPr wrap="square" lIns="0" tIns="0" rIns="0" bIns="0" rtlCol="0"/>
            <a:lstStyle/>
            <a:p/>
          </p:txBody>
        </p:sp>
      </p:grpSp>
      <p:sp>
        <p:nvSpPr>
          <p:cNvPr id="66" name="object 66"/>
          <p:cNvSpPr txBox="1"/>
          <p:nvPr/>
        </p:nvSpPr>
        <p:spPr>
          <a:xfrm>
            <a:off x="5073972" y="6349351"/>
            <a:ext cx="2876550" cy="452120"/>
          </a:xfrm>
          <a:prstGeom prst="rect">
            <a:avLst/>
          </a:prstGeom>
        </p:spPr>
        <p:txBody>
          <a:bodyPr vert="horz" wrap="square" lIns="0" tIns="12700" rIns="0" bIns="0" rtlCol="0">
            <a:spAutoFit/>
          </a:bodyPr>
          <a:lstStyle/>
          <a:p>
            <a:pPr marL="12700">
              <a:lnSpc>
                <a:spcPct val="100000"/>
              </a:lnSpc>
              <a:spcBef>
                <a:spcPts val="100"/>
              </a:spcBef>
              <a:tabLst>
                <a:tab pos="1428115"/>
              </a:tabLst>
            </a:pPr>
            <a:r>
              <a:rPr sz="4200" b="1" spc="-3900" baseline="-2976">
                <a:latin typeface="Microsoft JhengHei"/>
                <a:cs typeface="Microsoft JhengHei"/>
              </a:rPr>
              <a:t>部</a:t>
            </a:r>
            <a:r>
              <a:rPr sz="2800" b="1" spc="-200">
                <a:latin typeface="Microsoft JhengHei"/>
                <a:cs typeface="Microsoft JhengHei"/>
              </a:rPr>
              <a:t>关</a:t>
            </a:r>
            <a:r>
              <a:rPr sz="4200" b="1" spc="-3900" baseline="-2976">
                <a:latin typeface="Microsoft JhengHei"/>
                <a:cs typeface="Microsoft JhengHei"/>
              </a:rPr>
              <a:t>位</a:t>
            </a:r>
            <a:r>
              <a:rPr sz="2800" b="1" spc="-50">
                <a:latin typeface="Microsoft JhengHei"/>
                <a:cs typeface="Microsoft JhengHei"/>
              </a:rPr>
              <a:t>键</a:t>
            </a:r>
            <a:r>
              <a:rPr sz="2800" b="1">
                <a:latin typeface="Microsoft JhengHei"/>
                <a:cs typeface="Microsoft JhengHei"/>
              </a:rPr>
              <a:t>	</a:t>
            </a:r>
            <a:r>
              <a:rPr sz="4200" b="1" spc="-4050" baseline="-4960">
                <a:latin typeface="Microsoft JhengHei"/>
                <a:cs typeface="Microsoft JhengHei"/>
              </a:rPr>
              <a:t>工</a:t>
            </a:r>
            <a:r>
              <a:rPr sz="2800" b="1" spc="-100">
                <a:latin typeface="Microsoft JhengHei"/>
                <a:cs typeface="Microsoft JhengHei"/>
              </a:rPr>
              <a:t>参</a:t>
            </a:r>
            <a:r>
              <a:rPr sz="4200" b="1" spc="-4050" baseline="-4960">
                <a:latin typeface="Microsoft JhengHei"/>
                <a:cs typeface="Microsoft JhengHei"/>
              </a:rPr>
              <a:t>防</a:t>
            </a:r>
            <a:r>
              <a:rPr sz="2800" b="1" spc="-100">
                <a:latin typeface="Microsoft JhengHei"/>
                <a:cs typeface="Microsoft JhengHei"/>
              </a:rPr>
              <a:t>与</a:t>
            </a:r>
            <a:r>
              <a:rPr sz="4200" b="1" spc="-4050" baseline="-4960">
                <a:latin typeface="Microsoft JhengHei"/>
                <a:cs typeface="Microsoft JhengHei"/>
              </a:rPr>
              <a:t>护</a:t>
            </a:r>
            <a:r>
              <a:rPr sz="2800" b="1">
                <a:latin typeface="Microsoft JhengHei"/>
                <a:cs typeface="Microsoft JhengHei"/>
              </a:rPr>
              <a:t>事</a:t>
            </a:r>
            <a:r>
              <a:rPr sz="2800" b="1" spc="-50">
                <a:latin typeface="Microsoft JhengHei"/>
                <a:cs typeface="Microsoft JhengHei"/>
              </a:rPr>
              <a:t>故</a:t>
            </a:r>
            <a:endParaRPr sz="2800">
              <a:latin typeface="Microsoft JhengHei"/>
              <a:cs typeface="Microsoft JhengHei"/>
            </a:endParaRPr>
          </a:p>
        </p:txBody>
      </p:sp>
      <p:sp>
        <p:nvSpPr>
          <p:cNvPr id="67" name="object 67"/>
          <p:cNvSpPr/>
          <p:nvPr/>
        </p:nvSpPr>
        <p:spPr>
          <a:xfrm>
            <a:off x="4593234" y="6055779"/>
            <a:ext cx="337185" cy="410845"/>
          </a:xfrm>
          <a:custGeom>
            <a:rect l="l" t="t" r="r" b="b"/>
            <a:pathLst>
              <a:path w="337185" h="410845">
                <a:moveTo>
                  <a:pt x="336740" y="410591"/>
                </a:moveTo>
                <a:lnTo>
                  <a:pt x="335559" y="407149"/>
                </a:lnTo>
                <a:lnTo>
                  <a:pt x="321386" y="365671"/>
                </a:lnTo>
                <a:lnTo>
                  <a:pt x="317779" y="363893"/>
                </a:lnTo>
                <a:lnTo>
                  <a:pt x="311137" y="366166"/>
                </a:lnTo>
                <a:lnTo>
                  <a:pt x="309372" y="369773"/>
                </a:lnTo>
                <a:lnTo>
                  <a:pt x="313601" y="382168"/>
                </a:lnTo>
                <a:lnTo>
                  <a:pt x="16268" y="124866"/>
                </a:lnTo>
                <a:lnTo>
                  <a:pt x="267893" y="26390"/>
                </a:lnTo>
                <a:lnTo>
                  <a:pt x="259765" y="36664"/>
                </a:lnTo>
                <a:lnTo>
                  <a:pt x="260235" y="40652"/>
                </a:lnTo>
                <a:lnTo>
                  <a:pt x="265734" y="45008"/>
                </a:lnTo>
                <a:lnTo>
                  <a:pt x="269722" y="44551"/>
                </a:lnTo>
                <a:lnTo>
                  <a:pt x="299186" y="7327"/>
                </a:lnTo>
                <a:lnTo>
                  <a:pt x="290741" y="6007"/>
                </a:lnTo>
                <a:lnTo>
                  <a:pt x="252285" y="0"/>
                </a:lnTo>
                <a:lnTo>
                  <a:pt x="249034" y="2362"/>
                </a:lnTo>
                <a:lnTo>
                  <a:pt x="247954" y="9296"/>
                </a:lnTo>
                <a:lnTo>
                  <a:pt x="250329" y="12547"/>
                </a:lnTo>
                <a:lnTo>
                  <a:pt x="263271" y="14566"/>
                </a:lnTo>
                <a:lnTo>
                  <a:pt x="1841" y="116865"/>
                </a:lnTo>
                <a:lnTo>
                  <a:pt x="4152" y="122783"/>
                </a:lnTo>
                <a:lnTo>
                  <a:pt x="0" y="127584"/>
                </a:lnTo>
                <a:lnTo>
                  <a:pt x="305295" y="391769"/>
                </a:lnTo>
                <a:lnTo>
                  <a:pt x="292417" y="389356"/>
                </a:lnTo>
                <a:lnTo>
                  <a:pt x="289102" y="391629"/>
                </a:lnTo>
                <a:lnTo>
                  <a:pt x="287807" y="398526"/>
                </a:lnTo>
                <a:lnTo>
                  <a:pt x="290080" y="401840"/>
                </a:lnTo>
                <a:lnTo>
                  <a:pt x="336740" y="410591"/>
                </a:lnTo>
                <a:close/>
              </a:path>
            </a:pathLst>
          </a:custGeom>
          <a:solidFill>
            <a:srgbClr val="000000"/>
          </a:solidFill>
        </p:spPr>
        <p:txBody>
          <a:bodyPr wrap="square" lIns="0" tIns="0" rIns="0" bIns="0" rtlCol="0"/>
          <a:lstStyle/>
          <a:p/>
        </p:txBody>
      </p:sp>
      <p:sp>
        <p:nvSpPr>
          <p:cNvPr id="68" name="object 68"/>
          <p:cNvSpPr/>
          <p:nvPr/>
        </p:nvSpPr>
        <p:spPr>
          <a:xfrm>
            <a:off x="5905170" y="6057455"/>
            <a:ext cx="372110" cy="411480"/>
          </a:xfrm>
          <a:custGeom>
            <a:rect l="l" t="t" r="r" b="b"/>
            <a:pathLst>
              <a:path w="372110" h="411479">
                <a:moveTo>
                  <a:pt x="371767" y="26009"/>
                </a:moveTo>
                <a:lnTo>
                  <a:pt x="370408" y="25133"/>
                </a:lnTo>
                <a:lnTo>
                  <a:pt x="370776" y="23545"/>
                </a:lnTo>
                <a:lnTo>
                  <a:pt x="368871" y="24117"/>
                </a:lnTo>
                <a:lnTo>
                  <a:pt x="332054" y="0"/>
                </a:lnTo>
                <a:lnTo>
                  <a:pt x="328117" y="825"/>
                </a:lnTo>
                <a:lnTo>
                  <a:pt x="324269" y="6692"/>
                </a:lnTo>
                <a:lnTo>
                  <a:pt x="325094" y="10629"/>
                </a:lnTo>
                <a:lnTo>
                  <a:pt x="336054" y="17805"/>
                </a:lnTo>
                <a:lnTo>
                  <a:pt x="647" y="457"/>
                </a:lnTo>
                <a:lnTo>
                  <a:pt x="0" y="13144"/>
                </a:lnTo>
                <a:lnTo>
                  <a:pt x="335394" y="30492"/>
                </a:lnTo>
                <a:lnTo>
                  <a:pt x="323761" y="36499"/>
                </a:lnTo>
                <a:lnTo>
                  <a:pt x="322529" y="40322"/>
                </a:lnTo>
                <a:lnTo>
                  <a:pt x="324294" y="43764"/>
                </a:lnTo>
                <a:lnTo>
                  <a:pt x="325412" y="47459"/>
                </a:lnTo>
                <a:lnTo>
                  <a:pt x="328955" y="49364"/>
                </a:lnTo>
                <a:lnTo>
                  <a:pt x="341503" y="45605"/>
                </a:lnTo>
                <a:lnTo>
                  <a:pt x="8382" y="402513"/>
                </a:lnTo>
                <a:lnTo>
                  <a:pt x="17665" y="411187"/>
                </a:lnTo>
                <a:lnTo>
                  <a:pt x="350786" y="54267"/>
                </a:lnTo>
                <a:lnTo>
                  <a:pt x="347891" y="67043"/>
                </a:lnTo>
                <a:lnTo>
                  <a:pt x="350037" y="70446"/>
                </a:lnTo>
                <a:lnTo>
                  <a:pt x="356882" y="71996"/>
                </a:lnTo>
                <a:lnTo>
                  <a:pt x="360286" y="69850"/>
                </a:lnTo>
                <a:lnTo>
                  <a:pt x="369671" y="28422"/>
                </a:lnTo>
                <a:lnTo>
                  <a:pt x="370001" y="26924"/>
                </a:lnTo>
                <a:lnTo>
                  <a:pt x="371767" y="26009"/>
                </a:lnTo>
                <a:close/>
              </a:path>
            </a:pathLst>
          </a:custGeom>
          <a:solidFill>
            <a:srgbClr val="000000"/>
          </a:solidFill>
        </p:spPr>
        <p:txBody>
          <a:bodyPr wrap="square" lIns="0" tIns="0" rIns="0" bIns="0" rtlCol="0"/>
          <a:lstStyle/>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20</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grpSp>
        <p:nvGrpSpPr>
          <p:cNvPr id="6" name="object 6"/>
          <p:cNvGrpSpPr/>
          <p:nvPr/>
        </p:nvGrpSpPr>
        <p:grpSpPr>
          <a:xfrm>
            <a:off x="1146174" y="5527674"/>
            <a:ext cx="7395845" cy="539750"/>
            <a:chOff x="1146174" y="5527674"/>
            <a:chExt cx="7395845" cy="539750"/>
          </a:xfrm>
        </p:grpSpPr>
        <p:sp>
          <p:nvSpPr>
            <p:cNvPr id="7" name="object 7"/>
            <p:cNvSpPr/>
            <p:nvPr/>
          </p:nvSpPr>
          <p:spPr>
            <a:xfrm>
              <a:off x="1155699" y="5537199"/>
              <a:ext cx="7353300" cy="520700"/>
            </a:xfrm>
            <a:custGeom>
              <a:rect l="l" t="t" r="r" b="b"/>
              <a:pathLst>
                <a:path w="7353300" h="520700">
                  <a:moveTo>
                    <a:pt x="7266513" y="520700"/>
                  </a:moveTo>
                  <a:lnTo>
                    <a:pt x="86785" y="520700"/>
                  </a:lnTo>
                  <a:lnTo>
                    <a:pt x="53004" y="513880"/>
                  </a:lnTo>
                  <a:lnTo>
                    <a:pt x="25418" y="495281"/>
                  </a:lnTo>
                  <a:lnTo>
                    <a:pt x="6819" y="467695"/>
                  </a:lnTo>
                  <a:lnTo>
                    <a:pt x="0" y="433915"/>
                  </a:lnTo>
                  <a:lnTo>
                    <a:pt x="0" y="86785"/>
                  </a:lnTo>
                  <a:lnTo>
                    <a:pt x="6820" y="53004"/>
                  </a:lnTo>
                  <a:lnTo>
                    <a:pt x="25418" y="25418"/>
                  </a:lnTo>
                  <a:lnTo>
                    <a:pt x="53004" y="6819"/>
                  </a:lnTo>
                  <a:lnTo>
                    <a:pt x="86785" y="0"/>
                  </a:lnTo>
                  <a:lnTo>
                    <a:pt x="7266515" y="0"/>
                  </a:lnTo>
                  <a:lnTo>
                    <a:pt x="7300294" y="6820"/>
                  </a:lnTo>
                  <a:lnTo>
                    <a:pt x="7327880" y="25418"/>
                  </a:lnTo>
                  <a:lnTo>
                    <a:pt x="7346479" y="53004"/>
                  </a:lnTo>
                  <a:lnTo>
                    <a:pt x="7353299" y="86785"/>
                  </a:lnTo>
                  <a:lnTo>
                    <a:pt x="7353298" y="433915"/>
                  </a:lnTo>
                  <a:lnTo>
                    <a:pt x="7346478" y="467696"/>
                  </a:lnTo>
                  <a:lnTo>
                    <a:pt x="7327879" y="495281"/>
                  </a:lnTo>
                  <a:lnTo>
                    <a:pt x="7300294" y="513880"/>
                  </a:lnTo>
                  <a:lnTo>
                    <a:pt x="7266513" y="520700"/>
                  </a:lnTo>
                  <a:close/>
                </a:path>
              </a:pathLst>
            </a:custGeom>
            <a:solidFill>
              <a:srgbClr val="BBE0E3">
                <a:alpha val="19999"/>
              </a:srgbClr>
            </a:solidFill>
          </p:spPr>
          <p:txBody>
            <a:bodyPr wrap="square" lIns="0" tIns="0" rIns="0" bIns="0" rtlCol="0"/>
            <a:lstStyle/>
            <a:p/>
          </p:txBody>
        </p:sp>
        <p:sp>
          <p:nvSpPr>
            <p:cNvPr id="8" name="object 8"/>
            <p:cNvSpPr/>
            <p:nvPr/>
          </p:nvSpPr>
          <p:spPr>
            <a:xfrm>
              <a:off x="1155699" y="5537199"/>
              <a:ext cx="7353300" cy="520700"/>
            </a:xfrm>
            <a:custGeom>
              <a:rect l="l" t="t" r="r" b="b"/>
              <a:pathLst>
                <a:path w="7353300" h="520700">
                  <a:moveTo>
                    <a:pt x="0" y="86785"/>
                  </a:moveTo>
                  <a:lnTo>
                    <a:pt x="6819" y="53004"/>
                  </a:lnTo>
                  <a:lnTo>
                    <a:pt x="25418" y="25418"/>
                  </a:lnTo>
                  <a:lnTo>
                    <a:pt x="53004" y="6820"/>
                  </a:lnTo>
                  <a:lnTo>
                    <a:pt x="86785" y="0"/>
                  </a:lnTo>
                  <a:lnTo>
                    <a:pt x="7266515" y="0"/>
                  </a:lnTo>
                  <a:lnTo>
                    <a:pt x="7300294" y="6819"/>
                  </a:lnTo>
                  <a:lnTo>
                    <a:pt x="7327880" y="25418"/>
                  </a:lnTo>
                  <a:lnTo>
                    <a:pt x="7346479" y="53004"/>
                  </a:lnTo>
                  <a:lnTo>
                    <a:pt x="7353299" y="86785"/>
                  </a:lnTo>
                  <a:lnTo>
                    <a:pt x="7353300" y="433915"/>
                  </a:lnTo>
                  <a:lnTo>
                    <a:pt x="7346478" y="467695"/>
                  </a:lnTo>
                  <a:lnTo>
                    <a:pt x="7327879" y="495281"/>
                  </a:lnTo>
                  <a:lnTo>
                    <a:pt x="7300294" y="513880"/>
                  </a:lnTo>
                  <a:lnTo>
                    <a:pt x="7266513" y="520700"/>
                  </a:lnTo>
                  <a:lnTo>
                    <a:pt x="86785" y="520700"/>
                  </a:lnTo>
                  <a:lnTo>
                    <a:pt x="53004" y="513880"/>
                  </a:lnTo>
                  <a:lnTo>
                    <a:pt x="25418" y="495281"/>
                  </a:lnTo>
                  <a:lnTo>
                    <a:pt x="6820" y="467696"/>
                  </a:lnTo>
                  <a:lnTo>
                    <a:pt x="0" y="433915"/>
                  </a:lnTo>
                  <a:lnTo>
                    <a:pt x="0" y="86785"/>
                  </a:lnTo>
                  <a:close/>
                </a:path>
              </a:pathLst>
            </a:custGeom>
            <a:ln w="19049">
              <a:solidFill>
                <a:srgbClr val="C0C0C0"/>
              </a:solidFill>
            </a:ln>
          </p:spPr>
          <p:txBody>
            <a:bodyPr wrap="square" lIns="0" tIns="0" rIns="0" bIns="0" rtlCol="0"/>
            <a:lstStyle/>
            <a:p/>
          </p:txBody>
        </p:sp>
        <p:sp>
          <p:nvSpPr>
            <p:cNvPr id="9" name="object 9"/>
            <p:cNvSpPr/>
            <p:nvPr/>
          </p:nvSpPr>
          <p:spPr>
            <a:xfrm>
              <a:off x="1168400" y="5626100"/>
              <a:ext cx="7373620" cy="396875"/>
            </a:xfrm>
            <a:custGeom>
              <a:rect l="l" t="t" r="r" b="b"/>
              <a:pathLst>
                <a:path w="7373620" h="396875">
                  <a:moveTo>
                    <a:pt x="7373366" y="396635"/>
                  </a:moveTo>
                  <a:lnTo>
                    <a:pt x="0" y="396635"/>
                  </a:lnTo>
                  <a:lnTo>
                    <a:pt x="0" y="0"/>
                  </a:lnTo>
                  <a:lnTo>
                    <a:pt x="7373366" y="0"/>
                  </a:lnTo>
                  <a:lnTo>
                    <a:pt x="7373366" y="396635"/>
                  </a:lnTo>
                  <a:close/>
                </a:path>
              </a:pathLst>
            </a:custGeom>
            <a:solidFill>
              <a:srgbClr val="FF0000"/>
            </a:solidFill>
          </p:spPr>
          <p:txBody>
            <a:bodyPr wrap="square" lIns="0" tIns="0" rIns="0" bIns="0" rtlCol="0"/>
            <a:lstStyle/>
            <a:p/>
          </p:txBody>
        </p:sp>
      </p:grpSp>
      <p:sp>
        <p:nvSpPr>
          <p:cNvPr id="10" name="object 10"/>
          <p:cNvSpPr txBox="1">
            <a:spLocks noGrp="1"/>
          </p:cNvSpPr>
          <p:nvPr>
            <p:ph type="title"/>
          </p:nvPr>
        </p:nvSpPr>
        <p:spPr>
          <a:xfrm>
            <a:off x="1196340" y="188077"/>
            <a:ext cx="2565400" cy="330200"/>
          </a:xfrm>
          <a:prstGeom prst="rect">
            <a:avLst/>
          </a:prstGeom>
        </p:spPr>
        <p:txBody>
          <a:bodyPr vert="horz" wrap="square" lIns="0" tIns="12700" rIns="0" bIns="0" rtlCol="0">
            <a:spAutoFit/>
          </a:bodyPr>
          <a:lstStyle/>
          <a:p>
            <a:pPr marL="12700">
              <a:lnSpc>
                <a:spcPct val="100000"/>
              </a:lnSpc>
              <a:spcBef>
                <a:spcPts val="100"/>
              </a:spcBef>
            </a:pPr>
            <a:r>
              <a:rPr sz="2000" spc="-30"/>
              <a:t>合理控制工程造价管</a:t>
            </a:r>
            <a:r>
              <a:rPr sz="2000" spc="-50"/>
              <a:t>理</a:t>
            </a:r>
            <a:endParaRPr sz="2000"/>
          </a:p>
        </p:txBody>
      </p:sp>
      <p:grpSp>
        <p:nvGrpSpPr>
          <p:cNvPr id="11" name="object 11"/>
          <p:cNvGrpSpPr/>
          <p:nvPr/>
        </p:nvGrpSpPr>
        <p:grpSpPr>
          <a:xfrm>
            <a:off x="1208389" y="2286850"/>
            <a:ext cx="6831965" cy="2730500"/>
            <a:chOff x="1208389" y="2286850"/>
            <a:chExt cx="6831965" cy="2730500"/>
          </a:xfrm>
        </p:grpSpPr>
        <p:pic>
          <p:nvPicPr>
            <p:cNvPr id="12" name="object 12"/>
            <p:cNvPicPr/>
            <p:nvPr/>
          </p:nvPicPr>
          <p:blipFill>
            <a:blip r:embed="rId3"/>
            <a:stretch>
              <a:fillRect/>
            </a:stretch>
          </p:blipFill>
          <p:spPr>
            <a:xfrm>
              <a:off x="1208389" y="2286850"/>
              <a:ext cx="6831941" cy="2656513"/>
            </a:xfrm>
            <a:prstGeom prst="rect">
              <a:avLst/>
            </a:prstGeom>
          </p:spPr>
        </p:pic>
        <p:sp>
          <p:nvSpPr>
            <p:cNvPr id="13" name="object 13"/>
            <p:cNvSpPr/>
            <p:nvPr/>
          </p:nvSpPr>
          <p:spPr>
            <a:xfrm>
              <a:off x="3426552" y="3947355"/>
              <a:ext cx="1022350" cy="1069975"/>
            </a:xfrm>
            <a:custGeom>
              <a:rect l="l" t="t" r="r" b="b"/>
              <a:pathLst>
                <a:path w="1022350" h="1069975">
                  <a:moveTo>
                    <a:pt x="511029" y="0"/>
                  </a:moveTo>
                  <a:close/>
                </a:path>
                <a:path w="1022350" h="1069975">
                  <a:moveTo>
                    <a:pt x="511030" y="1069677"/>
                  </a:moveTo>
                  <a:lnTo>
                    <a:pt x="464515" y="1067492"/>
                  </a:lnTo>
                  <a:lnTo>
                    <a:pt x="419171" y="1061060"/>
                  </a:lnTo>
                  <a:lnTo>
                    <a:pt x="375177" y="1050572"/>
                  </a:lnTo>
                  <a:lnTo>
                    <a:pt x="332714" y="1036216"/>
                  </a:lnTo>
                  <a:lnTo>
                    <a:pt x="291963" y="1018181"/>
                  </a:lnTo>
                  <a:lnTo>
                    <a:pt x="253103" y="996656"/>
                  </a:lnTo>
                  <a:lnTo>
                    <a:pt x="216314" y="971829"/>
                  </a:lnTo>
                  <a:lnTo>
                    <a:pt x="181779" y="943890"/>
                  </a:lnTo>
                  <a:lnTo>
                    <a:pt x="149676" y="913027"/>
                  </a:lnTo>
                  <a:lnTo>
                    <a:pt x="120187" y="879428"/>
                  </a:lnTo>
                  <a:lnTo>
                    <a:pt x="93491" y="843284"/>
                  </a:lnTo>
                  <a:lnTo>
                    <a:pt x="69769" y="804782"/>
                  </a:lnTo>
                  <a:lnTo>
                    <a:pt x="49202" y="764111"/>
                  </a:lnTo>
                  <a:lnTo>
                    <a:pt x="31970" y="721461"/>
                  </a:lnTo>
                  <a:lnTo>
                    <a:pt x="18253" y="677020"/>
                  </a:lnTo>
                  <a:lnTo>
                    <a:pt x="8232" y="630976"/>
                  </a:lnTo>
                  <a:lnTo>
                    <a:pt x="2087" y="583519"/>
                  </a:lnTo>
                  <a:lnTo>
                    <a:pt x="0" y="534838"/>
                  </a:lnTo>
                  <a:lnTo>
                    <a:pt x="2088" y="486157"/>
                  </a:lnTo>
                  <a:lnTo>
                    <a:pt x="8233" y="438700"/>
                  </a:lnTo>
                  <a:lnTo>
                    <a:pt x="18254" y="392657"/>
                  </a:lnTo>
                  <a:lnTo>
                    <a:pt x="31971" y="348215"/>
                  </a:lnTo>
                  <a:lnTo>
                    <a:pt x="49203" y="305565"/>
                  </a:lnTo>
                  <a:lnTo>
                    <a:pt x="69771" y="264894"/>
                  </a:lnTo>
                  <a:lnTo>
                    <a:pt x="93492" y="226393"/>
                  </a:lnTo>
                  <a:lnTo>
                    <a:pt x="120188" y="190248"/>
                  </a:lnTo>
                  <a:lnTo>
                    <a:pt x="149677" y="156650"/>
                  </a:lnTo>
                  <a:lnTo>
                    <a:pt x="181780" y="125786"/>
                  </a:lnTo>
                  <a:lnTo>
                    <a:pt x="216316" y="97847"/>
                  </a:lnTo>
                  <a:lnTo>
                    <a:pt x="253104" y="73020"/>
                  </a:lnTo>
                  <a:lnTo>
                    <a:pt x="291964" y="51495"/>
                  </a:lnTo>
                  <a:lnTo>
                    <a:pt x="332716" y="33460"/>
                  </a:lnTo>
                  <a:lnTo>
                    <a:pt x="375179" y="19104"/>
                  </a:lnTo>
                  <a:lnTo>
                    <a:pt x="419173" y="8616"/>
                  </a:lnTo>
                  <a:lnTo>
                    <a:pt x="464518" y="2185"/>
                  </a:lnTo>
                  <a:lnTo>
                    <a:pt x="511029" y="0"/>
                  </a:lnTo>
                  <a:lnTo>
                    <a:pt x="557543" y="2185"/>
                  </a:lnTo>
                  <a:lnTo>
                    <a:pt x="602888" y="8617"/>
                  </a:lnTo>
                  <a:lnTo>
                    <a:pt x="646882" y="19105"/>
                  </a:lnTo>
                  <a:lnTo>
                    <a:pt x="689345" y="33461"/>
                  </a:lnTo>
                  <a:lnTo>
                    <a:pt x="730096" y="51496"/>
                  </a:lnTo>
                  <a:lnTo>
                    <a:pt x="768956" y="73021"/>
                  </a:lnTo>
                  <a:lnTo>
                    <a:pt x="805744" y="97848"/>
                  </a:lnTo>
                  <a:lnTo>
                    <a:pt x="840280" y="125787"/>
                  </a:lnTo>
                  <a:lnTo>
                    <a:pt x="872383" y="156651"/>
                  </a:lnTo>
                  <a:lnTo>
                    <a:pt x="901872" y="190249"/>
                  </a:lnTo>
                  <a:lnTo>
                    <a:pt x="928568" y="226393"/>
                  </a:lnTo>
                  <a:lnTo>
                    <a:pt x="952289" y="264895"/>
                  </a:lnTo>
                  <a:lnTo>
                    <a:pt x="972856" y="305566"/>
                  </a:lnTo>
                  <a:lnTo>
                    <a:pt x="990089" y="348216"/>
                  </a:lnTo>
                  <a:lnTo>
                    <a:pt x="1003805" y="392657"/>
                  </a:lnTo>
                  <a:lnTo>
                    <a:pt x="1013827" y="438701"/>
                  </a:lnTo>
                  <a:lnTo>
                    <a:pt x="1019972" y="486157"/>
                  </a:lnTo>
                  <a:lnTo>
                    <a:pt x="1022060" y="534839"/>
                  </a:lnTo>
                  <a:lnTo>
                    <a:pt x="1019972" y="583520"/>
                  </a:lnTo>
                  <a:lnTo>
                    <a:pt x="1013827" y="630977"/>
                  </a:lnTo>
                  <a:lnTo>
                    <a:pt x="1003805" y="677020"/>
                  </a:lnTo>
                  <a:lnTo>
                    <a:pt x="990088" y="721461"/>
                  </a:lnTo>
                  <a:lnTo>
                    <a:pt x="972856" y="764111"/>
                  </a:lnTo>
                  <a:lnTo>
                    <a:pt x="952289" y="804782"/>
                  </a:lnTo>
                  <a:lnTo>
                    <a:pt x="928568" y="843284"/>
                  </a:lnTo>
                  <a:lnTo>
                    <a:pt x="901872" y="879428"/>
                  </a:lnTo>
                  <a:lnTo>
                    <a:pt x="872382" y="913027"/>
                  </a:lnTo>
                  <a:lnTo>
                    <a:pt x="840280" y="943890"/>
                  </a:lnTo>
                  <a:lnTo>
                    <a:pt x="805744" y="971829"/>
                  </a:lnTo>
                  <a:lnTo>
                    <a:pt x="768956" y="996656"/>
                  </a:lnTo>
                  <a:lnTo>
                    <a:pt x="730096" y="1018181"/>
                  </a:lnTo>
                  <a:lnTo>
                    <a:pt x="689344" y="1036216"/>
                  </a:lnTo>
                  <a:lnTo>
                    <a:pt x="646882" y="1050572"/>
                  </a:lnTo>
                  <a:lnTo>
                    <a:pt x="602888" y="1061060"/>
                  </a:lnTo>
                  <a:lnTo>
                    <a:pt x="557544" y="1067492"/>
                  </a:lnTo>
                  <a:lnTo>
                    <a:pt x="511030" y="1069677"/>
                  </a:lnTo>
                  <a:close/>
                </a:path>
              </a:pathLst>
            </a:custGeom>
            <a:solidFill>
              <a:srgbClr val="FF0000"/>
            </a:solidFill>
          </p:spPr>
          <p:txBody>
            <a:bodyPr wrap="square" lIns="0" tIns="0" rIns="0" bIns="0" rtlCol="0"/>
            <a:lstStyle/>
            <a:p/>
          </p:txBody>
        </p:sp>
      </p:grpSp>
      <p:pic>
        <p:nvPicPr>
          <p:cNvPr id="14" name="object 14"/>
          <p:cNvPicPr/>
          <p:nvPr/>
        </p:nvPicPr>
        <p:blipFill>
          <a:blip r:embed="rId4"/>
          <a:stretch>
            <a:fillRect/>
          </a:stretch>
        </p:blipFill>
        <p:spPr>
          <a:xfrm>
            <a:off x="2035934" y="1477961"/>
            <a:ext cx="5170025" cy="717538"/>
          </a:xfrm>
          <a:prstGeom prst="rect">
            <a:avLst/>
          </a:prstGeom>
        </p:spPr>
      </p:pic>
      <p:sp>
        <p:nvSpPr>
          <p:cNvPr id="15" name="object 15"/>
          <p:cNvSpPr txBox="1"/>
          <p:nvPr/>
        </p:nvSpPr>
        <p:spPr>
          <a:xfrm>
            <a:off x="2703247" y="1527168"/>
            <a:ext cx="3835400" cy="635000"/>
          </a:xfrm>
          <a:prstGeom prst="rect">
            <a:avLst/>
          </a:prstGeom>
        </p:spPr>
        <p:txBody>
          <a:bodyPr vert="horz" wrap="square" lIns="0" tIns="12700" rIns="0" bIns="0" rtlCol="0">
            <a:spAutoFit/>
          </a:bodyPr>
          <a:lstStyle/>
          <a:p>
            <a:pPr marL="1155065" marR="5080" indent="-1143000">
              <a:lnSpc>
                <a:spcPct val="100000"/>
              </a:lnSpc>
              <a:spcBef>
                <a:spcPts val="100"/>
              </a:spcBef>
            </a:pPr>
            <a:r>
              <a:rPr sz="2000" spc="-5">
                <a:solidFill>
                  <a:srgbClr val="FFFFFF"/>
                </a:solidFill>
                <a:latin typeface="宋体"/>
                <a:cs typeface="宋体"/>
              </a:rPr>
              <a:t>在确保质量、安全、效率的前提下</a:t>
            </a:r>
            <a:r>
              <a:rPr sz="2000" spc="-10">
                <a:solidFill>
                  <a:srgbClr val="FFFFFF"/>
                </a:solidFill>
                <a:latin typeface="宋体"/>
                <a:cs typeface="宋体"/>
              </a:rPr>
              <a:t>合理控制造价</a:t>
            </a:r>
            <a:endParaRPr sz="2000">
              <a:latin typeface="宋体"/>
              <a:cs typeface="宋体"/>
            </a:endParaRPr>
          </a:p>
        </p:txBody>
      </p:sp>
      <p:sp>
        <p:nvSpPr>
          <p:cNvPr id="16" name="object 16"/>
          <p:cNvSpPr txBox="1"/>
          <p:nvPr/>
        </p:nvSpPr>
        <p:spPr>
          <a:xfrm>
            <a:off x="3721683" y="4232005"/>
            <a:ext cx="431800" cy="513080"/>
          </a:xfrm>
          <a:prstGeom prst="rect">
            <a:avLst/>
          </a:prstGeom>
        </p:spPr>
        <p:txBody>
          <a:bodyPr vert="horz" wrap="square" lIns="0" tIns="12700" rIns="0" bIns="0" rtlCol="0">
            <a:spAutoFit/>
          </a:bodyPr>
          <a:lstStyle/>
          <a:p>
            <a:pPr marL="12700" marR="5080">
              <a:lnSpc>
                <a:spcPct val="100000"/>
              </a:lnSpc>
              <a:spcBef>
                <a:spcPts val="100"/>
              </a:spcBef>
            </a:pPr>
            <a:r>
              <a:rPr sz="1600" b="1" spc="-25">
                <a:solidFill>
                  <a:srgbClr val="FFFFFF"/>
                </a:solidFill>
                <a:latin typeface="Microsoft JhengHei"/>
                <a:cs typeface="Microsoft JhengHei"/>
              </a:rPr>
              <a:t>设计审查</a:t>
            </a:r>
            <a:endParaRPr sz="1600">
              <a:latin typeface="Microsoft JhengHei"/>
              <a:cs typeface="Microsoft JhengHei"/>
            </a:endParaRPr>
          </a:p>
        </p:txBody>
      </p:sp>
      <p:pic>
        <p:nvPicPr>
          <p:cNvPr id="17" name="object 17"/>
          <p:cNvPicPr/>
          <p:nvPr/>
        </p:nvPicPr>
        <p:blipFill>
          <a:blip r:embed="rId5"/>
          <a:stretch>
            <a:fillRect/>
          </a:stretch>
        </p:blipFill>
        <p:spPr>
          <a:xfrm>
            <a:off x="4573172" y="3947355"/>
            <a:ext cx="1022060" cy="1069677"/>
          </a:xfrm>
          <a:prstGeom prst="rect">
            <a:avLst/>
          </a:prstGeom>
        </p:spPr>
      </p:pic>
      <p:sp>
        <p:nvSpPr>
          <p:cNvPr id="18" name="object 18"/>
          <p:cNvSpPr txBox="1"/>
          <p:nvPr/>
        </p:nvSpPr>
        <p:spPr>
          <a:xfrm>
            <a:off x="4868303" y="4232005"/>
            <a:ext cx="431800" cy="513080"/>
          </a:xfrm>
          <a:prstGeom prst="rect">
            <a:avLst/>
          </a:prstGeom>
        </p:spPr>
        <p:txBody>
          <a:bodyPr vert="horz" wrap="square" lIns="0" tIns="12700" rIns="0" bIns="0" rtlCol="0">
            <a:spAutoFit/>
          </a:bodyPr>
          <a:lstStyle/>
          <a:p>
            <a:pPr marL="12700" marR="5080">
              <a:lnSpc>
                <a:spcPct val="100000"/>
              </a:lnSpc>
              <a:spcBef>
                <a:spcPts val="100"/>
              </a:spcBef>
            </a:pPr>
            <a:r>
              <a:rPr sz="1600" b="1" spc="-25">
                <a:solidFill>
                  <a:srgbClr val="FFFFFF"/>
                </a:solidFill>
                <a:latin typeface="Microsoft JhengHei"/>
                <a:cs typeface="Microsoft JhengHei"/>
              </a:rPr>
              <a:t>随工检查</a:t>
            </a:r>
            <a:endParaRPr sz="1600">
              <a:latin typeface="Microsoft JhengHei"/>
              <a:cs typeface="Microsoft JhengHei"/>
            </a:endParaRPr>
          </a:p>
        </p:txBody>
      </p:sp>
      <p:pic>
        <p:nvPicPr>
          <p:cNvPr id="19" name="object 19"/>
          <p:cNvPicPr/>
          <p:nvPr/>
        </p:nvPicPr>
        <p:blipFill>
          <a:blip r:embed="rId6"/>
          <a:stretch>
            <a:fillRect/>
          </a:stretch>
        </p:blipFill>
        <p:spPr>
          <a:xfrm>
            <a:off x="5726615" y="3947355"/>
            <a:ext cx="1023765" cy="1069677"/>
          </a:xfrm>
          <a:prstGeom prst="rect">
            <a:avLst/>
          </a:prstGeom>
        </p:spPr>
      </p:pic>
      <p:sp>
        <p:nvSpPr>
          <p:cNvPr id="20" name="object 20"/>
          <p:cNvSpPr txBox="1"/>
          <p:nvPr/>
        </p:nvSpPr>
        <p:spPr>
          <a:xfrm>
            <a:off x="6022600" y="4232005"/>
            <a:ext cx="431800" cy="513080"/>
          </a:xfrm>
          <a:prstGeom prst="rect">
            <a:avLst/>
          </a:prstGeom>
        </p:spPr>
        <p:txBody>
          <a:bodyPr vert="horz" wrap="square" lIns="0" tIns="12700" rIns="0" bIns="0" rtlCol="0">
            <a:spAutoFit/>
          </a:bodyPr>
          <a:lstStyle/>
          <a:p>
            <a:pPr marL="12700" marR="5080">
              <a:lnSpc>
                <a:spcPct val="100000"/>
              </a:lnSpc>
              <a:spcBef>
                <a:spcPts val="100"/>
              </a:spcBef>
            </a:pPr>
            <a:r>
              <a:rPr sz="1600" b="1" spc="-25">
                <a:solidFill>
                  <a:srgbClr val="FFFFFF"/>
                </a:solidFill>
                <a:latin typeface="Microsoft JhengHei"/>
                <a:cs typeface="Microsoft JhengHei"/>
              </a:rPr>
              <a:t>工程监理</a:t>
            </a:r>
            <a:endParaRPr sz="1600">
              <a:latin typeface="Microsoft JhengHei"/>
              <a:cs typeface="Microsoft JhengHei"/>
            </a:endParaRPr>
          </a:p>
        </p:txBody>
      </p:sp>
      <p:pic>
        <p:nvPicPr>
          <p:cNvPr id="21" name="object 21"/>
          <p:cNvPicPr/>
          <p:nvPr/>
        </p:nvPicPr>
        <p:blipFill>
          <a:blip r:embed="rId7"/>
          <a:stretch>
            <a:fillRect/>
          </a:stretch>
        </p:blipFill>
        <p:spPr>
          <a:xfrm>
            <a:off x="2278226" y="3947355"/>
            <a:ext cx="1023766" cy="1069677"/>
          </a:xfrm>
          <a:prstGeom prst="rect">
            <a:avLst/>
          </a:prstGeom>
        </p:spPr>
      </p:pic>
      <p:sp>
        <p:nvSpPr>
          <p:cNvPr id="22" name="object 22"/>
          <p:cNvSpPr txBox="1"/>
          <p:nvPr/>
        </p:nvSpPr>
        <p:spPr>
          <a:xfrm>
            <a:off x="2574210" y="4232005"/>
            <a:ext cx="431800" cy="513080"/>
          </a:xfrm>
          <a:prstGeom prst="rect">
            <a:avLst/>
          </a:prstGeom>
        </p:spPr>
        <p:txBody>
          <a:bodyPr vert="horz" wrap="square" lIns="0" tIns="12700" rIns="0" bIns="0" rtlCol="0">
            <a:spAutoFit/>
          </a:bodyPr>
          <a:lstStyle/>
          <a:p>
            <a:pPr marL="12700" marR="5080">
              <a:lnSpc>
                <a:spcPct val="100000"/>
              </a:lnSpc>
              <a:spcBef>
                <a:spcPts val="100"/>
              </a:spcBef>
            </a:pPr>
            <a:r>
              <a:rPr sz="1600" b="1" spc="-25">
                <a:solidFill>
                  <a:srgbClr val="FFFFFF"/>
                </a:solidFill>
                <a:latin typeface="Microsoft JhengHei"/>
                <a:cs typeface="Microsoft JhengHei"/>
              </a:rPr>
              <a:t>服务招标</a:t>
            </a:r>
            <a:endParaRPr sz="1600">
              <a:latin typeface="Microsoft JhengHei"/>
              <a:cs typeface="Microsoft JhengHei"/>
            </a:endParaRPr>
          </a:p>
        </p:txBody>
      </p:sp>
      <p:pic>
        <p:nvPicPr>
          <p:cNvPr id="23" name="object 23"/>
          <p:cNvPicPr/>
          <p:nvPr/>
        </p:nvPicPr>
        <p:blipFill>
          <a:blip r:embed="rId8"/>
          <a:stretch>
            <a:fillRect/>
          </a:stretch>
        </p:blipFill>
        <p:spPr>
          <a:xfrm>
            <a:off x="2235568" y="5126063"/>
            <a:ext cx="1023766" cy="285836"/>
          </a:xfrm>
          <a:prstGeom prst="rect">
            <a:avLst/>
          </a:prstGeom>
        </p:spPr>
      </p:pic>
      <p:pic>
        <p:nvPicPr>
          <p:cNvPr id="24" name="object 24"/>
          <p:cNvPicPr/>
          <p:nvPr/>
        </p:nvPicPr>
        <p:blipFill>
          <a:blip r:embed="rId9"/>
          <a:stretch>
            <a:fillRect/>
          </a:stretch>
        </p:blipFill>
        <p:spPr>
          <a:xfrm>
            <a:off x="3435081" y="5126063"/>
            <a:ext cx="1023767" cy="285835"/>
          </a:xfrm>
          <a:prstGeom prst="rect">
            <a:avLst/>
          </a:prstGeom>
        </p:spPr>
      </p:pic>
      <p:pic>
        <p:nvPicPr>
          <p:cNvPr id="25" name="object 25"/>
          <p:cNvPicPr/>
          <p:nvPr/>
        </p:nvPicPr>
        <p:blipFill>
          <a:blip r:embed="rId10"/>
          <a:stretch>
            <a:fillRect/>
          </a:stretch>
        </p:blipFill>
        <p:spPr>
          <a:xfrm>
            <a:off x="4566344" y="5126063"/>
            <a:ext cx="1023767" cy="285835"/>
          </a:xfrm>
          <a:prstGeom prst="rect">
            <a:avLst/>
          </a:prstGeom>
        </p:spPr>
      </p:pic>
      <p:pic>
        <p:nvPicPr>
          <p:cNvPr id="26" name="object 26"/>
          <p:cNvPicPr/>
          <p:nvPr/>
        </p:nvPicPr>
        <p:blipFill>
          <a:blip r:embed="rId11"/>
          <a:stretch>
            <a:fillRect/>
          </a:stretch>
        </p:blipFill>
        <p:spPr>
          <a:xfrm>
            <a:off x="5723202" y="5126063"/>
            <a:ext cx="1022060" cy="285836"/>
          </a:xfrm>
          <a:prstGeom prst="rect">
            <a:avLst/>
          </a:prstGeom>
        </p:spPr>
      </p:pic>
      <p:pic>
        <p:nvPicPr>
          <p:cNvPr id="27" name="object 27"/>
          <p:cNvPicPr/>
          <p:nvPr/>
        </p:nvPicPr>
        <p:blipFill>
          <a:blip r:embed="rId12"/>
          <a:stretch>
            <a:fillRect/>
          </a:stretch>
        </p:blipFill>
        <p:spPr>
          <a:xfrm>
            <a:off x="1112837" y="3934094"/>
            <a:ext cx="1023767" cy="1070462"/>
          </a:xfrm>
          <a:prstGeom prst="rect">
            <a:avLst/>
          </a:prstGeom>
        </p:spPr>
      </p:pic>
      <p:sp>
        <p:nvSpPr>
          <p:cNvPr id="28" name="object 28"/>
          <p:cNvSpPr txBox="1"/>
          <p:nvPr/>
        </p:nvSpPr>
        <p:spPr>
          <a:xfrm>
            <a:off x="1408821" y="4219137"/>
            <a:ext cx="431800" cy="513080"/>
          </a:xfrm>
          <a:prstGeom prst="rect">
            <a:avLst/>
          </a:prstGeom>
        </p:spPr>
        <p:txBody>
          <a:bodyPr vert="horz" wrap="square" lIns="0" tIns="12700" rIns="0" bIns="0" rtlCol="0">
            <a:spAutoFit/>
          </a:bodyPr>
          <a:lstStyle/>
          <a:p>
            <a:pPr marL="12700" marR="5080">
              <a:lnSpc>
                <a:spcPct val="100000"/>
              </a:lnSpc>
              <a:spcBef>
                <a:spcPts val="100"/>
              </a:spcBef>
            </a:pPr>
            <a:r>
              <a:rPr sz="1600" b="1" spc="-25">
                <a:solidFill>
                  <a:srgbClr val="FFFFFF"/>
                </a:solidFill>
                <a:latin typeface="Microsoft JhengHei"/>
                <a:cs typeface="Microsoft JhengHei"/>
              </a:rPr>
              <a:t>设备招标</a:t>
            </a:r>
            <a:endParaRPr sz="1600">
              <a:latin typeface="Microsoft JhengHei"/>
              <a:cs typeface="Microsoft JhengHei"/>
            </a:endParaRPr>
          </a:p>
        </p:txBody>
      </p:sp>
      <p:pic>
        <p:nvPicPr>
          <p:cNvPr id="29" name="object 29"/>
          <p:cNvPicPr/>
          <p:nvPr/>
        </p:nvPicPr>
        <p:blipFill>
          <a:blip r:embed="rId13"/>
          <a:stretch>
            <a:fillRect/>
          </a:stretch>
        </p:blipFill>
        <p:spPr>
          <a:xfrm>
            <a:off x="1112837" y="5112551"/>
            <a:ext cx="1023766" cy="286088"/>
          </a:xfrm>
          <a:prstGeom prst="rect">
            <a:avLst/>
          </a:prstGeom>
        </p:spPr>
      </p:pic>
      <p:pic>
        <p:nvPicPr>
          <p:cNvPr id="30" name="object 30"/>
          <p:cNvPicPr/>
          <p:nvPr/>
        </p:nvPicPr>
        <p:blipFill>
          <a:blip r:embed="rId14"/>
          <a:stretch>
            <a:fillRect/>
          </a:stretch>
        </p:blipFill>
        <p:spPr>
          <a:xfrm>
            <a:off x="7021680" y="3948828"/>
            <a:ext cx="1023767" cy="1071151"/>
          </a:xfrm>
          <a:prstGeom prst="rect">
            <a:avLst/>
          </a:prstGeom>
        </p:spPr>
      </p:pic>
      <p:sp>
        <p:nvSpPr>
          <p:cNvPr id="31" name="object 31"/>
          <p:cNvSpPr txBox="1"/>
          <p:nvPr/>
        </p:nvSpPr>
        <p:spPr>
          <a:xfrm>
            <a:off x="7317666" y="4234214"/>
            <a:ext cx="431800" cy="513080"/>
          </a:xfrm>
          <a:prstGeom prst="rect">
            <a:avLst/>
          </a:prstGeom>
        </p:spPr>
        <p:txBody>
          <a:bodyPr vert="horz" wrap="square" lIns="0" tIns="12700" rIns="0" bIns="0" rtlCol="0">
            <a:spAutoFit/>
          </a:bodyPr>
          <a:lstStyle/>
          <a:p>
            <a:pPr marL="12700" marR="5080">
              <a:lnSpc>
                <a:spcPct val="100000"/>
              </a:lnSpc>
              <a:spcBef>
                <a:spcPts val="100"/>
              </a:spcBef>
            </a:pPr>
            <a:r>
              <a:rPr sz="1600" b="1" spc="-25">
                <a:solidFill>
                  <a:srgbClr val="FFFFFF"/>
                </a:solidFill>
                <a:latin typeface="Microsoft JhengHei"/>
                <a:cs typeface="Microsoft JhengHei"/>
              </a:rPr>
              <a:t>工程审计</a:t>
            </a:r>
            <a:endParaRPr sz="1600">
              <a:latin typeface="Microsoft JhengHei"/>
              <a:cs typeface="Microsoft JhengHei"/>
            </a:endParaRPr>
          </a:p>
        </p:txBody>
      </p:sp>
      <p:pic>
        <p:nvPicPr>
          <p:cNvPr id="32" name="object 32"/>
          <p:cNvPicPr/>
          <p:nvPr/>
        </p:nvPicPr>
        <p:blipFill>
          <a:blip r:embed="rId15"/>
          <a:stretch>
            <a:fillRect/>
          </a:stretch>
        </p:blipFill>
        <p:spPr>
          <a:xfrm>
            <a:off x="6979023" y="5127536"/>
            <a:ext cx="1023767" cy="285836"/>
          </a:xfrm>
          <a:prstGeom prst="rect">
            <a:avLst/>
          </a:prstGeom>
        </p:spPr>
      </p:pic>
      <p:sp>
        <p:nvSpPr>
          <p:cNvPr id="33" name="object 33"/>
          <p:cNvSpPr txBox="1"/>
          <p:nvPr/>
        </p:nvSpPr>
        <p:spPr>
          <a:xfrm>
            <a:off x="3855307" y="3130233"/>
            <a:ext cx="1447800" cy="878840"/>
          </a:xfrm>
          <a:prstGeom prst="rect">
            <a:avLst/>
          </a:prstGeom>
        </p:spPr>
        <p:txBody>
          <a:bodyPr vert="horz" wrap="square" lIns="0" tIns="12700" rIns="0" bIns="0" rtlCol="0">
            <a:spAutoFit/>
          </a:bodyPr>
          <a:lstStyle/>
          <a:p>
            <a:pPr marL="190500" marR="5080" indent="-177800">
              <a:lnSpc>
                <a:spcPct val="100000"/>
              </a:lnSpc>
              <a:spcBef>
                <a:spcPts val="100"/>
              </a:spcBef>
            </a:pPr>
            <a:r>
              <a:rPr sz="2800" b="1" spc="-15">
                <a:latin typeface="Microsoft JhengHei"/>
                <a:cs typeface="Microsoft JhengHei"/>
              </a:rPr>
              <a:t>各环节控</a:t>
            </a:r>
            <a:r>
              <a:rPr sz="2800" b="1" spc="-20">
                <a:latin typeface="Microsoft JhengHei"/>
                <a:cs typeface="Microsoft JhengHei"/>
              </a:rPr>
              <a:t>制造价</a:t>
            </a:r>
            <a:endParaRPr sz="2800">
              <a:latin typeface="Microsoft JhengHei"/>
              <a:cs typeface="Microsoft JhengHei"/>
            </a:endParaRPr>
          </a:p>
        </p:txBody>
      </p:sp>
      <p:sp>
        <p:nvSpPr>
          <p:cNvPr id="34" name="object 34"/>
          <p:cNvSpPr txBox="1"/>
          <p:nvPr/>
        </p:nvSpPr>
        <p:spPr>
          <a:xfrm>
            <a:off x="1247140" y="5667057"/>
            <a:ext cx="3835400" cy="330200"/>
          </a:xfrm>
          <a:prstGeom prst="rect">
            <a:avLst/>
          </a:prstGeom>
        </p:spPr>
        <p:txBody>
          <a:bodyPr vert="horz" wrap="square" lIns="0" tIns="12700" rIns="0" bIns="0" rtlCol="0">
            <a:spAutoFit/>
          </a:bodyPr>
          <a:lstStyle/>
          <a:p>
            <a:pPr marL="12700">
              <a:lnSpc>
                <a:spcPct val="100000"/>
              </a:lnSpc>
              <a:spcBef>
                <a:spcPts val="100"/>
              </a:spcBef>
            </a:pPr>
            <a:r>
              <a:rPr sz="2000" spc="-5">
                <a:latin typeface="宋体"/>
                <a:cs typeface="宋体"/>
              </a:rPr>
              <a:t>设计是控制工程造价最关键的环节</a:t>
            </a:r>
            <a:endParaRPr sz="20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21</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5">
                <a:latin typeface="Microsoft JhengHei"/>
                <a:cs typeface="Microsoft JhengHei"/>
              </a:rPr>
              <a:t>设计会审</a:t>
            </a:r>
          </a:p>
        </p:txBody>
      </p:sp>
      <p:sp>
        <p:nvSpPr>
          <p:cNvPr id="7" name="object 7"/>
          <p:cNvSpPr txBox="1"/>
          <p:nvPr/>
        </p:nvSpPr>
        <p:spPr>
          <a:xfrm>
            <a:off x="431165" y="1203007"/>
            <a:ext cx="3001010" cy="391160"/>
          </a:xfrm>
          <a:prstGeom prst="rect">
            <a:avLst/>
          </a:prstGeom>
        </p:spPr>
        <p:txBody>
          <a:bodyPr vert="horz" wrap="square" lIns="0" tIns="6350" rIns="0" bIns="0" rtlCol="0">
            <a:spAutoFit/>
          </a:bodyPr>
          <a:lstStyle/>
          <a:p>
            <a:pPr marL="245110" indent="-233045">
              <a:lnSpc>
                <a:spcPct val="100000"/>
              </a:lnSpc>
              <a:spcBef>
                <a:spcPts val="50"/>
              </a:spcBef>
              <a:buClr>
                <a:srgbClr val="A4001E"/>
              </a:buClr>
              <a:buSzPct val="97916"/>
              <a:buFont typeface="Wingdings"/>
              <a:buChar char=""/>
              <a:tabLst>
                <a:tab pos="245745"/>
              </a:tabLst>
            </a:pPr>
            <a:r>
              <a:rPr sz="2400">
                <a:latin typeface="MS Gothic"/>
                <a:cs typeface="MS Gothic"/>
              </a:rPr>
              <a:t>技</a:t>
            </a:r>
            <a:r>
              <a:rPr sz="2400" spc="-10">
                <a:latin typeface="Microsoft JhengHei"/>
                <a:cs typeface="Microsoft JhengHei"/>
              </a:rPr>
              <a:t>术可行，经济合理</a:t>
            </a:r>
            <a:endParaRPr sz="2400">
              <a:latin typeface="Microsoft JhengHei"/>
              <a:cs typeface="Microsoft JhengHei"/>
            </a:endParaRPr>
          </a:p>
        </p:txBody>
      </p:sp>
      <p:grpSp>
        <p:nvGrpSpPr>
          <p:cNvPr id="8" name="object 8"/>
          <p:cNvGrpSpPr/>
          <p:nvPr/>
        </p:nvGrpSpPr>
        <p:grpSpPr>
          <a:xfrm>
            <a:off x="1049337" y="2001837"/>
            <a:ext cx="822325" cy="1812925"/>
            <a:chOff x="1049337" y="2001837"/>
            <a:chExt cx="822325" cy="1812925"/>
          </a:xfrm>
        </p:grpSpPr>
        <p:sp>
          <p:nvSpPr>
            <p:cNvPr id="9" name="object 9"/>
            <p:cNvSpPr/>
            <p:nvPr/>
          </p:nvSpPr>
          <p:spPr>
            <a:xfrm>
              <a:off x="1054099" y="2006599"/>
              <a:ext cx="812800" cy="1803400"/>
            </a:xfrm>
            <a:custGeom>
              <a:rect l="l" t="t" r="r" b="b"/>
              <a:pathLst>
                <a:path w="812800" h="1803400">
                  <a:moveTo>
                    <a:pt x="677330" y="1803400"/>
                  </a:moveTo>
                  <a:lnTo>
                    <a:pt x="135469" y="1803400"/>
                  </a:lnTo>
                  <a:lnTo>
                    <a:pt x="92650" y="1796493"/>
                  </a:lnTo>
                  <a:lnTo>
                    <a:pt x="55462" y="1777262"/>
                  </a:lnTo>
                  <a:lnTo>
                    <a:pt x="26137" y="1747937"/>
                  </a:lnTo>
                  <a:lnTo>
                    <a:pt x="6906" y="1710749"/>
                  </a:lnTo>
                  <a:lnTo>
                    <a:pt x="0" y="1667930"/>
                  </a:lnTo>
                  <a:lnTo>
                    <a:pt x="0" y="135469"/>
                  </a:lnTo>
                  <a:lnTo>
                    <a:pt x="6906" y="92650"/>
                  </a:lnTo>
                  <a:lnTo>
                    <a:pt x="26137" y="55462"/>
                  </a:lnTo>
                  <a:lnTo>
                    <a:pt x="55463" y="26137"/>
                  </a:lnTo>
                  <a:lnTo>
                    <a:pt x="92651" y="6906"/>
                  </a:lnTo>
                  <a:lnTo>
                    <a:pt x="135469" y="0"/>
                  </a:lnTo>
                  <a:lnTo>
                    <a:pt x="677330" y="0"/>
                  </a:lnTo>
                  <a:lnTo>
                    <a:pt x="720149" y="6906"/>
                  </a:lnTo>
                  <a:lnTo>
                    <a:pt x="757336" y="26137"/>
                  </a:lnTo>
                  <a:lnTo>
                    <a:pt x="786662" y="55462"/>
                  </a:lnTo>
                  <a:lnTo>
                    <a:pt x="805893" y="92650"/>
                  </a:lnTo>
                  <a:lnTo>
                    <a:pt x="812799" y="135469"/>
                  </a:lnTo>
                  <a:lnTo>
                    <a:pt x="812799" y="1667930"/>
                  </a:lnTo>
                  <a:lnTo>
                    <a:pt x="805893" y="1710749"/>
                  </a:lnTo>
                  <a:lnTo>
                    <a:pt x="786662" y="1747937"/>
                  </a:lnTo>
                  <a:lnTo>
                    <a:pt x="757336" y="1777262"/>
                  </a:lnTo>
                  <a:lnTo>
                    <a:pt x="720149" y="1796493"/>
                  </a:lnTo>
                  <a:lnTo>
                    <a:pt x="677330" y="1803400"/>
                  </a:lnTo>
                  <a:close/>
                </a:path>
              </a:pathLst>
            </a:custGeom>
            <a:solidFill>
              <a:srgbClr val="FFFF00"/>
            </a:solidFill>
          </p:spPr>
          <p:txBody>
            <a:bodyPr wrap="square" lIns="0" tIns="0" rIns="0" bIns="0" rtlCol="0"/>
            <a:lstStyle/>
            <a:p/>
          </p:txBody>
        </p:sp>
        <p:sp>
          <p:nvSpPr>
            <p:cNvPr id="10" name="object 10"/>
            <p:cNvSpPr/>
            <p:nvPr/>
          </p:nvSpPr>
          <p:spPr>
            <a:xfrm>
              <a:off x="1054099" y="2006599"/>
              <a:ext cx="812800" cy="1803400"/>
            </a:xfrm>
            <a:custGeom>
              <a:rect l="l" t="t" r="r" b="b"/>
              <a:pathLst>
                <a:path w="812800" h="1803400">
                  <a:moveTo>
                    <a:pt x="0" y="135469"/>
                  </a:moveTo>
                  <a:lnTo>
                    <a:pt x="6906" y="92650"/>
                  </a:lnTo>
                  <a:lnTo>
                    <a:pt x="26137" y="55462"/>
                  </a:lnTo>
                  <a:lnTo>
                    <a:pt x="55462" y="26137"/>
                  </a:lnTo>
                  <a:lnTo>
                    <a:pt x="92650" y="6906"/>
                  </a:lnTo>
                  <a:lnTo>
                    <a:pt x="135469" y="0"/>
                  </a:lnTo>
                  <a:lnTo>
                    <a:pt x="677330" y="0"/>
                  </a:lnTo>
                  <a:lnTo>
                    <a:pt x="720149" y="6906"/>
                  </a:lnTo>
                  <a:lnTo>
                    <a:pt x="757336" y="26137"/>
                  </a:lnTo>
                  <a:lnTo>
                    <a:pt x="786662" y="55462"/>
                  </a:lnTo>
                  <a:lnTo>
                    <a:pt x="805893" y="92650"/>
                  </a:lnTo>
                  <a:lnTo>
                    <a:pt x="812799" y="135469"/>
                  </a:lnTo>
                  <a:lnTo>
                    <a:pt x="812800" y="1667930"/>
                  </a:lnTo>
                  <a:lnTo>
                    <a:pt x="805893" y="1710749"/>
                  </a:lnTo>
                  <a:lnTo>
                    <a:pt x="786662" y="1747937"/>
                  </a:lnTo>
                  <a:lnTo>
                    <a:pt x="757337" y="1777262"/>
                  </a:lnTo>
                  <a:lnTo>
                    <a:pt x="720149" y="1796493"/>
                  </a:lnTo>
                  <a:lnTo>
                    <a:pt x="677330" y="1803400"/>
                  </a:lnTo>
                  <a:lnTo>
                    <a:pt x="135469" y="1803400"/>
                  </a:lnTo>
                  <a:lnTo>
                    <a:pt x="92650" y="1796493"/>
                  </a:lnTo>
                  <a:lnTo>
                    <a:pt x="55463" y="1777262"/>
                  </a:lnTo>
                  <a:lnTo>
                    <a:pt x="26137" y="1747937"/>
                  </a:lnTo>
                  <a:lnTo>
                    <a:pt x="6906" y="1710749"/>
                  </a:lnTo>
                  <a:lnTo>
                    <a:pt x="0" y="1667930"/>
                  </a:lnTo>
                  <a:lnTo>
                    <a:pt x="0" y="135469"/>
                  </a:lnTo>
                  <a:close/>
                </a:path>
              </a:pathLst>
            </a:custGeom>
            <a:ln w="9525">
              <a:solidFill>
                <a:srgbClr val="000000"/>
              </a:solidFill>
            </a:ln>
          </p:spPr>
          <p:txBody>
            <a:bodyPr wrap="square" lIns="0" tIns="0" rIns="0" bIns="0" rtlCol="0"/>
            <a:lstStyle/>
            <a:p/>
          </p:txBody>
        </p:sp>
      </p:grpSp>
      <p:sp>
        <p:nvSpPr>
          <p:cNvPr id="11" name="object 11"/>
          <p:cNvSpPr txBox="1"/>
          <p:nvPr/>
        </p:nvSpPr>
        <p:spPr>
          <a:xfrm>
            <a:off x="1263972" y="2040721"/>
            <a:ext cx="711200" cy="1671320"/>
          </a:xfrm>
          <a:prstGeom prst="rect">
            <a:avLst/>
          </a:prstGeom>
        </p:spPr>
        <p:txBody>
          <a:bodyPr vert="horz" wrap="square" lIns="0" tIns="12700" rIns="0" bIns="0" rtlCol="0">
            <a:spAutoFit/>
          </a:bodyPr>
          <a:lstStyle/>
          <a:p>
            <a:pPr marL="12700" marR="5080">
              <a:lnSpc>
                <a:spcPct val="100000"/>
              </a:lnSpc>
              <a:spcBef>
                <a:spcPts val="100"/>
              </a:spcBef>
            </a:pPr>
            <a:r>
              <a:rPr sz="1800" spc="-25">
                <a:latin typeface="宋体"/>
                <a:cs typeface="宋体"/>
              </a:rPr>
              <a:t>工程</a:t>
            </a:r>
            <a:r>
              <a:rPr sz="1800" spc="-50">
                <a:latin typeface="宋体"/>
                <a:cs typeface="宋体"/>
              </a:rPr>
              <a:t> </a:t>
            </a:r>
            <a:r>
              <a:rPr sz="1800" spc="-25">
                <a:latin typeface="宋体"/>
                <a:cs typeface="宋体"/>
              </a:rPr>
              <a:t>项目</a:t>
            </a:r>
            <a:r>
              <a:rPr sz="1800" spc="-50">
                <a:latin typeface="宋体"/>
                <a:cs typeface="宋体"/>
              </a:rPr>
              <a:t> </a:t>
            </a:r>
            <a:r>
              <a:rPr sz="1800" spc="-20">
                <a:latin typeface="宋体"/>
                <a:cs typeface="宋体"/>
              </a:rPr>
              <a:t>建设管</a:t>
            </a:r>
            <a:r>
              <a:rPr sz="1800" spc="-25">
                <a:latin typeface="宋体"/>
                <a:cs typeface="宋体"/>
              </a:rPr>
              <a:t>管理</a:t>
            </a:r>
            <a:r>
              <a:rPr sz="1800" spc="-50">
                <a:latin typeface="宋体"/>
                <a:cs typeface="宋体"/>
              </a:rPr>
              <a:t> </a:t>
            </a:r>
            <a:r>
              <a:rPr sz="1800" spc="-25">
                <a:latin typeface="宋体"/>
                <a:cs typeface="宋体"/>
              </a:rPr>
              <a:t>部门</a:t>
            </a:r>
            <a:r>
              <a:rPr sz="1800" spc="-50">
                <a:latin typeface="宋体"/>
                <a:cs typeface="宋体"/>
              </a:rPr>
              <a:t> </a:t>
            </a:r>
            <a:r>
              <a:rPr sz="1800" spc="-25">
                <a:latin typeface="宋体"/>
                <a:cs typeface="宋体"/>
              </a:rPr>
              <a:t>组织</a:t>
            </a:r>
            <a:endParaRPr sz="1800">
              <a:latin typeface="宋体"/>
              <a:cs typeface="宋体"/>
            </a:endParaRPr>
          </a:p>
        </p:txBody>
      </p:sp>
      <p:grpSp>
        <p:nvGrpSpPr>
          <p:cNvPr id="12" name="object 12"/>
          <p:cNvGrpSpPr/>
          <p:nvPr/>
        </p:nvGrpSpPr>
        <p:grpSpPr>
          <a:xfrm>
            <a:off x="2370137" y="1963737"/>
            <a:ext cx="1228725" cy="2041525"/>
            <a:chOff x="2370137" y="1963737"/>
            <a:chExt cx="1228725" cy="2041525"/>
          </a:xfrm>
        </p:grpSpPr>
        <p:sp>
          <p:nvSpPr>
            <p:cNvPr id="13" name="object 13"/>
            <p:cNvSpPr/>
            <p:nvPr/>
          </p:nvSpPr>
          <p:spPr>
            <a:xfrm>
              <a:off x="2374899" y="1968499"/>
              <a:ext cx="1219200" cy="2032000"/>
            </a:xfrm>
            <a:custGeom>
              <a:rect l="l" t="t" r="r" b="b"/>
              <a:pathLst>
                <a:path w="1219200" h="2032000">
                  <a:moveTo>
                    <a:pt x="203204" y="2032000"/>
                  </a:moveTo>
                  <a:lnTo>
                    <a:pt x="156609" y="2026632"/>
                  </a:lnTo>
                  <a:lnTo>
                    <a:pt x="113838" y="2011345"/>
                  </a:lnTo>
                  <a:lnTo>
                    <a:pt x="76109" y="1987357"/>
                  </a:lnTo>
                  <a:lnTo>
                    <a:pt x="44641" y="1955889"/>
                  </a:lnTo>
                  <a:lnTo>
                    <a:pt x="20653" y="1918159"/>
                  </a:lnTo>
                  <a:lnTo>
                    <a:pt x="5366" y="1875387"/>
                  </a:lnTo>
                  <a:lnTo>
                    <a:pt x="0" y="1828796"/>
                  </a:lnTo>
                  <a:lnTo>
                    <a:pt x="0" y="203204"/>
                  </a:lnTo>
                  <a:lnTo>
                    <a:pt x="5366" y="156611"/>
                  </a:lnTo>
                  <a:lnTo>
                    <a:pt x="20654" y="113839"/>
                  </a:lnTo>
                  <a:lnTo>
                    <a:pt x="44641" y="76110"/>
                  </a:lnTo>
                  <a:lnTo>
                    <a:pt x="76110" y="44641"/>
                  </a:lnTo>
                  <a:lnTo>
                    <a:pt x="113840" y="20653"/>
                  </a:lnTo>
                  <a:lnTo>
                    <a:pt x="156611" y="5366"/>
                  </a:lnTo>
                  <a:lnTo>
                    <a:pt x="203203" y="0"/>
                  </a:lnTo>
                  <a:lnTo>
                    <a:pt x="1015996" y="0"/>
                  </a:lnTo>
                  <a:lnTo>
                    <a:pt x="1062588" y="5366"/>
                  </a:lnTo>
                  <a:lnTo>
                    <a:pt x="1105360" y="20654"/>
                  </a:lnTo>
                  <a:lnTo>
                    <a:pt x="1143089" y="44641"/>
                  </a:lnTo>
                  <a:lnTo>
                    <a:pt x="1174558" y="76110"/>
                  </a:lnTo>
                  <a:lnTo>
                    <a:pt x="1198546" y="113840"/>
                  </a:lnTo>
                  <a:lnTo>
                    <a:pt x="1213833" y="156611"/>
                  </a:lnTo>
                  <a:lnTo>
                    <a:pt x="1219200" y="203204"/>
                  </a:lnTo>
                  <a:lnTo>
                    <a:pt x="1219200" y="1828796"/>
                  </a:lnTo>
                  <a:lnTo>
                    <a:pt x="1213833" y="1875389"/>
                  </a:lnTo>
                  <a:lnTo>
                    <a:pt x="1198545" y="1918160"/>
                  </a:lnTo>
                  <a:lnTo>
                    <a:pt x="1174557" y="1955890"/>
                  </a:lnTo>
                  <a:lnTo>
                    <a:pt x="1143088" y="1987358"/>
                  </a:lnTo>
                  <a:lnTo>
                    <a:pt x="1105357" y="2011346"/>
                  </a:lnTo>
                  <a:lnTo>
                    <a:pt x="1062582" y="2026633"/>
                  </a:lnTo>
                  <a:lnTo>
                    <a:pt x="1015996" y="2031999"/>
                  </a:lnTo>
                  <a:lnTo>
                    <a:pt x="203204" y="2032000"/>
                  </a:lnTo>
                  <a:close/>
                </a:path>
              </a:pathLst>
            </a:custGeom>
            <a:solidFill>
              <a:srgbClr val="92D050"/>
            </a:solidFill>
          </p:spPr>
          <p:txBody>
            <a:bodyPr wrap="square" lIns="0" tIns="0" rIns="0" bIns="0" rtlCol="0"/>
            <a:lstStyle/>
            <a:p/>
          </p:txBody>
        </p:sp>
        <p:sp>
          <p:nvSpPr>
            <p:cNvPr id="14" name="object 14"/>
            <p:cNvSpPr/>
            <p:nvPr/>
          </p:nvSpPr>
          <p:spPr>
            <a:xfrm>
              <a:off x="2374899" y="1968499"/>
              <a:ext cx="1219200" cy="2032000"/>
            </a:xfrm>
            <a:custGeom>
              <a:rect l="l" t="t" r="r" b="b"/>
              <a:pathLst>
                <a:path w="1219200" h="2032000">
                  <a:moveTo>
                    <a:pt x="0" y="203204"/>
                  </a:moveTo>
                  <a:lnTo>
                    <a:pt x="5366" y="156611"/>
                  </a:lnTo>
                  <a:lnTo>
                    <a:pt x="20653" y="113840"/>
                  </a:lnTo>
                  <a:lnTo>
                    <a:pt x="44641" y="76110"/>
                  </a:lnTo>
                  <a:lnTo>
                    <a:pt x="76110" y="44641"/>
                  </a:lnTo>
                  <a:lnTo>
                    <a:pt x="113839" y="20654"/>
                  </a:lnTo>
                  <a:lnTo>
                    <a:pt x="156611" y="5366"/>
                  </a:lnTo>
                  <a:lnTo>
                    <a:pt x="203203" y="0"/>
                  </a:lnTo>
                  <a:lnTo>
                    <a:pt x="1015996" y="0"/>
                  </a:lnTo>
                  <a:lnTo>
                    <a:pt x="1062588" y="5366"/>
                  </a:lnTo>
                  <a:lnTo>
                    <a:pt x="1105359" y="20653"/>
                  </a:lnTo>
                  <a:lnTo>
                    <a:pt x="1143089" y="44641"/>
                  </a:lnTo>
                  <a:lnTo>
                    <a:pt x="1174558" y="76110"/>
                  </a:lnTo>
                  <a:lnTo>
                    <a:pt x="1198546" y="113839"/>
                  </a:lnTo>
                  <a:lnTo>
                    <a:pt x="1213833" y="156611"/>
                  </a:lnTo>
                  <a:lnTo>
                    <a:pt x="1219200" y="203204"/>
                  </a:lnTo>
                  <a:lnTo>
                    <a:pt x="1219200" y="1828795"/>
                  </a:lnTo>
                  <a:lnTo>
                    <a:pt x="1213833" y="1875387"/>
                  </a:lnTo>
                  <a:lnTo>
                    <a:pt x="1198546" y="1918159"/>
                  </a:lnTo>
                  <a:lnTo>
                    <a:pt x="1174558" y="1955889"/>
                  </a:lnTo>
                  <a:lnTo>
                    <a:pt x="1143090" y="1987357"/>
                  </a:lnTo>
                  <a:lnTo>
                    <a:pt x="1105360" y="2011345"/>
                  </a:lnTo>
                  <a:lnTo>
                    <a:pt x="1062589" y="2026632"/>
                  </a:lnTo>
                  <a:lnTo>
                    <a:pt x="1015996" y="2031999"/>
                  </a:lnTo>
                  <a:lnTo>
                    <a:pt x="203204" y="2032000"/>
                  </a:lnTo>
                  <a:lnTo>
                    <a:pt x="156611" y="2026633"/>
                  </a:lnTo>
                  <a:lnTo>
                    <a:pt x="113840" y="2011346"/>
                  </a:lnTo>
                  <a:lnTo>
                    <a:pt x="76110" y="1987358"/>
                  </a:lnTo>
                  <a:lnTo>
                    <a:pt x="44641" y="1955890"/>
                  </a:lnTo>
                  <a:lnTo>
                    <a:pt x="20654" y="1918160"/>
                  </a:lnTo>
                  <a:lnTo>
                    <a:pt x="5366" y="1875389"/>
                  </a:lnTo>
                  <a:lnTo>
                    <a:pt x="0" y="1828796"/>
                  </a:lnTo>
                  <a:lnTo>
                    <a:pt x="0" y="203204"/>
                  </a:lnTo>
                  <a:close/>
                </a:path>
              </a:pathLst>
            </a:custGeom>
            <a:ln w="9525">
              <a:solidFill>
                <a:srgbClr val="000000"/>
              </a:solidFill>
            </a:ln>
          </p:spPr>
          <p:txBody>
            <a:bodyPr wrap="square" lIns="0" tIns="0" rIns="0" bIns="0" rtlCol="0"/>
            <a:lstStyle/>
            <a:p/>
          </p:txBody>
        </p:sp>
      </p:grpSp>
      <p:sp>
        <p:nvSpPr>
          <p:cNvPr id="15" name="object 15"/>
          <p:cNvSpPr txBox="1"/>
          <p:nvPr/>
        </p:nvSpPr>
        <p:spPr>
          <a:xfrm>
            <a:off x="2787972" y="2022460"/>
            <a:ext cx="482600" cy="299720"/>
          </a:xfrm>
          <a:prstGeom prst="rect">
            <a:avLst/>
          </a:prstGeom>
        </p:spPr>
        <p:txBody>
          <a:bodyPr vert="horz" wrap="square" lIns="0" tIns="12700" rIns="0" bIns="0" rtlCol="0">
            <a:spAutoFit/>
          </a:bodyPr>
          <a:lstStyle/>
          <a:p>
            <a:pPr marL="12700">
              <a:lnSpc>
                <a:spcPct val="100000"/>
              </a:lnSpc>
              <a:spcBef>
                <a:spcPts val="100"/>
              </a:spcBef>
            </a:pPr>
            <a:r>
              <a:rPr sz="1800" spc="-25">
                <a:latin typeface="宋体"/>
                <a:cs typeface="宋体"/>
              </a:rPr>
              <a:t>需求</a:t>
            </a:r>
            <a:endParaRPr sz="1800">
              <a:latin typeface="宋体"/>
              <a:cs typeface="宋体"/>
            </a:endParaRPr>
          </a:p>
        </p:txBody>
      </p:sp>
      <p:sp>
        <p:nvSpPr>
          <p:cNvPr id="16" name="object 16"/>
          <p:cNvSpPr txBox="1"/>
          <p:nvPr/>
        </p:nvSpPr>
        <p:spPr>
          <a:xfrm>
            <a:off x="2559372" y="2296780"/>
            <a:ext cx="939800" cy="1671320"/>
          </a:xfrm>
          <a:prstGeom prst="rect">
            <a:avLst/>
          </a:prstGeom>
        </p:spPr>
        <p:txBody>
          <a:bodyPr vert="horz" wrap="square" lIns="0" tIns="12700" rIns="0" bIns="0" rtlCol="0">
            <a:spAutoFit/>
          </a:bodyPr>
          <a:lstStyle/>
          <a:p>
            <a:pPr marL="12700" marR="5080" indent="228600">
              <a:lnSpc>
                <a:spcPct val="150000"/>
              </a:lnSpc>
              <a:spcBef>
                <a:spcPts val="100"/>
              </a:spcBef>
            </a:pPr>
            <a:r>
              <a:rPr sz="1800" spc="-25">
                <a:latin typeface="宋体"/>
                <a:cs typeface="宋体"/>
              </a:rPr>
              <a:t>使用</a:t>
            </a:r>
            <a:r>
              <a:rPr sz="1800" spc="-50">
                <a:latin typeface="宋体"/>
                <a:cs typeface="宋体"/>
              </a:rPr>
              <a:t> </a:t>
            </a:r>
            <a:r>
              <a:rPr sz="1800" spc="-15">
                <a:latin typeface="宋体"/>
                <a:cs typeface="宋体"/>
              </a:rPr>
              <a:t>运行维护</a:t>
            </a:r>
            <a:endParaRPr sz="1800">
              <a:latin typeface="宋体"/>
              <a:cs typeface="宋体"/>
            </a:endParaRPr>
          </a:p>
          <a:p>
            <a:pPr marL="127000" marR="120014" indent="114300">
              <a:lnSpc>
                <a:spcPct val="150000"/>
              </a:lnSpc>
            </a:pPr>
            <a:r>
              <a:rPr sz="1800" spc="-25">
                <a:latin typeface="宋体"/>
                <a:cs typeface="宋体"/>
              </a:rPr>
              <a:t>审计</a:t>
            </a:r>
            <a:r>
              <a:rPr sz="1800" spc="-20">
                <a:latin typeface="宋体"/>
                <a:cs typeface="宋体"/>
              </a:rPr>
              <a:t>财务等</a:t>
            </a:r>
            <a:endParaRPr sz="1800">
              <a:latin typeface="宋体"/>
              <a:cs typeface="宋体"/>
            </a:endParaRPr>
          </a:p>
        </p:txBody>
      </p:sp>
      <p:grpSp>
        <p:nvGrpSpPr>
          <p:cNvPr id="17" name="object 17"/>
          <p:cNvGrpSpPr/>
          <p:nvPr/>
        </p:nvGrpSpPr>
        <p:grpSpPr>
          <a:xfrm>
            <a:off x="5811835" y="2395537"/>
            <a:ext cx="822325" cy="1216025"/>
            <a:chOff x="5811835" y="2395537"/>
            <a:chExt cx="822325" cy="1216025"/>
          </a:xfrm>
        </p:grpSpPr>
        <p:sp>
          <p:nvSpPr>
            <p:cNvPr id="18" name="object 18"/>
            <p:cNvSpPr/>
            <p:nvPr/>
          </p:nvSpPr>
          <p:spPr>
            <a:xfrm>
              <a:off x="5816598" y="2400299"/>
              <a:ext cx="812800" cy="1206500"/>
            </a:xfrm>
            <a:custGeom>
              <a:rect l="l" t="t" r="r" b="b"/>
              <a:pathLst>
                <a:path w="812800" h="1206500">
                  <a:moveTo>
                    <a:pt x="406400" y="0"/>
                  </a:moveTo>
                  <a:close/>
                </a:path>
                <a:path w="812800" h="1206500">
                  <a:moveTo>
                    <a:pt x="812799" y="603250"/>
                  </a:moveTo>
                  <a:lnTo>
                    <a:pt x="1" y="603250"/>
                  </a:lnTo>
                  <a:lnTo>
                    <a:pt x="1861" y="545152"/>
                  </a:lnTo>
                  <a:lnTo>
                    <a:pt x="7329" y="488617"/>
                  </a:lnTo>
                  <a:lnTo>
                    <a:pt x="16234" y="433898"/>
                  </a:lnTo>
                  <a:lnTo>
                    <a:pt x="28405" y="381247"/>
                  </a:lnTo>
                  <a:lnTo>
                    <a:pt x="43672" y="330916"/>
                  </a:lnTo>
                  <a:lnTo>
                    <a:pt x="61866" y="283160"/>
                  </a:lnTo>
                  <a:lnTo>
                    <a:pt x="82815" y="238229"/>
                  </a:lnTo>
                  <a:lnTo>
                    <a:pt x="106350" y="196378"/>
                  </a:lnTo>
                  <a:lnTo>
                    <a:pt x="132299" y="157860"/>
                  </a:lnTo>
                  <a:lnTo>
                    <a:pt x="160494" y="122926"/>
                  </a:lnTo>
                  <a:lnTo>
                    <a:pt x="190762" y="91829"/>
                  </a:lnTo>
                  <a:lnTo>
                    <a:pt x="222935" y="64823"/>
                  </a:lnTo>
                  <a:lnTo>
                    <a:pt x="256842" y="42161"/>
                  </a:lnTo>
                  <a:lnTo>
                    <a:pt x="292313" y="24094"/>
                  </a:lnTo>
                  <a:lnTo>
                    <a:pt x="329176" y="10877"/>
                  </a:lnTo>
                  <a:lnTo>
                    <a:pt x="367264" y="2761"/>
                  </a:lnTo>
                  <a:lnTo>
                    <a:pt x="406400" y="0"/>
                  </a:lnTo>
                  <a:lnTo>
                    <a:pt x="445539" y="2761"/>
                  </a:lnTo>
                  <a:lnTo>
                    <a:pt x="483626" y="10877"/>
                  </a:lnTo>
                  <a:lnTo>
                    <a:pt x="520489" y="24095"/>
                  </a:lnTo>
                  <a:lnTo>
                    <a:pt x="555960" y="42161"/>
                  </a:lnTo>
                  <a:lnTo>
                    <a:pt x="589866" y="64824"/>
                  </a:lnTo>
                  <a:lnTo>
                    <a:pt x="622039" y="91830"/>
                  </a:lnTo>
                  <a:lnTo>
                    <a:pt x="652308" y="122926"/>
                  </a:lnTo>
                  <a:lnTo>
                    <a:pt x="680502" y="157861"/>
                  </a:lnTo>
                  <a:lnTo>
                    <a:pt x="706452" y="196379"/>
                  </a:lnTo>
                  <a:lnTo>
                    <a:pt x="729986" y="238230"/>
                  </a:lnTo>
                  <a:lnTo>
                    <a:pt x="750935" y="283161"/>
                  </a:lnTo>
                  <a:lnTo>
                    <a:pt x="769129" y="330917"/>
                  </a:lnTo>
                  <a:lnTo>
                    <a:pt x="784396" y="381248"/>
                  </a:lnTo>
                  <a:lnTo>
                    <a:pt x="796567" y="433899"/>
                  </a:lnTo>
                  <a:lnTo>
                    <a:pt x="805472" y="488618"/>
                  </a:lnTo>
                  <a:lnTo>
                    <a:pt x="810939" y="545153"/>
                  </a:lnTo>
                  <a:lnTo>
                    <a:pt x="812799" y="603250"/>
                  </a:lnTo>
                  <a:close/>
                </a:path>
                <a:path w="812800" h="1206500">
                  <a:moveTo>
                    <a:pt x="406400" y="1206499"/>
                  </a:moveTo>
                  <a:lnTo>
                    <a:pt x="367261" y="1203737"/>
                  </a:lnTo>
                  <a:lnTo>
                    <a:pt x="329174" y="1195622"/>
                  </a:lnTo>
                  <a:lnTo>
                    <a:pt x="292311" y="1182404"/>
                  </a:lnTo>
                  <a:lnTo>
                    <a:pt x="256840" y="1164337"/>
                  </a:lnTo>
                  <a:lnTo>
                    <a:pt x="222934" y="1141675"/>
                  </a:lnTo>
                  <a:lnTo>
                    <a:pt x="190761" y="1114669"/>
                  </a:lnTo>
                  <a:lnTo>
                    <a:pt x="160492" y="1083573"/>
                  </a:lnTo>
                  <a:lnTo>
                    <a:pt x="132297" y="1048639"/>
                  </a:lnTo>
                  <a:lnTo>
                    <a:pt x="106348" y="1010120"/>
                  </a:lnTo>
                  <a:lnTo>
                    <a:pt x="82813" y="968269"/>
                  </a:lnTo>
                  <a:lnTo>
                    <a:pt x="61864" y="923338"/>
                  </a:lnTo>
                  <a:lnTo>
                    <a:pt x="43671" y="875582"/>
                  </a:lnTo>
                  <a:lnTo>
                    <a:pt x="28403" y="825251"/>
                  </a:lnTo>
                  <a:lnTo>
                    <a:pt x="16232" y="772600"/>
                  </a:lnTo>
                  <a:lnTo>
                    <a:pt x="7328" y="717881"/>
                  </a:lnTo>
                  <a:lnTo>
                    <a:pt x="1860" y="661346"/>
                  </a:lnTo>
                  <a:lnTo>
                    <a:pt x="0" y="603249"/>
                  </a:lnTo>
                  <a:lnTo>
                    <a:pt x="812799" y="603250"/>
                  </a:lnTo>
                  <a:lnTo>
                    <a:pt x="810938" y="661346"/>
                  </a:lnTo>
                  <a:lnTo>
                    <a:pt x="805471" y="717881"/>
                  </a:lnTo>
                  <a:lnTo>
                    <a:pt x="796566" y="772600"/>
                  </a:lnTo>
                  <a:lnTo>
                    <a:pt x="784395" y="825251"/>
                  </a:lnTo>
                  <a:lnTo>
                    <a:pt x="769128" y="875582"/>
                  </a:lnTo>
                  <a:lnTo>
                    <a:pt x="750934" y="923338"/>
                  </a:lnTo>
                  <a:lnTo>
                    <a:pt x="729985" y="968269"/>
                  </a:lnTo>
                  <a:lnTo>
                    <a:pt x="706451" y="1010120"/>
                  </a:lnTo>
                  <a:lnTo>
                    <a:pt x="680501" y="1048639"/>
                  </a:lnTo>
                  <a:lnTo>
                    <a:pt x="652307" y="1083573"/>
                  </a:lnTo>
                  <a:lnTo>
                    <a:pt x="622038" y="1114669"/>
                  </a:lnTo>
                  <a:lnTo>
                    <a:pt x="589865" y="1141675"/>
                  </a:lnTo>
                  <a:lnTo>
                    <a:pt x="555959" y="1164338"/>
                  </a:lnTo>
                  <a:lnTo>
                    <a:pt x="520488" y="1182404"/>
                  </a:lnTo>
                  <a:lnTo>
                    <a:pt x="483625" y="1195622"/>
                  </a:lnTo>
                  <a:lnTo>
                    <a:pt x="445538" y="1203738"/>
                  </a:lnTo>
                  <a:lnTo>
                    <a:pt x="406400" y="1206499"/>
                  </a:lnTo>
                  <a:close/>
                </a:path>
              </a:pathLst>
            </a:custGeom>
            <a:solidFill>
              <a:srgbClr val="FF00FF"/>
            </a:solidFill>
          </p:spPr>
          <p:txBody>
            <a:bodyPr wrap="square" lIns="0" tIns="0" rIns="0" bIns="0" rtlCol="0"/>
            <a:lstStyle/>
            <a:p/>
          </p:txBody>
        </p:sp>
        <p:sp>
          <p:nvSpPr>
            <p:cNvPr id="19" name="object 19"/>
            <p:cNvSpPr/>
            <p:nvPr/>
          </p:nvSpPr>
          <p:spPr>
            <a:xfrm>
              <a:off x="5816598" y="2400299"/>
              <a:ext cx="812800" cy="1206500"/>
            </a:xfrm>
            <a:custGeom>
              <a:rect l="l" t="t" r="r" b="b"/>
              <a:pathLst>
                <a:path w="812800" h="1206500">
                  <a:moveTo>
                    <a:pt x="1" y="603250"/>
                  </a:moveTo>
                  <a:lnTo>
                    <a:pt x="1861" y="545153"/>
                  </a:lnTo>
                  <a:lnTo>
                    <a:pt x="7329" y="488618"/>
                  </a:lnTo>
                  <a:lnTo>
                    <a:pt x="16233" y="433899"/>
                  </a:lnTo>
                  <a:lnTo>
                    <a:pt x="28404" y="381248"/>
                  </a:lnTo>
                  <a:lnTo>
                    <a:pt x="43672" y="330917"/>
                  </a:lnTo>
                  <a:lnTo>
                    <a:pt x="61865" y="283161"/>
                  </a:lnTo>
                  <a:lnTo>
                    <a:pt x="82814" y="238230"/>
                  </a:lnTo>
                  <a:lnTo>
                    <a:pt x="106349" y="196379"/>
                  </a:lnTo>
                  <a:lnTo>
                    <a:pt x="132298" y="157861"/>
                  </a:lnTo>
                  <a:lnTo>
                    <a:pt x="160493" y="122926"/>
                  </a:lnTo>
                  <a:lnTo>
                    <a:pt x="190761" y="91830"/>
                  </a:lnTo>
                  <a:lnTo>
                    <a:pt x="222934" y="64824"/>
                  </a:lnTo>
                  <a:lnTo>
                    <a:pt x="256841" y="42161"/>
                  </a:lnTo>
                  <a:lnTo>
                    <a:pt x="292311" y="24095"/>
                  </a:lnTo>
                  <a:lnTo>
                    <a:pt x="329175" y="10877"/>
                  </a:lnTo>
                  <a:lnTo>
                    <a:pt x="367261" y="2761"/>
                  </a:lnTo>
                  <a:lnTo>
                    <a:pt x="406400" y="0"/>
                  </a:lnTo>
                  <a:lnTo>
                    <a:pt x="445538" y="2761"/>
                  </a:lnTo>
                  <a:lnTo>
                    <a:pt x="483625" y="10877"/>
                  </a:lnTo>
                  <a:lnTo>
                    <a:pt x="520488" y="24094"/>
                  </a:lnTo>
                  <a:lnTo>
                    <a:pt x="555959" y="42161"/>
                  </a:lnTo>
                  <a:lnTo>
                    <a:pt x="589865" y="64823"/>
                  </a:lnTo>
                  <a:lnTo>
                    <a:pt x="622038" y="91829"/>
                  </a:lnTo>
                  <a:lnTo>
                    <a:pt x="652307" y="122926"/>
                  </a:lnTo>
                  <a:lnTo>
                    <a:pt x="680502" y="157860"/>
                  </a:lnTo>
                  <a:lnTo>
                    <a:pt x="706451" y="196378"/>
                  </a:lnTo>
                  <a:lnTo>
                    <a:pt x="729986" y="238229"/>
                  </a:lnTo>
                  <a:lnTo>
                    <a:pt x="750935" y="283160"/>
                  </a:lnTo>
                  <a:lnTo>
                    <a:pt x="769128" y="330916"/>
                  </a:lnTo>
                  <a:lnTo>
                    <a:pt x="784396" y="381247"/>
                  </a:lnTo>
                  <a:lnTo>
                    <a:pt x="796567" y="433898"/>
                  </a:lnTo>
                  <a:lnTo>
                    <a:pt x="805471" y="488617"/>
                  </a:lnTo>
                  <a:lnTo>
                    <a:pt x="810939" y="545152"/>
                  </a:lnTo>
                  <a:lnTo>
                    <a:pt x="812800" y="603249"/>
                  </a:lnTo>
                  <a:lnTo>
                    <a:pt x="810938" y="661346"/>
                  </a:lnTo>
                  <a:lnTo>
                    <a:pt x="805471" y="717881"/>
                  </a:lnTo>
                  <a:lnTo>
                    <a:pt x="796566" y="772600"/>
                  </a:lnTo>
                  <a:lnTo>
                    <a:pt x="784395" y="825251"/>
                  </a:lnTo>
                  <a:lnTo>
                    <a:pt x="769128" y="875582"/>
                  </a:lnTo>
                  <a:lnTo>
                    <a:pt x="750934" y="923338"/>
                  </a:lnTo>
                  <a:lnTo>
                    <a:pt x="729985" y="968269"/>
                  </a:lnTo>
                  <a:lnTo>
                    <a:pt x="706451" y="1010120"/>
                  </a:lnTo>
                  <a:lnTo>
                    <a:pt x="680501" y="1048639"/>
                  </a:lnTo>
                  <a:lnTo>
                    <a:pt x="652307" y="1083573"/>
                  </a:lnTo>
                  <a:lnTo>
                    <a:pt x="622038" y="1114669"/>
                  </a:lnTo>
                  <a:lnTo>
                    <a:pt x="589865" y="1141675"/>
                  </a:lnTo>
                  <a:lnTo>
                    <a:pt x="555959" y="1164338"/>
                  </a:lnTo>
                  <a:lnTo>
                    <a:pt x="520488" y="1182404"/>
                  </a:lnTo>
                  <a:lnTo>
                    <a:pt x="483625" y="1195622"/>
                  </a:lnTo>
                  <a:lnTo>
                    <a:pt x="445538" y="1203738"/>
                  </a:lnTo>
                  <a:lnTo>
                    <a:pt x="406400" y="1206499"/>
                  </a:lnTo>
                  <a:lnTo>
                    <a:pt x="367261" y="1203737"/>
                  </a:lnTo>
                  <a:lnTo>
                    <a:pt x="329174" y="1195622"/>
                  </a:lnTo>
                  <a:lnTo>
                    <a:pt x="292311" y="1182404"/>
                  </a:lnTo>
                  <a:lnTo>
                    <a:pt x="256840" y="1164337"/>
                  </a:lnTo>
                  <a:lnTo>
                    <a:pt x="222934" y="1141675"/>
                  </a:lnTo>
                  <a:lnTo>
                    <a:pt x="190761" y="1114669"/>
                  </a:lnTo>
                  <a:lnTo>
                    <a:pt x="160492" y="1083573"/>
                  </a:lnTo>
                  <a:lnTo>
                    <a:pt x="132297" y="1048639"/>
                  </a:lnTo>
                  <a:lnTo>
                    <a:pt x="106348" y="1010120"/>
                  </a:lnTo>
                  <a:lnTo>
                    <a:pt x="82813" y="968269"/>
                  </a:lnTo>
                  <a:lnTo>
                    <a:pt x="61864" y="923338"/>
                  </a:lnTo>
                  <a:lnTo>
                    <a:pt x="43671" y="875582"/>
                  </a:lnTo>
                  <a:lnTo>
                    <a:pt x="28403" y="825251"/>
                  </a:lnTo>
                  <a:lnTo>
                    <a:pt x="16232" y="772600"/>
                  </a:lnTo>
                  <a:lnTo>
                    <a:pt x="7328" y="717881"/>
                  </a:lnTo>
                  <a:lnTo>
                    <a:pt x="1860" y="661346"/>
                  </a:lnTo>
                  <a:lnTo>
                    <a:pt x="0" y="603249"/>
                  </a:lnTo>
                  <a:close/>
                </a:path>
              </a:pathLst>
            </a:custGeom>
            <a:ln w="9525">
              <a:solidFill>
                <a:srgbClr val="000000"/>
              </a:solidFill>
            </a:ln>
          </p:spPr>
          <p:txBody>
            <a:bodyPr wrap="square" lIns="0" tIns="0" rIns="0" bIns="0" rtlCol="0"/>
            <a:lstStyle/>
            <a:p/>
          </p:txBody>
        </p:sp>
      </p:grpSp>
      <p:sp>
        <p:nvSpPr>
          <p:cNvPr id="20" name="object 20"/>
          <p:cNvSpPr txBox="1"/>
          <p:nvPr/>
        </p:nvSpPr>
        <p:spPr>
          <a:xfrm>
            <a:off x="6026472" y="2571431"/>
            <a:ext cx="482600" cy="848360"/>
          </a:xfrm>
          <a:prstGeom prst="rect">
            <a:avLst/>
          </a:prstGeom>
        </p:spPr>
        <p:txBody>
          <a:bodyPr vert="horz" wrap="square" lIns="0" tIns="12700" rIns="0" bIns="0" rtlCol="0">
            <a:spAutoFit/>
          </a:bodyPr>
          <a:lstStyle/>
          <a:p>
            <a:pPr marL="12700" marR="5080" algn="just">
              <a:lnSpc>
                <a:spcPct val="100000"/>
              </a:lnSpc>
              <a:spcBef>
                <a:spcPts val="100"/>
              </a:spcBef>
            </a:pPr>
            <a:r>
              <a:rPr sz="1800" b="1" spc="-25">
                <a:latin typeface="Microsoft JhengHei"/>
                <a:cs typeface="Microsoft JhengHei"/>
              </a:rPr>
              <a:t>设计会审纪要</a:t>
            </a:r>
            <a:endParaRPr sz="1800">
              <a:latin typeface="Microsoft JhengHei"/>
              <a:cs typeface="Microsoft JhengHei"/>
            </a:endParaRPr>
          </a:p>
        </p:txBody>
      </p:sp>
      <p:grpSp>
        <p:nvGrpSpPr>
          <p:cNvPr id="21" name="object 21"/>
          <p:cNvGrpSpPr/>
          <p:nvPr/>
        </p:nvGrpSpPr>
        <p:grpSpPr>
          <a:xfrm>
            <a:off x="4021137" y="2484437"/>
            <a:ext cx="1343025" cy="1025525"/>
            <a:chOff x="4021137" y="2484437"/>
            <a:chExt cx="1343025" cy="1025525"/>
          </a:xfrm>
        </p:grpSpPr>
        <p:sp>
          <p:nvSpPr>
            <p:cNvPr id="22" name="object 22"/>
            <p:cNvSpPr/>
            <p:nvPr/>
          </p:nvSpPr>
          <p:spPr>
            <a:xfrm>
              <a:off x="4025900" y="2489200"/>
              <a:ext cx="1333500" cy="1016000"/>
            </a:xfrm>
            <a:custGeom>
              <a:rect l="l" t="t" r="r" b="b"/>
              <a:pathLst>
                <a:path w="1333500" h="1016000">
                  <a:moveTo>
                    <a:pt x="825469" y="1016000"/>
                  </a:moveTo>
                  <a:lnTo>
                    <a:pt x="825469" y="762000"/>
                  </a:lnTo>
                  <a:lnTo>
                    <a:pt x="0" y="762000"/>
                  </a:lnTo>
                  <a:lnTo>
                    <a:pt x="0" y="254000"/>
                  </a:lnTo>
                  <a:lnTo>
                    <a:pt x="825469" y="254000"/>
                  </a:lnTo>
                  <a:lnTo>
                    <a:pt x="825469" y="0"/>
                  </a:lnTo>
                  <a:lnTo>
                    <a:pt x="1333500" y="508000"/>
                  </a:lnTo>
                  <a:lnTo>
                    <a:pt x="825469" y="1016000"/>
                  </a:lnTo>
                  <a:close/>
                </a:path>
              </a:pathLst>
            </a:custGeom>
            <a:solidFill>
              <a:srgbClr val="00B0EF"/>
            </a:solidFill>
          </p:spPr>
          <p:txBody>
            <a:bodyPr wrap="square" lIns="0" tIns="0" rIns="0" bIns="0" rtlCol="0"/>
            <a:lstStyle/>
            <a:p/>
          </p:txBody>
        </p:sp>
        <p:sp>
          <p:nvSpPr>
            <p:cNvPr id="23" name="object 23"/>
            <p:cNvSpPr/>
            <p:nvPr/>
          </p:nvSpPr>
          <p:spPr>
            <a:xfrm>
              <a:off x="4025900" y="2489200"/>
              <a:ext cx="1333500" cy="1016000"/>
            </a:xfrm>
            <a:custGeom>
              <a:rect l="l" t="t" r="r" b="b"/>
              <a:pathLst>
                <a:path w="1333500" h="1016000">
                  <a:moveTo>
                    <a:pt x="0" y="254000"/>
                  </a:moveTo>
                  <a:lnTo>
                    <a:pt x="825469" y="254000"/>
                  </a:lnTo>
                  <a:lnTo>
                    <a:pt x="825469" y="0"/>
                  </a:lnTo>
                  <a:lnTo>
                    <a:pt x="1333500" y="508000"/>
                  </a:lnTo>
                  <a:lnTo>
                    <a:pt x="825469" y="1016000"/>
                  </a:lnTo>
                  <a:lnTo>
                    <a:pt x="825469" y="762000"/>
                  </a:lnTo>
                  <a:lnTo>
                    <a:pt x="0" y="762000"/>
                  </a:lnTo>
                  <a:lnTo>
                    <a:pt x="0" y="254000"/>
                  </a:lnTo>
                  <a:close/>
                </a:path>
              </a:pathLst>
            </a:custGeom>
            <a:ln w="9525">
              <a:solidFill>
                <a:srgbClr val="000000"/>
              </a:solidFill>
            </a:ln>
          </p:spPr>
          <p:txBody>
            <a:bodyPr wrap="square" lIns="0" tIns="0" rIns="0" bIns="0" rtlCol="0"/>
            <a:lstStyle/>
            <a:p/>
          </p:txBody>
        </p:sp>
      </p:grpSp>
      <p:sp>
        <p:nvSpPr>
          <p:cNvPr id="24" name="object 24"/>
          <p:cNvSpPr txBox="1"/>
          <p:nvPr/>
        </p:nvSpPr>
        <p:spPr>
          <a:xfrm>
            <a:off x="4242114" y="2741612"/>
            <a:ext cx="736600" cy="878840"/>
          </a:xfrm>
          <a:prstGeom prst="rect">
            <a:avLst/>
          </a:prstGeom>
        </p:spPr>
        <p:txBody>
          <a:bodyPr vert="horz" wrap="square" lIns="0" tIns="12700" rIns="0" bIns="0" rtlCol="0">
            <a:spAutoFit/>
          </a:bodyPr>
          <a:lstStyle/>
          <a:p>
            <a:pPr marL="12700" marR="5080">
              <a:lnSpc>
                <a:spcPct val="100000"/>
              </a:lnSpc>
              <a:spcBef>
                <a:spcPts val="100"/>
              </a:spcBef>
            </a:pPr>
            <a:r>
              <a:rPr sz="2800" b="1" spc="-25">
                <a:latin typeface="Microsoft JhengHei"/>
                <a:cs typeface="Microsoft JhengHei"/>
              </a:rPr>
              <a:t>设计会审</a:t>
            </a:r>
            <a:endParaRPr sz="2800">
              <a:latin typeface="Microsoft JhengHei"/>
              <a:cs typeface="Microsoft JhengHei"/>
            </a:endParaRPr>
          </a:p>
        </p:txBody>
      </p:sp>
      <p:grpSp>
        <p:nvGrpSpPr>
          <p:cNvPr id="25" name="object 25"/>
          <p:cNvGrpSpPr/>
          <p:nvPr/>
        </p:nvGrpSpPr>
        <p:grpSpPr>
          <a:xfrm>
            <a:off x="731837" y="4198937"/>
            <a:ext cx="733425" cy="2308225"/>
            <a:chOff x="731837" y="4198937"/>
            <a:chExt cx="733425" cy="2308225"/>
          </a:xfrm>
        </p:grpSpPr>
        <p:sp>
          <p:nvSpPr>
            <p:cNvPr id="26" name="object 26"/>
            <p:cNvSpPr/>
            <p:nvPr/>
          </p:nvSpPr>
          <p:spPr>
            <a:xfrm>
              <a:off x="736599" y="4203699"/>
              <a:ext cx="723900" cy="2298700"/>
            </a:xfrm>
            <a:custGeom>
              <a:rect l="l" t="t" r="r" b="b"/>
              <a:pathLst>
                <a:path w="723900" h="2298700">
                  <a:moveTo>
                    <a:pt x="603247" y="2298700"/>
                  </a:moveTo>
                  <a:lnTo>
                    <a:pt x="120652" y="2298700"/>
                  </a:lnTo>
                  <a:lnTo>
                    <a:pt x="73689" y="2289218"/>
                  </a:lnTo>
                  <a:lnTo>
                    <a:pt x="35338" y="2263362"/>
                  </a:lnTo>
                  <a:lnTo>
                    <a:pt x="9481" y="2225011"/>
                  </a:lnTo>
                  <a:lnTo>
                    <a:pt x="0" y="2178048"/>
                  </a:lnTo>
                  <a:lnTo>
                    <a:pt x="0" y="120652"/>
                  </a:lnTo>
                  <a:lnTo>
                    <a:pt x="9481" y="73689"/>
                  </a:lnTo>
                  <a:lnTo>
                    <a:pt x="35338" y="35338"/>
                  </a:lnTo>
                  <a:lnTo>
                    <a:pt x="73688" y="9481"/>
                  </a:lnTo>
                  <a:lnTo>
                    <a:pt x="120652" y="0"/>
                  </a:lnTo>
                  <a:lnTo>
                    <a:pt x="603247" y="0"/>
                  </a:lnTo>
                  <a:lnTo>
                    <a:pt x="650210" y="9481"/>
                  </a:lnTo>
                  <a:lnTo>
                    <a:pt x="688561" y="35338"/>
                  </a:lnTo>
                  <a:lnTo>
                    <a:pt x="714418" y="73689"/>
                  </a:lnTo>
                  <a:lnTo>
                    <a:pt x="723899" y="120652"/>
                  </a:lnTo>
                  <a:lnTo>
                    <a:pt x="723899" y="2178048"/>
                  </a:lnTo>
                  <a:lnTo>
                    <a:pt x="714418" y="2225011"/>
                  </a:lnTo>
                  <a:lnTo>
                    <a:pt x="688561" y="2263362"/>
                  </a:lnTo>
                  <a:lnTo>
                    <a:pt x="650210" y="2289218"/>
                  </a:lnTo>
                  <a:lnTo>
                    <a:pt x="603247" y="2298700"/>
                  </a:lnTo>
                  <a:close/>
                </a:path>
              </a:pathLst>
            </a:custGeom>
            <a:solidFill>
              <a:srgbClr val="BBE0E3"/>
            </a:solidFill>
          </p:spPr>
          <p:txBody>
            <a:bodyPr wrap="square" lIns="0" tIns="0" rIns="0" bIns="0" rtlCol="0"/>
            <a:lstStyle/>
            <a:p/>
          </p:txBody>
        </p:sp>
        <p:sp>
          <p:nvSpPr>
            <p:cNvPr id="27" name="object 27"/>
            <p:cNvSpPr/>
            <p:nvPr/>
          </p:nvSpPr>
          <p:spPr>
            <a:xfrm>
              <a:off x="736599" y="4203699"/>
              <a:ext cx="723900" cy="2298700"/>
            </a:xfrm>
            <a:custGeom>
              <a:rect l="l" t="t" r="r" b="b"/>
              <a:pathLst>
                <a:path w="723900" h="2298700">
                  <a:moveTo>
                    <a:pt x="0" y="120652"/>
                  </a:moveTo>
                  <a:lnTo>
                    <a:pt x="9481" y="73689"/>
                  </a:lnTo>
                  <a:lnTo>
                    <a:pt x="35338" y="35338"/>
                  </a:lnTo>
                  <a:lnTo>
                    <a:pt x="73688" y="9481"/>
                  </a:lnTo>
                  <a:lnTo>
                    <a:pt x="120652" y="0"/>
                  </a:lnTo>
                  <a:lnTo>
                    <a:pt x="603247" y="0"/>
                  </a:lnTo>
                  <a:lnTo>
                    <a:pt x="650210" y="9481"/>
                  </a:lnTo>
                  <a:lnTo>
                    <a:pt x="688561" y="35338"/>
                  </a:lnTo>
                  <a:lnTo>
                    <a:pt x="714418" y="73689"/>
                  </a:lnTo>
                  <a:lnTo>
                    <a:pt x="723899" y="120652"/>
                  </a:lnTo>
                  <a:lnTo>
                    <a:pt x="723900" y="2178048"/>
                  </a:lnTo>
                  <a:lnTo>
                    <a:pt x="714418" y="2225011"/>
                  </a:lnTo>
                  <a:lnTo>
                    <a:pt x="688561" y="2263362"/>
                  </a:lnTo>
                  <a:lnTo>
                    <a:pt x="650210" y="2289218"/>
                  </a:lnTo>
                  <a:lnTo>
                    <a:pt x="603247" y="2298700"/>
                  </a:lnTo>
                  <a:lnTo>
                    <a:pt x="120652" y="2298700"/>
                  </a:lnTo>
                  <a:lnTo>
                    <a:pt x="73689" y="2289218"/>
                  </a:lnTo>
                  <a:lnTo>
                    <a:pt x="35338" y="2263362"/>
                  </a:lnTo>
                  <a:lnTo>
                    <a:pt x="9481" y="2225011"/>
                  </a:lnTo>
                  <a:lnTo>
                    <a:pt x="0" y="2178048"/>
                  </a:lnTo>
                  <a:lnTo>
                    <a:pt x="0" y="120652"/>
                  </a:lnTo>
                  <a:close/>
                </a:path>
              </a:pathLst>
            </a:custGeom>
            <a:ln w="9524">
              <a:solidFill>
                <a:srgbClr val="000000"/>
              </a:solidFill>
            </a:ln>
          </p:spPr>
          <p:txBody>
            <a:bodyPr wrap="square" lIns="0" tIns="0" rIns="0" bIns="0" rtlCol="0"/>
            <a:lstStyle/>
            <a:p/>
          </p:txBody>
        </p:sp>
      </p:grpSp>
      <p:sp>
        <p:nvSpPr>
          <p:cNvPr id="28" name="object 28"/>
          <p:cNvSpPr txBox="1"/>
          <p:nvPr/>
        </p:nvSpPr>
        <p:spPr>
          <a:xfrm>
            <a:off x="902022" y="4233481"/>
            <a:ext cx="711200" cy="2219960"/>
          </a:xfrm>
          <a:prstGeom prst="rect">
            <a:avLst/>
          </a:prstGeom>
        </p:spPr>
        <p:txBody>
          <a:bodyPr vert="horz" wrap="square" lIns="0" tIns="12700" rIns="0" bIns="0" rtlCol="0">
            <a:spAutoFit/>
          </a:bodyPr>
          <a:lstStyle/>
          <a:p>
            <a:pPr marL="12700" marR="5080">
              <a:lnSpc>
                <a:spcPct val="100000"/>
              </a:lnSpc>
              <a:spcBef>
                <a:spcPts val="100"/>
              </a:spcBef>
            </a:pPr>
            <a:r>
              <a:rPr sz="1800" b="1" spc="-25">
                <a:latin typeface="Microsoft JhengHei"/>
                <a:cs typeface="Microsoft JhengHei"/>
              </a:rPr>
              <a:t>设计</a:t>
            </a:r>
            <a:r>
              <a:rPr sz="1800" b="1" spc="-50">
                <a:latin typeface="Microsoft JhengHei"/>
                <a:cs typeface="Microsoft JhengHei"/>
              </a:rPr>
              <a:t> </a:t>
            </a:r>
            <a:r>
              <a:rPr sz="1800" b="1" spc="-25">
                <a:latin typeface="Microsoft JhengHei"/>
                <a:cs typeface="Microsoft JhengHei"/>
              </a:rPr>
              <a:t>预算</a:t>
            </a:r>
            <a:r>
              <a:rPr sz="1800" b="1" spc="-50">
                <a:latin typeface="Microsoft JhengHei"/>
                <a:cs typeface="Microsoft JhengHei"/>
              </a:rPr>
              <a:t> </a:t>
            </a:r>
            <a:r>
              <a:rPr sz="1800" b="1" spc="-20">
                <a:latin typeface="Microsoft JhengHei"/>
                <a:cs typeface="Microsoft JhengHei"/>
              </a:rPr>
              <a:t>金额不</a:t>
            </a:r>
            <a:r>
              <a:rPr sz="1800" b="1" spc="-25">
                <a:latin typeface="Microsoft JhengHei"/>
                <a:cs typeface="Microsoft JhengHei"/>
              </a:rPr>
              <a:t>不能</a:t>
            </a:r>
            <a:r>
              <a:rPr sz="1800" b="1" spc="-50">
                <a:latin typeface="Microsoft JhengHei"/>
                <a:cs typeface="Microsoft JhengHei"/>
              </a:rPr>
              <a:t> </a:t>
            </a:r>
            <a:r>
              <a:rPr sz="1800" b="1" spc="-25">
                <a:latin typeface="Microsoft JhengHei"/>
                <a:cs typeface="Microsoft JhengHei"/>
              </a:rPr>
              <a:t>超过</a:t>
            </a:r>
            <a:r>
              <a:rPr sz="1800" b="1" spc="-50">
                <a:latin typeface="Microsoft JhengHei"/>
                <a:cs typeface="Microsoft JhengHei"/>
              </a:rPr>
              <a:t> </a:t>
            </a:r>
            <a:r>
              <a:rPr sz="1800" b="1" spc="-20">
                <a:latin typeface="Microsoft JhengHei"/>
                <a:cs typeface="Microsoft JhengHei"/>
              </a:rPr>
              <a:t>项目立</a:t>
            </a:r>
            <a:r>
              <a:rPr sz="1800" b="1" spc="-25">
                <a:latin typeface="Microsoft JhengHei"/>
                <a:cs typeface="Microsoft JhengHei"/>
              </a:rPr>
              <a:t>立项</a:t>
            </a:r>
            <a:r>
              <a:rPr sz="1800" b="1" spc="-50">
                <a:latin typeface="Microsoft JhengHei"/>
                <a:cs typeface="Microsoft JhengHei"/>
              </a:rPr>
              <a:t> </a:t>
            </a:r>
            <a:r>
              <a:rPr sz="1800" b="1" spc="-25">
                <a:latin typeface="Microsoft JhengHei"/>
                <a:cs typeface="Microsoft JhengHei"/>
              </a:rPr>
              <a:t>金额</a:t>
            </a:r>
            <a:endParaRPr sz="1800">
              <a:latin typeface="Microsoft JhengHei"/>
              <a:cs typeface="Microsoft JhengHei"/>
            </a:endParaRPr>
          </a:p>
        </p:txBody>
      </p:sp>
      <p:grpSp>
        <p:nvGrpSpPr>
          <p:cNvPr id="29" name="object 29"/>
          <p:cNvGrpSpPr/>
          <p:nvPr/>
        </p:nvGrpSpPr>
        <p:grpSpPr>
          <a:xfrm>
            <a:off x="1760537" y="4325937"/>
            <a:ext cx="2295525" cy="885825"/>
            <a:chOff x="1760537" y="4325937"/>
            <a:chExt cx="2295525" cy="885825"/>
          </a:xfrm>
        </p:grpSpPr>
        <p:sp>
          <p:nvSpPr>
            <p:cNvPr id="30" name="object 30"/>
            <p:cNvSpPr/>
            <p:nvPr/>
          </p:nvSpPr>
          <p:spPr>
            <a:xfrm>
              <a:off x="1765299" y="4330699"/>
              <a:ext cx="2286000" cy="876300"/>
            </a:xfrm>
            <a:custGeom>
              <a:rect l="l" t="t" r="r" b="b"/>
              <a:pathLst>
                <a:path w="2286000" h="876300">
                  <a:moveTo>
                    <a:pt x="146053" y="876300"/>
                  </a:moveTo>
                  <a:lnTo>
                    <a:pt x="99888" y="868853"/>
                  </a:lnTo>
                  <a:lnTo>
                    <a:pt x="59796" y="848119"/>
                  </a:lnTo>
                  <a:lnTo>
                    <a:pt x="28179" y="816503"/>
                  </a:lnTo>
                  <a:lnTo>
                    <a:pt x="7445" y="776410"/>
                  </a:lnTo>
                  <a:lnTo>
                    <a:pt x="0" y="730247"/>
                  </a:lnTo>
                  <a:lnTo>
                    <a:pt x="0" y="146052"/>
                  </a:lnTo>
                  <a:lnTo>
                    <a:pt x="7445" y="99888"/>
                  </a:lnTo>
                  <a:lnTo>
                    <a:pt x="28179" y="59795"/>
                  </a:lnTo>
                  <a:lnTo>
                    <a:pt x="59796" y="28179"/>
                  </a:lnTo>
                  <a:lnTo>
                    <a:pt x="99889" y="7445"/>
                  </a:lnTo>
                  <a:lnTo>
                    <a:pt x="146052" y="0"/>
                  </a:lnTo>
                  <a:lnTo>
                    <a:pt x="2139947" y="0"/>
                  </a:lnTo>
                  <a:lnTo>
                    <a:pt x="2186110" y="7445"/>
                  </a:lnTo>
                  <a:lnTo>
                    <a:pt x="2226203" y="28179"/>
                  </a:lnTo>
                  <a:lnTo>
                    <a:pt x="2257819" y="59796"/>
                  </a:lnTo>
                  <a:lnTo>
                    <a:pt x="2278553" y="99889"/>
                  </a:lnTo>
                  <a:lnTo>
                    <a:pt x="2285999" y="146052"/>
                  </a:lnTo>
                  <a:lnTo>
                    <a:pt x="2285999" y="730247"/>
                  </a:lnTo>
                  <a:lnTo>
                    <a:pt x="2278553" y="776410"/>
                  </a:lnTo>
                  <a:lnTo>
                    <a:pt x="2257819" y="816503"/>
                  </a:lnTo>
                  <a:lnTo>
                    <a:pt x="2226203" y="848119"/>
                  </a:lnTo>
                  <a:lnTo>
                    <a:pt x="2186110" y="868853"/>
                  </a:lnTo>
                  <a:lnTo>
                    <a:pt x="2139946" y="876299"/>
                  </a:lnTo>
                  <a:lnTo>
                    <a:pt x="146053" y="876300"/>
                  </a:lnTo>
                  <a:close/>
                </a:path>
              </a:pathLst>
            </a:custGeom>
            <a:solidFill>
              <a:srgbClr val="72BFC5"/>
            </a:solidFill>
          </p:spPr>
          <p:txBody>
            <a:bodyPr wrap="square" lIns="0" tIns="0" rIns="0" bIns="0" rtlCol="0"/>
            <a:lstStyle/>
            <a:p/>
          </p:txBody>
        </p:sp>
        <p:sp>
          <p:nvSpPr>
            <p:cNvPr id="31" name="object 31"/>
            <p:cNvSpPr/>
            <p:nvPr/>
          </p:nvSpPr>
          <p:spPr>
            <a:xfrm>
              <a:off x="1765299" y="4330699"/>
              <a:ext cx="2286000" cy="876300"/>
            </a:xfrm>
            <a:custGeom>
              <a:rect l="l" t="t" r="r" b="b"/>
              <a:pathLst>
                <a:path w="2286000" h="876300">
                  <a:moveTo>
                    <a:pt x="0" y="146053"/>
                  </a:moveTo>
                  <a:lnTo>
                    <a:pt x="7445" y="99889"/>
                  </a:lnTo>
                  <a:lnTo>
                    <a:pt x="28179" y="59796"/>
                  </a:lnTo>
                  <a:lnTo>
                    <a:pt x="59795" y="28179"/>
                  </a:lnTo>
                  <a:lnTo>
                    <a:pt x="99888" y="7445"/>
                  </a:lnTo>
                  <a:lnTo>
                    <a:pt x="146052" y="0"/>
                  </a:lnTo>
                  <a:lnTo>
                    <a:pt x="2139947" y="0"/>
                  </a:lnTo>
                  <a:lnTo>
                    <a:pt x="2186110" y="7445"/>
                  </a:lnTo>
                  <a:lnTo>
                    <a:pt x="2226203" y="28179"/>
                  </a:lnTo>
                  <a:lnTo>
                    <a:pt x="2257819" y="59795"/>
                  </a:lnTo>
                  <a:lnTo>
                    <a:pt x="2278553" y="99888"/>
                  </a:lnTo>
                  <a:lnTo>
                    <a:pt x="2285999" y="146052"/>
                  </a:lnTo>
                  <a:lnTo>
                    <a:pt x="2286000" y="730247"/>
                  </a:lnTo>
                  <a:lnTo>
                    <a:pt x="2278553" y="776410"/>
                  </a:lnTo>
                  <a:lnTo>
                    <a:pt x="2257819" y="816503"/>
                  </a:lnTo>
                  <a:lnTo>
                    <a:pt x="2226203" y="848119"/>
                  </a:lnTo>
                  <a:lnTo>
                    <a:pt x="2186110" y="868853"/>
                  </a:lnTo>
                  <a:lnTo>
                    <a:pt x="2139946" y="876299"/>
                  </a:lnTo>
                  <a:lnTo>
                    <a:pt x="146053" y="876300"/>
                  </a:lnTo>
                  <a:lnTo>
                    <a:pt x="99889" y="868853"/>
                  </a:lnTo>
                  <a:lnTo>
                    <a:pt x="59796" y="848119"/>
                  </a:lnTo>
                  <a:lnTo>
                    <a:pt x="28179" y="816503"/>
                  </a:lnTo>
                  <a:lnTo>
                    <a:pt x="7445" y="776410"/>
                  </a:lnTo>
                  <a:lnTo>
                    <a:pt x="0" y="730246"/>
                  </a:lnTo>
                  <a:lnTo>
                    <a:pt x="0" y="146053"/>
                  </a:lnTo>
                  <a:close/>
                </a:path>
              </a:pathLst>
            </a:custGeom>
            <a:ln w="9525">
              <a:solidFill>
                <a:srgbClr val="000000"/>
              </a:solidFill>
            </a:ln>
          </p:spPr>
          <p:txBody>
            <a:bodyPr wrap="square" lIns="0" tIns="0" rIns="0" bIns="0" rtlCol="0"/>
            <a:lstStyle/>
            <a:p/>
          </p:txBody>
        </p:sp>
      </p:grpSp>
      <p:grpSp>
        <p:nvGrpSpPr>
          <p:cNvPr id="32" name="object 32"/>
          <p:cNvGrpSpPr/>
          <p:nvPr/>
        </p:nvGrpSpPr>
        <p:grpSpPr>
          <a:xfrm>
            <a:off x="1697037" y="5494337"/>
            <a:ext cx="2308225" cy="847725"/>
            <a:chOff x="1697037" y="5494337"/>
            <a:chExt cx="2308225" cy="847725"/>
          </a:xfrm>
        </p:grpSpPr>
        <p:sp>
          <p:nvSpPr>
            <p:cNvPr id="33" name="object 33"/>
            <p:cNvSpPr/>
            <p:nvPr/>
          </p:nvSpPr>
          <p:spPr>
            <a:xfrm>
              <a:off x="1701799" y="5499099"/>
              <a:ext cx="2298700" cy="838200"/>
            </a:xfrm>
            <a:custGeom>
              <a:rect l="l" t="t" r="r" b="b"/>
              <a:pathLst>
                <a:path w="2298700" h="838200">
                  <a:moveTo>
                    <a:pt x="2158997" y="838200"/>
                  </a:moveTo>
                  <a:lnTo>
                    <a:pt x="139702" y="838200"/>
                  </a:lnTo>
                  <a:lnTo>
                    <a:pt x="95545" y="831078"/>
                  </a:lnTo>
                  <a:lnTo>
                    <a:pt x="57196" y="811245"/>
                  </a:lnTo>
                  <a:lnTo>
                    <a:pt x="26954" y="781004"/>
                  </a:lnTo>
                  <a:lnTo>
                    <a:pt x="7122" y="742654"/>
                  </a:lnTo>
                  <a:lnTo>
                    <a:pt x="0" y="698497"/>
                  </a:lnTo>
                  <a:lnTo>
                    <a:pt x="0" y="139702"/>
                  </a:lnTo>
                  <a:lnTo>
                    <a:pt x="7122" y="95545"/>
                  </a:lnTo>
                  <a:lnTo>
                    <a:pt x="26954" y="57196"/>
                  </a:lnTo>
                  <a:lnTo>
                    <a:pt x="57196" y="26954"/>
                  </a:lnTo>
                  <a:lnTo>
                    <a:pt x="95546" y="7122"/>
                  </a:lnTo>
                  <a:lnTo>
                    <a:pt x="139702" y="0"/>
                  </a:lnTo>
                  <a:lnTo>
                    <a:pt x="2158997" y="0"/>
                  </a:lnTo>
                  <a:lnTo>
                    <a:pt x="2203154" y="7122"/>
                  </a:lnTo>
                  <a:lnTo>
                    <a:pt x="2241503" y="26954"/>
                  </a:lnTo>
                  <a:lnTo>
                    <a:pt x="2271745" y="57196"/>
                  </a:lnTo>
                  <a:lnTo>
                    <a:pt x="2291577" y="95546"/>
                  </a:lnTo>
                  <a:lnTo>
                    <a:pt x="2298700" y="139702"/>
                  </a:lnTo>
                  <a:lnTo>
                    <a:pt x="2298700" y="698497"/>
                  </a:lnTo>
                  <a:lnTo>
                    <a:pt x="2291577" y="742654"/>
                  </a:lnTo>
                  <a:lnTo>
                    <a:pt x="2271745" y="781004"/>
                  </a:lnTo>
                  <a:lnTo>
                    <a:pt x="2241503" y="811245"/>
                  </a:lnTo>
                  <a:lnTo>
                    <a:pt x="2203153" y="831078"/>
                  </a:lnTo>
                  <a:lnTo>
                    <a:pt x="2158997" y="838200"/>
                  </a:lnTo>
                  <a:close/>
                </a:path>
              </a:pathLst>
            </a:custGeom>
            <a:solidFill>
              <a:srgbClr val="72BFC5"/>
            </a:solidFill>
          </p:spPr>
          <p:txBody>
            <a:bodyPr wrap="square" lIns="0" tIns="0" rIns="0" bIns="0" rtlCol="0"/>
            <a:lstStyle/>
            <a:p/>
          </p:txBody>
        </p:sp>
        <p:sp>
          <p:nvSpPr>
            <p:cNvPr id="34" name="object 34"/>
            <p:cNvSpPr/>
            <p:nvPr/>
          </p:nvSpPr>
          <p:spPr>
            <a:xfrm>
              <a:off x="1701799" y="5499099"/>
              <a:ext cx="2298700" cy="838200"/>
            </a:xfrm>
            <a:custGeom>
              <a:rect l="l" t="t" r="r" b="b"/>
              <a:pathLst>
                <a:path w="2298700" h="838200">
                  <a:moveTo>
                    <a:pt x="0" y="139703"/>
                  </a:moveTo>
                  <a:lnTo>
                    <a:pt x="7122" y="95546"/>
                  </a:lnTo>
                  <a:lnTo>
                    <a:pt x="26954" y="57196"/>
                  </a:lnTo>
                  <a:lnTo>
                    <a:pt x="57196" y="26954"/>
                  </a:lnTo>
                  <a:lnTo>
                    <a:pt x="95545" y="7122"/>
                  </a:lnTo>
                  <a:lnTo>
                    <a:pt x="139702" y="0"/>
                  </a:lnTo>
                  <a:lnTo>
                    <a:pt x="2158997" y="0"/>
                  </a:lnTo>
                  <a:lnTo>
                    <a:pt x="2203153" y="7122"/>
                  </a:lnTo>
                  <a:lnTo>
                    <a:pt x="2241503" y="26954"/>
                  </a:lnTo>
                  <a:lnTo>
                    <a:pt x="2271745" y="57196"/>
                  </a:lnTo>
                  <a:lnTo>
                    <a:pt x="2291577" y="95545"/>
                  </a:lnTo>
                  <a:lnTo>
                    <a:pt x="2298700" y="139702"/>
                  </a:lnTo>
                  <a:lnTo>
                    <a:pt x="2298700" y="698497"/>
                  </a:lnTo>
                  <a:lnTo>
                    <a:pt x="2291578" y="742654"/>
                  </a:lnTo>
                  <a:lnTo>
                    <a:pt x="2271745" y="781004"/>
                  </a:lnTo>
                  <a:lnTo>
                    <a:pt x="2241503" y="811245"/>
                  </a:lnTo>
                  <a:lnTo>
                    <a:pt x="2203154" y="831078"/>
                  </a:lnTo>
                  <a:lnTo>
                    <a:pt x="2158997" y="838200"/>
                  </a:lnTo>
                  <a:lnTo>
                    <a:pt x="139702" y="838200"/>
                  </a:lnTo>
                  <a:lnTo>
                    <a:pt x="95545" y="831078"/>
                  </a:lnTo>
                  <a:lnTo>
                    <a:pt x="57196" y="811245"/>
                  </a:lnTo>
                  <a:lnTo>
                    <a:pt x="26954" y="781004"/>
                  </a:lnTo>
                  <a:lnTo>
                    <a:pt x="7122" y="742654"/>
                  </a:lnTo>
                  <a:lnTo>
                    <a:pt x="0" y="698497"/>
                  </a:lnTo>
                  <a:lnTo>
                    <a:pt x="0" y="139703"/>
                  </a:lnTo>
                  <a:close/>
                </a:path>
              </a:pathLst>
            </a:custGeom>
            <a:ln w="9525">
              <a:solidFill>
                <a:srgbClr val="000000"/>
              </a:solidFill>
            </a:ln>
          </p:spPr>
          <p:txBody>
            <a:bodyPr wrap="square" lIns="0" tIns="0" rIns="0" bIns="0" rtlCol="0"/>
            <a:lstStyle/>
            <a:p/>
          </p:txBody>
        </p:sp>
      </p:grpSp>
      <p:sp>
        <p:nvSpPr>
          <p:cNvPr id="35" name="object 35"/>
          <p:cNvSpPr txBox="1"/>
          <p:nvPr/>
        </p:nvSpPr>
        <p:spPr>
          <a:xfrm>
            <a:off x="1879922" y="4371890"/>
            <a:ext cx="2089150" cy="2472690"/>
          </a:xfrm>
          <a:prstGeom prst="rect">
            <a:avLst/>
          </a:prstGeom>
        </p:spPr>
        <p:txBody>
          <a:bodyPr vert="horz" wrap="square" lIns="0" tIns="12700" rIns="0" bIns="0" rtlCol="0">
            <a:spAutoFit/>
          </a:bodyPr>
          <a:lstStyle/>
          <a:p>
            <a:pPr marL="95250" marR="30480" indent="88900">
              <a:lnSpc>
                <a:spcPct val="100000"/>
              </a:lnSpc>
              <a:spcBef>
                <a:spcPts val="100"/>
              </a:spcBef>
            </a:pPr>
            <a:r>
              <a:rPr sz="2800" spc="-10">
                <a:latin typeface="宋体"/>
                <a:cs typeface="宋体"/>
              </a:rPr>
              <a:t>超过立项批</a:t>
            </a:r>
            <a:r>
              <a:rPr sz="2800">
                <a:latin typeface="宋体"/>
                <a:cs typeface="宋体"/>
              </a:rPr>
              <a:t>复金额</a:t>
            </a:r>
            <a:r>
              <a:rPr sz="2800" spc="-20">
                <a:latin typeface="宋体"/>
                <a:cs typeface="宋体"/>
              </a:rPr>
              <a:t>（20%</a:t>
            </a:r>
            <a:endParaRPr sz="2800">
              <a:latin typeface="宋体"/>
              <a:cs typeface="宋体"/>
            </a:endParaRPr>
          </a:p>
          <a:p>
            <a:pPr marL="127000" marR="120014" indent="57150">
              <a:lnSpc>
                <a:spcPct val="73400"/>
              </a:lnSpc>
              <a:spcBef>
                <a:spcPts val="890"/>
              </a:spcBef>
            </a:pPr>
            <a:r>
              <a:rPr sz="2800" spc="-10">
                <a:latin typeface="宋体"/>
                <a:cs typeface="宋体"/>
              </a:rPr>
              <a:t>内----项目</a:t>
            </a:r>
            <a:r>
              <a:rPr sz="2800" spc="-2350">
                <a:latin typeface="宋体"/>
                <a:cs typeface="宋体"/>
              </a:rPr>
              <a:t>超</a:t>
            </a:r>
            <a:r>
              <a:rPr sz="4200" spc="-675" baseline="-17857">
                <a:latin typeface="宋体"/>
                <a:cs typeface="宋体"/>
              </a:rPr>
              <a:t>投</a:t>
            </a:r>
            <a:r>
              <a:rPr sz="2800" spc="-2350">
                <a:latin typeface="宋体"/>
                <a:cs typeface="宋体"/>
              </a:rPr>
              <a:t>过</a:t>
            </a:r>
            <a:r>
              <a:rPr sz="4200" spc="-675" baseline="-17857">
                <a:latin typeface="宋体"/>
                <a:cs typeface="宋体"/>
              </a:rPr>
              <a:t>资</a:t>
            </a:r>
            <a:r>
              <a:rPr sz="2800" spc="-2350">
                <a:latin typeface="宋体"/>
                <a:cs typeface="宋体"/>
              </a:rPr>
              <a:t>立</a:t>
            </a:r>
            <a:r>
              <a:rPr sz="4200" spc="-675" baseline="-17857">
                <a:latin typeface="宋体"/>
                <a:cs typeface="宋体"/>
              </a:rPr>
              <a:t>预</a:t>
            </a:r>
            <a:r>
              <a:rPr sz="2800" spc="-2350">
                <a:latin typeface="宋体"/>
                <a:cs typeface="宋体"/>
              </a:rPr>
              <a:t>项</a:t>
            </a:r>
            <a:r>
              <a:rPr sz="4200" spc="-675" baseline="-17857">
                <a:latin typeface="宋体"/>
                <a:cs typeface="宋体"/>
              </a:rPr>
              <a:t>算</a:t>
            </a:r>
            <a:r>
              <a:rPr sz="2800" spc="-2350">
                <a:latin typeface="宋体"/>
                <a:cs typeface="宋体"/>
              </a:rPr>
              <a:t>批</a:t>
            </a:r>
            <a:r>
              <a:rPr sz="4200" spc="-75" baseline="-17857">
                <a:latin typeface="宋体"/>
                <a:cs typeface="宋体"/>
              </a:rPr>
              <a:t>调</a:t>
            </a:r>
            <a:endParaRPr sz="4200" baseline="-17857">
              <a:latin typeface="宋体"/>
              <a:cs typeface="宋体"/>
            </a:endParaRPr>
          </a:p>
          <a:p>
            <a:pPr marL="127000" marR="87630" indent="-88900">
              <a:lnSpc>
                <a:spcPct val="100000"/>
              </a:lnSpc>
            </a:pPr>
            <a:r>
              <a:rPr sz="2800" spc="-1650">
                <a:latin typeface="宋体"/>
                <a:cs typeface="宋体"/>
              </a:rPr>
              <a:t>复</a:t>
            </a:r>
            <a:r>
              <a:rPr sz="4200" spc="-1725" baseline="-17857">
                <a:latin typeface="宋体"/>
                <a:cs typeface="宋体"/>
              </a:rPr>
              <a:t>整</a:t>
            </a:r>
            <a:r>
              <a:rPr sz="2800" spc="-1650">
                <a:latin typeface="宋体"/>
                <a:cs typeface="宋体"/>
              </a:rPr>
              <a:t>金</a:t>
            </a:r>
            <a:r>
              <a:rPr sz="4200" spc="-862" baseline="-17857">
                <a:latin typeface="宋体"/>
                <a:cs typeface="宋体"/>
              </a:rPr>
              <a:t>--</a:t>
            </a:r>
            <a:r>
              <a:rPr sz="2800" spc="-1650">
                <a:latin typeface="宋体"/>
                <a:cs typeface="宋体"/>
              </a:rPr>
              <a:t>额</a:t>
            </a:r>
            <a:r>
              <a:rPr sz="4200" spc="-862" baseline="-17857">
                <a:latin typeface="宋体"/>
                <a:cs typeface="宋体"/>
              </a:rPr>
              <a:t>--</a:t>
            </a:r>
            <a:r>
              <a:rPr sz="2800" spc="-250">
                <a:latin typeface="宋体"/>
                <a:cs typeface="宋体"/>
              </a:rPr>
              <a:t>2</a:t>
            </a:r>
            <a:r>
              <a:rPr sz="4200" spc="-3825" baseline="-17857">
                <a:latin typeface="宋体"/>
                <a:cs typeface="宋体"/>
              </a:rPr>
              <a:t>立</a:t>
            </a:r>
            <a:r>
              <a:rPr sz="2800" spc="-125">
                <a:latin typeface="宋体"/>
                <a:cs typeface="宋体"/>
              </a:rPr>
              <a:t>0%</a:t>
            </a:r>
            <a:r>
              <a:rPr sz="4200" spc="-3825" baseline="-17857">
                <a:latin typeface="宋体"/>
                <a:cs typeface="宋体"/>
              </a:rPr>
              <a:t>项</a:t>
            </a:r>
            <a:r>
              <a:rPr sz="2800" spc="-50">
                <a:latin typeface="宋体"/>
                <a:cs typeface="宋体"/>
              </a:rPr>
              <a:t>及</a:t>
            </a:r>
            <a:r>
              <a:rPr sz="2800" spc="-475">
                <a:latin typeface="宋体"/>
                <a:cs typeface="宋体"/>
              </a:rPr>
              <a:t>以上</a:t>
            </a:r>
            <a:r>
              <a:rPr sz="4200" spc="-2775" baseline="-17857">
                <a:latin typeface="宋体"/>
                <a:cs typeface="宋体"/>
              </a:rPr>
              <a:t>调</a:t>
            </a:r>
            <a:r>
              <a:rPr sz="2800" spc="-475">
                <a:latin typeface="宋体"/>
                <a:cs typeface="宋体"/>
              </a:rPr>
              <a:t>--</a:t>
            </a:r>
            <a:r>
              <a:rPr sz="4200" spc="-2775" baseline="-17857">
                <a:latin typeface="宋体"/>
                <a:cs typeface="宋体"/>
              </a:rPr>
              <a:t>整</a:t>
            </a:r>
            <a:r>
              <a:rPr sz="2800" spc="-20">
                <a:latin typeface="宋体"/>
                <a:cs typeface="宋体"/>
              </a:rPr>
              <a:t>--原</a:t>
            </a:r>
            <a:endParaRPr sz="2800">
              <a:latin typeface="宋体"/>
              <a:cs typeface="宋体"/>
            </a:endParaRPr>
          </a:p>
        </p:txBody>
      </p:sp>
      <p:grpSp>
        <p:nvGrpSpPr>
          <p:cNvPr id="36" name="object 36"/>
          <p:cNvGrpSpPr/>
          <p:nvPr/>
        </p:nvGrpSpPr>
        <p:grpSpPr>
          <a:xfrm>
            <a:off x="6942136" y="2751137"/>
            <a:ext cx="1508125" cy="530225"/>
            <a:chOff x="6942136" y="2751137"/>
            <a:chExt cx="1508125" cy="530225"/>
          </a:xfrm>
        </p:grpSpPr>
        <p:sp>
          <p:nvSpPr>
            <p:cNvPr id="37" name="object 37"/>
            <p:cNvSpPr/>
            <p:nvPr/>
          </p:nvSpPr>
          <p:spPr>
            <a:xfrm>
              <a:off x="6946899" y="2755899"/>
              <a:ext cx="1498600" cy="520700"/>
            </a:xfrm>
            <a:custGeom>
              <a:rect l="l" t="t" r="r" b="b"/>
              <a:pathLst>
                <a:path w="1498600" h="520700">
                  <a:moveTo>
                    <a:pt x="1411814" y="520700"/>
                  </a:moveTo>
                  <a:lnTo>
                    <a:pt x="86785" y="520700"/>
                  </a:lnTo>
                  <a:lnTo>
                    <a:pt x="53004" y="513880"/>
                  </a:lnTo>
                  <a:lnTo>
                    <a:pt x="25418" y="495281"/>
                  </a:lnTo>
                  <a:lnTo>
                    <a:pt x="6819" y="467695"/>
                  </a:lnTo>
                  <a:lnTo>
                    <a:pt x="0" y="433915"/>
                  </a:lnTo>
                  <a:lnTo>
                    <a:pt x="0" y="86785"/>
                  </a:lnTo>
                  <a:lnTo>
                    <a:pt x="6820" y="53004"/>
                  </a:lnTo>
                  <a:lnTo>
                    <a:pt x="25418" y="25418"/>
                  </a:lnTo>
                  <a:lnTo>
                    <a:pt x="53004" y="6819"/>
                  </a:lnTo>
                  <a:lnTo>
                    <a:pt x="86784" y="0"/>
                  </a:lnTo>
                  <a:lnTo>
                    <a:pt x="1411814" y="0"/>
                  </a:lnTo>
                  <a:lnTo>
                    <a:pt x="1473180" y="25418"/>
                  </a:lnTo>
                  <a:lnTo>
                    <a:pt x="1498599" y="86785"/>
                  </a:lnTo>
                  <a:lnTo>
                    <a:pt x="1498600" y="433915"/>
                  </a:lnTo>
                  <a:lnTo>
                    <a:pt x="1491779" y="467695"/>
                  </a:lnTo>
                  <a:lnTo>
                    <a:pt x="1473180" y="495281"/>
                  </a:lnTo>
                  <a:lnTo>
                    <a:pt x="1445594" y="513880"/>
                  </a:lnTo>
                  <a:lnTo>
                    <a:pt x="1411814" y="520700"/>
                  </a:lnTo>
                  <a:close/>
                </a:path>
              </a:pathLst>
            </a:custGeom>
            <a:solidFill>
              <a:srgbClr val="00B0EF"/>
            </a:solidFill>
          </p:spPr>
          <p:txBody>
            <a:bodyPr wrap="square" lIns="0" tIns="0" rIns="0" bIns="0" rtlCol="0"/>
            <a:lstStyle/>
            <a:p/>
          </p:txBody>
        </p:sp>
        <p:sp>
          <p:nvSpPr>
            <p:cNvPr id="38" name="object 38"/>
            <p:cNvSpPr/>
            <p:nvPr/>
          </p:nvSpPr>
          <p:spPr>
            <a:xfrm>
              <a:off x="6946899" y="2755899"/>
              <a:ext cx="1498600" cy="520700"/>
            </a:xfrm>
            <a:custGeom>
              <a:rect l="l" t="t" r="r" b="b"/>
              <a:pathLst>
                <a:path w="1498600" h="520700">
                  <a:moveTo>
                    <a:pt x="0" y="86785"/>
                  </a:moveTo>
                  <a:lnTo>
                    <a:pt x="6819" y="53004"/>
                  </a:lnTo>
                  <a:lnTo>
                    <a:pt x="25418" y="25418"/>
                  </a:lnTo>
                  <a:lnTo>
                    <a:pt x="53004" y="6820"/>
                  </a:lnTo>
                  <a:lnTo>
                    <a:pt x="86784" y="0"/>
                  </a:lnTo>
                  <a:lnTo>
                    <a:pt x="1411815" y="0"/>
                  </a:lnTo>
                  <a:lnTo>
                    <a:pt x="1445594" y="6819"/>
                  </a:lnTo>
                  <a:lnTo>
                    <a:pt x="1473180" y="25418"/>
                  </a:lnTo>
                  <a:lnTo>
                    <a:pt x="1491779" y="53004"/>
                  </a:lnTo>
                  <a:lnTo>
                    <a:pt x="1498599" y="86785"/>
                  </a:lnTo>
                  <a:lnTo>
                    <a:pt x="1498600" y="433915"/>
                  </a:lnTo>
                  <a:lnTo>
                    <a:pt x="1491779" y="467695"/>
                  </a:lnTo>
                  <a:lnTo>
                    <a:pt x="1473180" y="495281"/>
                  </a:lnTo>
                  <a:lnTo>
                    <a:pt x="1445595" y="513880"/>
                  </a:lnTo>
                  <a:lnTo>
                    <a:pt x="1411814" y="520700"/>
                  </a:lnTo>
                  <a:lnTo>
                    <a:pt x="86786" y="520700"/>
                  </a:lnTo>
                  <a:lnTo>
                    <a:pt x="53004" y="513880"/>
                  </a:lnTo>
                  <a:lnTo>
                    <a:pt x="25418" y="495281"/>
                  </a:lnTo>
                  <a:lnTo>
                    <a:pt x="6820" y="467695"/>
                  </a:lnTo>
                  <a:lnTo>
                    <a:pt x="0" y="433915"/>
                  </a:lnTo>
                  <a:lnTo>
                    <a:pt x="0" y="86785"/>
                  </a:lnTo>
                  <a:close/>
                </a:path>
              </a:pathLst>
            </a:custGeom>
            <a:ln w="9525">
              <a:solidFill>
                <a:srgbClr val="000000"/>
              </a:solidFill>
            </a:ln>
          </p:spPr>
          <p:txBody>
            <a:bodyPr wrap="square" lIns="0" tIns="0" rIns="0" bIns="0" rtlCol="0"/>
            <a:lstStyle/>
            <a:p/>
          </p:txBody>
        </p:sp>
      </p:grpSp>
      <p:sp>
        <p:nvSpPr>
          <p:cNvPr id="39" name="object 39"/>
          <p:cNvSpPr txBox="1"/>
          <p:nvPr/>
        </p:nvSpPr>
        <p:spPr>
          <a:xfrm>
            <a:off x="7220272" y="2776555"/>
            <a:ext cx="1041400" cy="330200"/>
          </a:xfrm>
          <a:prstGeom prst="rect">
            <a:avLst/>
          </a:prstGeom>
        </p:spPr>
        <p:txBody>
          <a:bodyPr vert="horz" wrap="square" lIns="0" tIns="12700" rIns="0" bIns="0" rtlCol="0">
            <a:spAutoFit/>
          </a:bodyPr>
          <a:lstStyle/>
          <a:p>
            <a:pPr marL="12700">
              <a:lnSpc>
                <a:spcPct val="100000"/>
              </a:lnSpc>
              <a:spcBef>
                <a:spcPts val="100"/>
              </a:spcBef>
            </a:pPr>
            <a:r>
              <a:rPr sz="2000" b="1" spc="-15">
                <a:latin typeface="Microsoft JhengHei"/>
                <a:cs typeface="Microsoft JhengHei"/>
              </a:rPr>
              <a:t>设计批复</a:t>
            </a:r>
            <a:endParaRPr sz="2000">
              <a:latin typeface="Microsoft JhengHei"/>
              <a:cs typeface="Microsoft JhengHei"/>
            </a:endParaRPr>
          </a:p>
        </p:txBody>
      </p:sp>
      <p:grpSp>
        <p:nvGrpSpPr>
          <p:cNvPr id="40" name="object 40"/>
          <p:cNvGrpSpPr/>
          <p:nvPr/>
        </p:nvGrpSpPr>
        <p:grpSpPr>
          <a:xfrm>
            <a:off x="5202237" y="4338637"/>
            <a:ext cx="695325" cy="2117725"/>
            <a:chOff x="5202237" y="4338637"/>
            <a:chExt cx="695325" cy="2117725"/>
          </a:xfrm>
        </p:grpSpPr>
        <p:sp>
          <p:nvSpPr>
            <p:cNvPr id="41" name="object 41"/>
            <p:cNvSpPr/>
            <p:nvPr/>
          </p:nvSpPr>
          <p:spPr>
            <a:xfrm>
              <a:off x="5206999" y="4343399"/>
              <a:ext cx="685800" cy="2108200"/>
            </a:xfrm>
            <a:custGeom>
              <a:rect l="l" t="t" r="r" b="b"/>
              <a:pathLst>
                <a:path w="685800" h="2108200">
                  <a:moveTo>
                    <a:pt x="571497" y="2108199"/>
                  </a:moveTo>
                  <a:lnTo>
                    <a:pt x="114302" y="2108199"/>
                  </a:lnTo>
                  <a:lnTo>
                    <a:pt x="69810" y="2099217"/>
                  </a:lnTo>
                  <a:lnTo>
                    <a:pt x="33478" y="2074721"/>
                  </a:lnTo>
                  <a:lnTo>
                    <a:pt x="8982" y="2038388"/>
                  </a:lnTo>
                  <a:lnTo>
                    <a:pt x="0" y="1993898"/>
                  </a:lnTo>
                  <a:lnTo>
                    <a:pt x="0" y="114301"/>
                  </a:lnTo>
                  <a:lnTo>
                    <a:pt x="8982" y="69810"/>
                  </a:lnTo>
                  <a:lnTo>
                    <a:pt x="33478" y="33477"/>
                  </a:lnTo>
                  <a:lnTo>
                    <a:pt x="69811" y="8982"/>
                  </a:lnTo>
                  <a:lnTo>
                    <a:pt x="114301" y="0"/>
                  </a:lnTo>
                  <a:lnTo>
                    <a:pt x="571497" y="0"/>
                  </a:lnTo>
                  <a:lnTo>
                    <a:pt x="615989" y="8982"/>
                  </a:lnTo>
                  <a:lnTo>
                    <a:pt x="652321" y="33478"/>
                  </a:lnTo>
                  <a:lnTo>
                    <a:pt x="676817" y="69810"/>
                  </a:lnTo>
                  <a:lnTo>
                    <a:pt x="685799" y="114301"/>
                  </a:lnTo>
                  <a:lnTo>
                    <a:pt x="685799" y="1993898"/>
                  </a:lnTo>
                  <a:lnTo>
                    <a:pt x="676817" y="2038389"/>
                  </a:lnTo>
                  <a:lnTo>
                    <a:pt x="652321" y="2074721"/>
                  </a:lnTo>
                  <a:lnTo>
                    <a:pt x="615989" y="2099217"/>
                  </a:lnTo>
                  <a:lnTo>
                    <a:pt x="571497" y="2108199"/>
                  </a:lnTo>
                  <a:close/>
                </a:path>
              </a:pathLst>
            </a:custGeom>
            <a:solidFill>
              <a:srgbClr val="BBE0E3"/>
            </a:solidFill>
          </p:spPr>
          <p:txBody>
            <a:bodyPr wrap="square" lIns="0" tIns="0" rIns="0" bIns="0" rtlCol="0"/>
            <a:lstStyle/>
            <a:p/>
          </p:txBody>
        </p:sp>
        <p:sp>
          <p:nvSpPr>
            <p:cNvPr id="42" name="object 42"/>
            <p:cNvSpPr/>
            <p:nvPr/>
          </p:nvSpPr>
          <p:spPr>
            <a:xfrm>
              <a:off x="5206999" y="4343399"/>
              <a:ext cx="685800" cy="2108200"/>
            </a:xfrm>
            <a:custGeom>
              <a:rect l="l" t="t" r="r" b="b"/>
              <a:pathLst>
                <a:path w="685800" h="2108200">
                  <a:moveTo>
                    <a:pt x="0" y="114302"/>
                  </a:moveTo>
                  <a:lnTo>
                    <a:pt x="8982" y="69810"/>
                  </a:lnTo>
                  <a:lnTo>
                    <a:pt x="33478" y="33478"/>
                  </a:lnTo>
                  <a:lnTo>
                    <a:pt x="69810" y="8982"/>
                  </a:lnTo>
                  <a:lnTo>
                    <a:pt x="114301" y="0"/>
                  </a:lnTo>
                  <a:lnTo>
                    <a:pt x="571498" y="0"/>
                  </a:lnTo>
                  <a:lnTo>
                    <a:pt x="615988" y="8982"/>
                  </a:lnTo>
                  <a:lnTo>
                    <a:pt x="652321" y="33477"/>
                  </a:lnTo>
                  <a:lnTo>
                    <a:pt x="676817" y="69810"/>
                  </a:lnTo>
                  <a:lnTo>
                    <a:pt x="685799" y="114301"/>
                  </a:lnTo>
                  <a:lnTo>
                    <a:pt x="685800" y="1993898"/>
                  </a:lnTo>
                  <a:lnTo>
                    <a:pt x="676817" y="2038388"/>
                  </a:lnTo>
                  <a:lnTo>
                    <a:pt x="652321" y="2074721"/>
                  </a:lnTo>
                  <a:lnTo>
                    <a:pt x="615989" y="2099217"/>
                  </a:lnTo>
                  <a:lnTo>
                    <a:pt x="571497" y="2108199"/>
                  </a:lnTo>
                  <a:lnTo>
                    <a:pt x="114302" y="2108200"/>
                  </a:lnTo>
                  <a:lnTo>
                    <a:pt x="69810" y="2099217"/>
                  </a:lnTo>
                  <a:lnTo>
                    <a:pt x="33478" y="2074721"/>
                  </a:lnTo>
                  <a:lnTo>
                    <a:pt x="8982" y="2038389"/>
                  </a:lnTo>
                  <a:lnTo>
                    <a:pt x="0" y="1993897"/>
                  </a:lnTo>
                  <a:lnTo>
                    <a:pt x="0" y="114302"/>
                  </a:lnTo>
                  <a:close/>
                </a:path>
              </a:pathLst>
            </a:custGeom>
            <a:ln w="9525">
              <a:solidFill>
                <a:srgbClr val="000000"/>
              </a:solidFill>
            </a:ln>
          </p:spPr>
          <p:txBody>
            <a:bodyPr wrap="square" lIns="0" tIns="0" rIns="0" bIns="0" rtlCol="0"/>
            <a:lstStyle/>
            <a:p/>
          </p:txBody>
        </p:sp>
      </p:grpSp>
      <p:sp>
        <p:nvSpPr>
          <p:cNvPr id="43" name="object 43"/>
          <p:cNvSpPr txBox="1"/>
          <p:nvPr/>
        </p:nvSpPr>
        <p:spPr>
          <a:xfrm>
            <a:off x="5327972" y="4372115"/>
            <a:ext cx="787400" cy="1549400"/>
          </a:xfrm>
          <a:prstGeom prst="rect">
            <a:avLst/>
          </a:prstGeom>
        </p:spPr>
        <p:txBody>
          <a:bodyPr vert="horz" wrap="square" lIns="0" tIns="12700" rIns="0" bIns="0" rtlCol="0">
            <a:spAutoFit/>
          </a:bodyPr>
          <a:lstStyle/>
          <a:p>
            <a:pPr marL="12700" marR="5080">
              <a:lnSpc>
                <a:spcPct val="100000"/>
              </a:lnSpc>
              <a:spcBef>
                <a:spcPts val="100"/>
              </a:spcBef>
            </a:pPr>
            <a:r>
              <a:rPr sz="2000" b="1" spc="-25">
                <a:latin typeface="Microsoft JhengHei"/>
                <a:cs typeface="Microsoft JhengHei"/>
              </a:rPr>
              <a:t>因设</a:t>
            </a:r>
            <a:r>
              <a:rPr sz="2000" b="1" spc="-50">
                <a:latin typeface="Microsoft JhengHei"/>
                <a:cs typeface="Microsoft JhengHei"/>
              </a:rPr>
              <a:t> </a:t>
            </a:r>
            <a:r>
              <a:rPr sz="2000" b="1" spc="-25">
                <a:latin typeface="Microsoft JhengHei"/>
                <a:cs typeface="Microsoft JhengHei"/>
              </a:rPr>
              <a:t>计变</a:t>
            </a:r>
            <a:r>
              <a:rPr sz="2000" b="1" spc="-50">
                <a:latin typeface="Microsoft JhengHei"/>
                <a:cs typeface="Microsoft JhengHei"/>
              </a:rPr>
              <a:t> </a:t>
            </a:r>
            <a:r>
              <a:rPr sz="2000" b="1" spc="-20">
                <a:latin typeface="Microsoft JhengHei"/>
                <a:cs typeface="Microsoft JhengHei"/>
              </a:rPr>
              <a:t>更超批</a:t>
            </a:r>
            <a:r>
              <a:rPr sz="2000" b="1" spc="-25">
                <a:latin typeface="Microsoft JhengHei"/>
                <a:cs typeface="Microsoft JhengHei"/>
              </a:rPr>
              <a:t>批复</a:t>
            </a:r>
            <a:r>
              <a:rPr sz="2000" b="1" spc="-50">
                <a:latin typeface="Microsoft JhengHei"/>
                <a:cs typeface="Microsoft JhengHei"/>
              </a:rPr>
              <a:t> </a:t>
            </a:r>
            <a:r>
              <a:rPr sz="2000" b="1" spc="-25">
                <a:latin typeface="Microsoft JhengHei"/>
                <a:cs typeface="Microsoft JhengHei"/>
              </a:rPr>
              <a:t>金额</a:t>
            </a:r>
            <a:endParaRPr sz="2000">
              <a:latin typeface="Microsoft JhengHei"/>
              <a:cs typeface="Microsoft JhengHei"/>
            </a:endParaRPr>
          </a:p>
        </p:txBody>
      </p:sp>
      <p:grpSp>
        <p:nvGrpSpPr>
          <p:cNvPr id="44" name="object 44"/>
          <p:cNvGrpSpPr/>
          <p:nvPr/>
        </p:nvGrpSpPr>
        <p:grpSpPr>
          <a:xfrm>
            <a:off x="6116637" y="4237037"/>
            <a:ext cx="2295525" cy="885825"/>
            <a:chOff x="6116637" y="4237037"/>
            <a:chExt cx="2295525" cy="885825"/>
          </a:xfrm>
        </p:grpSpPr>
        <p:sp>
          <p:nvSpPr>
            <p:cNvPr id="45" name="object 45"/>
            <p:cNvSpPr/>
            <p:nvPr/>
          </p:nvSpPr>
          <p:spPr>
            <a:xfrm>
              <a:off x="6121399" y="4241799"/>
              <a:ext cx="2286000" cy="876300"/>
            </a:xfrm>
            <a:custGeom>
              <a:rect l="l" t="t" r="r" b="b"/>
              <a:pathLst>
                <a:path w="2286000" h="876300">
                  <a:moveTo>
                    <a:pt x="2139946" y="876299"/>
                  </a:moveTo>
                  <a:lnTo>
                    <a:pt x="146053" y="876299"/>
                  </a:lnTo>
                  <a:lnTo>
                    <a:pt x="99888" y="868853"/>
                  </a:lnTo>
                  <a:lnTo>
                    <a:pt x="59795" y="848119"/>
                  </a:lnTo>
                  <a:lnTo>
                    <a:pt x="28179" y="816503"/>
                  </a:lnTo>
                  <a:lnTo>
                    <a:pt x="7445" y="776410"/>
                  </a:lnTo>
                  <a:lnTo>
                    <a:pt x="0" y="730247"/>
                  </a:lnTo>
                  <a:lnTo>
                    <a:pt x="0" y="146052"/>
                  </a:lnTo>
                  <a:lnTo>
                    <a:pt x="7445" y="99888"/>
                  </a:lnTo>
                  <a:lnTo>
                    <a:pt x="28179" y="59795"/>
                  </a:lnTo>
                  <a:lnTo>
                    <a:pt x="59795" y="28179"/>
                  </a:lnTo>
                  <a:lnTo>
                    <a:pt x="99888" y="7445"/>
                  </a:lnTo>
                  <a:lnTo>
                    <a:pt x="146052" y="0"/>
                  </a:lnTo>
                  <a:lnTo>
                    <a:pt x="2139947" y="0"/>
                  </a:lnTo>
                  <a:lnTo>
                    <a:pt x="2186109" y="7445"/>
                  </a:lnTo>
                  <a:lnTo>
                    <a:pt x="2226203" y="28179"/>
                  </a:lnTo>
                  <a:lnTo>
                    <a:pt x="2257819" y="59796"/>
                  </a:lnTo>
                  <a:lnTo>
                    <a:pt x="2278552" y="99889"/>
                  </a:lnTo>
                  <a:lnTo>
                    <a:pt x="2285998" y="146052"/>
                  </a:lnTo>
                  <a:lnTo>
                    <a:pt x="2285998" y="730247"/>
                  </a:lnTo>
                  <a:lnTo>
                    <a:pt x="2278552" y="776410"/>
                  </a:lnTo>
                  <a:lnTo>
                    <a:pt x="2257819" y="816503"/>
                  </a:lnTo>
                  <a:lnTo>
                    <a:pt x="2226203" y="848119"/>
                  </a:lnTo>
                  <a:lnTo>
                    <a:pt x="2186110" y="868853"/>
                  </a:lnTo>
                  <a:lnTo>
                    <a:pt x="2139946" y="876299"/>
                  </a:lnTo>
                  <a:close/>
                </a:path>
              </a:pathLst>
            </a:custGeom>
            <a:solidFill>
              <a:srgbClr val="72BFC5"/>
            </a:solidFill>
          </p:spPr>
          <p:txBody>
            <a:bodyPr wrap="square" lIns="0" tIns="0" rIns="0" bIns="0" rtlCol="0"/>
            <a:lstStyle/>
            <a:p/>
          </p:txBody>
        </p:sp>
        <p:sp>
          <p:nvSpPr>
            <p:cNvPr id="46" name="object 46"/>
            <p:cNvSpPr/>
            <p:nvPr/>
          </p:nvSpPr>
          <p:spPr>
            <a:xfrm>
              <a:off x="6121399" y="4241799"/>
              <a:ext cx="2286000" cy="876300"/>
            </a:xfrm>
            <a:custGeom>
              <a:rect l="l" t="t" r="r" b="b"/>
              <a:pathLst>
                <a:path w="2286000" h="876300">
                  <a:moveTo>
                    <a:pt x="0" y="146053"/>
                  </a:moveTo>
                  <a:lnTo>
                    <a:pt x="7445" y="99889"/>
                  </a:lnTo>
                  <a:lnTo>
                    <a:pt x="28179" y="59796"/>
                  </a:lnTo>
                  <a:lnTo>
                    <a:pt x="59795" y="28179"/>
                  </a:lnTo>
                  <a:lnTo>
                    <a:pt x="99888" y="7445"/>
                  </a:lnTo>
                  <a:lnTo>
                    <a:pt x="146052" y="0"/>
                  </a:lnTo>
                  <a:lnTo>
                    <a:pt x="2139947" y="0"/>
                  </a:lnTo>
                  <a:lnTo>
                    <a:pt x="2186109" y="7445"/>
                  </a:lnTo>
                  <a:lnTo>
                    <a:pt x="2226202" y="28179"/>
                  </a:lnTo>
                  <a:lnTo>
                    <a:pt x="2257819" y="59795"/>
                  </a:lnTo>
                  <a:lnTo>
                    <a:pt x="2278552" y="99888"/>
                  </a:lnTo>
                  <a:lnTo>
                    <a:pt x="2285998" y="146052"/>
                  </a:lnTo>
                  <a:lnTo>
                    <a:pt x="2286000" y="730247"/>
                  </a:lnTo>
                  <a:lnTo>
                    <a:pt x="2278552" y="776410"/>
                  </a:lnTo>
                  <a:lnTo>
                    <a:pt x="2257819" y="816503"/>
                  </a:lnTo>
                  <a:lnTo>
                    <a:pt x="2226203" y="848119"/>
                  </a:lnTo>
                  <a:lnTo>
                    <a:pt x="2186110" y="868853"/>
                  </a:lnTo>
                  <a:lnTo>
                    <a:pt x="2139946" y="876299"/>
                  </a:lnTo>
                  <a:lnTo>
                    <a:pt x="146053" y="876300"/>
                  </a:lnTo>
                  <a:lnTo>
                    <a:pt x="99889" y="868853"/>
                  </a:lnTo>
                  <a:lnTo>
                    <a:pt x="59796" y="848119"/>
                  </a:lnTo>
                  <a:lnTo>
                    <a:pt x="28179" y="816503"/>
                  </a:lnTo>
                  <a:lnTo>
                    <a:pt x="7445" y="776410"/>
                  </a:lnTo>
                  <a:lnTo>
                    <a:pt x="0" y="730246"/>
                  </a:lnTo>
                  <a:lnTo>
                    <a:pt x="0" y="146053"/>
                  </a:lnTo>
                  <a:close/>
                </a:path>
              </a:pathLst>
            </a:custGeom>
            <a:ln w="9525">
              <a:solidFill>
                <a:srgbClr val="000000"/>
              </a:solidFill>
            </a:ln>
          </p:spPr>
          <p:txBody>
            <a:bodyPr wrap="square" lIns="0" tIns="0" rIns="0" bIns="0" rtlCol="0"/>
            <a:lstStyle/>
            <a:p/>
          </p:txBody>
        </p:sp>
      </p:grpSp>
      <p:grpSp>
        <p:nvGrpSpPr>
          <p:cNvPr id="47" name="object 47"/>
          <p:cNvGrpSpPr/>
          <p:nvPr/>
        </p:nvGrpSpPr>
        <p:grpSpPr>
          <a:xfrm>
            <a:off x="6154737" y="5456237"/>
            <a:ext cx="2308225" cy="847725"/>
            <a:chOff x="6154737" y="5456237"/>
            <a:chExt cx="2308225" cy="847725"/>
          </a:xfrm>
        </p:grpSpPr>
        <p:sp>
          <p:nvSpPr>
            <p:cNvPr id="48" name="object 48"/>
            <p:cNvSpPr/>
            <p:nvPr/>
          </p:nvSpPr>
          <p:spPr>
            <a:xfrm>
              <a:off x="6159499" y="5460999"/>
              <a:ext cx="2298700" cy="838200"/>
            </a:xfrm>
            <a:custGeom>
              <a:rect l="l" t="t" r="r" b="b"/>
              <a:pathLst>
                <a:path w="2298700" h="838200">
                  <a:moveTo>
                    <a:pt x="2158996" y="838200"/>
                  </a:moveTo>
                  <a:lnTo>
                    <a:pt x="139703" y="838200"/>
                  </a:lnTo>
                  <a:lnTo>
                    <a:pt x="95546" y="831078"/>
                  </a:lnTo>
                  <a:lnTo>
                    <a:pt x="57196" y="811245"/>
                  </a:lnTo>
                  <a:lnTo>
                    <a:pt x="26954" y="781004"/>
                  </a:lnTo>
                  <a:lnTo>
                    <a:pt x="7122" y="742654"/>
                  </a:lnTo>
                  <a:lnTo>
                    <a:pt x="0" y="698497"/>
                  </a:lnTo>
                  <a:lnTo>
                    <a:pt x="0" y="139702"/>
                  </a:lnTo>
                  <a:lnTo>
                    <a:pt x="7122" y="95545"/>
                  </a:lnTo>
                  <a:lnTo>
                    <a:pt x="26954" y="57196"/>
                  </a:lnTo>
                  <a:lnTo>
                    <a:pt x="57196" y="26954"/>
                  </a:lnTo>
                  <a:lnTo>
                    <a:pt x="95546" y="7122"/>
                  </a:lnTo>
                  <a:lnTo>
                    <a:pt x="139702" y="0"/>
                  </a:lnTo>
                  <a:lnTo>
                    <a:pt x="2158997" y="0"/>
                  </a:lnTo>
                  <a:lnTo>
                    <a:pt x="2203152" y="7122"/>
                  </a:lnTo>
                  <a:lnTo>
                    <a:pt x="2241502" y="26954"/>
                  </a:lnTo>
                  <a:lnTo>
                    <a:pt x="2271744" y="57196"/>
                  </a:lnTo>
                  <a:lnTo>
                    <a:pt x="2291576" y="95546"/>
                  </a:lnTo>
                  <a:lnTo>
                    <a:pt x="2298698" y="139702"/>
                  </a:lnTo>
                  <a:lnTo>
                    <a:pt x="2298698" y="698497"/>
                  </a:lnTo>
                  <a:lnTo>
                    <a:pt x="2291576" y="742654"/>
                  </a:lnTo>
                  <a:lnTo>
                    <a:pt x="2271744" y="781004"/>
                  </a:lnTo>
                  <a:lnTo>
                    <a:pt x="2241502" y="811245"/>
                  </a:lnTo>
                  <a:lnTo>
                    <a:pt x="2203152" y="831078"/>
                  </a:lnTo>
                  <a:lnTo>
                    <a:pt x="2158996" y="838200"/>
                  </a:lnTo>
                  <a:close/>
                </a:path>
              </a:pathLst>
            </a:custGeom>
            <a:solidFill>
              <a:srgbClr val="72BFC5"/>
            </a:solidFill>
          </p:spPr>
          <p:txBody>
            <a:bodyPr wrap="square" lIns="0" tIns="0" rIns="0" bIns="0" rtlCol="0"/>
            <a:lstStyle/>
            <a:p/>
          </p:txBody>
        </p:sp>
        <p:sp>
          <p:nvSpPr>
            <p:cNvPr id="49" name="object 49"/>
            <p:cNvSpPr/>
            <p:nvPr/>
          </p:nvSpPr>
          <p:spPr>
            <a:xfrm>
              <a:off x="6159499" y="5460999"/>
              <a:ext cx="2298700" cy="838200"/>
            </a:xfrm>
            <a:custGeom>
              <a:rect l="l" t="t" r="r" b="b"/>
              <a:pathLst>
                <a:path w="2298700" h="838200">
                  <a:moveTo>
                    <a:pt x="0" y="139703"/>
                  </a:moveTo>
                  <a:lnTo>
                    <a:pt x="7122" y="95546"/>
                  </a:lnTo>
                  <a:lnTo>
                    <a:pt x="26954" y="57196"/>
                  </a:lnTo>
                  <a:lnTo>
                    <a:pt x="57196" y="26954"/>
                  </a:lnTo>
                  <a:lnTo>
                    <a:pt x="95545" y="7122"/>
                  </a:lnTo>
                  <a:lnTo>
                    <a:pt x="139702" y="0"/>
                  </a:lnTo>
                  <a:lnTo>
                    <a:pt x="2158997" y="0"/>
                  </a:lnTo>
                  <a:lnTo>
                    <a:pt x="2203152" y="7122"/>
                  </a:lnTo>
                  <a:lnTo>
                    <a:pt x="2241502" y="26954"/>
                  </a:lnTo>
                  <a:lnTo>
                    <a:pt x="2271744" y="57196"/>
                  </a:lnTo>
                  <a:lnTo>
                    <a:pt x="2291576" y="95545"/>
                  </a:lnTo>
                  <a:lnTo>
                    <a:pt x="2298698" y="139702"/>
                  </a:lnTo>
                  <a:lnTo>
                    <a:pt x="2298700" y="698497"/>
                  </a:lnTo>
                  <a:lnTo>
                    <a:pt x="2291576" y="742654"/>
                  </a:lnTo>
                  <a:lnTo>
                    <a:pt x="2271744" y="781004"/>
                  </a:lnTo>
                  <a:lnTo>
                    <a:pt x="2241502" y="811245"/>
                  </a:lnTo>
                  <a:lnTo>
                    <a:pt x="2203153" y="831078"/>
                  </a:lnTo>
                  <a:lnTo>
                    <a:pt x="2158996" y="838200"/>
                  </a:lnTo>
                  <a:lnTo>
                    <a:pt x="139703" y="838200"/>
                  </a:lnTo>
                  <a:lnTo>
                    <a:pt x="95546" y="831078"/>
                  </a:lnTo>
                  <a:lnTo>
                    <a:pt x="57196" y="811245"/>
                  </a:lnTo>
                  <a:lnTo>
                    <a:pt x="26954" y="781004"/>
                  </a:lnTo>
                  <a:lnTo>
                    <a:pt x="7122" y="742654"/>
                  </a:lnTo>
                  <a:lnTo>
                    <a:pt x="0" y="698497"/>
                  </a:lnTo>
                  <a:lnTo>
                    <a:pt x="0" y="139703"/>
                  </a:lnTo>
                  <a:close/>
                </a:path>
              </a:pathLst>
            </a:custGeom>
            <a:ln w="9525">
              <a:solidFill>
                <a:srgbClr val="000000"/>
              </a:solidFill>
            </a:ln>
          </p:spPr>
          <p:txBody>
            <a:bodyPr wrap="square" lIns="0" tIns="0" rIns="0" bIns="0" rtlCol="0"/>
            <a:lstStyle/>
            <a:p/>
          </p:txBody>
        </p:sp>
      </p:grpSp>
      <p:sp>
        <p:nvSpPr>
          <p:cNvPr id="50" name="object 50"/>
          <p:cNvSpPr txBox="1"/>
          <p:nvPr/>
        </p:nvSpPr>
        <p:spPr>
          <a:xfrm>
            <a:off x="6293172" y="4282990"/>
            <a:ext cx="2076450" cy="2523490"/>
          </a:xfrm>
          <a:prstGeom prst="rect">
            <a:avLst/>
          </a:prstGeom>
        </p:spPr>
        <p:txBody>
          <a:bodyPr vert="horz" wrap="square" lIns="0" tIns="33655" rIns="0" bIns="0" rtlCol="0">
            <a:spAutoFit/>
          </a:bodyPr>
          <a:lstStyle/>
          <a:p>
            <a:pPr marL="38100" marR="75565" indent="88900" algn="just">
              <a:lnSpc>
                <a:spcPct val="95100"/>
              </a:lnSpc>
              <a:spcBef>
                <a:spcPts val="265"/>
              </a:spcBef>
            </a:pPr>
            <a:r>
              <a:rPr sz="2800" spc="-10">
                <a:latin typeface="宋体"/>
                <a:cs typeface="宋体"/>
              </a:rPr>
              <a:t>超过设计批</a:t>
            </a:r>
            <a:r>
              <a:rPr sz="2800">
                <a:latin typeface="宋体"/>
                <a:cs typeface="宋体"/>
              </a:rPr>
              <a:t>复金额</a:t>
            </a:r>
            <a:r>
              <a:rPr sz="2800" spc="-20">
                <a:latin typeface="宋体"/>
                <a:cs typeface="宋体"/>
              </a:rPr>
              <a:t>（20%</a:t>
            </a:r>
            <a:r>
              <a:rPr sz="2800" spc="-10">
                <a:latin typeface="宋体"/>
                <a:cs typeface="宋体"/>
              </a:rPr>
              <a:t>内----项目</a:t>
            </a:r>
            <a:r>
              <a:rPr sz="2800" spc="-50">
                <a:latin typeface="宋体"/>
                <a:cs typeface="宋体"/>
              </a:rPr>
              <a:t> </a:t>
            </a:r>
            <a:r>
              <a:rPr sz="4200" spc="-3675" baseline="-9920">
                <a:latin typeface="宋体"/>
                <a:cs typeface="宋体"/>
              </a:rPr>
              <a:t>投</a:t>
            </a:r>
            <a:r>
              <a:rPr sz="2800" spc="-350">
                <a:latin typeface="宋体"/>
                <a:cs typeface="宋体"/>
              </a:rPr>
              <a:t>超</a:t>
            </a:r>
            <a:r>
              <a:rPr sz="4200" spc="-3675" baseline="-9920">
                <a:latin typeface="宋体"/>
                <a:cs typeface="宋体"/>
              </a:rPr>
              <a:t>资</a:t>
            </a:r>
            <a:r>
              <a:rPr sz="2800" spc="-350">
                <a:latin typeface="宋体"/>
                <a:cs typeface="宋体"/>
              </a:rPr>
              <a:t>过</a:t>
            </a:r>
            <a:r>
              <a:rPr sz="4200" spc="-3675" baseline="-9920">
                <a:latin typeface="宋体"/>
                <a:cs typeface="宋体"/>
              </a:rPr>
              <a:t>预</a:t>
            </a:r>
            <a:r>
              <a:rPr sz="2800" spc="-350">
                <a:latin typeface="宋体"/>
                <a:cs typeface="宋体"/>
              </a:rPr>
              <a:t>设</a:t>
            </a:r>
            <a:r>
              <a:rPr sz="4200" spc="-3675" baseline="-9920">
                <a:latin typeface="宋体"/>
                <a:cs typeface="宋体"/>
              </a:rPr>
              <a:t>算</a:t>
            </a:r>
            <a:r>
              <a:rPr sz="2800" spc="-350">
                <a:latin typeface="宋体"/>
                <a:cs typeface="宋体"/>
              </a:rPr>
              <a:t>计</a:t>
            </a:r>
            <a:r>
              <a:rPr sz="4200" spc="-3675" baseline="-9920">
                <a:latin typeface="宋体"/>
                <a:cs typeface="宋体"/>
              </a:rPr>
              <a:t>调</a:t>
            </a:r>
            <a:r>
              <a:rPr sz="2800" spc="-50">
                <a:latin typeface="宋体"/>
                <a:cs typeface="宋体"/>
              </a:rPr>
              <a:t>批</a:t>
            </a:r>
            <a:endParaRPr sz="2800">
              <a:latin typeface="宋体"/>
              <a:cs typeface="宋体"/>
            </a:endParaRPr>
          </a:p>
          <a:p>
            <a:pPr marL="170815" marR="30480" indent="-88900">
              <a:lnSpc>
                <a:spcPct val="100000"/>
              </a:lnSpc>
            </a:pPr>
            <a:r>
              <a:rPr sz="2800" spc="-2450">
                <a:latin typeface="宋体"/>
                <a:cs typeface="宋体"/>
              </a:rPr>
              <a:t>复</a:t>
            </a:r>
            <a:r>
              <a:rPr sz="4200" spc="-525" baseline="-9920">
                <a:latin typeface="宋体"/>
                <a:cs typeface="宋体"/>
              </a:rPr>
              <a:t>整</a:t>
            </a:r>
            <a:r>
              <a:rPr sz="2800" spc="-2450">
                <a:latin typeface="宋体"/>
                <a:cs typeface="宋体"/>
              </a:rPr>
              <a:t>金</a:t>
            </a:r>
            <a:r>
              <a:rPr sz="4200" spc="-262" baseline="-9920">
                <a:latin typeface="宋体"/>
                <a:cs typeface="宋体"/>
              </a:rPr>
              <a:t>--</a:t>
            </a:r>
            <a:r>
              <a:rPr sz="2800" spc="-2450">
                <a:latin typeface="宋体"/>
                <a:cs typeface="宋体"/>
              </a:rPr>
              <a:t>额</a:t>
            </a:r>
            <a:r>
              <a:rPr sz="4200" spc="-262" baseline="-9920">
                <a:latin typeface="宋体"/>
                <a:cs typeface="宋体"/>
              </a:rPr>
              <a:t>--</a:t>
            </a:r>
            <a:r>
              <a:rPr sz="2800" spc="-1050">
                <a:latin typeface="宋体"/>
                <a:cs typeface="宋体"/>
              </a:rPr>
              <a:t>2</a:t>
            </a:r>
            <a:r>
              <a:rPr sz="4200" spc="-2625" baseline="-9920">
                <a:latin typeface="宋体"/>
                <a:cs typeface="宋体"/>
              </a:rPr>
              <a:t>立</a:t>
            </a:r>
            <a:r>
              <a:rPr sz="2800">
                <a:latin typeface="宋体"/>
                <a:cs typeface="宋体"/>
              </a:rPr>
              <a:t>0</a:t>
            </a:r>
            <a:r>
              <a:rPr sz="2800" spc="-1050">
                <a:latin typeface="宋体"/>
                <a:cs typeface="宋体"/>
              </a:rPr>
              <a:t>%</a:t>
            </a:r>
            <a:r>
              <a:rPr sz="4200" spc="-2625" baseline="-9920">
                <a:latin typeface="宋体"/>
                <a:cs typeface="宋体"/>
              </a:rPr>
              <a:t>项</a:t>
            </a:r>
            <a:r>
              <a:rPr sz="2800" spc="-50">
                <a:latin typeface="宋体"/>
                <a:cs typeface="宋体"/>
              </a:rPr>
              <a:t>及</a:t>
            </a:r>
            <a:r>
              <a:rPr sz="2800" spc="-875">
                <a:latin typeface="宋体"/>
                <a:cs typeface="宋体"/>
              </a:rPr>
              <a:t>以上</a:t>
            </a:r>
            <a:r>
              <a:rPr sz="4200" spc="-1575" baseline="-9920">
                <a:latin typeface="宋体"/>
                <a:cs typeface="宋体"/>
              </a:rPr>
              <a:t>调</a:t>
            </a:r>
            <a:r>
              <a:rPr sz="2800" spc="-350">
                <a:latin typeface="宋体"/>
                <a:cs typeface="宋体"/>
              </a:rPr>
              <a:t>-</a:t>
            </a:r>
            <a:r>
              <a:rPr sz="4200" spc="-3675" baseline="-9920">
                <a:latin typeface="宋体"/>
                <a:cs typeface="宋体"/>
              </a:rPr>
              <a:t>整</a:t>
            </a:r>
            <a:r>
              <a:rPr sz="2800" spc="-15">
                <a:latin typeface="宋体"/>
                <a:cs typeface="宋体"/>
              </a:rPr>
              <a:t>---超</a:t>
            </a:r>
            <a:endParaRPr sz="28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txBox="1"/>
          <p:nvPr/>
        </p:nvSpPr>
        <p:spPr>
          <a:xfrm>
            <a:off x="8827134" y="6612907"/>
            <a:ext cx="153035" cy="162560"/>
          </a:xfrm>
          <a:prstGeom prst="rect">
            <a:avLst/>
          </a:prstGeom>
        </p:spPr>
        <p:txBody>
          <a:bodyPr vert="horz" wrap="square" lIns="0" tIns="12700" rIns="0" bIns="0" rtlCol="0">
            <a:spAutoFit/>
          </a:bodyPr>
          <a:lstStyle/>
          <a:p>
            <a:pPr marL="12700">
              <a:lnSpc>
                <a:spcPct val="100000"/>
              </a:lnSpc>
              <a:spcBef>
                <a:spcPts val="100"/>
              </a:spcBef>
            </a:pPr>
            <a:r>
              <a:rPr sz="900" spc="-25">
                <a:latin typeface="Arial"/>
                <a:cs typeface="Arial"/>
              </a:rPr>
              <a:t>22</a:t>
            </a:r>
            <a:endParaRPr sz="900">
              <a:latin typeface="Arial"/>
              <a:cs typeface="Arial"/>
            </a:endParaRPr>
          </a:p>
        </p:txBody>
      </p:sp>
      <p:grpSp>
        <p:nvGrpSpPr>
          <p:cNvPr id="3" name="object 3"/>
          <p:cNvGrpSpPr/>
          <p:nvPr/>
        </p:nvGrpSpPr>
        <p:grpSpPr>
          <a:xfrm>
            <a:off x="118541" y="38100"/>
            <a:ext cx="8940165" cy="917575"/>
            <a:chOff x="118541" y="38100"/>
            <a:chExt cx="8940165" cy="917575"/>
          </a:xfrm>
        </p:grpSpPr>
        <p:pic>
          <p:nvPicPr>
            <p:cNvPr id="4" name="object 4"/>
            <p:cNvPicPr/>
            <p:nvPr/>
          </p:nvPicPr>
          <p:blipFill>
            <a:blip r:embed="rId2"/>
            <a:stretch>
              <a:fillRect/>
            </a:stretch>
          </p:blipFill>
          <p:spPr>
            <a:xfrm>
              <a:off x="118541" y="38100"/>
              <a:ext cx="893009" cy="893762"/>
            </a:xfrm>
            <a:prstGeom prst="rect">
              <a:avLst/>
            </a:prstGeom>
          </p:spPr>
        </p:pic>
        <p:sp>
          <p:nvSpPr>
            <p:cNvPr id="5" name="object 5"/>
            <p:cNvSpPr/>
            <p:nvPr/>
          </p:nvSpPr>
          <p:spPr>
            <a:xfrm>
              <a:off x="152399" y="936625"/>
              <a:ext cx="8905875" cy="0"/>
            </a:xfrm>
            <a:custGeom>
              <a:rect l="l" t="t" r="r" b="b"/>
              <a:pathLst>
                <a:path w="8905875">
                  <a:moveTo>
                    <a:pt x="0" y="0"/>
                  </a:moveTo>
                  <a:lnTo>
                    <a:pt x="8905875" y="0"/>
                  </a:lnTo>
                </a:path>
              </a:pathLst>
            </a:custGeom>
            <a:ln w="38100">
              <a:solidFill>
                <a:srgbClr val="FF0000"/>
              </a:solidFill>
            </a:ln>
          </p:spPr>
          <p:txBody>
            <a:bodyPr wrap="square" lIns="0" tIns="0" rIns="0" bIns="0" rtlCol="0"/>
            <a:lstStyle/>
            <a:p/>
          </p:txBody>
        </p:sp>
      </p:grpSp>
      <p:sp>
        <p:nvSpPr>
          <p:cNvPr id="6" name="object 6"/>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35"/>
              <a:t>开工准</a:t>
            </a:r>
            <a:r>
              <a:rPr spc="-50">
                <a:latin typeface="Microsoft JhengHei"/>
                <a:cs typeface="Microsoft JhengHei"/>
              </a:rPr>
              <a:t>备</a:t>
            </a:r>
          </a:p>
        </p:txBody>
      </p:sp>
      <p:sp>
        <p:nvSpPr>
          <p:cNvPr id="7" name="object 7"/>
          <p:cNvSpPr txBox="1"/>
          <p:nvPr/>
        </p:nvSpPr>
        <p:spPr>
          <a:xfrm>
            <a:off x="491490" y="1264919"/>
            <a:ext cx="1776730" cy="330200"/>
          </a:xfrm>
          <a:prstGeom prst="rect">
            <a:avLst/>
          </a:prstGeom>
        </p:spPr>
        <p:txBody>
          <a:bodyPr vert="horz" wrap="square" lIns="0" tIns="12700" rIns="0" bIns="0" rtlCol="0">
            <a:spAutoFit/>
          </a:bodyPr>
          <a:lstStyle/>
          <a:p>
            <a:pPr marL="239395" indent="-227329">
              <a:lnSpc>
                <a:spcPct val="100000"/>
              </a:lnSpc>
              <a:spcBef>
                <a:spcPts val="100"/>
              </a:spcBef>
              <a:buClr>
                <a:srgbClr val="A4001E"/>
              </a:buClr>
              <a:buSzPct val="102500"/>
              <a:buFont typeface="Wingdings"/>
              <a:buChar char=""/>
              <a:tabLst>
                <a:tab pos="240029"/>
              </a:tabLst>
            </a:pPr>
            <a:r>
              <a:rPr sz="2000" spc="-10">
                <a:latin typeface="Microsoft JhengHei"/>
                <a:cs typeface="Microsoft JhengHei"/>
              </a:rPr>
              <a:t>设计审批完成</a:t>
            </a:r>
            <a:endParaRPr sz="2000">
              <a:latin typeface="Microsoft JhengHei"/>
              <a:cs typeface="Microsoft JhengHei"/>
            </a:endParaRPr>
          </a:p>
        </p:txBody>
      </p:sp>
      <p:grpSp>
        <p:nvGrpSpPr>
          <p:cNvPr id="8" name="object 8"/>
          <p:cNvGrpSpPr/>
          <p:nvPr/>
        </p:nvGrpSpPr>
        <p:grpSpPr>
          <a:xfrm>
            <a:off x="1176337" y="2192337"/>
            <a:ext cx="771525" cy="3044825"/>
            <a:chOff x="1176337" y="2192337"/>
            <a:chExt cx="771525" cy="3044825"/>
          </a:xfrm>
        </p:grpSpPr>
        <p:sp>
          <p:nvSpPr>
            <p:cNvPr id="9" name="object 9"/>
            <p:cNvSpPr/>
            <p:nvPr/>
          </p:nvSpPr>
          <p:spPr>
            <a:xfrm>
              <a:off x="1181099" y="2197099"/>
              <a:ext cx="762000" cy="3035300"/>
            </a:xfrm>
            <a:custGeom>
              <a:rect l="l" t="t" r="r" b="b"/>
              <a:pathLst>
                <a:path w="762000" h="3035300">
                  <a:moveTo>
                    <a:pt x="761999" y="1517650"/>
                  </a:moveTo>
                  <a:lnTo>
                    <a:pt x="0" y="1517650"/>
                  </a:lnTo>
                  <a:lnTo>
                    <a:pt x="439" y="1444117"/>
                  </a:lnTo>
                  <a:lnTo>
                    <a:pt x="1744" y="1371489"/>
                  </a:lnTo>
                  <a:lnTo>
                    <a:pt x="3894" y="1299843"/>
                  </a:lnTo>
                  <a:lnTo>
                    <a:pt x="6870" y="1229260"/>
                  </a:lnTo>
                  <a:lnTo>
                    <a:pt x="10651" y="1159818"/>
                  </a:lnTo>
                  <a:lnTo>
                    <a:pt x="15218" y="1091597"/>
                  </a:lnTo>
                  <a:lnTo>
                    <a:pt x="20550" y="1024677"/>
                  </a:lnTo>
                  <a:lnTo>
                    <a:pt x="26629" y="959138"/>
                  </a:lnTo>
                  <a:lnTo>
                    <a:pt x="33432" y="895058"/>
                  </a:lnTo>
                  <a:lnTo>
                    <a:pt x="40942" y="832517"/>
                  </a:lnTo>
                  <a:lnTo>
                    <a:pt x="49137" y="771595"/>
                  </a:lnTo>
                  <a:lnTo>
                    <a:pt x="57998" y="712371"/>
                  </a:lnTo>
                  <a:lnTo>
                    <a:pt x="67505" y="654925"/>
                  </a:lnTo>
                  <a:lnTo>
                    <a:pt x="77638" y="599336"/>
                  </a:lnTo>
                  <a:lnTo>
                    <a:pt x="88377" y="545684"/>
                  </a:lnTo>
                  <a:lnTo>
                    <a:pt x="99702" y="494048"/>
                  </a:lnTo>
                  <a:lnTo>
                    <a:pt x="111593" y="444508"/>
                  </a:lnTo>
                  <a:lnTo>
                    <a:pt x="124030" y="397142"/>
                  </a:lnTo>
                  <a:lnTo>
                    <a:pt x="136993" y="352032"/>
                  </a:lnTo>
                  <a:lnTo>
                    <a:pt x="150462" y="309256"/>
                  </a:lnTo>
                  <a:lnTo>
                    <a:pt x="164417" y="268893"/>
                  </a:lnTo>
                  <a:lnTo>
                    <a:pt x="178839" y="231024"/>
                  </a:lnTo>
                  <a:lnTo>
                    <a:pt x="193707" y="195727"/>
                  </a:lnTo>
                  <a:lnTo>
                    <a:pt x="224702" y="133170"/>
                  </a:lnTo>
                  <a:lnTo>
                    <a:pt x="257242" y="81858"/>
                  </a:lnTo>
                  <a:lnTo>
                    <a:pt x="291168" y="42426"/>
                  </a:lnTo>
                  <a:lnTo>
                    <a:pt x="326321" y="15512"/>
                  </a:lnTo>
                  <a:lnTo>
                    <a:pt x="362540" y="1750"/>
                  </a:lnTo>
                  <a:lnTo>
                    <a:pt x="381000" y="0"/>
                  </a:lnTo>
                  <a:lnTo>
                    <a:pt x="399459" y="1750"/>
                  </a:lnTo>
                  <a:lnTo>
                    <a:pt x="435679" y="15512"/>
                  </a:lnTo>
                  <a:lnTo>
                    <a:pt x="470831" y="42427"/>
                  </a:lnTo>
                  <a:lnTo>
                    <a:pt x="504758" y="81859"/>
                  </a:lnTo>
                  <a:lnTo>
                    <a:pt x="537298" y="133172"/>
                  </a:lnTo>
                  <a:lnTo>
                    <a:pt x="568293" y="195729"/>
                  </a:lnTo>
                  <a:lnTo>
                    <a:pt x="583161" y="231026"/>
                  </a:lnTo>
                  <a:lnTo>
                    <a:pt x="597583" y="268895"/>
                  </a:lnTo>
                  <a:lnTo>
                    <a:pt x="611538" y="309258"/>
                  </a:lnTo>
                  <a:lnTo>
                    <a:pt x="625007" y="352034"/>
                  </a:lnTo>
                  <a:lnTo>
                    <a:pt x="637970" y="397145"/>
                  </a:lnTo>
                  <a:lnTo>
                    <a:pt x="650407" y="444510"/>
                  </a:lnTo>
                  <a:lnTo>
                    <a:pt x="662298" y="494050"/>
                  </a:lnTo>
                  <a:lnTo>
                    <a:pt x="673623" y="545686"/>
                  </a:lnTo>
                  <a:lnTo>
                    <a:pt x="684362" y="599338"/>
                  </a:lnTo>
                  <a:lnTo>
                    <a:pt x="694494" y="654927"/>
                  </a:lnTo>
                  <a:lnTo>
                    <a:pt x="704001" y="712373"/>
                  </a:lnTo>
                  <a:lnTo>
                    <a:pt x="712862" y="771597"/>
                  </a:lnTo>
                  <a:lnTo>
                    <a:pt x="721058" y="832519"/>
                  </a:lnTo>
                  <a:lnTo>
                    <a:pt x="728567" y="895060"/>
                  </a:lnTo>
                  <a:lnTo>
                    <a:pt x="735371" y="959140"/>
                  </a:lnTo>
                  <a:lnTo>
                    <a:pt x="741449" y="1024679"/>
                  </a:lnTo>
                  <a:lnTo>
                    <a:pt x="746781" y="1091599"/>
                  </a:lnTo>
                  <a:lnTo>
                    <a:pt x="751348" y="1159820"/>
                  </a:lnTo>
                  <a:lnTo>
                    <a:pt x="755129" y="1229261"/>
                  </a:lnTo>
                  <a:lnTo>
                    <a:pt x="758105" y="1299845"/>
                  </a:lnTo>
                  <a:lnTo>
                    <a:pt x="760255" y="1371490"/>
                  </a:lnTo>
                  <a:lnTo>
                    <a:pt x="761560" y="1444119"/>
                  </a:lnTo>
                  <a:lnTo>
                    <a:pt x="761999" y="1517650"/>
                  </a:lnTo>
                  <a:close/>
                </a:path>
                <a:path w="762000" h="3035300">
                  <a:moveTo>
                    <a:pt x="381000" y="3035300"/>
                  </a:moveTo>
                  <a:lnTo>
                    <a:pt x="362540" y="3033549"/>
                  </a:lnTo>
                  <a:lnTo>
                    <a:pt x="344307" y="3028352"/>
                  </a:lnTo>
                  <a:lnTo>
                    <a:pt x="308601" y="3007934"/>
                  </a:lnTo>
                  <a:lnTo>
                    <a:pt x="274041" y="2974681"/>
                  </a:lnTo>
                  <a:lnTo>
                    <a:pt x="240788" y="2929229"/>
                  </a:lnTo>
                  <a:lnTo>
                    <a:pt x="209000" y="2872215"/>
                  </a:lnTo>
                  <a:lnTo>
                    <a:pt x="178838" y="2804274"/>
                  </a:lnTo>
                  <a:lnTo>
                    <a:pt x="164416" y="2766405"/>
                  </a:lnTo>
                  <a:lnTo>
                    <a:pt x="150461" y="2726042"/>
                  </a:lnTo>
                  <a:lnTo>
                    <a:pt x="136992" y="2683266"/>
                  </a:lnTo>
                  <a:lnTo>
                    <a:pt x="124029" y="2638155"/>
                  </a:lnTo>
                  <a:lnTo>
                    <a:pt x="111592" y="2590790"/>
                  </a:lnTo>
                  <a:lnTo>
                    <a:pt x="99701" y="2541250"/>
                  </a:lnTo>
                  <a:lnTo>
                    <a:pt x="88376" y="2489614"/>
                  </a:lnTo>
                  <a:lnTo>
                    <a:pt x="77637" y="2435962"/>
                  </a:lnTo>
                  <a:lnTo>
                    <a:pt x="67505" y="2380373"/>
                  </a:lnTo>
                  <a:lnTo>
                    <a:pt x="57998" y="2322926"/>
                  </a:lnTo>
                  <a:lnTo>
                    <a:pt x="49137" y="2263703"/>
                  </a:lnTo>
                  <a:lnTo>
                    <a:pt x="40941" y="2202781"/>
                  </a:lnTo>
                  <a:lnTo>
                    <a:pt x="33432" y="2140240"/>
                  </a:lnTo>
                  <a:lnTo>
                    <a:pt x="26628" y="2076160"/>
                  </a:lnTo>
                  <a:lnTo>
                    <a:pt x="20550" y="2010620"/>
                  </a:lnTo>
                  <a:lnTo>
                    <a:pt x="15218" y="1943701"/>
                  </a:lnTo>
                  <a:lnTo>
                    <a:pt x="10651" y="1875480"/>
                  </a:lnTo>
                  <a:lnTo>
                    <a:pt x="6870" y="1806038"/>
                  </a:lnTo>
                  <a:lnTo>
                    <a:pt x="3894" y="1735455"/>
                  </a:lnTo>
                  <a:lnTo>
                    <a:pt x="1744" y="1663809"/>
                  </a:lnTo>
                  <a:lnTo>
                    <a:pt x="439" y="1591181"/>
                  </a:lnTo>
                  <a:lnTo>
                    <a:pt x="0" y="1517649"/>
                  </a:lnTo>
                  <a:lnTo>
                    <a:pt x="761999" y="1517650"/>
                  </a:lnTo>
                  <a:lnTo>
                    <a:pt x="761560" y="1591181"/>
                  </a:lnTo>
                  <a:lnTo>
                    <a:pt x="760255" y="1663810"/>
                  </a:lnTo>
                  <a:lnTo>
                    <a:pt x="758105" y="1735455"/>
                  </a:lnTo>
                  <a:lnTo>
                    <a:pt x="755129" y="1806039"/>
                  </a:lnTo>
                  <a:lnTo>
                    <a:pt x="751348" y="1875481"/>
                  </a:lnTo>
                  <a:lnTo>
                    <a:pt x="746781" y="1943701"/>
                  </a:lnTo>
                  <a:lnTo>
                    <a:pt x="741449" y="2010621"/>
                  </a:lnTo>
                  <a:lnTo>
                    <a:pt x="735371" y="2076161"/>
                  </a:lnTo>
                  <a:lnTo>
                    <a:pt x="728567" y="2140241"/>
                  </a:lnTo>
                  <a:lnTo>
                    <a:pt x="721057" y="2202781"/>
                  </a:lnTo>
                  <a:lnTo>
                    <a:pt x="712862" y="2263703"/>
                  </a:lnTo>
                  <a:lnTo>
                    <a:pt x="704001" y="2322927"/>
                  </a:lnTo>
                  <a:lnTo>
                    <a:pt x="694494" y="2380373"/>
                  </a:lnTo>
                  <a:lnTo>
                    <a:pt x="684361" y="2435962"/>
                  </a:lnTo>
                  <a:lnTo>
                    <a:pt x="673622" y="2489614"/>
                  </a:lnTo>
                  <a:lnTo>
                    <a:pt x="662298" y="2541250"/>
                  </a:lnTo>
                  <a:lnTo>
                    <a:pt x="650407" y="2590791"/>
                  </a:lnTo>
                  <a:lnTo>
                    <a:pt x="637970" y="2638156"/>
                  </a:lnTo>
                  <a:lnTo>
                    <a:pt x="625007" y="2683266"/>
                  </a:lnTo>
                  <a:lnTo>
                    <a:pt x="611538" y="2726043"/>
                  </a:lnTo>
                  <a:lnTo>
                    <a:pt x="597582" y="2766405"/>
                  </a:lnTo>
                  <a:lnTo>
                    <a:pt x="583161" y="2804274"/>
                  </a:lnTo>
                  <a:lnTo>
                    <a:pt x="568293" y="2839571"/>
                  </a:lnTo>
                  <a:lnTo>
                    <a:pt x="537298" y="2902128"/>
                  </a:lnTo>
                  <a:lnTo>
                    <a:pt x="504758" y="2953441"/>
                  </a:lnTo>
                  <a:lnTo>
                    <a:pt x="470831" y="2992872"/>
                  </a:lnTo>
                  <a:lnTo>
                    <a:pt x="435679" y="3019787"/>
                  </a:lnTo>
                  <a:lnTo>
                    <a:pt x="399459" y="3033550"/>
                  </a:lnTo>
                  <a:lnTo>
                    <a:pt x="381000" y="3035300"/>
                  </a:lnTo>
                  <a:close/>
                </a:path>
                <a:path w="762000" h="3035300">
                  <a:moveTo>
                    <a:pt x="761999" y="1517650"/>
                  </a:moveTo>
                  <a:close/>
                </a:path>
              </a:pathLst>
            </a:custGeom>
            <a:solidFill>
              <a:srgbClr val="FFC000"/>
            </a:solidFill>
          </p:spPr>
          <p:txBody>
            <a:bodyPr wrap="square" lIns="0" tIns="0" rIns="0" bIns="0" rtlCol="0"/>
            <a:lstStyle/>
            <a:p/>
          </p:txBody>
        </p:sp>
        <p:sp>
          <p:nvSpPr>
            <p:cNvPr id="10" name="object 10"/>
            <p:cNvSpPr/>
            <p:nvPr/>
          </p:nvSpPr>
          <p:spPr>
            <a:xfrm>
              <a:off x="1181099" y="2197099"/>
              <a:ext cx="762000" cy="3035300"/>
            </a:xfrm>
            <a:custGeom>
              <a:rect l="l" t="t" r="r" b="b"/>
              <a:pathLst>
                <a:path w="762000" h="3035300">
                  <a:moveTo>
                    <a:pt x="0" y="1517650"/>
                  </a:moveTo>
                  <a:lnTo>
                    <a:pt x="439" y="1444119"/>
                  </a:lnTo>
                  <a:lnTo>
                    <a:pt x="1744" y="1371490"/>
                  </a:lnTo>
                  <a:lnTo>
                    <a:pt x="3894" y="1299845"/>
                  </a:lnTo>
                  <a:lnTo>
                    <a:pt x="6870" y="1229261"/>
                  </a:lnTo>
                  <a:lnTo>
                    <a:pt x="10651" y="1159820"/>
                  </a:lnTo>
                  <a:lnTo>
                    <a:pt x="15218" y="1091599"/>
                  </a:lnTo>
                  <a:lnTo>
                    <a:pt x="20550" y="1024679"/>
                  </a:lnTo>
                  <a:lnTo>
                    <a:pt x="26628" y="959140"/>
                  </a:lnTo>
                  <a:lnTo>
                    <a:pt x="33432" y="895060"/>
                  </a:lnTo>
                  <a:lnTo>
                    <a:pt x="40941" y="832519"/>
                  </a:lnTo>
                  <a:lnTo>
                    <a:pt x="49137" y="771597"/>
                  </a:lnTo>
                  <a:lnTo>
                    <a:pt x="57998" y="712373"/>
                  </a:lnTo>
                  <a:lnTo>
                    <a:pt x="67505" y="654927"/>
                  </a:lnTo>
                  <a:lnTo>
                    <a:pt x="77638" y="599338"/>
                  </a:lnTo>
                  <a:lnTo>
                    <a:pt x="88376" y="545686"/>
                  </a:lnTo>
                  <a:lnTo>
                    <a:pt x="99701" y="494050"/>
                  </a:lnTo>
                  <a:lnTo>
                    <a:pt x="111592" y="444510"/>
                  </a:lnTo>
                  <a:lnTo>
                    <a:pt x="124029" y="397145"/>
                  </a:lnTo>
                  <a:lnTo>
                    <a:pt x="136992" y="352034"/>
                  </a:lnTo>
                  <a:lnTo>
                    <a:pt x="150461" y="309258"/>
                  </a:lnTo>
                  <a:lnTo>
                    <a:pt x="164416" y="268895"/>
                  </a:lnTo>
                  <a:lnTo>
                    <a:pt x="178838" y="231026"/>
                  </a:lnTo>
                  <a:lnTo>
                    <a:pt x="193706" y="195729"/>
                  </a:lnTo>
                  <a:lnTo>
                    <a:pt x="224701" y="133172"/>
                  </a:lnTo>
                  <a:lnTo>
                    <a:pt x="257241" y="81859"/>
                  </a:lnTo>
                  <a:lnTo>
                    <a:pt x="291168" y="42427"/>
                  </a:lnTo>
                  <a:lnTo>
                    <a:pt x="326320" y="15512"/>
                  </a:lnTo>
                  <a:lnTo>
                    <a:pt x="362540" y="1750"/>
                  </a:lnTo>
                  <a:lnTo>
                    <a:pt x="381000" y="0"/>
                  </a:lnTo>
                  <a:lnTo>
                    <a:pt x="399459" y="1750"/>
                  </a:lnTo>
                  <a:lnTo>
                    <a:pt x="417692" y="6947"/>
                  </a:lnTo>
                  <a:lnTo>
                    <a:pt x="453398" y="27365"/>
                  </a:lnTo>
                  <a:lnTo>
                    <a:pt x="487957" y="60617"/>
                  </a:lnTo>
                  <a:lnTo>
                    <a:pt x="521211" y="106069"/>
                  </a:lnTo>
                  <a:lnTo>
                    <a:pt x="552998" y="163083"/>
                  </a:lnTo>
                  <a:lnTo>
                    <a:pt x="583160" y="231024"/>
                  </a:lnTo>
                  <a:lnTo>
                    <a:pt x="597582" y="268893"/>
                  </a:lnTo>
                  <a:lnTo>
                    <a:pt x="611537" y="309256"/>
                  </a:lnTo>
                  <a:lnTo>
                    <a:pt x="625007" y="352032"/>
                  </a:lnTo>
                  <a:lnTo>
                    <a:pt x="637970" y="397142"/>
                  </a:lnTo>
                  <a:lnTo>
                    <a:pt x="650407" y="444508"/>
                  </a:lnTo>
                  <a:lnTo>
                    <a:pt x="662298" y="494048"/>
                  </a:lnTo>
                  <a:lnTo>
                    <a:pt x="673622" y="545684"/>
                  </a:lnTo>
                  <a:lnTo>
                    <a:pt x="684361" y="599336"/>
                  </a:lnTo>
                  <a:lnTo>
                    <a:pt x="694494" y="654925"/>
                  </a:lnTo>
                  <a:lnTo>
                    <a:pt x="704001" y="712371"/>
                  </a:lnTo>
                  <a:lnTo>
                    <a:pt x="712862" y="771595"/>
                  </a:lnTo>
                  <a:lnTo>
                    <a:pt x="721057" y="832517"/>
                  </a:lnTo>
                  <a:lnTo>
                    <a:pt x="728567" y="895058"/>
                  </a:lnTo>
                  <a:lnTo>
                    <a:pt x="735371" y="959138"/>
                  </a:lnTo>
                  <a:lnTo>
                    <a:pt x="741449" y="1024677"/>
                  </a:lnTo>
                  <a:lnTo>
                    <a:pt x="746781" y="1091597"/>
                  </a:lnTo>
                  <a:lnTo>
                    <a:pt x="751348" y="1159818"/>
                  </a:lnTo>
                  <a:lnTo>
                    <a:pt x="755129" y="1229260"/>
                  </a:lnTo>
                  <a:lnTo>
                    <a:pt x="758105" y="1299843"/>
                  </a:lnTo>
                  <a:lnTo>
                    <a:pt x="760255" y="1371489"/>
                  </a:lnTo>
                  <a:lnTo>
                    <a:pt x="761560" y="1444117"/>
                  </a:lnTo>
                  <a:lnTo>
                    <a:pt x="761999" y="1517649"/>
                  </a:lnTo>
                  <a:lnTo>
                    <a:pt x="761560" y="1591181"/>
                  </a:lnTo>
                  <a:lnTo>
                    <a:pt x="760255" y="1663809"/>
                  </a:lnTo>
                  <a:lnTo>
                    <a:pt x="758105" y="1735455"/>
                  </a:lnTo>
                  <a:lnTo>
                    <a:pt x="755129" y="1806038"/>
                  </a:lnTo>
                  <a:lnTo>
                    <a:pt x="751348" y="1875480"/>
                  </a:lnTo>
                  <a:lnTo>
                    <a:pt x="746781" y="1943701"/>
                  </a:lnTo>
                  <a:lnTo>
                    <a:pt x="741449" y="2010620"/>
                  </a:lnTo>
                  <a:lnTo>
                    <a:pt x="735371" y="2076160"/>
                  </a:lnTo>
                  <a:lnTo>
                    <a:pt x="728567" y="2140240"/>
                  </a:lnTo>
                  <a:lnTo>
                    <a:pt x="721058" y="2202781"/>
                  </a:lnTo>
                  <a:lnTo>
                    <a:pt x="712862" y="2263703"/>
                  </a:lnTo>
                  <a:lnTo>
                    <a:pt x="704001" y="2322926"/>
                  </a:lnTo>
                  <a:lnTo>
                    <a:pt x="694494" y="2380373"/>
                  </a:lnTo>
                  <a:lnTo>
                    <a:pt x="684361" y="2435962"/>
                  </a:lnTo>
                  <a:lnTo>
                    <a:pt x="673623" y="2489614"/>
                  </a:lnTo>
                  <a:lnTo>
                    <a:pt x="662298" y="2541250"/>
                  </a:lnTo>
                  <a:lnTo>
                    <a:pt x="650407" y="2590790"/>
                  </a:lnTo>
                  <a:lnTo>
                    <a:pt x="637970" y="2638155"/>
                  </a:lnTo>
                  <a:lnTo>
                    <a:pt x="625007" y="2683266"/>
                  </a:lnTo>
                  <a:lnTo>
                    <a:pt x="611538" y="2726042"/>
                  </a:lnTo>
                  <a:lnTo>
                    <a:pt x="597583" y="2766405"/>
                  </a:lnTo>
                  <a:lnTo>
                    <a:pt x="583161" y="2804274"/>
                  </a:lnTo>
                  <a:lnTo>
                    <a:pt x="568293" y="2839571"/>
                  </a:lnTo>
                  <a:lnTo>
                    <a:pt x="537298" y="2902128"/>
                  </a:lnTo>
                  <a:lnTo>
                    <a:pt x="504758" y="2953440"/>
                  </a:lnTo>
                  <a:lnTo>
                    <a:pt x="470831" y="2992872"/>
                  </a:lnTo>
                  <a:lnTo>
                    <a:pt x="435679" y="3019787"/>
                  </a:lnTo>
                  <a:lnTo>
                    <a:pt x="399459" y="3033550"/>
                  </a:lnTo>
                  <a:lnTo>
                    <a:pt x="381000" y="3035300"/>
                  </a:lnTo>
                  <a:lnTo>
                    <a:pt x="362540" y="3033549"/>
                  </a:lnTo>
                  <a:lnTo>
                    <a:pt x="344307" y="3028352"/>
                  </a:lnTo>
                  <a:lnTo>
                    <a:pt x="308601" y="3007934"/>
                  </a:lnTo>
                  <a:lnTo>
                    <a:pt x="274041" y="2974681"/>
                  </a:lnTo>
                  <a:lnTo>
                    <a:pt x="240788" y="2929230"/>
                  </a:lnTo>
                  <a:lnTo>
                    <a:pt x="209000" y="2872215"/>
                  </a:lnTo>
                  <a:lnTo>
                    <a:pt x="178838" y="2804274"/>
                  </a:lnTo>
                  <a:lnTo>
                    <a:pt x="164417" y="2766405"/>
                  </a:lnTo>
                  <a:lnTo>
                    <a:pt x="150461" y="2726043"/>
                  </a:lnTo>
                  <a:lnTo>
                    <a:pt x="136992" y="2683266"/>
                  </a:lnTo>
                  <a:lnTo>
                    <a:pt x="124029" y="2638156"/>
                  </a:lnTo>
                  <a:lnTo>
                    <a:pt x="111592" y="2590791"/>
                  </a:lnTo>
                  <a:lnTo>
                    <a:pt x="99701" y="2541250"/>
                  </a:lnTo>
                  <a:lnTo>
                    <a:pt x="88376" y="2489614"/>
                  </a:lnTo>
                  <a:lnTo>
                    <a:pt x="77638" y="2435962"/>
                  </a:lnTo>
                  <a:lnTo>
                    <a:pt x="67505" y="2380373"/>
                  </a:lnTo>
                  <a:lnTo>
                    <a:pt x="57998" y="2322927"/>
                  </a:lnTo>
                  <a:lnTo>
                    <a:pt x="49137" y="2263703"/>
                  </a:lnTo>
                  <a:lnTo>
                    <a:pt x="40941" y="2202781"/>
                  </a:lnTo>
                  <a:lnTo>
                    <a:pt x="33432" y="2140241"/>
                  </a:lnTo>
                  <a:lnTo>
                    <a:pt x="26628" y="2076161"/>
                  </a:lnTo>
                  <a:lnTo>
                    <a:pt x="20550" y="2010621"/>
                  </a:lnTo>
                  <a:lnTo>
                    <a:pt x="15218" y="1943701"/>
                  </a:lnTo>
                  <a:lnTo>
                    <a:pt x="10651" y="1875481"/>
                  </a:lnTo>
                  <a:lnTo>
                    <a:pt x="6870" y="1806039"/>
                  </a:lnTo>
                  <a:lnTo>
                    <a:pt x="3894" y="1735455"/>
                  </a:lnTo>
                  <a:lnTo>
                    <a:pt x="1744" y="1663810"/>
                  </a:lnTo>
                  <a:lnTo>
                    <a:pt x="439" y="1591181"/>
                  </a:lnTo>
                  <a:lnTo>
                    <a:pt x="0" y="1517650"/>
                  </a:lnTo>
                  <a:close/>
                </a:path>
              </a:pathLst>
            </a:custGeom>
            <a:ln w="9525">
              <a:solidFill>
                <a:srgbClr val="000000"/>
              </a:solidFill>
            </a:ln>
          </p:spPr>
          <p:txBody>
            <a:bodyPr wrap="square" lIns="0" tIns="0" rIns="0" bIns="0" rtlCol="0"/>
            <a:lstStyle/>
            <a:p/>
          </p:txBody>
        </p:sp>
      </p:grpSp>
      <p:sp>
        <p:nvSpPr>
          <p:cNvPr id="11" name="object 11"/>
          <p:cNvSpPr txBox="1"/>
          <p:nvPr/>
        </p:nvSpPr>
        <p:spPr>
          <a:xfrm>
            <a:off x="1416372" y="3462982"/>
            <a:ext cx="381000" cy="1945639"/>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设计</a:t>
            </a:r>
            <a:endParaRPr sz="2800">
              <a:latin typeface="Microsoft JhengHei"/>
              <a:cs typeface="Microsoft JhengHei"/>
            </a:endParaRPr>
          </a:p>
          <a:p>
            <a:pPr marL="12700" marR="5080">
              <a:lnSpc>
                <a:spcPct val="100000"/>
              </a:lnSpc>
              <a:spcBef>
                <a:spcPts val="1680"/>
              </a:spcBef>
            </a:pPr>
            <a:r>
              <a:rPr sz="2800" b="1" spc="-50">
                <a:latin typeface="Microsoft JhengHei"/>
                <a:cs typeface="Microsoft JhengHei"/>
              </a:rPr>
              <a:t>预算</a:t>
            </a:r>
            <a:endParaRPr sz="2800">
              <a:latin typeface="Microsoft JhengHei"/>
              <a:cs typeface="Microsoft JhengHei"/>
            </a:endParaRPr>
          </a:p>
        </p:txBody>
      </p:sp>
      <p:grpSp>
        <p:nvGrpSpPr>
          <p:cNvPr id="12" name="object 12"/>
          <p:cNvGrpSpPr/>
          <p:nvPr/>
        </p:nvGrpSpPr>
        <p:grpSpPr>
          <a:xfrm>
            <a:off x="3043237" y="2039937"/>
            <a:ext cx="2371725" cy="428625"/>
            <a:chOff x="3043237" y="2039937"/>
            <a:chExt cx="2371725" cy="428625"/>
          </a:xfrm>
        </p:grpSpPr>
        <p:sp>
          <p:nvSpPr>
            <p:cNvPr id="13" name="object 13"/>
            <p:cNvSpPr/>
            <p:nvPr/>
          </p:nvSpPr>
          <p:spPr>
            <a:xfrm>
              <a:off x="3047999" y="2044699"/>
              <a:ext cx="2362200" cy="419100"/>
            </a:xfrm>
            <a:custGeom>
              <a:rect l="l" t="t" r="r" b="b"/>
              <a:pathLst>
                <a:path w="2362200" h="419100">
                  <a:moveTo>
                    <a:pt x="2292348" y="419100"/>
                  </a:moveTo>
                  <a:lnTo>
                    <a:pt x="69851" y="419100"/>
                  </a:lnTo>
                  <a:lnTo>
                    <a:pt x="42662" y="413610"/>
                  </a:lnTo>
                  <a:lnTo>
                    <a:pt x="20459" y="398641"/>
                  </a:lnTo>
                  <a:lnTo>
                    <a:pt x="5489" y="376437"/>
                  </a:lnTo>
                  <a:lnTo>
                    <a:pt x="0" y="349248"/>
                  </a:lnTo>
                  <a:lnTo>
                    <a:pt x="0" y="69851"/>
                  </a:lnTo>
                  <a:lnTo>
                    <a:pt x="5489" y="42662"/>
                  </a:lnTo>
                  <a:lnTo>
                    <a:pt x="20459" y="20458"/>
                  </a:lnTo>
                  <a:lnTo>
                    <a:pt x="42662" y="5489"/>
                  </a:lnTo>
                  <a:lnTo>
                    <a:pt x="69851" y="0"/>
                  </a:lnTo>
                  <a:lnTo>
                    <a:pt x="2292348" y="0"/>
                  </a:lnTo>
                  <a:lnTo>
                    <a:pt x="2319537" y="5489"/>
                  </a:lnTo>
                  <a:lnTo>
                    <a:pt x="2341740" y="20459"/>
                  </a:lnTo>
                  <a:lnTo>
                    <a:pt x="2356710" y="42662"/>
                  </a:lnTo>
                  <a:lnTo>
                    <a:pt x="2362199" y="69851"/>
                  </a:lnTo>
                  <a:lnTo>
                    <a:pt x="2362199" y="349248"/>
                  </a:lnTo>
                  <a:lnTo>
                    <a:pt x="2356710" y="376438"/>
                  </a:lnTo>
                  <a:lnTo>
                    <a:pt x="2341740" y="398641"/>
                  </a:lnTo>
                  <a:lnTo>
                    <a:pt x="2319537" y="413610"/>
                  </a:lnTo>
                  <a:lnTo>
                    <a:pt x="2292348" y="419100"/>
                  </a:lnTo>
                  <a:close/>
                </a:path>
              </a:pathLst>
            </a:custGeom>
            <a:solidFill>
              <a:srgbClr val="00B0EF"/>
            </a:solidFill>
          </p:spPr>
          <p:txBody>
            <a:bodyPr wrap="square" lIns="0" tIns="0" rIns="0" bIns="0" rtlCol="0"/>
            <a:lstStyle/>
            <a:p/>
          </p:txBody>
        </p:sp>
        <p:sp>
          <p:nvSpPr>
            <p:cNvPr id="14" name="object 14"/>
            <p:cNvSpPr/>
            <p:nvPr/>
          </p:nvSpPr>
          <p:spPr>
            <a:xfrm>
              <a:off x="3047999" y="2044699"/>
              <a:ext cx="2362200" cy="419100"/>
            </a:xfrm>
            <a:custGeom>
              <a:rect l="l" t="t" r="r" b="b"/>
              <a:pathLst>
                <a:path w="2362200" h="419100">
                  <a:moveTo>
                    <a:pt x="0" y="69851"/>
                  </a:moveTo>
                  <a:lnTo>
                    <a:pt x="5489" y="42662"/>
                  </a:lnTo>
                  <a:lnTo>
                    <a:pt x="20458" y="20459"/>
                  </a:lnTo>
                  <a:lnTo>
                    <a:pt x="42662" y="5489"/>
                  </a:lnTo>
                  <a:lnTo>
                    <a:pt x="69851" y="0"/>
                  </a:lnTo>
                  <a:lnTo>
                    <a:pt x="2292348" y="0"/>
                  </a:lnTo>
                  <a:lnTo>
                    <a:pt x="2319537" y="5489"/>
                  </a:lnTo>
                  <a:lnTo>
                    <a:pt x="2341740" y="20458"/>
                  </a:lnTo>
                  <a:lnTo>
                    <a:pt x="2356710" y="42662"/>
                  </a:lnTo>
                  <a:lnTo>
                    <a:pt x="2362199" y="69851"/>
                  </a:lnTo>
                  <a:lnTo>
                    <a:pt x="2362200" y="349248"/>
                  </a:lnTo>
                  <a:lnTo>
                    <a:pt x="2356710" y="376437"/>
                  </a:lnTo>
                  <a:lnTo>
                    <a:pt x="2341740" y="398641"/>
                  </a:lnTo>
                  <a:lnTo>
                    <a:pt x="2319537" y="413610"/>
                  </a:lnTo>
                  <a:lnTo>
                    <a:pt x="2292348" y="419100"/>
                  </a:lnTo>
                  <a:lnTo>
                    <a:pt x="69851" y="419100"/>
                  </a:lnTo>
                  <a:lnTo>
                    <a:pt x="42662" y="413610"/>
                  </a:lnTo>
                  <a:lnTo>
                    <a:pt x="20459" y="398641"/>
                  </a:lnTo>
                  <a:lnTo>
                    <a:pt x="5489" y="376438"/>
                  </a:lnTo>
                  <a:lnTo>
                    <a:pt x="0" y="349248"/>
                  </a:lnTo>
                  <a:lnTo>
                    <a:pt x="0" y="69851"/>
                  </a:lnTo>
                  <a:close/>
                </a:path>
              </a:pathLst>
            </a:custGeom>
            <a:ln w="9525">
              <a:solidFill>
                <a:srgbClr val="000000"/>
              </a:solidFill>
            </a:ln>
          </p:spPr>
          <p:txBody>
            <a:bodyPr wrap="square" lIns="0" tIns="0" rIns="0" bIns="0" rtlCol="0"/>
            <a:lstStyle/>
            <a:p/>
          </p:txBody>
        </p:sp>
      </p:grpSp>
      <p:grpSp>
        <p:nvGrpSpPr>
          <p:cNvPr id="15" name="object 15"/>
          <p:cNvGrpSpPr/>
          <p:nvPr/>
        </p:nvGrpSpPr>
        <p:grpSpPr>
          <a:xfrm>
            <a:off x="3005137" y="2687637"/>
            <a:ext cx="2447925" cy="415925"/>
            <a:chOff x="3005137" y="2687637"/>
            <a:chExt cx="2447925" cy="415925"/>
          </a:xfrm>
        </p:grpSpPr>
        <p:sp>
          <p:nvSpPr>
            <p:cNvPr id="16" name="object 16"/>
            <p:cNvSpPr/>
            <p:nvPr/>
          </p:nvSpPr>
          <p:spPr>
            <a:xfrm>
              <a:off x="3009899" y="2692399"/>
              <a:ext cx="2438400" cy="406400"/>
            </a:xfrm>
            <a:custGeom>
              <a:rect l="l" t="t" r="r" b="b"/>
              <a:pathLst>
                <a:path w="2438400" h="406400">
                  <a:moveTo>
                    <a:pt x="2370665" y="406400"/>
                  </a:moveTo>
                  <a:lnTo>
                    <a:pt x="67734" y="406400"/>
                  </a:lnTo>
                  <a:lnTo>
                    <a:pt x="41369" y="401077"/>
                  </a:lnTo>
                  <a:lnTo>
                    <a:pt x="19839" y="386561"/>
                  </a:lnTo>
                  <a:lnTo>
                    <a:pt x="5322" y="365030"/>
                  </a:lnTo>
                  <a:lnTo>
                    <a:pt x="0" y="338665"/>
                  </a:lnTo>
                  <a:lnTo>
                    <a:pt x="0" y="67734"/>
                  </a:lnTo>
                  <a:lnTo>
                    <a:pt x="5322" y="41369"/>
                  </a:lnTo>
                  <a:lnTo>
                    <a:pt x="19839" y="19839"/>
                  </a:lnTo>
                  <a:lnTo>
                    <a:pt x="41369" y="5322"/>
                  </a:lnTo>
                  <a:lnTo>
                    <a:pt x="67734" y="0"/>
                  </a:lnTo>
                  <a:lnTo>
                    <a:pt x="2370665" y="0"/>
                  </a:lnTo>
                  <a:lnTo>
                    <a:pt x="2397030" y="5322"/>
                  </a:lnTo>
                  <a:lnTo>
                    <a:pt x="2418560" y="19839"/>
                  </a:lnTo>
                  <a:lnTo>
                    <a:pt x="2433077" y="41369"/>
                  </a:lnTo>
                  <a:lnTo>
                    <a:pt x="2438400" y="67734"/>
                  </a:lnTo>
                  <a:lnTo>
                    <a:pt x="2438400" y="338665"/>
                  </a:lnTo>
                  <a:lnTo>
                    <a:pt x="2433077" y="365030"/>
                  </a:lnTo>
                  <a:lnTo>
                    <a:pt x="2418561" y="386561"/>
                  </a:lnTo>
                  <a:lnTo>
                    <a:pt x="2397030" y="401077"/>
                  </a:lnTo>
                  <a:lnTo>
                    <a:pt x="2370665" y="406400"/>
                  </a:lnTo>
                  <a:close/>
                </a:path>
              </a:pathLst>
            </a:custGeom>
            <a:solidFill>
              <a:srgbClr val="00B0EF"/>
            </a:solidFill>
          </p:spPr>
          <p:txBody>
            <a:bodyPr wrap="square" lIns="0" tIns="0" rIns="0" bIns="0" rtlCol="0"/>
            <a:lstStyle/>
            <a:p/>
          </p:txBody>
        </p:sp>
        <p:sp>
          <p:nvSpPr>
            <p:cNvPr id="17" name="object 17"/>
            <p:cNvSpPr/>
            <p:nvPr/>
          </p:nvSpPr>
          <p:spPr>
            <a:xfrm>
              <a:off x="3009899" y="2692399"/>
              <a:ext cx="2438400" cy="406400"/>
            </a:xfrm>
            <a:custGeom>
              <a:rect l="l" t="t" r="r" b="b"/>
              <a:pathLst>
                <a:path w="2438400" h="406400">
                  <a:moveTo>
                    <a:pt x="0" y="67734"/>
                  </a:moveTo>
                  <a:lnTo>
                    <a:pt x="5322" y="41369"/>
                  </a:lnTo>
                  <a:lnTo>
                    <a:pt x="19839" y="19839"/>
                  </a:lnTo>
                  <a:lnTo>
                    <a:pt x="41369" y="5322"/>
                  </a:lnTo>
                  <a:lnTo>
                    <a:pt x="67734" y="0"/>
                  </a:lnTo>
                  <a:lnTo>
                    <a:pt x="2370665" y="0"/>
                  </a:lnTo>
                  <a:lnTo>
                    <a:pt x="2397030" y="5322"/>
                  </a:lnTo>
                  <a:lnTo>
                    <a:pt x="2418560" y="19839"/>
                  </a:lnTo>
                  <a:lnTo>
                    <a:pt x="2433077" y="41369"/>
                  </a:lnTo>
                  <a:lnTo>
                    <a:pt x="2438400" y="67734"/>
                  </a:lnTo>
                  <a:lnTo>
                    <a:pt x="2438400" y="338665"/>
                  </a:lnTo>
                  <a:lnTo>
                    <a:pt x="2433077" y="365030"/>
                  </a:lnTo>
                  <a:lnTo>
                    <a:pt x="2418561" y="386561"/>
                  </a:lnTo>
                  <a:lnTo>
                    <a:pt x="2397030" y="401077"/>
                  </a:lnTo>
                  <a:lnTo>
                    <a:pt x="2370665" y="406400"/>
                  </a:lnTo>
                  <a:lnTo>
                    <a:pt x="67734" y="406400"/>
                  </a:lnTo>
                  <a:lnTo>
                    <a:pt x="41369" y="401077"/>
                  </a:lnTo>
                  <a:lnTo>
                    <a:pt x="19839" y="386561"/>
                  </a:lnTo>
                  <a:lnTo>
                    <a:pt x="5322" y="365030"/>
                  </a:lnTo>
                  <a:lnTo>
                    <a:pt x="0" y="338665"/>
                  </a:lnTo>
                  <a:lnTo>
                    <a:pt x="0" y="67734"/>
                  </a:lnTo>
                  <a:close/>
                </a:path>
              </a:pathLst>
            </a:custGeom>
            <a:ln w="9525">
              <a:solidFill>
                <a:srgbClr val="000000"/>
              </a:solidFill>
            </a:ln>
          </p:spPr>
          <p:txBody>
            <a:bodyPr wrap="square" lIns="0" tIns="0" rIns="0" bIns="0" rtlCol="0"/>
            <a:lstStyle/>
            <a:p/>
          </p:txBody>
        </p:sp>
      </p:grpSp>
      <p:sp>
        <p:nvSpPr>
          <p:cNvPr id="18" name="object 18"/>
          <p:cNvSpPr txBox="1"/>
          <p:nvPr/>
        </p:nvSpPr>
        <p:spPr>
          <a:xfrm>
            <a:off x="4032572" y="2059602"/>
            <a:ext cx="482600" cy="947419"/>
          </a:xfrm>
          <a:prstGeom prst="rect">
            <a:avLst/>
          </a:prstGeom>
        </p:spPr>
        <p:txBody>
          <a:bodyPr vert="horz" wrap="square" lIns="0" tIns="12700" rIns="0" bIns="0" rtlCol="0">
            <a:spAutoFit/>
          </a:bodyPr>
          <a:lstStyle/>
          <a:p>
            <a:pPr marL="12700">
              <a:lnSpc>
                <a:spcPct val="100000"/>
              </a:lnSpc>
              <a:spcBef>
                <a:spcPts val="100"/>
              </a:spcBef>
            </a:pPr>
            <a:r>
              <a:rPr sz="1800" b="1" spc="-25">
                <a:latin typeface="Microsoft JhengHei"/>
                <a:cs typeface="Microsoft JhengHei"/>
              </a:rPr>
              <a:t>监理</a:t>
            </a:r>
            <a:endParaRPr sz="1800">
              <a:latin typeface="Microsoft JhengHei"/>
              <a:cs typeface="Microsoft JhengHei"/>
            </a:endParaRPr>
          </a:p>
          <a:p>
            <a:pPr>
              <a:lnSpc>
                <a:spcPct val="100000"/>
              </a:lnSpc>
              <a:spcBef>
                <a:spcPts val="80"/>
              </a:spcBef>
            </a:pPr>
            <a:endParaRPr sz="1550">
              <a:latin typeface="Microsoft JhengHei"/>
              <a:cs typeface="Microsoft JhengHei"/>
            </a:endParaRPr>
          </a:p>
          <a:p>
            <a:pPr marL="12700">
              <a:lnSpc>
                <a:spcPct val="100000"/>
              </a:lnSpc>
              <a:spcBef>
                <a:spcPts val="5"/>
              </a:spcBef>
            </a:pPr>
            <a:r>
              <a:rPr sz="1800" b="1" spc="-25">
                <a:latin typeface="Microsoft JhengHei"/>
                <a:cs typeface="Microsoft JhengHei"/>
              </a:rPr>
              <a:t>施工</a:t>
            </a:r>
            <a:endParaRPr sz="1800">
              <a:latin typeface="Microsoft JhengHei"/>
              <a:cs typeface="Microsoft JhengHei"/>
            </a:endParaRPr>
          </a:p>
        </p:txBody>
      </p:sp>
      <p:grpSp>
        <p:nvGrpSpPr>
          <p:cNvPr id="19" name="object 19"/>
          <p:cNvGrpSpPr/>
          <p:nvPr/>
        </p:nvGrpSpPr>
        <p:grpSpPr>
          <a:xfrm>
            <a:off x="3055937" y="3271837"/>
            <a:ext cx="2359025" cy="466725"/>
            <a:chOff x="3055937" y="3271837"/>
            <a:chExt cx="2359025" cy="466725"/>
          </a:xfrm>
        </p:grpSpPr>
        <p:sp>
          <p:nvSpPr>
            <p:cNvPr id="20" name="object 20"/>
            <p:cNvSpPr/>
            <p:nvPr/>
          </p:nvSpPr>
          <p:spPr>
            <a:xfrm>
              <a:off x="3060699" y="3276599"/>
              <a:ext cx="2349500" cy="457200"/>
            </a:xfrm>
            <a:custGeom>
              <a:rect l="l" t="t" r="r" b="b"/>
              <a:pathLst>
                <a:path w="2349500" h="457200">
                  <a:moveTo>
                    <a:pt x="2273298" y="457199"/>
                  </a:moveTo>
                  <a:lnTo>
                    <a:pt x="76201" y="457199"/>
                  </a:lnTo>
                  <a:lnTo>
                    <a:pt x="46540" y="451211"/>
                  </a:lnTo>
                  <a:lnTo>
                    <a:pt x="22318" y="434880"/>
                  </a:lnTo>
                  <a:lnTo>
                    <a:pt x="5988" y="410659"/>
                  </a:lnTo>
                  <a:lnTo>
                    <a:pt x="0" y="380998"/>
                  </a:lnTo>
                  <a:lnTo>
                    <a:pt x="0" y="76201"/>
                  </a:lnTo>
                  <a:lnTo>
                    <a:pt x="5988" y="46540"/>
                  </a:lnTo>
                  <a:lnTo>
                    <a:pt x="22319" y="22318"/>
                  </a:lnTo>
                  <a:lnTo>
                    <a:pt x="46541" y="5988"/>
                  </a:lnTo>
                  <a:lnTo>
                    <a:pt x="76201" y="0"/>
                  </a:lnTo>
                  <a:lnTo>
                    <a:pt x="2273298" y="0"/>
                  </a:lnTo>
                  <a:lnTo>
                    <a:pt x="2302959" y="5988"/>
                  </a:lnTo>
                  <a:lnTo>
                    <a:pt x="2327180" y="22318"/>
                  </a:lnTo>
                  <a:lnTo>
                    <a:pt x="2343511" y="46540"/>
                  </a:lnTo>
                  <a:lnTo>
                    <a:pt x="2349499" y="76201"/>
                  </a:lnTo>
                  <a:lnTo>
                    <a:pt x="2349499" y="380998"/>
                  </a:lnTo>
                  <a:lnTo>
                    <a:pt x="2343510" y="410659"/>
                  </a:lnTo>
                  <a:lnTo>
                    <a:pt x="2327180" y="434880"/>
                  </a:lnTo>
                  <a:lnTo>
                    <a:pt x="2302959" y="451211"/>
                  </a:lnTo>
                  <a:lnTo>
                    <a:pt x="2273298" y="457199"/>
                  </a:lnTo>
                  <a:close/>
                </a:path>
              </a:pathLst>
            </a:custGeom>
            <a:solidFill>
              <a:srgbClr val="00B0EF"/>
            </a:solidFill>
          </p:spPr>
          <p:txBody>
            <a:bodyPr wrap="square" lIns="0" tIns="0" rIns="0" bIns="0" rtlCol="0"/>
            <a:lstStyle/>
            <a:p/>
          </p:txBody>
        </p:sp>
        <p:sp>
          <p:nvSpPr>
            <p:cNvPr id="21" name="object 21"/>
            <p:cNvSpPr/>
            <p:nvPr/>
          </p:nvSpPr>
          <p:spPr>
            <a:xfrm>
              <a:off x="3060699" y="3276599"/>
              <a:ext cx="2349500" cy="457200"/>
            </a:xfrm>
            <a:custGeom>
              <a:rect l="l" t="t" r="r" b="b"/>
              <a:pathLst>
                <a:path w="2349500" h="457200">
                  <a:moveTo>
                    <a:pt x="0" y="76201"/>
                  </a:moveTo>
                  <a:lnTo>
                    <a:pt x="5988" y="46540"/>
                  </a:lnTo>
                  <a:lnTo>
                    <a:pt x="22318" y="22318"/>
                  </a:lnTo>
                  <a:lnTo>
                    <a:pt x="46540" y="5988"/>
                  </a:lnTo>
                  <a:lnTo>
                    <a:pt x="76201" y="0"/>
                  </a:lnTo>
                  <a:lnTo>
                    <a:pt x="2273298" y="0"/>
                  </a:lnTo>
                  <a:lnTo>
                    <a:pt x="2302958" y="5988"/>
                  </a:lnTo>
                  <a:lnTo>
                    <a:pt x="2327180" y="22318"/>
                  </a:lnTo>
                  <a:lnTo>
                    <a:pt x="2343511" y="46540"/>
                  </a:lnTo>
                  <a:lnTo>
                    <a:pt x="2349499" y="76201"/>
                  </a:lnTo>
                  <a:lnTo>
                    <a:pt x="2349500" y="380998"/>
                  </a:lnTo>
                  <a:lnTo>
                    <a:pt x="2343511" y="410659"/>
                  </a:lnTo>
                  <a:lnTo>
                    <a:pt x="2327180" y="434880"/>
                  </a:lnTo>
                  <a:lnTo>
                    <a:pt x="2302959" y="451211"/>
                  </a:lnTo>
                  <a:lnTo>
                    <a:pt x="2273298" y="457199"/>
                  </a:lnTo>
                  <a:lnTo>
                    <a:pt x="76201" y="457200"/>
                  </a:lnTo>
                  <a:lnTo>
                    <a:pt x="46540" y="451211"/>
                  </a:lnTo>
                  <a:lnTo>
                    <a:pt x="22318" y="434880"/>
                  </a:lnTo>
                  <a:lnTo>
                    <a:pt x="5988" y="410659"/>
                  </a:lnTo>
                  <a:lnTo>
                    <a:pt x="0" y="380998"/>
                  </a:lnTo>
                  <a:lnTo>
                    <a:pt x="0" y="76201"/>
                  </a:lnTo>
                  <a:close/>
                </a:path>
              </a:pathLst>
            </a:custGeom>
            <a:ln w="9525">
              <a:solidFill>
                <a:srgbClr val="000000"/>
              </a:solidFill>
            </a:ln>
          </p:spPr>
          <p:txBody>
            <a:bodyPr wrap="square" lIns="0" tIns="0" rIns="0" bIns="0" rtlCol="0"/>
            <a:lstStyle/>
            <a:p/>
          </p:txBody>
        </p:sp>
      </p:grpSp>
      <p:sp>
        <p:nvSpPr>
          <p:cNvPr id="22" name="object 22"/>
          <p:cNvSpPr txBox="1"/>
          <p:nvPr/>
        </p:nvSpPr>
        <p:spPr>
          <a:xfrm>
            <a:off x="3810322" y="3293362"/>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设备采购</a:t>
            </a:r>
            <a:endParaRPr sz="1800">
              <a:latin typeface="Microsoft JhengHei"/>
              <a:cs typeface="Microsoft JhengHei"/>
            </a:endParaRPr>
          </a:p>
        </p:txBody>
      </p:sp>
      <p:grpSp>
        <p:nvGrpSpPr>
          <p:cNvPr id="23" name="object 23"/>
          <p:cNvGrpSpPr/>
          <p:nvPr/>
        </p:nvGrpSpPr>
        <p:grpSpPr>
          <a:xfrm>
            <a:off x="3030537" y="4668837"/>
            <a:ext cx="2447925" cy="517525"/>
            <a:chOff x="3030537" y="4668837"/>
            <a:chExt cx="2447925" cy="517525"/>
          </a:xfrm>
        </p:grpSpPr>
        <p:sp>
          <p:nvSpPr>
            <p:cNvPr id="24" name="object 24"/>
            <p:cNvSpPr/>
            <p:nvPr/>
          </p:nvSpPr>
          <p:spPr>
            <a:xfrm>
              <a:off x="3035299" y="4673599"/>
              <a:ext cx="2438400" cy="508000"/>
            </a:xfrm>
            <a:custGeom>
              <a:rect l="l" t="t" r="r" b="b"/>
              <a:pathLst>
                <a:path w="2438400" h="508000">
                  <a:moveTo>
                    <a:pt x="84668" y="508000"/>
                  </a:moveTo>
                  <a:lnTo>
                    <a:pt x="24798" y="483200"/>
                  </a:lnTo>
                  <a:lnTo>
                    <a:pt x="0" y="423331"/>
                  </a:lnTo>
                  <a:lnTo>
                    <a:pt x="0" y="84668"/>
                  </a:lnTo>
                  <a:lnTo>
                    <a:pt x="6653" y="51711"/>
                  </a:lnTo>
                  <a:lnTo>
                    <a:pt x="24798" y="24798"/>
                  </a:lnTo>
                  <a:lnTo>
                    <a:pt x="51711" y="6653"/>
                  </a:lnTo>
                  <a:lnTo>
                    <a:pt x="84668" y="0"/>
                  </a:lnTo>
                  <a:lnTo>
                    <a:pt x="2353732" y="0"/>
                  </a:lnTo>
                  <a:lnTo>
                    <a:pt x="2386688" y="6653"/>
                  </a:lnTo>
                  <a:lnTo>
                    <a:pt x="2413601" y="24798"/>
                  </a:lnTo>
                  <a:lnTo>
                    <a:pt x="2431746" y="51711"/>
                  </a:lnTo>
                  <a:lnTo>
                    <a:pt x="2438399" y="84668"/>
                  </a:lnTo>
                  <a:lnTo>
                    <a:pt x="2438399" y="423331"/>
                  </a:lnTo>
                  <a:lnTo>
                    <a:pt x="2413600" y="483200"/>
                  </a:lnTo>
                  <a:lnTo>
                    <a:pt x="2353731" y="507999"/>
                  </a:lnTo>
                  <a:lnTo>
                    <a:pt x="84668" y="508000"/>
                  </a:lnTo>
                  <a:close/>
                </a:path>
              </a:pathLst>
            </a:custGeom>
            <a:solidFill>
              <a:srgbClr val="00B0EF"/>
            </a:solidFill>
          </p:spPr>
          <p:txBody>
            <a:bodyPr wrap="square" lIns="0" tIns="0" rIns="0" bIns="0" rtlCol="0"/>
            <a:lstStyle/>
            <a:p/>
          </p:txBody>
        </p:sp>
        <p:sp>
          <p:nvSpPr>
            <p:cNvPr id="25" name="object 25"/>
            <p:cNvSpPr/>
            <p:nvPr/>
          </p:nvSpPr>
          <p:spPr>
            <a:xfrm>
              <a:off x="3035299" y="4673599"/>
              <a:ext cx="2438400" cy="508000"/>
            </a:xfrm>
            <a:custGeom>
              <a:rect l="l" t="t" r="r" b="b"/>
              <a:pathLst>
                <a:path w="2438400" h="508000">
                  <a:moveTo>
                    <a:pt x="0" y="84668"/>
                  </a:moveTo>
                  <a:lnTo>
                    <a:pt x="6653" y="51711"/>
                  </a:lnTo>
                  <a:lnTo>
                    <a:pt x="24798" y="24798"/>
                  </a:lnTo>
                  <a:lnTo>
                    <a:pt x="51711" y="6653"/>
                  </a:lnTo>
                  <a:lnTo>
                    <a:pt x="84668" y="0"/>
                  </a:lnTo>
                  <a:lnTo>
                    <a:pt x="2353732" y="0"/>
                  </a:lnTo>
                  <a:lnTo>
                    <a:pt x="2386688" y="6653"/>
                  </a:lnTo>
                  <a:lnTo>
                    <a:pt x="2413600" y="24798"/>
                  </a:lnTo>
                  <a:lnTo>
                    <a:pt x="2431746" y="51711"/>
                  </a:lnTo>
                  <a:lnTo>
                    <a:pt x="2438399" y="84668"/>
                  </a:lnTo>
                  <a:lnTo>
                    <a:pt x="2438400" y="423331"/>
                  </a:lnTo>
                  <a:lnTo>
                    <a:pt x="2431745" y="456287"/>
                  </a:lnTo>
                  <a:lnTo>
                    <a:pt x="2413600" y="483200"/>
                  </a:lnTo>
                  <a:lnTo>
                    <a:pt x="2386687" y="501345"/>
                  </a:lnTo>
                  <a:lnTo>
                    <a:pt x="2353731" y="507999"/>
                  </a:lnTo>
                  <a:lnTo>
                    <a:pt x="84668" y="508000"/>
                  </a:lnTo>
                  <a:lnTo>
                    <a:pt x="51711" y="501345"/>
                  </a:lnTo>
                  <a:lnTo>
                    <a:pt x="24798" y="483200"/>
                  </a:lnTo>
                  <a:lnTo>
                    <a:pt x="6653" y="456288"/>
                  </a:lnTo>
                  <a:lnTo>
                    <a:pt x="0" y="423331"/>
                  </a:lnTo>
                  <a:lnTo>
                    <a:pt x="0" y="84668"/>
                  </a:lnTo>
                  <a:close/>
                </a:path>
              </a:pathLst>
            </a:custGeom>
            <a:ln w="9524">
              <a:solidFill>
                <a:srgbClr val="000000"/>
              </a:solidFill>
            </a:ln>
          </p:spPr>
          <p:txBody>
            <a:bodyPr wrap="square" lIns="0" tIns="0" rIns="0" bIns="0" rtlCol="0"/>
            <a:lstStyle/>
            <a:p/>
          </p:txBody>
        </p:sp>
      </p:grpSp>
      <p:sp>
        <p:nvSpPr>
          <p:cNvPr id="26" name="object 26"/>
          <p:cNvSpPr txBox="1"/>
          <p:nvPr/>
        </p:nvSpPr>
        <p:spPr>
          <a:xfrm>
            <a:off x="3829372" y="4692842"/>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质监申报</a:t>
            </a:r>
            <a:endParaRPr sz="1800">
              <a:latin typeface="Microsoft JhengHei"/>
              <a:cs typeface="Microsoft JhengHei"/>
            </a:endParaRPr>
          </a:p>
        </p:txBody>
      </p:sp>
      <p:grpSp>
        <p:nvGrpSpPr>
          <p:cNvPr id="27" name="object 27"/>
          <p:cNvGrpSpPr/>
          <p:nvPr/>
        </p:nvGrpSpPr>
        <p:grpSpPr>
          <a:xfrm>
            <a:off x="6675435" y="2319337"/>
            <a:ext cx="784225" cy="2955925"/>
            <a:chOff x="6675435" y="2319337"/>
            <a:chExt cx="784225" cy="2955925"/>
          </a:xfrm>
        </p:grpSpPr>
        <p:sp>
          <p:nvSpPr>
            <p:cNvPr id="28" name="object 28"/>
            <p:cNvSpPr/>
            <p:nvPr/>
          </p:nvSpPr>
          <p:spPr>
            <a:xfrm>
              <a:off x="6680198" y="2324099"/>
              <a:ext cx="774700" cy="2946400"/>
            </a:xfrm>
            <a:custGeom>
              <a:rect l="l" t="t" r="r" b="b"/>
              <a:pathLst>
                <a:path w="774700" h="2946400">
                  <a:moveTo>
                    <a:pt x="774699" y="1473200"/>
                  </a:moveTo>
                  <a:lnTo>
                    <a:pt x="0" y="1473200"/>
                  </a:lnTo>
                  <a:lnTo>
                    <a:pt x="447" y="1401821"/>
                  </a:lnTo>
                  <a:lnTo>
                    <a:pt x="1774" y="1331320"/>
                  </a:lnTo>
                  <a:lnTo>
                    <a:pt x="3960" y="1261772"/>
                  </a:lnTo>
                  <a:lnTo>
                    <a:pt x="6985" y="1193256"/>
                  </a:lnTo>
                  <a:lnTo>
                    <a:pt x="10829" y="1125848"/>
                  </a:lnTo>
                  <a:lnTo>
                    <a:pt x="15472" y="1059626"/>
                  </a:lnTo>
                  <a:lnTo>
                    <a:pt x="20893" y="994666"/>
                  </a:lnTo>
                  <a:lnTo>
                    <a:pt x="27073" y="931046"/>
                  </a:lnTo>
                  <a:lnTo>
                    <a:pt x="33990" y="868843"/>
                  </a:lnTo>
                  <a:lnTo>
                    <a:pt x="41625" y="808134"/>
                  </a:lnTo>
                  <a:lnTo>
                    <a:pt x="49957" y="748996"/>
                  </a:lnTo>
                  <a:lnTo>
                    <a:pt x="58965" y="691507"/>
                  </a:lnTo>
                  <a:lnTo>
                    <a:pt x="68631" y="635743"/>
                  </a:lnTo>
                  <a:lnTo>
                    <a:pt x="78933" y="581782"/>
                  </a:lnTo>
                  <a:lnTo>
                    <a:pt x="89851" y="529701"/>
                  </a:lnTo>
                  <a:lnTo>
                    <a:pt x="101364" y="479578"/>
                  </a:lnTo>
                  <a:lnTo>
                    <a:pt x="113453" y="431488"/>
                  </a:lnTo>
                  <a:lnTo>
                    <a:pt x="126097" y="385511"/>
                  </a:lnTo>
                  <a:lnTo>
                    <a:pt x="139276" y="341721"/>
                  </a:lnTo>
                  <a:lnTo>
                    <a:pt x="152970" y="300198"/>
                  </a:lnTo>
                  <a:lnTo>
                    <a:pt x="167158" y="261018"/>
                  </a:lnTo>
                  <a:lnTo>
                    <a:pt x="181820" y="224258"/>
                  </a:lnTo>
                  <a:lnTo>
                    <a:pt x="212485" y="158307"/>
                  </a:lnTo>
                  <a:lnTo>
                    <a:pt x="244803" y="102962"/>
                  </a:lnTo>
                  <a:lnTo>
                    <a:pt x="278610" y="58842"/>
                  </a:lnTo>
                  <a:lnTo>
                    <a:pt x="313746" y="26563"/>
                  </a:lnTo>
                  <a:lnTo>
                    <a:pt x="350047" y="6743"/>
                  </a:lnTo>
                  <a:lnTo>
                    <a:pt x="387350" y="0"/>
                  </a:lnTo>
                  <a:lnTo>
                    <a:pt x="406117" y="1698"/>
                  </a:lnTo>
                  <a:lnTo>
                    <a:pt x="442941" y="15058"/>
                  </a:lnTo>
                  <a:lnTo>
                    <a:pt x="478679" y="41185"/>
                  </a:lnTo>
                  <a:lnTo>
                    <a:pt x="513171" y="79461"/>
                  </a:lnTo>
                  <a:lnTo>
                    <a:pt x="546254" y="129271"/>
                  </a:lnTo>
                  <a:lnTo>
                    <a:pt x="577765" y="189996"/>
                  </a:lnTo>
                  <a:lnTo>
                    <a:pt x="607543" y="261020"/>
                  </a:lnTo>
                  <a:lnTo>
                    <a:pt x="621731" y="300200"/>
                  </a:lnTo>
                  <a:lnTo>
                    <a:pt x="635425" y="341723"/>
                  </a:lnTo>
                  <a:lnTo>
                    <a:pt x="648604" y="385513"/>
                  </a:lnTo>
                  <a:lnTo>
                    <a:pt x="661248" y="431491"/>
                  </a:lnTo>
                  <a:lnTo>
                    <a:pt x="673337" y="479580"/>
                  </a:lnTo>
                  <a:lnTo>
                    <a:pt x="684850" y="529704"/>
                  </a:lnTo>
                  <a:lnTo>
                    <a:pt x="695768" y="581785"/>
                  </a:lnTo>
                  <a:lnTo>
                    <a:pt x="706070" y="635745"/>
                  </a:lnTo>
                  <a:lnTo>
                    <a:pt x="715735" y="691509"/>
                  </a:lnTo>
                  <a:lnTo>
                    <a:pt x="724744" y="748998"/>
                  </a:lnTo>
                  <a:lnTo>
                    <a:pt x="733076" y="808136"/>
                  </a:lnTo>
                  <a:lnTo>
                    <a:pt x="740710" y="868845"/>
                  </a:lnTo>
                  <a:lnTo>
                    <a:pt x="747627" y="931048"/>
                  </a:lnTo>
                  <a:lnTo>
                    <a:pt x="753807" y="994668"/>
                  </a:lnTo>
                  <a:lnTo>
                    <a:pt x="759228" y="1059628"/>
                  </a:lnTo>
                  <a:lnTo>
                    <a:pt x="763871" y="1125850"/>
                  </a:lnTo>
                  <a:lnTo>
                    <a:pt x="767715" y="1193258"/>
                  </a:lnTo>
                  <a:lnTo>
                    <a:pt x="770740" y="1261774"/>
                  </a:lnTo>
                  <a:lnTo>
                    <a:pt x="772926" y="1331321"/>
                  </a:lnTo>
                  <a:lnTo>
                    <a:pt x="774253" y="1401822"/>
                  </a:lnTo>
                  <a:lnTo>
                    <a:pt x="774699" y="1473200"/>
                  </a:lnTo>
                  <a:close/>
                </a:path>
                <a:path w="774700" h="2946400">
                  <a:moveTo>
                    <a:pt x="387350" y="2946400"/>
                  </a:moveTo>
                  <a:lnTo>
                    <a:pt x="331759" y="2931341"/>
                  </a:lnTo>
                  <a:lnTo>
                    <a:pt x="296020" y="2905215"/>
                  </a:lnTo>
                  <a:lnTo>
                    <a:pt x="261528" y="2866938"/>
                  </a:lnTo>
                  <a:lnTo>
                    <a:pt x="228446" y="2817128"/>
                  </a:lnTo>
                  <a:lnTo>
                    <a:pt x="196934" y="2756403"/>
                  </a:lnTo>
                  <a:lnTo>
                    <a:pt x="167156" y="2685380"/>
                  </a:lnTo>
                  <a:lnTo>
                    <a:pt x="152969" y="2646200"/>
                  </a:lnTo>
                  <a:lnTo>
                    <a:pt x="139275" y="2604676"/>
                  </a:lnTo>
                  <a:lnTo>
                    <a:pt x="126096" y="2560887"/>
                  </a:lnTo>
                  <a:lnTo>
                    <a:pt x="113452" y="2514909"/>
                  </a:lnTo>
                  <a:lnTo>
                    <a:pt x="101363" y="2466820"/>
                  </a:lnTo>
                  <a:lnTo>
                    <a:pt x="89849" y="2416696"/>
                  </a:lnTo>
                  <a:lnTo>
                    <a:pt x="78931" y="2364615"/>
                  </a:lnTo>
                  <a:lnTo>
                    <a:pt x="68630" y="2310654"/>
                  </a:lnTo>
                  <a:lnTo>
                    <a:pt x="58964" y="2254891"/>
                  </a:lnTo>
                  <a:lnTo>
                    <a:pt x="49955" y="2197402"/>
                  </a:lnTo>
                  <a:lnTo>
                    <a:pt x="41624" y="2138264"/>
                  </a:lnTo>
                  <a:lnTo>
                    <a:pt x="33989" y="2077555"/>
                  </a:lnTo>
                  <a:lnTo>
                    <a:pt x="27072" y="2015352"/>
                  </a:lnTo>
                  <a:lnTo>
                    <a:pt x="20892" y="1951732"/>
                  </a:lnTo>
                  <a:lnTo>
                    <a:pt x="15471" y="1886772"/>
                  </a:lnTo>
                  <a:lnTo>
                    <a:pt x="10828" y="1820550"/>
                  </a:lnTo>
                  <a:lnTo>
                    <a:pt x="6984" y="1753142"/>
                  </a:lnTo>
                  <a:lnTo>
                    <a:pt x="3959" y="1684626"/>
                  </a:lnTo>
                  <a:lnTo>
                    <a:pt x="1773" y="1615079"/>
                  </a:lnTo>
                  <a:lnTo>
                    <a:pt x="446" y="1544578"/>
                  </a:lnTo>
                  <a:lnTo>
                    <a:pt x="0" y="1473199"/>
                  </a:lnTo>
                  <a:lnTo>
                    <a:pt x="774699" y="1473200"/>
                  </a:lnTo>
                  <a:lnTo>
                    <a:pt x="774252" y="1544578"/>
                  </a:lnTo>
                  <a:lnTo>
                    <a:pt x="772926" y="1615079"/>
                  </a:lnTo>
                  <a:lnTo>
                    <a:pt x="770740" y="1684626"/>
                  </a:lnTo>
                  <a:lnTo>
                    <a:pt x="767714" y="1753142"/>
                  </a:lnTo>
                  <a:lnTo>
                    <a:pt x="763870" y="1820550"/>
                  </a:lnTo>
                  <a:lnTo>
                    <a:pt x="759227" y="1886773"/>
                  </a:lnTo>
                  <a:lnTo>
                    <a:pt x="753806" y="1951732"/>
                  </a:lnTo>
                  <a:lnTo>
                    <a:pt x="747626" y="2015353"/>
                  </a:lnTo>
                  <a:lnTo>
                    <a:pt x="740709" y="2077556"/>
                  </a:lnTo>
                  <a:lnTo>
                    <a:pt x="733075" y="2138265"/>
                  </a:lnTo>
                  <a:lnTo>
                    <a:pt x="724743" y="2197402"/>
                  </a:lnTo>
                  <a:lnTo>
                    <a:pt x="715734" y="2254892"/>
                  </a:lnTo>
                  <a:lnTo>
                    <a:pt x="706069" y="2310655"/>
                  </a:lnTo>
                  <a:lnTo>
                    <a:pt x="695767" y="2364616"/>
                  </a:lnTo>
                  <a:lnTo>
                    <a:pt x="684849" y="2416697"/>
                  </a:lnTo>
                  <a:lnTo>
                    <a:pt x="673336" y="2466820"/>
                  </a:lnTo>
                  <a:lnTo>
                    <a:pt x="661247" y="2514910"/>
                  </a:lnTo>
                  <a:lnTo>
                    <a:pt x="648602" y="2560888"/>
                  </a:lnTo>
                  <a:lnTo>
                    <a:pt x="635423" y="2604677"/>
                  </a:lnTo>
                  <a:lnTo>
                    <a:pt x="621730" y="2646200"/>
                  </a:lnTo>
                  <a:lnTo>
                    <a:pt x="607542" y="2685381"/>
                  </a:lnTo>
                  <a:lnTo>
                    <a:pt x="592880" y="2722141"/>
                  </a:lnTo>
                  <a:lnTo>
                    <a:pt x="562215" y="2788092"/>
                  </a:lnTo>
                  <a:lnTo>
                    <a:pt x="529898" y="2843436"/>
                  </a:lnTo>
                  <a:lnTo>
                    <a:pt x="496090" y="2887557"/>
                  </a:lnTo>
                  <a:lnTo>
                    <a:pt x="460955" y="2919836"/>
                  </a:lnTo>
                  <a:lnTo>
                    <a:pt x="424654" y="2939656"/>
                  </a:lnTo>
                  <a:lnTo>
                    <a:pt x="406117" y="2944701"/>
                  </a:lnTo>
                  <a:lnTo>
                    <a:pt x="387350" y="2946400"/>
                  </a:lnTo>
                  <a:close/>
                </a:path>
              </a:pathLst>
            </a:custGeom>
            <a:solidFill>
              <a:srgbClr val="FFC000"/>
            </a:solidFill>
          </p:spPr>
          <p:txBody>
            <a:bodyPr wrap="square" lIns="0" tIns="0" rIns="0" bIns="0" rtlCol="0"/>
            <a:lstStyle/>
            <a:p/>
          </p:txBody>
        </p:sp>
        <p:sp>
          <p:nvSpPr>
            <p:cNvPr id="29" name="object 29"/>
            <p:cNvSpPr/>
            <p:nvPr/>
          </p:nvSpPr>
          <p:spPr>
            <a:xfrm>
              <a:off x="6680198" y="2324099"/>
              <a:ext cx="774700" cy="2946400"/>
            </a:xfrm>
            <a:custGeom>
              <a:rect l="l" t="t" r="r" b="b"/>
              <a:pathLst>
                <a:path w="774700" h="2946400">
                  <a:moveTo>
                    <a:pt x="0" y="1473200"/>
                  </a:moveTo>
                  <a:lnTo>
                    <a:pt x="447" y="1401822"/>
                  </a:lnTo>
                  <a:lnTo>
                    <a:pt x="1773" y="1331321"/>
                  </a:lnTo>
                  <a:lnTo>
                    <a:pt x="3959" y="1261774"/>
                  </a:lnTo>
                  <a:lnTo>
                    <a:pt x="6985" y="1193258"/>
                  </a:lnTo>
                  <a:lnTo>
                    <a:pt x="10829" y="1125850"/>
                  </a:lnTo>
                  <a:lnTo>
                    <a:pt x="15472" y="1059628"/>
                  </a:lnTo>
                  <a:lnTo>
                    <a:pt x="20893" y="994668"/>
                  </a:lnTo>
                  <a:lnTo>
                    <a:pt x="27073" y="931048"/>
                  </a:lnTo>
                  <a:lnTo>
                    <a:pt x="33990" y="868845"/>
                  </a:lnTo>
                  <a:lnTo>
                    <a:pt x="41624" y="808136"/>
                  </a:lnTo>
                  <a:lnTo>
                    <a:pt x="49956" y="748998"/>
                  </a:lnTo>
                  <a:lnTo>
                    <a:pt x="58965" y="691509"/>
                  </a:lnTo>
                  <a:lnTo>
                    <a:pt x="68630" y="635745"/>
                  </a:lnTo>
                  <a:lnTo>
                    <a:pt x="78932" y="581785"/>
                  </a:lnTo>
                  <a:lnTo>
                    <a:pt x="89850" y="529704"/>
                  </a:lnTo>
                  <a:lnTo>
                    <a:pt x="101364" y="479580"/>
                  </a:lnTo>
                  <a:lnTo>
                    <a:pt x="113453" y="431491"/>
                  </a:lnTo>
                  <a:lnTo>
                    <a:pt x="126097" y="385513"/>
                  </a:lnTo>
                  <a:lnTo>
                    <a:pt x="139276" y="341723"/>
                  </a:lnTo>
                  <a:lnTo>
                    <a:pt x="152969" y="300200"/>
                  </a:lnTo>
                  <a:lnTo>
                    <a:pt x="167157" y="261020"/>
                  </a:lnTo>
                  <a:lnTo>
                    <a:pt x="181819" y="224259"/>
                  </a:lnTo>
                  <a:lnTo>
                    <a:pt x="212484" y="158308"/>
                  </a:lnTo>
                  <a:lnTo>
                    <a:pt x="244802" y="102963"/>
                  </a:lnTo>
                  <a:lnTo>
                    <a:pt x="278609" y="58843"/>
                  </a:lnTo>
                  <a:lnTo>
                    <a:pt x="313745" y="26564"/>
                  </a:lnTo>
                  <a:lnTo>
                    <a:pt x="350046" y="6744"/>
                  </a:lnTo>
                  <a:lnTo>
                    <a:pt x="387350" y="0"/>
                  </a:lnTo>
                  <a:lnTo>
                    <a:pt x="406117" y="1698"/>
                  </a:lnTo>
                  <a:lnTo>
                    <a:pt x="424654" y="6743"/>
                  </a:lnTo>
                  <a:lnTo>
                    <a:pt x="460955" y="26563"/>
                  </a:lnTo>
                  <a:lnTo>
                    <a:pt x="496090" y="58842"/>
                  </a:lnTo>
                  <a:lnTo>
                    <a:pt x="529898" y="102962"/>
                  </a:lnTo>
                  <a:lnTo>
                    <a:pt x="562215" y="158307"/>
                  </a:lnTo>
                  <a:lnTo>
                    <a:pt x="592880" y="224258"/>
                  </a:lnTo>
                  <a:lnTo>
                    <a:pt x="607542" y="261018"/>
                  </a:lnTo>
                  <a:lnTo>
                    <a:pt x="621730" y="300198"/>
                  </a:lnTo>
                  <a:lnTo>
                    <a:pt x="635424" y="341721"/>
                  </a:lnTo>
                  <a:lnTo>
                    <a:pt x="648603" y="385511"/>
                  </a:lnTo>
                  <a:lnTo>
                    <a:pt x="661247" y="431488"/>
                  </a:lnTo>
                  <a:lnTo>
                    <a:pt x="673336" y="479578"/>
                  </a:lnTo>
                  <a:lnTo>
                    <a:pt x="684850" y="529701"/>
                  </a:lnTo>
                  <a:lnTo>
                    <a:pt x="695768" y="581782"/>
                  </a:lnTo>
                  <a:lnTo>
                    <a:pt x="706069" y="635743"/>
                  </a:lnTo>
                  <a:lnTo>
                    <a:pt x="715735" y="691507"/>
                  </a:lnTo>
                  <a:lnTo>
                    <a:pt x="724744" y="748996"/>
                  </a:lnTo>
                  <a:lnTo>
                    <a:pt x="733075" y="808134"/>
                  </a:lnTo>
                  <a:lnTo>
                    <a:pt x="740710" y="868843"/>
                  </a:lnTo>
                  <a:lnTo>
                    <a:pt x="747627" y="931046"/>
                  </a:lnTo>
                  <a:lnTo>
                    <a:pt x="753807" y="994666"/>
                  </a:lnTo>
                  <a:lnTo>
                    <a:pt x="759228" y="1059626"/>
                  </a:lnTo>
                  <a:lnTo>
                    <a:pt x="763871" y="1125848"/>
                  </a:lnTo>
                  <a:lnTo>
                    <a:pt x="767715" y="1193256"/>
                  </a:lnTo>
                  <a:lnTo>
                    <a:pt x="770740" y="1261772"/>
                  </a:lnTo>
                  <a:lnTo>
                    <a:pt x="772926" y="1331320"/>
                  </a:lnTo>
                  <a:lnTo>
                    <a:pt x="774253" y="1401821"/>
                  </a:lnTo>
                  <a:lnTo>
                    <a:pt x="774700" y="1473199"/>
                  </a:lnTo>
                  <a:lnTo>
                    <a:pt x="774252" y="1544578"/>
                  </a:lnTo>
                  <a:lnTo>
                    <a:pt x="772926" y="1615079"/>
                  </a:lnTo>
                  <a:lnTo>
                    <a:pt x="770740" y="1684626"/>
                  </a:lnTo>
                  <a:lnTo>
                    <a:pt x="767714" y="1753142"/>
                  </a:lnTo>
                  <a:lnTo>
                    <a:pt x="763870" y="1820550"/>
                  </a:lnTo>
                  <a:lnTo>
                    <a:pt x="759227" y="1886772"/>
                  </a:lnTo>
                  <a:lnTo>
                    <a:pt x="753806" y="1951732"/>
                  </a:lnTo>
                  <a:lnTo>
                    <a:pt x="747627" y="2015352"/>
                  </a:lnTo>
                  <a:lnTo>
                    <a:pt x="740709" y="2077555"/>
                  </a:lnTo>
                  <a:lnTo>
                    <a:pt x="733075" y="2138264"/>
                  </a:lnTo>
                  <a:lnTo>
                    <a:pt x="724743" y="2197402"/>
                  </a:lnTo>
                  <a:lnTo>
                    <a:pt x="715734" y="2254891"/>
                  </a:lnTo>
                  <a:lnTo>
                    <a:pt x="706069" y="2310654"/>
                  </a:lnTo>
                  <a:lnTo>
                    <a:pt x="695767" y="2364615"/>
                  </a:lnTo>
                  <a:lnTo>
                    <a:pt x="684849" y="2416696"/>
                  </a:lnTo>
                  <a:lnTo>
                    <a:pt x="673336" y="2466820"/>
                  </a:lnTo>
                  <a:lnTo>
                    <a:pt x="661247" y="2514909"/>
                  </a:lnTo>
                  <a:lnTo>
                    <a:pt x="648603" y="2560887"/>
                  </a:lnTo>
                  <a:lnTo>
                    <a:pt x="635424" y="2604676"/>
                  </a:lnTo>
                  <a:lnTo>
                    <a:pt x="621730" y="2646200"/>
                  </a:lnTo>
                  <a:lnTo>
                    <a:pt x="607542" y="2685380"/>
                  </a:lnTo>
                  <a:lnTo>
                    <a:pt x="592880" y="2722140"/>
                  </a:lnTo>
                  <a:lnTo>
                    <a:pt x="562215" y="2788092"/>
                  </a:lnTo>
                  <a:lnTo>
                    <a:pt x="529898" y="2843436"/>
                  </a:lnTo>
                  <a:lnTo>
                    <a:pt x="496090" y="2887557"/>
                  </a:lnTo>
                  <a:lnTo>
                    <a:pt x="460955" y="2919836"/>
                  </a:lnTo>
                  <a:lnTo>
                    <a:pt x="424654" y="2939656"/>
                  </a:lnTo>
                  <a:lnTo>
                    <a:pt x="387350" y="2946400"/>
                  </a:lnTo>
                  <a:lnTo>
                    <a:pt x="368582" y="2944701"/>
                  </a:lnTo>
                  <a:lnTo>
                    <a:pt x="350045" y="2939656"/>
                  </a:lnTo>
                  <a:lnTo>
                    <a:pt x="313744" y="2919836"/>
                  </a:lnTo>
                  <a:lnTo>
                    <a:pt x="278609" y="2887557"/>
                  </a:lnTo>
                  <a:lnTo>
                    <a:pt x="244801" y="2843436"/>
                  </a:lnTo>
                  <a:lnTo>
                    <a:pt x="212484" y="2788092"/>
                  </a:lnTo>
                  <a:lnTo>
                    <a:pt x="181819" y="2722141"/>
                  </a:lnTo>
                  <a:lnTo>
                    <a:pt x="167157" y="2685381"/>
                  </a:lnTo>
                  <a:lnTo>
                    <a:pt x="152969" y="2646200"/>
                  </a:lnTo>
                  <a:lnTo>
                    <a:pt x="139275" y="2604677"/>
                  </a:lnTo>
                  <a:lnTo>
                    <a:pt x="126096" y="2560888"/>
                  </a:lnTo>
                  <a:lnTo>
                    <a:pt x="113452" y="2514910"/>
                  </a:lnTo>
                  <a:lnTo>
                    <a:pt x="101363" y="2466820"/>
                  </a:lnTo>
                  <a:lnTo>
                    <a:pt x="89849" y="2416697"/>
                  </a:lnTo>
                  <a:lnTo>
                    <a:pt x="78931" y="2364616"/>
                  </a:lnTo>
                  <a:lnTo>
                    <a:pt x="68630" y="2310655"/>
                  </a:lnTo>
                  <a:lnTo>
                    <a:pt x="58964" y="2254892"/>
                  </a:lnTo>
                  <a:lnTo>
                    <a:pt x="49955" y="2197402"/>
                  </a:lnTo>
                  <a:lnTo>
                    <a:pt x="41624" y="2138265"/>
                  </a:lnTo>
                  <a:lnTo>
                    <a:pt x="33989" y="2077556"/>
                  </a:lnTo>
                  <a:lnTo>
                    <a:pt x="27072" y="2015353"/>
                  </a:lnTo>
                  <a:lnTo>
                    <a:pt x="20892" y="1951732"/>
                  </a:lnTo>
                  <a:lnTo>
                    <a:pt x="15471" y="1886773"/>
                  </a:lnTo>
                  <a:lnTo>
                    <a:pt x="10828" y="1820550"/>
                  </a:lnTo>
                  <a:lnTo>
                    <a:pt x="6984" y="1753142"/>
                  </a:lnTo>
                  <a:lnTo>
                    <a:pt x="3959" y="1684626"/>
                  </a:lnTo>
                  <a:lnTo>
                    <a:pt x="1773" y="1615079"/>
                  </a:lnTo>
                  <a:lnTo>
                    <a:pt x="446" y="1544578"/>
                  </a:lnTo>
                  <a:lnTo>
                    <a:pt x="0" y="1473200"/>
                  </a:lnTo>
                  <a:close/>
                </a:path>
              </a:pathLst>
            </a:custGeom>
            <a:ln w="9525">
              <a:solidFill>
                <a:srgbClr val="000000"/>
              </a:solidFill>
            </a:ln>
          </p:spPr>
          <p:txBody>
            <a:bodyPr wrap="square" lIns="0" tIns="0" rIns="0" bIns="0" rtlCol="0"/>
            <a:lstStyle/>
            <a:p/>
          </p:txBody>
        </p:sp>
      </p:grpSp>
      <p:sp>
        <p:nvSpPr>
          <p:cNvPr id="30" name="object 30"/>
          <p:cNvSpPr txBox="1"/>
          <p:nvPr/>
        </p:nvSpPr>
        <p:spPr>
          <a:xfrm>
            <a:off x="6921822" y="3576963"/>
            <a:ext cx="381000" cy="1945639"/>
          </a:xfrm>
          <a:prstGeom prst="rect">
            <a:avLst/>
          </a:prstGeom>
        </p:spPr>
        <p:txBody>
          <a:bodyPr vert="horz" wrap="square" lIns="0" tIns="12700" rIns="0" bIns="0" rtlCol="0">
            <a:spAutoFit/>
          </a:bodyPr>
          <a:lstStyle/>
          <a:p>
            <a:pPr marL="12700" marR="5080">
              <a:lnSpc>
                <a:spcPct val="100000"/>
              </a:lnSpc>
              <a:spcBef>
                <a:spcPts val="100"/>
              </a:spcBef>
            </a:pPr>
            <a:r>
              <a:rPr sz="2800" b="1" spc="-50">
                <a:latin typeface="Microsoft JhengHei"/>
                <a:cs typeface="Microsoft JhengHei"/>
              </a:rPr>
              <a:t>开工</a:t>
            </a:r>
            <a:endParaRPr sz="2800">
              <a:latin typeface="Microsoft JhengHei"/>
              <a:cs typeface="Microsoft JhengHei"/>
            </a:endParaRPr>
          </a:p>
          <a:p>
            <a:pPr marL="12700" marR="5080">
              <a:lnSpc>
                <a:spcPct val="100000"/>
              </a:lnSpc>
              <a:spcBef>
                <a:spcPts val="1680"/>
              </a:spcBef>
            </a:pPr>
            <a:r>
              <a:rPr sz="2800" b="1" spc="-50">
                <a:latin typeface="Microsoft JhengHei"/>
                <a:cs typeface="Microsoft JhengHei"/>
              </a:rPr>
              <a:t>报告</a:t>
            </a:r>
            <a:endParaRPr sz="2800">
              <a:latin typeface="Microsoft JhengHei"/>
              <a:cs typeface="Microsoft JhengHei"/>
            </a:endParaRPr>
          </a:p>
        </p:txBody>
      </p:sp>
      <p:grpSp>
        <p:nvGrpSpPr>
          <p:cNvPr id="31" name="object 31"/>
          <p:cNvGrpSpPr/>
          <p:nvPr/>
        </p:nvGrpSpPr>
        <p:grpSpPr>
          <a:xfrm>
            <a:off x="2992437" y="4021137"/>
            <a:ext cx="2460625" cy="504825"/>
            <a:chOff x="2992437" y="4021137"/>
            <a:chExt cx="2460625" cy="504825"/>
          </a:xfrm>
        </p:grpSpPr>
        <p:sp>
          <p:nvSpPr>
            <p:cNvPr id="32" name="object 32"/>
            <p:cNvSpPr/>
            <p:nvPr/>
          </p:nvSpPr>
          <p:spPr>
            <a:xfrm>
              <a:off x="2997199" y="4025899"/>
              <a:ext cx="2451100" cy="495300"/>
            </a:xfrm>
            <a:custGeom>
              <a:rect l="l" t="t" r="r" b="b"/>
              <a:pathLst>
                <a:path w="2451100" h="495300">
                  <a:moveTo>
                    <a:pt x="2368548" y="495300"/>
                  </a:moveTo>
                  <a:lnTo>
                    <a:pt x="82551" y="495300"/>
                  </a:lnTo>
                  <a:lnTo>
                    <a:pt x="50418" y="488813"/>
                  </a:lnTo>
                  <a:lnTo>
                    <a:pt x="24178" y="471121"/>
                  </a:lnTo>
                  <a:lnTo>
                    <a:pt x="6487" y="444881"/>
                  </a:lnTo>
                  <a:lnTo>
                    <a:pt x="0" y="412748"/>
                  </a:lnTo>
                  <a:lnTo>
                    <a:pt x="0" y="82551"/>
                  </a:lnTo>
                  <a:lnTo>
                    <a:pt x="6487" y="50418"/>
                  </a:lnTo>
                  <a:lnTo>
                    <a:pt x="24178" y="24178"/>
                  </a:lnTo>
                  <a:lnTo>
                    <a:pt x="50418" y="6487"/>
                  </a:lnTo>
                  <a:lnTo>
                    <a:pt x="82551" y="0"/>
                  </a:lnTo>
                  <a:lnTo>
                    <a:pt x="2368548" y="0"/>
                  </a:lnTo>
                  <a:lnTo>
                    <a:pt x="2426920" y="24178"/>
                  </a:lnTo>
                  <a:lnTo>
                    <a:pt x="2451099" y="82551"/>
                  </a:lnTo>
                  <a:lnTo>
                    <a:pt x="2451100" y="412748"/>
                  </a:lnTo>
                  <a:lnTo>
                    <a:pt x="2444612" y="444881"/>
                  </a:lnTo>
                  <a:lnTo>
                    <a:pt x="2426921" y="471121"/>
                  </a:lnTo>
                  <a:lnTo>
                    <a:pt x="2400681" y="488813"/>
                  </a:lnTo>
                  <a:lnTo>
                    <a:pt x="2368548" y="495300"/>
                  </a:lnTo>
                  <a:close/>
                </a:path>
              </a:pathLst>
            </a:custGeom>
            <a:solidFill>
              <a:srgbClr val="00B0EF"/>
            </a:solidFill>
          </p:spPr>
          <p:txBody>
            <a:bodyPr wrap="square" lIns="0" tIns="0" rIns="0" bIns="0" rtlCol="0"/>
            <a:lstStyle/>
            <a:p/>
          </p:txBody>
        </p:sp>
        <p:sp>
          <p:nvSpPr>
            <p:cNvPr id="33" name="object 33"/>
            <p:cNvSpPr/>
            <p:nvPr/>
          </p:nvSpPr>
          <p:spPr>
            <a:xfrm>
              <a:off x="2997199" y="4025899"/>
              <a:ext cx="2451100" cy="495300"/>
            </a:xfrm>
            <a:custGeom>
              <a:rect l="l" t="t" r="r" b="b"/>
              <a:pathLst>
                <a:path w="2451100" h="495300">
                  <a:moveTo>
                    <a:pt x="0" y="82551"/>
                  </a:moveTo>
                  <a:lnTo>
                    <a:pt x="6487" y="50418"/>
                  </a:lnTo>
                  <a:lnTo>
                    <a:pt x="24178" y="24178"/>
                  </a:lnTo>
                  <a:lnTo>
                    <a:pt x="50418" y="6487"/>
                  </a:lnTo>
                  <a:lnTo>
                    <a:pt x="82551" y="0"/>
                  </a:lnTo>
                  <a:lnTo>
                    <a:pt x="2368548" y="0"/>
                  </a:lnTo>
                  <a:lnTo>
                    <a:pt x="2400680" y="6487"/>
                  </a:lnTo>
                  <a:lnTo>
                    <a:pt x="2426920" y="24178"/>
                  </a:lnTo>
                  <a:lnTo>
                    <a:pt x="2444612" y="50418"/>
                  </a:lnTo>
                  <a:lnTo>
                    <a:pt x="2451099" y="82551"/>
                  </a:lnTo>
                  <a:lnTo>
                    <a:pt x="2451100" y="412748"/>
                  </a:lnTo>
                  <a:lnTo>
                    <a:pt x="2444612" y="444881"/>
                  </a:lnTo>
                  <a:lnTo>
                    <a:pt x="2426921" y="471121"/>
                  </a:lnTo>
                  <a:lnTo>
                    <a:pt x="2400681" y="488813"/>
                  </a:lnTo>
                  <a:lnTo>
                    <a:pt x="2368548" y="495300"/>
                  </a:lnTo>
                  <a:lnTo>
                    <a:pt x="82551" y="495300"/>
                  </a:lnTo>
                  <a:lnTo>
                    <a:pt x="50418" y="488813"/>
                  </a:lnTo>
                  <a:lnTo>
                    <a:pt x="24178" y="471121"/>
                  </a:lnTo>
                  <a:lnTo>
                    <a:pt x="6487" y="444881"/>
                  </a:lnTo>
                  <a:lnTo>
                    <a:pt x="0" y="412748"/>
                  </a:lnTo>
                  <a:lnTo>
                    <a:pt x="0" y="82551"/>
                  </a:lnTo>
                  <a:close/>
                </a:path>
              </a:pathLst>
            </a:custGeom>
            <a:ln w="9525">
              <a:solidFill>
                <a:srgbClr val="000000"/>
              </a:solidFill>
            </a:ln>
          </p:spPr>
          <p:txBody>
            <a:bodyPr wrap="square" lIns="0" tIns="0" rIns="0" bIns="0" rtlCol="0"/>
            <a:lstStyle/>
            <a:p/>
          </p:txBody>
        </p:sp>
      </p:grpSp>
      <p:sp>
        <p:nvSpPr>
          <p:cNvPr id="34" name="object 34"/>
          <p:cNvSpPr txBox="1"/>
          <p:nvPr/>
        </p:nvSpPr>
        <p:spPr>
          <a:xfrm>
            <a:off x="3797622" y="4044522"/>
            <a:ext cx="939800" cy="299720"/>
          </a:xfrm>
          <a:prstGeom prst="rect">
            <a:avLst/>
          </a:prstGeom>
        </p:spPr>
        <p:txBody>
          <a:bodyPr vert="horz" wrap="square" lIns="0" tIns="12700" rIns="0" bIns="0" rtlCol="0">
            <a:spAutoFit/>
          </a:bodyPr>
          <a:lstStyle/>
          <a:p>
            <a:pPr marL="12700">
              <a:lnSpc>
                <a:spcPct val="100000"/>
              </a:lnSpc>
              <a:spcBef>
                <a:spcPts val="100"/>
              </a:spcBef>
            </a:pPr>
            <a:r>
              <a:rPr sz="1800" b="1" spc="-15">
                <a:latin typeface="Microsoft JhengHei"/>
                <a:cs typeface="Microsoft JhengHei"/>
              </a:rPr>
              <a:t>现场准备</a:t>
            </a:r>
            <a:endParaRPr sz="1800">
              <a:latin typeface="Microsoft JhengHei"/>
              <a:cs typeface="Microsoft JhengHei"/>
            </a:endParaRPr>
          </a:p>
        </p:txBody>
      </p:sp>
      <p:grpSp>
        <p:nvGrpSpPr>
          <p:cNvPr id="35" name="object 35"/>
          <p:cNvGrpSpPr/>
          <p:nvPr/>
        </p:nvGrpSpPr>
        <p:grpSpPr>
          <a:xfrm>
            <a:off x="3017837" y="5405437"/>
            <a:ext cx="2460625" cy="415925"/>
            <a:chOff x="3017837" y="5405437"/>
            <a:chExt cx="2460625" cy="415925"/>
          </a:xfrm>
        </p:grpSpPr>
        <p:sp>
          <p:nvSpPr>
            <p:cNvPr id="36" name="object 36"/>
            <p:cNvSpPr/>
            <p:nvPr/>
          </p:nvSpPr>
          <p:spPr>
            <a:xfrm>
              <a:off x="3022599" y="5410199"/>
              <a:ext cx="2451100" cy="406400"/>
            </a:xfrm>
            <a:custGeom>
              <a:rect l="l" t="t" r="r" b="b"/>
              <a:pathLst>
                <a:path w="2451100" h="406400">
                  <a:moveTo>
                    <a:pt x="2383365" y="406400"/>
                  </a:moveTo>
                  <a:lnTo>
                    <a:pt x="67734" y="406400"/>
                  </a:lnTo>
                  <a:lnTo>
                    <a:pt x="41369" y="401077"/>
                  </a:lnTo>
                  <a:lnTo>
                    <a:pt x="19839" y="386561"/>
                  </a:lnTo>
                  <a:lnTo>
                    <a:pt x="5322" y="365030"/>
                  </a:lnTo>
                  <a:lnTo>
                    <a:pt x="0" y="338665"/>
                  </a:lnTo>
                  <a:lnTo>
                    <a:pt x="0" y="67734"/>
                  </a:lnTo>
                  <a:lnTo>
                    <a:pt x="5323" y="41369"/>
                  </a:lnTo>
                  <a:lnTo>
                    <a:pt x="19839" y="19839"/>
                  </a:lnTo>
                  <a:lnTo>
                    <a:pt x="41369" y="5322"/>
                  </a:lnTo>
                  <a:lnTo>
                    <a:pt x="67734" y="0"/>
                  </a:lnTo>
                  <a:lnTo>
                    <a:pt x="2383365" y="0"/>
                  </a:lnTo>
                  <a:lnTo>
                    <a:pt x="2409730" y="5322"/>
                  </a:lnTo>
                  <a:lnTo>
                    <a:pt x="2431260" y="19839"/>
                  </a:lnTo>
                  <a:lnTo>
                    <a:pt x="2445777" y="41369"/>
                  </a:lnTo>
                  <a:lnTo>
                    <a:pt x="2451100" y="67734"/>
                  </a:lnTo>
                  <a:lnTo>
                    <a:pt x="2451100" y="338665"/>
                  </a:lnTo>
                  <a:lnTo>
                    <a:pt x="2445777" y="365031"/>
                  </a:lnTo>
                  <a:lnTo>
                    <a:pt x="2431261" y="386561"/>
                  </a:lnTo>
                  <a:lnTo>
                    <a:pt x="2409730" y="401077"/>
                  </a:lnTo>
                  <a:lnTo>
                    <a:pt x="2383365" y="406400"/>
                  </a:lnTo>
                  <a:close/>
                </a:path>
              </a:pathLst>
            </a:custGeom>
            <a:solidFill>
              <a:srgbClr val="FF0000"/>
            </a:solidFill>
          </p:spPr>
          <p:txBody>
            <a:bodyPr wrap="square" lIns="0" tIns="0" rIns="0" bIns="0" rtlCol="0"/>
            <a:lstStyle/>
            <a:p/>
          </p:txBody>
        </p:sp>
        <p:sp>
          <p:nvSpPr>
            <p:cNvPr id="37" name="object 37"/>
            <p:cNvSpPr/>
            <p:nvPr/>
          </p:nvSpPr>
          <p:spPr>
            <a:xfrm>
              <a:off x="3022599" y="5410199"/>
              <a:ext cx="2451100" cy="406400"/>
            </a:xfrm>
            <a:custGeom>
              <a:rect l="l" t="t" r="r" b="b"/>
              <a:pathLst>
                <a:path w="2451100" h="406400">
                  <a:moveTo>
                    <a:pt x="0" y="67735"/>
                  </a:moveTo>
                  <a:lnTo>
                    <a:pt x="5322" y="41369"/>
                  </a:lnTo>
                  <a:lnTo>
                    <a:pt x="19839" y="19839"/>
                  </a:lnTo>
                  <a:lnTo>
                    <a:pt x="41369" y="5322"/>
                  </a:lnTo>
                  <a:lnTo>
                    <a:pt x="67734" y="0"/>
                  </a:lnTo>
                  <a:lnTo>
                    <a:pt x="2383365" y="0"/>
                  </a:lnTo>
                  <a:lnTo>
                    <a:pt x="2409730" y="5322"/>
                  </a:lnTo>
                  <a:lnTo>
                    <a:pt x="2431260" y="19839"/>
                  </a:lnTo>
                  <a:lnTo>
                    <a:pt x="2445777" y="41369"/>
                  </a:lnTo>
                  <a:lnTo>
                    <a:pt x="2451100" y="67734"/>
                  </a:lnTo>
                  <a:lnTo>
                    <a:pt x="2451100" y="338665"/>
                  </a:lnTo>
                  <a:lnTo>
                    <a:pt x="2445777" y="365030"/>
                  </a:lnTo>
                  <a:lnTo>
                    <a:pt x="2431261" y="386561"/>
                  </a:lnTo>
                  <a:lnTo>
                    <a:pt x="2409730" y="401077"/>
                  </a:lnTo>
                  <a:lnTo>
                    <a:pt x="2383365" y="406400"/>
                  </a:lnTo>
                  <a:lnTo>
                    <a:pt x="67734" y="406400"/>
                  </a:lnTo>
                  <a:lnTo>
                    <a:pt x="41369" y="401077"/>
                  </a:lnTo>
                  <a:lnTo>
                    <a:pt x="19839" y="386561"/>
                  </a:lnTo>
                  <a:lnTo>
                    <a:pt x="5322" y="365031"/>
                  </a:lnTo>
                  <a:lnTo>
                    <a:pt x="0" y="338665"/>
                  </a:lnTo>
                  <a:lnTo>
                    <a:pt x="0" y="67735"/>
                  </a:lnTo>
                  <a:close/>
                </a:path>
              </a:pathLst>
            </a:custGeom>
            <a:ln w="9525">
              <a:solidFill>
                <a:srgbClr val="000000"/>
              </a:solidFill>
            </a:ln>
          </p:spPr>
          <p:txBody>
            <a:bodyPr wrap="square" lIns="0" tIns="0" rIns="0" bIns="0" rtlCol="0"/>
            <a:lstStyle/>
            <a:p/>
          </p:txBody>
        </p:sp>
      </p:grpSp>
      <p:sp>
        <p:nvSpPr>
          <p:cNvPr id="38" name="object 38"/>
          <p:cNvSpPr txBox="1"/>
          <p:nvPr/>
        </p:nvSpPr>
        <p:spPr>
          <a:xfrm>
            <a:off x="3518222" y="5425276"/>
            <a:ext cx="1549400" cy="330200"/>
          </a:xfrm>
          <a:prstGeom prst="rect">
            <a:avLst/>
          </a:prstGeom>
        </p:spPr>
        <p:txBody>
          <a:bodyPr vert="horz" wrap="square" lIns="0" tIns="12700" rIns="0" bIns="0" rtlCol="0">
            <a:spAutoFit/>
          </a:bodyPr>
          <a:lstStyle/>
          <a:p>
            <a:pPr marL="12700">
              <a:lnSpc>
                <a:spcPct val="100000"/>
              </a:lnSpc>
              <a:spcBef>
                <a:spcPts val="100"/>
              </a:spcBef>
            </a:pPr>
            <a:r>
              <a:rPr sz="2000" b="1" spc="-10">
                <a:latin typeface="Microsoft JhengHei"/>
                <a:cs typeface="Microsoft JhengHei"/>
              </a:rPr>
              <a:t>设计现场交底</a:t>
            </a:r>
            <a:endParaRPr sz="2000">
              <a:latin typeface="Microsoft JhengHei"/>
              <a:cs typeface="Microsoft JhengHei"/>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https://d.book118.com/355042203314011040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304</Paragraphs>
  <Slides>23</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MS Gothic</vt:lpstr>
      <vt:lpstr>Microsoft JhengHei</vt:lpstr>
      <vt:lpstr>Times New Roman</vt:lpstr>
      <vt:lpstr>宋体</vt:lpstr>
      <vt:lpstr>Wingdings</vt:lpstr>
      <vt:lpstr>Office Theme</vt:lpstr>
      <vt:lpstr>PowerPoint Presentation</vt:lpstr>
      <vt:lpstr>背景介绍</vt:lpstr>
      <vt:lpstr>工程建设管理体系</vt:lpstr>
      <vt:lpstr>工程建设管理制度体系</vt:lpstr>
      <vt:lpstr>投资管理、工程管理的关系</vt:lpstr>
      <vt:lpstr>工程建设实行两级综合管理，三级项目管理体制</vt:lpstr>
      <vt:lpstr>综合管理与项目管理职责</vt:lpstr>
      <vt:lpstr>建设基本程序</vt:lpstr>
      <vt:lpstr>项目管理团队</vt:lpstr>
      <vt:lpstr>分项原则及项目命名</vt:lpstr>
      <vt:lpstr>工程项目分类</vt:lpstr>
      <vt:lpstr>管理模式</vt:lpstr>
      <vt:lpstr>项目需求</vt:lpstr>
      <vt:lpstr>固定资产接收管理部门：</vt:lpstr>
      <vt:lpstr>需求分析</vt:lpstr>
      <vt:lpstr>所有项目必须通过建管系统进行管理</vt:lpstr>
      <vt:lpstr>工程通知书</vt:lpstr>
      <vt:lpstr>勘察设计</vt:lpstr>
      <vt:lpstr>勘察设计</vt:lpstr>
      <vt:lpstr>合理控制工程造价管理</vt:lpstr>
      <vt:lpstr>设计会审</vt:lpstr>
      <vt:lpstr>开工准备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2024-09-01T04:09:57.339</cp:lastPrinted>
  <dcterms:created xsi:type="dcterms:W3CDTF">2024-08-31T20:09:57Z</dcterms:created>
  <dcterms:modified xsi:type="dcterms:W3CDTF">2024-08-31T20:09:58Z</dcterms:modified>
</cp:coreProperties>
</file>