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C641BC4-A7CF-4D82-AA67-A9898FB29E0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4B20DB0-540D-4B82-B65D-9F4A9F7DF6E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291123E-D12E-4D02-9B40-64F41B12DC7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E10172C-681A-4283-9C2A-D9DD08E0A97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762884B-3473-4057-852F-0347AC0B9F7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50C4A9D-BC76-47FA-A5DB-57D408C67D7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80B8599-605D-4B81-B032-DE28067DBC8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9264708-6005-427A-83D8-CB6889DE6A5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1DA2A46-F2AF-47A3-B1F2-2475CFF8EFF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1CE5F47-0048-4059-98E4-7D94C05F68B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7207165-7001-4481-9D94-F7EE6E73322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4.jpeg" /><Relationship Id="rId4" Type="http://schemas.openxmlformats.org/officeDocument/2006/relationships/image" Target="../media/image5.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5511131224201111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249023" y="2622666"/>
            <a:ext cx="7693954" cy="929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950" b="1">
                <a:solidFill>
                  <a:schemeClr val="accent3">
                    <a:alpha val="100000"/>
                  </a:schemeClr>
                </a:solidFill>
                <a:latin typeface="Microsoft Yahei"/>
                <a:ea typeface="Microsoft Yahei"/>
                <a:cs typeface="Microsoft Yahei"/>
              </a:rPr>
              <a:t>遗嘱继承遗赠遗赠抚养协议及遗产的处理</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cxnSp>
        <p:nvCxnSpPr>
          <p:cNvPr id="3" name="Connector 3"/>
          <p:cNvCxnSpPr/>
          <p:nvPr/>
        </p:nvCxnSpPr>
        <p:spPr>
          <a:xfrm>
            <a:off x="4764564" y="833217"/>
            <a:ext cx="5248275" cy="0"/>
          </a:xfrm>
          <a:prstGeom prst="line">
            <a:avLst/>
          </a:prstGeom>
          <a:ln w="6350">
            <a:solidFill>
              <a:schemeClr val="accent3"/>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4" name="AutoShape 4"/>
          <p:cNvSpPr/>
          <p:nvPr/>
        </p:nvSpPr>
        <p:spPr>
          <a:xfrm>
            <a:off x="887096" y="833217"/>
            <a:ext cx="1851660" cy="76835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5700" b="1">
                <a:solidFill>
                  <a:schemeClr val="accent3">
                    <a:alpha val="100000"/>
                  </a:schemeClr>
                </a:solidFill>
                <a:latin typeface="微软雅黑"/>
                <a:ea typeface="微软雅黑"/>
                <a:cs typeface="微软雅黑"/>
              </a:rPr>
              <a:t>目录</a:t>
            </a:r>
            <a:endParaRPr lang="en-US" sz="1100"/>
          </a:p>
        </p:txBody>
      </p:sp>
      <p:sp>
        <p:nvSpPr>
          <p:cNvPr id="5" name="AutoShape 5"/>
          <p:cNvSpPr/>
          <p:nvPr/>
        </p:nvSpPr>
        <p:spPr>
          <a:xfrm>
            <a:off x="887095" y="1677767"/>
            <a:ext cx="1851660" cy="36830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800">
                <a:solidFill>
                  <a:schemeClr val="accent3">
                    <a:alpha val="58999"/>
                  </a:schemeClr>
                </a:solidFill>
                <a:latin typeface="Arial"/>
                <a:ea typeface="Arial"/>
                <a:cs typeface="Arial"/>
              </a:rPr>
              <a:t>CONTENTS</a:t>
            </a:r>
            <a:endParaRPr lang="en-US" sz="1100"/>
          </a:p>
        </p:txBody>
      </p:sp>
      <p:sp>
        <p:nvSpPr>
          <p:cNvPr id="6" name="AutoShape 6"/>
          <p:cNvSpPr/>
          <p:nvPr/>
        </p:nvSpPr>
        <p:spPr>
          <a:xfrm>
            <a:off x="2897505" y="955137"/>
            <a:ext cx="76200" cy="922655"/>
          </a:xfrm>
          <a:prstGeom prst="rect">
            <a:avLst/>
          </a:prstGeom>
          <a:solidFill>
            <a:schemeClr val="dk1">
              <a:lumMod val="75000"/>
              <a:lumOff val="2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a:off x="2933375" y="964933"/>
            <a:ext cx="13178" cy="922438"/>
          </a:xfrm>
          <a:prstGeom prst="line">
            <a:avLst/>
          </a:prstGeom>
          <a:ln w="76200">
            <a:solidFill>
              <a:schemeClr val="accent3">
                <a:lumMod val="75000"/>
              </a:schemeClr>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8" name="TextBox 8"/>
          <p:cNvSpPr txBox="1"/>
          <p:nvPr/>
        </p:nvSpPr>
        <p:spPr>
          <a:xfrm>
            <a:off x="4701326" y="1027968"/>
            <a:ext cx="6840855" cy="49968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遗嘱继承基本概念与特点</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遗赠制度解析</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遗产处理流程与注意事项</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案例分析：典型争议解决途径探讨</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法律法规解读与实务操作指南</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总结回顾与展望未来发展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01</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遗嘱继承基本概念与特点</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44212" y="1238585"/>
            <a:ext cx="83343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遗嘱定义</a:t>
            </a:r>
          </a:p>
        </p:txBody>
      </p:sp>
      <p:sp>
        <p:nvSpPr>
          <p:cNvPr id="3" name="TextBox 3"/>
          <p:cNvSpPr txBox="1"/>
          <p:nvPr/>
        </p:nvSpPr>
        <p:spPr>
          <a:xfrm>
            <a:off x="1844212" y="3550787"/>
            <a:ext cx="83343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法律效力</a:t>
            </a:r>
          </a:p>
        </p:txBody>
      </p:sp>
      <p:grpSp>
        <p:nvGrpSpPr>
          <p:cNvPr id="4" name="Group 4"/>
          <p:cNvGrpSpPr/>
          <p:nvPr/>
        </p:nvGrpSpPr>
        <p:grpSpPr>
          <a:xfrm>
            <a:off x="454963" y="93878"/>
            <a:ext cx="10641129" cy="914400"/>
            <a:chOff x="454963" y="93878"/>
            <a:chExt cx="10641129" cy="914400"/>
          </a:xfrm>
        </p:grpSpPr>
        <p:sp>
          <p:nvSpPr>
            <p:cNvPr id="5" name="AutoShape 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遗嘱定义及法律效力</a:t>
              </a:r>
            </a:p>
          </p:txBody>
        </p:sp>
      </p:grpSp>
      <p:sp>
        <p:nvSpPr>
          <p:cNvPr id="26" name="TextBox 26"/>
          <p:cNvSpPr txBox="1"/>
          <p:nvPr/>
        </p:nvSpPr>
        <p:spPr>
          <a:xfrm>
            <a:off x="1844212" y="3897132"/>
            <a:ext cx="8503576" cy="1682853"/>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遗嘱的法律效力表现为遗嘱对继承人、受遗赠人的约束力，以及对遗产分配的决定力。合法的遗嘱在遗嘱人死亡后发生法律效力，继承人、受遗赠人必须遵守和执行。</a:t>
            </a:r>
          </a:p>
        </p:txBody>
      </p:sp>
      <p:sp>
        <p:nvSpPr>
          <p:cNvPr id="27" name="TextBox 27"/>
          <p:cNvSpPr txBox="1"/>
          <p:nvPr/>
        </p:nvSpPr>
        <p:spPr>
          <a:xfrm>
            <a:off x="1844212" y="1585278"/>
            <a:ext cx="8503576" cy="1682853"/>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遗嘱是指人生前在法律允许的范围内，按照法律规定的方式对其遗产或其他事务所作的个人处理，并于创立遗嘱人死亡时发生效力的法律行为。</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遗嘱继承优先于法定继承。在存在合法有效的遗嘱时，遗产的分配应按照遗嘱的内容进行，而不适用法定继承的规定。</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优先顺序</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在没有遗嘱或遗嘱无效的情况下，适用法定继承的规定。此时，遗产的分配按照法律规定的顺序和比例进行。</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互补关系</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遗嘱继承与法定继承关系</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6098400" y="1501200"/>
            <a:ext cx="0" cy="4748400"/>
          </a:xfrm>
          <a:prstGeom prst="line">
            <a:avLst/>
          </a:prstGeom>
          <a:ln w="12700">
            <a:solidFill>
              <a:schemeClr val="lt1">
                <a:lumMod val="85000"/>
              </a:schemeClr>
            </a:solidFill>
            <a:prstDash val="dash"/>
            <a:headEnd type="none"/>
            <a:tailEnd type="none"/>
          </a:ln>
        </p:spPr>
        <p:style>
          <a:lnRef idx="0">
            <a:schemeClr val="lt1"/>
          </a:lnRef>
          <a:fillRef idx="1">
            <a:schemeClr val="lt1"/>
          </a:fillRef>
          <a:effectRef idx="0">
            <a:schemeClr val="lt1"/>
          </a:effectRef>
          <a:fontRef idx="minor">
            <a:schemeClr val="lt1"/>
          </a:fontRef>
        </p:style>
      </p:cxnSp>
      <p:sp>
        <p:nvSpPr>
          <p:cNvPr id="3" name="TextBox 3"/>
          <p:cNvSpPr txBox="1"/>
          <p:nvPr/>
        </p:nvSpPr>
        <p:spPr>
          <a:xfrm>
            <a:off x="1542696" y="1462606"/>
            <a:ext cx="43148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形式要件</a:t>
            </a:r>
          </a:p>
        </p:txBody>
      </p:sp>
      <p:sp>
        <p:nvSpPr>
          <p:cNvPr id="4" name="TextBox 4"/>
          <p:cNvSpPr txBox="1"/>
          <p:nvPr/>
        </p:nvSpPr>
        <p:spPr>
          <a:xfrm>
            <a:off x="6368737" y="1462606"/>
            <a:ext cx="43148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实质要件</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遗嘱形式要件和实质要件</a:t>
              </a:r>
            </a:p>
          </p:txBody>
        </p:sp>
      </p:grpSp>
      <p:sp>
        <p:nvSpPr>
          <p:cNvPr id="27" name="TextBox 27"/>
          <p:cNvSpPr txBox="1"/>
          <p:nvPr/>
        </p:nvSpPr>
        <p:spPr>
          <a:xfrm>
            <a:off x="1542696" y="1978954"/>
            <a:ext cx="4313071" cy="426568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遗嘱必须采用书面形式，由遗嘱人亲笔书写、签名，并注明年、月、日。若遗嘱人不能书写，可由他人代书，但须有两个以上见证人在场见证，由其中一人代书，注明年、月、日，并由代书人、其他见证人和遗嘱人签名。</a:t>
            </a:r>
          </a:p>
        </p:txBody>
      </p:sp>
      <p:sp>
        <p:nvSpPr>
          <p:cNvPr id="28" name="TextBox 28"/>
          <p:cNvSpPr txBox="1"/>
          <p:nvPr/>
        </p:nvSpPr>
        <p:spPr>
          <a:xfrm>
            <a:off x="6440934" y="1978954"/>
            <a:ext cx="4313071" cy="426568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遗嘱人必须具有立遗嘱能力；遗嘱内容必须是立遗嘱人的真实意思的表示；遗嘱处分的遗产只能是个人合法所有的财产，处分其他财产无效；中，一般不得加入与处分遗产及处理遗产有关的事务无关的其他内容；立遗嘱人必须具有立遗嘱能力。</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02</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遗赠制度解析</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236" b="223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遗赠是指被继承人通过遗嘱将其遗产的一部分或全部赠给国家、社会或者法定继承人以外的自然人，并于遗嘱人死亡时发生法律效力的行为。</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遗赠适用于被继承人希望通过遗嘱将其财产赠与国家、社会或法定继承人以外的自然人的情况。</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遗赠概念及适用范围</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适用范围</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遗赠定义</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受遗赠人资格</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受遗赠人必须是法定继承人以外的自然人，且在被继承人死亡时仍生存。</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权利义务</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受遗赠人享有接受或放弃受遗赠的权利，并承担相应的义务，如缴纳遗产税等。</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3625" r="23625"/>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受遗赠人资格与权利义务</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927123" y="1247319"/>
            <a:ext cx="4955536" cy="4778362"/>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81315" y="1247319"/>
            <a:ext cx="4955536" cy="4778362"/>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83086" y="1565017"/>
            <a:ext cx="4215069"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协议内容</a:t>
            </a:r>
          </a:p>
        </p:txBody>
      </p:sp>
      <p:sp>
        <p:nvSpPr>
          <p:cNvPr id="5" name="TextBox 5"/>
          <p:cNvSpPr txBox="1"/>
          <p:nvPr/>
        </p:nvSpPr>
        <p:spPr>
          <a:xfrm>
            <a:off x="1283086" y="2639994"/>
            <a:ext cx="4292478" cy="3124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遗赠扶养协议是遗赠人和扶养人之间关于扶养人承担遗赠人的生养死葬的义务，遗赠人的财产在其死后转归扶养人所有的协议。</a:t>
            </a:r>
          </a:p>
        </p:txBody>
      </p:sp>
      <p:sp>
        <p:nvSpPr>
          <p:cNvPr id="6" name="TextBox 6"/>
          <p:cNvSpPr txBox="1"/>
          <p:nvPr/>
        </p:nvSpPr>
        <p:spPr>
          <a:xfrm>
            <a:off x="6612844" y="1565017"/>
            <a:ext cx="4219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协议效力</a:t>
            </a:r>
          </a:p>
        </p:txBody>
      </p:sp>
      <p:sp>
        <p:nvSpPr>
          <p:cNvPr id="7" name="TextBox 7"/>
          <p:cNvSpPr txBox="1"/>
          <p:nvPr/>
        </p:nvSpPr>
        <p:spPr>
          <a:xfrm>
            <a:off x="6612844" y="2639994"/>
            <a:ext cx="4295775" cy="314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遗赠扶养协议是一种平等、有偿和互为权利义务关系的民事法律关系。扶养人承担该公民生养死葬的义务，享有受遗赠的权利；公民应当将个人所有的合法财产赠给扶养人。扶养人或集体组织与公民订有遗赠扶养协议，扶养人或集体组织无正当理由不履行，致协议解除的，不能享有受遗赠的权利，其支付的供养费用一般不予补偿；遗赠人无正当理由不履行，致协议解除的，则应偿还扶养人或集体组织已支付的供养费用。</a:t>
            </a:r>
          </a:p>
        </p:txBody>
      </p:sp>
      <p:sp>
        <p:nvSpPr>
          <p:cNvPr id="8" name="AutoShape 8"/>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遗赠扶养协议内容及效力</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03</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遗产处理流程与注意事项</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遗产范围确定</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根据相关法律法规，确定被继承人的遗产范围，包括动产、不动产、知识产权等。</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评估方法</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采用市场价值、重置成本、收益现值等方法对遗产进行评估，确保评估结果公正、客观。</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遗产范围确定及评估方法</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t="20875" b="20875"/>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按照法定顺序清偿被继承人的债权债务，先清偿债务，后分配遗产。</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债权债务清偿顺序</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遵循公平、公正、合理的原则，确保债权人的合法权益得到保障。</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清偿原则</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债权债务清偿顺序和原则</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https://d.book118.com/355111312242011114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56</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2024-09-21T21:58:30.329</cp:lastPrinted>
  <dcterms:created xsi:type="dcterms:W3CDTF">2024-09-21T13:58:30Z</dcterms:created>
  <dcterms:modified xsi:type="dcterms:W3CDTF">2024-09-21T13:58:32Z</dcterms:modified>
</cp:coreProperties>
</file>