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0D5A4C-33CA-4FF9-A157-011BE87008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7C1BD6-A19F-4DC9-8579-210E7894C3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AA85A2-0411-43C1-B65C-BD5974D9B3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012315-B6B2-44B2-AEDD-AB8C5E3214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C53F68-2E6B-4C00-9C09-186E34D0C9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CC63AE-FC02-4CFD-8DC2-48249619DF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6FFAC4-9B33-44F9-A6EF-E846D8A3BB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E26A28-8921-4D6F-85A6-4950F495D7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568A11-9C86-4638-BCD2-AA8115E8BF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1F4FDD-415D-4D56-BBAC-38A36A507E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302446-37BE-4024-9CC1-E636E77E5A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11403330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心脑血管疾病疾病遗传高血压脑病</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2023-12-27</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心脑血管疾病与遗传</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高血压与心脑血管疾病</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高血压脑病</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心脑血管疾病的预防与治疗</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心脑血管疾病的社会影响与公共卫生策略</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心脑血管疾病与遗传</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遗传因素在心脑血管疾病发病中起到重要作用，约40%的心脑血管疾病风险可归因于遗传因素。</a:t>
            </a:r>
          </a:p>
        </p:txBody>
      </p:sp>
      <p:sp>
        <p:nvSpPr>
          <p:cNvPr id="6" name="AutoShape 6"/>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遗传因素可以影响个体的血压、血脂、血糖等生理指标，增加心脑血管疾病的风险。</a:t>
            </a:r>
          </a:p>
        </p:txBody>
      </p:sp>
      <p:pic>
        <p:nvPicPr>
          <p:cNvPr id="8" name="Picture 8"/>
          <p:cNvPicPr>
            <a:picLocks noChangeAspect="1"/>
          </p:cNvPicPr>
          <p:nvPr/>
        </p:nvPicPr>
        <p:blipFill>
          <a:blip r:embed="rId3"/>
          <a:srcRect t="21899" b="21899"/>
          <a:stretch>
            <a:fillRect/>
          </a:stretch>
        </p:blipFill>
        <p:spPr>
          <a:xfrm>
            <a:off x="539110" y="1388510"/>
            <a:ext cx="2256056" cy="1267968"/>
          </a:xfrm>
          <a:prstGeom prst="rect">
            <a:avLst/>
          </a:prstGeom>
        </p:spPr>
      </p:pic>
      <p:pic>
        <p:nvPicPr>
          <p:cNvPr id="9" name="Picture 9"/>
          <p:cNvPicPr>
            <a:picLocks noChangeAspect="1"/>
          </p:cNvPicPr>
          <p:nvPr/>
        </p:nvPicPr>
        <p:blipFill>
          <a:blip r:embed="rId4"/>
          <a:srcRect t="12531" b="12531"/>
          <a:stretch>
            <a:fillRect/>
          </a:stretch>
        </p:blipFill>
        <p:spPr>
          <a:xfrm>
            <a:off x="9486879" y="3030193"/>
            <a:ext cx="2256056" cy="1267968"/>
          </a:xfrm>
          <a:prstGeom prst="rect">
            <a:avLst/>
          </a:prstGeom>
        </p:spPr>
      </p:pic>
      <p:sp>
        <p:nvSpPr>
          <p:cNvPr id="10" name="AutoShape 10"/>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遗传因素还可以影响个体对环境因素的敏感性，例如对饮食、吸烟、运动等生活习惯的反应程度。</a:t>
            </a:r>
          </a:p>
        </p:txBody>
      </p:sp>
      <p:pic>
        <p:nvPicPr>
          <p:cNvPr id="12" name="Picture 12"/>
          <p:cNvPicPr>
            <a:picLocks noChangeAspect="1"/>
          </p:cNvPicPr>
          <p:nvPr/>
        </p:nvPicPr>
        <p:blipFill>
          <a:blip r:embed="rId5"/>
          <a:srcRect t="21899" b="21899"/>
          <a:stretch>
            <a:fillRect/>
          </a:stretch>
        </p:blipFill>
        <p:spPr>
          <a:xfrm>
            <a:off x="544772" y="4664094"/>
            <a:ext cx="2256056" cy="1267968"/>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遗传因素在心脑血管疾病中的作用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8426" b="18426"/>
          <a:stretch>
            <a:fillRect/>
          </a:stretch>
        </p:blipFill>
        <p:spPr>
          <a:xfrm>
            <a:off x="981837" y="3694465"/>
            <a:ext cx="3394942" cy="2143864"/>
          </a:xfrm>
          <a:prstGeom prst="rect">
            <a:avLst/>
          </a:prstGeom>
        </p:spPr>
      </p:pic>
      <p:pic>
        <p:nvPicPr>
          <p:cNvPr id="8" name="Picture 8"/>
          <p:cNvPicPr>
            <a:picLocks noChangeAspect="1"/>
          </p:cNvPicPr>
          <p:nvPr/>
        </p:nvPicPr>
        <p:blipFill>
          <a:blip r:embed="rId4"/>
          <a:srcRect t="14086" b="14086"/>
          <a:stretch>
            <a:fillRect/>
          </a:stretch>
        </p:blipFill>
        <p:spPr>
          <a:xfrm>
            <a:off x="4376812" y="1577730"/>
            <a:ext cx="3394942" cy="2143864"/>
          </a:xfrm>
          <a:prstGeom prst="rect">
            <a:avLst/>
          </a:prstGeom>
        </p:spPr>
      </p:pic>
      <p:pic>
        <p:nvPicPr>
          <p:cNvPr id="9" name="Picture 9"/>
          <p:cNvPicPr>
            <a:picLocks noChangeAspect="1"/>
          </p:cNvPicPr>
          <p:nvPr/>
        </p:nvPicPr>
        <p:blipFill>
          <a:blip r:embed="rId5"/>
          <a:srcRect t="18426" b="18426"/>
          <a:stretch>
            <a:fillRect/>
          </a:stretch>
        </p:blipFill>
        <p:spPr>
          <a:xfrm>
            <a:off x="7771733" y="3721608"/>
            <a:ext cx="3394942" cy="2143864"/>
          </a:xfrm>
          <a:prstGeom prst="rect">
            <a:avLst/>
          </a:prstGeom>
        </p:spPr>
      </p:pic>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心脑血管疾病的主要遗传风险因素</a:t>
              </a:r>
            </a:p>
          </p:txBody>
        </p:sp>
      </p:grpSp>
      <p:sp>
        <p:nvSpPr>
          <p:cNvPr id="32" name="TextBox 32"/>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基因突变</a:t>
            </a:r>
          </a:p>
        </p:txBody>
      </p:sp>
      <p:sp>
        <p:nvSpPr>
          <p:cNvPr id="33" name="TextBox 33"/>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某些基因的突变可以增加心脑血管疾病的风险，例如APOE基因的突变与阿尔茨海默病和血管性痴呆相关。</a:t>
            </a:r>
          </a:p>
        </p:txBody>
      </p:sp>
      <p:sp>
        <p:nvSpPr>
          <p:cNvPr id="34" name="TextBox 34"/>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单基因遗传病</a:t>
            </a:r>
          </a:p>
        </p:txBody>
      </p:sp>
      <p:sp>
        <p:nvSpPr>
          <p:cNvPr id="35" name="TextBox 35"/>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某些单基因遗传病，如家族性高胆固醇血症、肥厚型心肌病等，可增加心脑血管疾病的风险。</a:t>
            </a:r>
          </a:p>
        </p:txBody>
      </p:sp>
      <p:sp>
        <p:nvSpPr>
          <p:cNvPr id="36" name="TextBox 36"/>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多基因遗传</a:t>
            </a:r>
          </a:p>
        </p:txBody>
      </p:sp>
      <p:sp>
        <p:nvSpPr>
          <p:cNvPr id="37" name="TextBox 37"/>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多个基因的变异协同作用，可增加心脑血管疾病的风险，这种遗传方式称为多基因遗传。</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遗传因素和环境因素相互作用，共同影响心脑血管疾病的发生和发展。</a:t>
            </a:r>
          </a:p>
        </p:txBody>
      </p:sp>
      <p:sp>
        <p:nvSpPr>
          <p:cNvPr id="11" name="TextBox 11"/>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环境因素包括不良的生活习惯、缺乏运动、长期压力等，这些因素可以影响个体的生理状态，并触发心脑血管疾病的发生。</a:t>
            </a:r>
          </a:p>
        </p:txBody>
      </p:sp>
      <p:sp>
        <p:nvSpPr>
          <p:cNvPr id="12" name="TextBox 12"/>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了解遗传与环境因素的交互作用有助于制定个性化的预防和治疗策略，以降低心脑血管疾病的风险。</a:t>
            </a:r>
          </a:p>
        </p:txBody>
      </p:sp>
      <p:pic>
        <p:nvPicPr>
          <p:cNvPr id="13" name="Picture 13"/>
          <p:cNvPicPr>
            <a:picLocks noChangeAspect="1"/>
          </p:cNvPicPr>
          <p:nvPr/>
        </p:nvPicPr>
        <p:blipFill>
          <a:blip r:embed="rId3"/>
          <a:stretch>
            <a:fillRect/>
          </a:stretch>
        </p:blipFill>
        <p:spPr>
          <a:xfrm>
            <a:off x="880299" y="1569037"/>
            <a:ext cx="2635073" cy="2635073"/>
          </a:xfrm>
          <a:prstGeom prst="ellipse">
            <a:avLst/>
          </a:prstGeom>
        </p:spPr>
      </p:pic>
      <p:pic>
        <p:nvPicPr>
          <p:cNvPr id="14" name="Picture 14"/>
          <p:cNvPicPr>
            <a:picLocks noChangeAspect="1"/>
          </p:cNvPicPr>
          <p:nvPr/>
        </p:nvPicPr>
        <p:blipFill>
          <a:blip r:embed="rId4"/>
          <a:stretch>
            <a:fillRect/>
          </a:stretch>
        </p:blipFill>
        <p:spPr>
          <a:xfrm>
            <a:off x="4779590" y="1569037"/>
            <a:ext cx="2635073" cy="2635073"/>
          </a:xfrm>
          <a:prstGeom prst="ellipse">
            <a:avLst/>
          </a:prstGeom>
        </p:spPr>
      </p:pic>
      <p:pic>
        <p:nvPicPr>
          <p:cNvPr id="15" name="Picture 15"/>
          <p:cNvPicPr>
            <a:picLocks noChangeAspect="1"/>
          </p:cNvPicPr>
          <p:nvPr/>
        </p:nvPicPr>
        <p:blipFill>
          <a:blip r:embed="rId5"/>
          <a:srcRect l="12500" r="12500"/>
          <a:stretch>
            <a:fillRect/>
          </a:stretch>
        </p:blipFill>
        <p:spPr>
          <a:xfrm>
            <a:off x="8622484" y="1569037"/>
            <a:ext cx="2635073" cy="2635073"/>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遗传与环境因素的交互作用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高血压与心脑血管疾病</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高血压是指以体循环动脉血压升高为主要特征，可伴有心、脑、肾等器官的功能或器质性损害的临床综合征。</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高血压通常以收缩压和/或舒张压超过正常范围为特征，正常血压值一般定义为收缩压＜120 mmHg和舒张压＜80 mmHg。高血压可分为原发性高血压和继发性高血压，其中原发性高血压占绝大多数，病因不明，而继发性高血压则由其他疾病或因素引起。</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5" name="AutoShape 5"/>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高血压对心脑血管系统具有显著影响，可导致多种并发症，包括冠心病、脑血管病、心力衰竭等。</a:t>
            </a:r>
          </a:p>
        </p:txBody>
      </p:sp>
      <p:sp>
        <p:nvSpPr>
          <p:cNvPr id="10" name="TextBox 10"/>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1" name="TextBox 11"/>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期高血压可导致动脉粥样硬化，使血管壁变硬、失去弹性，进而引起血管狭窄或闭塞，影响心脑供血。高血压还可能引发心肌肥厚、心脏扩大等心脏结构改变，最终导致心力衰竭。同时，高血压也是脑血管病的重要危险因素，可导致脑卒中、脑出血等严重后果。</a:t>
            </a:r>
          </a:p>
        </p:txBody>
      </p:sp>
      <p:sp>
        <p:nvSpPr>
          <p:cNvPr id="12" name="AutoShape 12"/>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高血压对心脑血管的影响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9" name="Connector 9"/>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预防和控制高血压对于降低心脑血管疾病风险具有重要意义，可通过改善生活方式和合理用药来实现。</a:t>
            </a:r>
          </a:p>
        </p:txBody>
      </p:sp>
      <p:sp>
        <p:nvSpPr>
          <p:cNvPr id="11" name="TextBox 11"/>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2" name="Connector 12"/>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3" name="TextBox 13"/>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预防高血压的关键在于保持健康的生活方式，包括低盐、低脂饮食、适量运动、控制体重、戒烟限酒等。对于已经患有高血压的患者，应在医生指导下进行药物治疗，同时保持良好的生活习惯。此外，定期监测血压也是控制高血压的重要措施之一。</a:t>
            </a:r>
          </a:p>
        </p:txBody>
      </p:sp>
      <p:sp>
        <p:nvSpPr>
          <p:cNvPr id="14" name="TextBox 14"/>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高血压的预防与控制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高血压脑病</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https://d.book118.com/355114033302011121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2024-09-25T00:51:24.081</cp:lastPrinted>
  <dcterms:created xsi:type="dcterms:W3CDTF">2024-09-24T16:51:24Z</dcterms:created>
  <dcterms:modified xsi:type="dcterms:W3CDTF">2024-09-24T16:51:26Z</dcterms:modified>
</cp:coreProperties>
</file>