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C74A21-94DD-430B-95C1-F621E1139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C01CF-8A40-408A-8561-E5D8B32D0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FBD24F-7EDE-4F97-8029-0AAADA7FF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09BE34-CFB2-45D2-BD7E-2496198A9E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63CAA6-CE5F-4BD5-9694-4B37D54B4E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C9B465-4059-4954-8F1A-9FEE84E18A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CE675D-A269-4558-80B3-429ED62A90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E642F6-08FD-4D01-A1E8-1A0F3C75E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7722AE-468F-4067-8AF2-028C13A3C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814243-4864-4005-920C-F9F3B4C60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9D72F-B077-4F76-91BC-A37642A26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 Id="rId3" Type="http://schemas.openxmlformats.org/officeDocument/2006/relationships/image" Target="../media/image6.jpeg" /><Relationship Id="rId4"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4104210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职称申报知识专题讲座\n## 1.职称申报的基本概述与重要性\n### 1.1职称申报的定义与目的\n### 1.2职称申报的类别与等级\n### 1.3职称申报对个人职业发展的影响\n## 2.职称申报的条件与要求\n### 2.1职称申报的基本条件\n### 2.2职称申报的具体要求\n### 2.3职称申报的注意事项\n## 3.职称申报的流程与步骤\n### 3.1职称申报的前期准备\n### 3.2职称申报的中期流程\n### 3.3职称申报的后期评审\n## 4.职称申报的材料准备与整理\n### 4.1职称申报所需材料的清单\n### 4.2材料准备过程中的注意事项\n### 4.3材料的整理与提交\n## 5.职称申报的策略与技巧\n### 5.1如何提高职称申报的成功率\n### 5.2职称申报过程中的沟通与协调\n### 5.3职称申报的应急预案\n## 6.职称申报的政策与法规\n### 6.1国家关于职称申报的政策与法规\n### 6.2地方关于职称申报的政策与法规\n### 6.3职称申报的诚信与纪律要求\n## 7.职称申报后的职业规划与发展\n### 7.1职称申报后的职业发展机会\n### 7.2职称申报后的能力提升与学习\n### 7.3职称申报后的职业规划与调整\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职称申报知识专题讲座</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2}"/>
        <p:cNvGrpSpPr/>
        <p:nvPr/>
      </p:nvGrpSpPr>
      <p:grpSpPr>
        <a:xfrm>
          <a:off x="0" y="0"/>
          <a:ext cx="0" cy="0"/>
        </a:xfrm>
      </p:grpSpPr>
      <p:sp>
        <p:nvSpPr>
          <p:cNvPr id="13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职称申报的基本概述与重要性</a:t>
            </a:r>
            <a:endParaRPr/>
          </a:p>
        </p:txBody>
      </p:sp>
      <p:sp>
        <p:nvSpPr>
          <p:cNvPr id="13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5" name="" descr="{&quot;isTemplate&quot;:true,&quot;type&quot;:3}"/>
        <p:cNvGrpSpPr/>
        <p:nvPr/>
      </p:nvGrpSpPr>
      <p:grpSpPr>
        <a:xfrm>
          <a:off x="0" y="0"/>
          <a:ext cx="0" cy="0"/>
        </a:xfrm>
      </p:grpSpPr>
      <p:grpSp>
        <p:nvGrpSpPr>
          <p:cNvPr id="26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67" name=""/>
            <p:cNvGrpSpPr/>
            <p:nvPr/>
          </p:nvGrpSpPr>
          <p:grpSpPr>
            <a:xfrm>
              <a:off x="685800" y="3146904"/>
              <a:ext cx="5760000" cy="3225487"/>
              <a:chOff x="685800" y="3146904"/>
              <a:chExt cx="5760000" cy="3225487"/>
            </a:xfrm>
          </p:grpSpPr>
          <p:sp>
            <p:nvSpPr>
              <p:cNvPr id="26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职称申报是指专业技术人员按照一定的程序和标准，向有关评审委员会申请评定相应职称的过程</a:t>
                </a:r>
                <a:endParaRPr kumimoji="1" lang="en-US" altLang="zh-CN" sz="1800" b="1">
                  <a:solidFill>
                    <a:schemeClr val="bg1"/>
                  </a:solidFill>
                  <a:latin typeface="+mj-ea"/>
                  <a:ea typeface="+mj-ea"/>
                </a:endParaRPr>
              </a:p>
            </p:txBody>
          </p:sp>
          <p:sp>
            <p:nvSpPr>
              <p:cNvPr id="26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职称是专业技术人员的专业技术水平和能力的标志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职称申报是对专业技术人员的专业技术水平和能力进行评价和认可的过程</a:t>
                </a:r>
                <a:endParaRPr/>
              </a:p>
            </p:txBody>
          </p:sp>
        </p:grpSp>
        <p:grpSp>
          <p:nvGrpSpPr>
            <p:cNvPr id="270" name=""/>
            <p:cNvGrpSpPr/>
            <p:nvPr/>
          </p:nvGrpSpPr>
          <p:grpSpPr>
            <a:xfrm>
              <a:off x="6016236" y="3146904"/>
              <a:ext cx="5400000" cy="3225487"/>
              <a:chOff x="6016236" y="3146904"/>
              <a:chExt cx="5400000" cy="3225487"/>
            </a:xfrm>
          </p:grpSpPr>
          <p:sp>
            <p:nvSpPr>
              <p:cNvPr id="27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职称申报的目的</a:t>
                </a:r>
                <a:endParaRPr kumimoji="1" lang="en-US" altLang="zh-CN" sz="1800" b="1">
                  <a:solidFill>
                    <a:schemeClr val="bg1"/>
                  </a:solidFill>
                  <a:latin typeface="+mj-ea"/>
                  <a:ea typeface="+mj-ea"/>
                </a:endParaRPr>
              </a:p>
            </p:txBody>
          </p:sp>
          <p:sp>
            <p:nvSpPr>
              <p:cNvPr id="27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提高专业技术人员的学术和技术水平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促进专业技术人员的职业发展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提高企事业单位的技术水平和竞争力</a:t>
                </a:r>
                <a:endParaRPr/>
              </a:p>
            </p:txBody>
          </p:sp>
        </p:grpSp>
      </p:grpSp>
      <p:sp>
        <p:nvSpPr>
          <p:cNvPr id="2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职称申报的定义与目的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8" name="" descr="{&quot;isTemplate&quot;:true,&quot;type&quot;:3}"/>
        <p:cNvGrpSpPr/>
        <p:nvPr/>
      </p:nvGrpSpPr>
      <p:grpSpPr>
        <a:xfrm>
          <a:off x="0" y="0"/>
          <a:ext cx="0" cy="0"/>
        </a:xfrm>
      </p:grpSpPr>
      <p:pic>
        <p:nvPicPr>
          <p:cNvPr id="27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1" name="Group 598"/>
            <p:cNvGrpSpPr/>
            <p:nvPr/>
          </p:nvGrpSpPr>
          <p:grpSpPr>
            <a:xfrm>
              <a:off x="763829" y="1414808"/>
              <a:ext cx="6972294" cy="2337649"/>
              <a:chOff x="763829" y="1414808"/>
              <a:chExt cx="6972294" cy="2337649"/>
            </a:xfrm>
          </p:grpSpPr>
          <p:sp>
            <p:nvSpPr>
              <p:cNvPr id="28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职称申报的类别</a:t>
                </a:r>
                <a:endParaRPr/>
              </a:p>
            </p:txBody>
          </p:sp>
          <p:sp>
            <p:nvSpPr>
              <p:cNvPr id="28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工程技术系列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科学研究系列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教育、教学系列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卫生、医疗系列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文化、艺术系列</a:t>
                </a:r>
                <a:endParaRPr/>
              </a:p>
            </p:txBody>
          </p:sp>
          <p:sp>
            <p:nvSpPr>
              <p:cNvPr id="28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8" name="Group 591"/>
            <p:cNvGrpSpPr/>
            <p:nvPr/>
          </p:nvGrpSpPr>
          <p:grpSpPr>
            <a:xfrm>
              <a:off x="689593" y="3949139"/>
              <a:ext cx="7078256" cy="2128975"/>
              <a:chOff x="689593" y="3949139"/>
              <a:chExt cx="7078256" cy="2128975"/>
            </a:xfrm>
          </p:grpSpPr>
          <p:sp>
            <p:nvSpPr>
              <p:cNvPr id="28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职称的等级</a:t>
                </a:r>
                <a:endParaRPr/>
              </a:p>
            </p:txBody>
          </p:sp>
          <p:sp>
            <p:nvSpPr>
              <p:cNvPr id="29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高级职称：正高级、副高级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中级职称：中级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初级职称：助理级、员级</a:t>
                </a:r>
                <a:endParaRPr/>
              </a:p>
            </p:txBody>
          </p:sp>
          <p:sp>
            <p:nvSpPr>
              <p:cNvPr id="29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职称申报的类别与等级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6" name="" descr="{&quot;isTemplate&quot;:true,&quot;type&quot;:3}"/>
        <p:cNvGrpSpPr/>
        <p:nvPr/>
      </p:nvGrpSpPr>
      <p:grpSpPr>
        <a:xfrm>
          <a:off x="0" y="0"/>
          <a:ext cx="0" cy="0"/>
        </a:xfrm>
      </p:grpSpPr>
      <p:grpSp>
        <p:nvGrpSpPr>
          <p:cNvPr id="297"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98" name=""/>
            <p:cNvGrpSpPr/>
            <p:nvPr/>
          </p:nvGrpSpPr>
          <p:grpSpPr>
            <a:xfrm>
              <a:off x="4252327" y="1207692"/>
              <a:ext cx="8485777" cy="1440001"/>
              <a:chOff x="4252327" y="1207692"/>
              <a:chExt cx="8485777" cy="1440001"/>
            </a:xfrm>
          </p:grpSpPr>
          <p:sp>
            <p:nvSpPr>
              <p:cNvPr id="299"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0"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提高个人的专业技术水平和能力</a:t>
                </a:r>
                <a:endParaRPr lang="en-US" altLang="zh-CN" sz="2000" b="1">
                  <a:latin typeface="Microsoft YaHei" panose="020b0503020204020204" pitchFamily="34" charset="-122"/>
                  <a:ea typeface="Microsoft YaHei" panose="020b0503020204020204" pitchFamily="34" charset="-122"/>
                </a:endParaRPr>
              </a:p>
            </p:txBody>
          </p:sp>
          <p:sp>
            <p:nvSpPr>
              <p:cNvPr id="301"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职称评定是对个人专业技术水平和能力的认可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职称申报过程中的学习和准备有助于提高个人的专业技术水平</a:t>
                </a:r>
                <a:endParaRPr/>
              </a:p>
            </p:txBody>
          </p:sp>
          <p:pic>
            <p:nvPicPr>
              <p:cNvPr id="302"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303" name=""/>
            <p:cNvGrpSpPr/>
            <p:nvPr/>
          </p:nvGrpSpPr>
          <p:grpSpPr>
            <a:xfrm>
              <a:off x="4252325" y="2998393"/>
              <a:ext cx="8485779" cy="1440000"/>
              <a:chOff x="4252325" y="2998393"/>
              <a:chExt cx="8485779" cy="1440000"/>
            </a:xfrm>
          </p:grpSpPr>
          <p:sp>
            <p:nvSpPr>
              <p:cNvPr id="304"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5"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促进个人职业发展和晋升</a:t>
                </a:r>
                <a:endParaRPr lang="en-US" altLang="zh-CN" sz="2000" b="1">
                  <a:latin typeface="Microsoft YaHei" panose="020b0503020204020204" pitchFamily="34" charset="-122"/>
                  <a:ea typeface="Microsoft YaHei" panose="020b0503020204020204" pitchFamily="34" charset="-122"/>
                </a:endParaRPr>
              </a:p>
            </p:txBody>
          </p:sp>
          <p:sp>
            <p:nvSpPr>
              <p:cNvPr id="306"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职称是企事业单位选拔和任用人才的重要依据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拥有相应职称的专业技术人员更容易获得职业发展的机会</a:t>
                </a:r>
                <a:endParaRPr/>
              </a:p>
            </p:txBody>
          </p:sp>
          <p:pic>
            <p:nvPicPr>
              <p:cNvPr id="307"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308" name=""/>
            <p:cNvGrpSpPr/>
            <p:nvPr/>
          </p:nvGrpSpPr>
          <p:grpSpPr>
            <a:xfrm>
              <a:off x="4252323" y="4789093"/>
              <a:ext cx="8485781" cy="1440002"/>
              <a:chOff x="4252323" y="4789093"/>
              <a:chExt cx="8485781" cy="1440002"/>
            </a:xfrm>
          </p:grpSpPr>
          <p:sp>
            <p:nvSpPr>
              <p:cNvPr id="309"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0"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提高个人在行业内的竞争力</a:t>
                </a:r>
                <a:endParaRPr lang="en-US" altLang="zh-CN" sz="2000" b="1">
                  <a:latin typeface="Microsoft YaHei" panose="020b0503020204020204" pitchFamily="34" charset="-122"/>
                  <a:ea typeface="Microsoft YaHei" panose="020b0503020204020204" pitchFamily="34" charset="-122"/>
                </a:endParaRPr>
              </a:p>
            </p:txBody>
          </p:sp>
          <p:sp>
            <p:nvSpPr>
              <p:cNvPr id="311"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职称是行业内对个人专业技术水平的评价标准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拥有高级别职称的专业技术人员具有更高的竞争力</a:t>
                </a:r>
                <a:endParaRPr/>
              </a:p>
            </p:txBody>
          </p:sp>
          <p:pic>
            <p:nvPicPr>
              <p:cNvPr id="312"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313"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职称申报对个人职业发展的影响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4" name="" descr="{&quot;isTemplate&quot;:true,&quot;type&quot;:2}"/>
        <p:cNvGrpSpPr/>
        <p:nvPr/>
      </p:nvGrpSpPr>
      <p:grpSpPr>
        <a:xfrm>
          <a:off x="0" y="0"/>
          <a:ext cx="0" cy="0"/>
        </a:xfrm>
      </p:grpSpPr>
      <p:sp>
        <p:nvSpPr>
          <p:cNvPr id="31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职称申报的条件与要求</a:t>
            </a:r>
            <a:endParaRPr/>
          </a:p>
        </p:txBody>
      </p:sp>
      <p:sp>
        <p:nvSpPr>
          <p:cNvPr id="31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31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8" name="" descr="{&quot;isTemplate&quot;:true,&quot;type&quot;:3}"/>
        <p:cNvGrpSpPr/>
        <p:nvPr/>
      </p:nvGrpSpPr>
      <p:grpSpPr>
        <a:xfrm>
          <a:off x="0" y="0"/>
          <a:ext cx="0" cy="0"/>
        </a:xfrm>
      </p:grpSpPr>
      <p:grpSp>
        <p:nvGrpSpPr>
          <p:cNvPr id="319"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320" name=""/>
            <p:cNvGrpSpPr/>
            <p:nvPr/>
          </p:nvGrpSpPr>
          <p:grpSpPr>
            <a:xfrm>
              <a:off x="4252327" y="1207692"/>
              <a:ext cx="8485777" cy="1440001"/>
              <a:chOff x="4252327" y="1207692"/>
              <a:chExt cx="8485777" cy="1440001"/>
            </a:xfrm>
          </p:grpSpPr>
          <p:sp>
            <p:nvSpPr>
              <p:cNvPr id="321"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2"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遵守国家法律法规，具有良好的职业道德和敬业精神</a:t>
                </a:r>
                <a:endParaRPr lang="en-US" altLang="zh-CN" sz="2000" b="1">
                  <a:latin typeface="Microsoft YaHei" panose="020b0503020204020204" pitchFamily="34" charset="-122"/>
                  <a:ea typeface="Microsoft YaHei" panose="020b0503020204020204" pitchFamily="34" charset="-122"/>
                </a:endParaRPr>
              </a:p>
            </p:txBody>
          </p:sp>
          <p:sp>
            <p:nvSpPr>
              <p:cNvPr id="323"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遵纪守法，无不良行为记录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热爱本职工作，具有良好的职业道德和敬业精神</a:t>
                </a:r>
                <a:endParaRPr/>
              </a:p>
            </p:txBody>
          </p:sp>
          <p:pic>
            <p:nvPicPr>
              <p:cNvPr id="324"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325" name=""/>
            <p:cNvGrpSpPr/>
            <p:nvPr/>
          </p:nvGrpSpPr>
          <p:grpSpPr>
            <a:xfrm>
              <a:off x="4252325" y="2998393"/>
              <a:ext cx="8485779" cy="1440000"/>
              <a:chOff x="4252325" y="2998393"/>
              <a:chExt cx="8485779" cy="1440000"/>
            </a:xfrm>
          </p:grpSpPr>
          <p:sp>
            <p:nvSpPr>
              <p:cNvPr id="326"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7"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具备相应的专业技术水平和能力</a:t>
                </a:r>
                <a:endParaRPr lang="en-US" altLang="zh-CN" sz="2000" b="1">
                  <a:latin typeface="Microsoft YaHei" panose="020b0503020204020204" pitchFamily="34" charset="-122"/>
                  <a:ea typeface="Microsoft YaHei" panose="020b0503020204020204" pitchFamily="34" charset="-122"/>
                </a:endParaRPr>
              </a:p>
            </p:txBody>
          </p:sp>
          <p:sp>
            <p:nvSpPr>
              <p:cNvPr id="328"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具备与申报职称相应的专业知识和技术水平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具备与申报职称相应的工作经验和业绩</a:t>
                </a:r>
                <a:endParaRPr/>
              </a:p>
            </p:txBody>
          </p:sp>
          <p:pic>
            <p:nvPicPr>
              <p:cNvPr id="329"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330" name=""/>
            <p:cNvGrpSpPr/>
            <p:nvPr/>
          </p:nvGrpSpPr>
          <p:grpSpPr>
            <a:xfrm>
              <a:off x="4252323" y="4789093"/>
              <a:ext cx="8485781" cy="1440002"/>
              <a:chOff x="4252323" y="4789093"/>
              <a:chExt cx="8485781" cy="1440002"/>
            </a:xfrm>
          </p:grpSpPr>
          <p:sp>
            <p:nvSpPr>
              <p:cNvPr id="331"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2"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具备一定的学历和资历</a:t>
                </a:r>
                <a:endParaRPr lang="en-US" altLang="zh-CN" sz="2000" b="1">
                  <a:latin typeface="Microsoft YaHei" panose="020b0503020204020204" pitchFamily="34" charset="-122"/>
                  <a:ea typeface="Microsoft YaHei" panose="020b0503020204020204" pitchFamily="34" charset="-122"/>
                </a:endParaRPr>
              </a:p>
            </p:txBody>
          </p:sp>
          <p:sp>
            <p:nvSpPr>
              <p:cNvPr id="333"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具备与申报职称相应的学历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具备与申报职称相应的工作资历</a:t>
                </a:r>
                <a:endParaRPr/>
              </a:p>
            </p:txBody>
          </p:sp>
          <p:pic>
            <p:nvPicPr>
              <p:cNvPr id="334"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335"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职称申报的基本条件</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6" name="" descr="{&quot;isTemplate&quot;:true,&quot;type&quot;:3}"/>
        <p:cNvGrpSpPr/>
        <p:nvPr/>
      </p:nvGrpSpPr>
      <p:grpSpPr>
        <a:xfrm>
          <a:off x="0" y="0"/>
          <a:ext cx="0" cy="0"/>
        </a:xfrm>
      </p:grpSpPr>
      <p:pic>
        <p:nvPicPr>
          <p:cNvPr id="337"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338"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339" name="组合 3"/>
            <p:cNvGrpSpPr/>
            <p:nvPr/>
          </p:nvGrpSpPr>
          <p:grpSpPr>
            <a:xfrm>
              <a:off x="5582412" y="1807048"/>
              <a:ext cx="5629117" cy="1487888"/>
              <a:chOff x="571500" y="1815543"/>
              <a:chExt cx="5629117" cy="1487888"/>
            </a:xfrm>
          </p:grpSpPr>
          <p:sp>
            <p:nvSpPr>
              <p:cNvPr id="340"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职称申报的材料要求</a:t>
                </a:r>
                <a:endParaRPr lang="en-US" b="1">
                  <a:solidFill>
                    <a:schemeClr val="accent1">
                      <a:alpha val="100000"/>
                    </a:schemeClr>
                  </a:solidFill>
                  <a:latin typeface="微软雅黑"/>
                  <a:ea typeface="微软雅黑"/>
                </a:endParaRPr>
              </a:p>
            </p:txBody>
          </p:sp>
          <p:sp>
            <p:nvSpPr>
              <p:cNvPr id="341"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完整的个人简历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与申报职称相关的学术成果和技术成果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与申报职称相关的证明材料</a:t>
                </a:r>
                <a:endParaRPr/>
              </a:p>
            </p:txBody>
          </p:sp>
          <p:sp>
            <p:nvSpPr>
              <p:cNvPr id="342"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43" name="组合 7"/>
            <p:cNvGrpSpPr/>
            <p:nvPr/>
          </p:nvGrpSpPr>
          <p:grpSpPr>
            <a:xfrm>
              <a:off x="5582412" y="3393011"/>
              <a:ext cx="5629118" cy="1487888"/>
              <a:chOff x="571500" y="1815543"/>
              <a:chExt cx="5629118" cy="1487888"/>
            </a:xfrm>
          </p:grpSpPr>
          <p:sp>
            <p:nvSpPr>
              <p:cNvPr id="34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职称申报的年限要求</a:t>
                </a:r>
                <a:endParaRPr lang="en-US" b="1">
                  <a:solidFill>
                    <a:schemeClr val="accent1">
                      <a:alpha val="100000"/>
                    </a:schemeClr>
                  </a:solidFill>
                  <a:latin typeface="微软雅黑"/>
                  <a:ea typeface="微软雅黑"/>
                </a:endParaRPr>
              </a:p>
            </p:txBody>
          </p:sp>
          <p:sp>
            <p:nvSpPr>
              <p:cNvPr id="345"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职称申报年限的规定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职称申报年限的计算方法</a:t>
                </a:r>
                <a:endParaRPr/>
              </a:p>
            </p:txBody>
          </p:sp>
          <p:sp>
            <p:nvSpPr>
              <p:cNvPr id="346"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47" name="组合 11"/>
            <p:cNvGrpSpPr/>
            <p:nvPr/>
          </p:nvGrpSpPr>
          <p:grpSpPr>
            <a:xfrm>
              <a:off x="5582412" y="4978974"/>
              <a:ext cx="5629118" cy="1487888"/>
              <a:chOff x="571500" y="1815543"/>
              <a:chExt cx="5629118" cy="1487888"/>
            </a:xfrm>
          </p:grpSpPr>
          <p:sp>
            <p:nvSpPr>
              <p:cNvPr id="348"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职称申报的业绩要求</a:t>
                </a:r>
                <a:endParaRPr lang="en-US" b="1">
                  <a:solidFill>
                    <a:schemeClr val="accent1">
                      <a:alpha val="100000"/>
                    </a:schemeClr>
                  </a:solidFill>
                  <a:latin typeface="微软雅黑"/>
                  <a:ea typeface="微软雅黑"/>
                </a:endParaRPr>
              </a:p>
            </p:txBody>
          </p:sp>
          <p:sp>
            <p:nvSpPr>
              <p:cNvPr id="34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与申报职称相关的业绩要求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与申报职称相关的业绩证明材料</a:t>
                </a:r>
                <a:endParaRPr/>
              </a:p>
            </p:txBody>
          </p:sp>
          <p:sp>
            <p:nvSpPr>
              <p:cNvPr id="350"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职称申报的具体要求</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2" name="" descr="{&quot;isTemplate&quot;:true,&quot;type&quot;:3}"/>
        <p:cNvGrpSpPr/>
        <p:nvPr/>
      </p:nvGrpSpPr>
      <p:grpSpPr>
        <a:xfrm>
          <a:off x="0" y="0"/>
          <a:ext cx="0" cy="0"/>
        </a:xfrm>
      </p:grpSpPr>
      <p:pic>
        <p:nvPicPr>
          <p:cNvPr id="353"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54"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355" name="Group 3"/>
            <p:cNvGrpSpPr/>
            <p:nvPr/>
          </p:nvGrpSpPr>
          <p:grpSpPr>
            <a:xfrm>
              <a:off x="5328795" y="1294832"/>
              <a:ext cx="6099220" cy="1468186"/>
              <a:chOff x="5328795" y="1294832"/>
              <a:chExt cx="6099220" cy="1468186"/>
            </a:xfrm>
          </p:grpSpPr>
          <p:sp>
            <p:nvSpPr>
              <p:cNvPr id="356"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7"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职称申报的时间安排</a:t>
                </a:r>
                <a:endParaRPr/>
              </a:p>
            </p:txBody>
          </p:sp>
          <p:sp>
            <p:nvSpPr>
              <p:cNvPr id="358"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职称申报的时间节点</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职称申报的截止时间</a:t>
                </a:r>
                <a:endParaRPr/>
              </a:p>
            </p:txBody>
          </p:sp>
        </p:grpSp>
        <p:grpSp>
          <p:nvGrpSpPr>
            <p:cNvPr id="359" name="Group 8"/>
            <p:cNvGrpSpPr/>
            <p:nvPr/>
          </p:nvGrpSpPr>
          <p:grpSpPr>
            <a:xfrm>
              <a:off x="5328795" y="2945066"/>
              <a:ext cx="6099220" cy="1468186"/>
              <a:chOff x="5328795" y="2945066"/>
              <a:chExt cx="6099220" cy="1468186"/>
            </a:xfrm>
          </p:grpSpPr>
          <p:sp>
            <p:nvSpPr>
              <p:cNvPr id="360"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1"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职称申报的费用问题</a:t>
                </a:r>
                <a:endParaRPr/>
              </a:p>
            </p:txBody>
          </p:sp>
          <p:sp>
            <p:nvSpPr>
              <p:cNvPr id="362"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职称申报的费用标准</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职称申报的缴费方式</a:t>
                </a:r>
                <a:endParaRPr/>
              </a:p>
            </p:txBody>
          </p:sp>
        </p:grpSp>
        <p:grpSp>
          <p:nvGrpSpPr>
            <p:cNvPr id="363" name="Group 13"/>
            <p:cNvGrpSpPr/>
            <p:nvPr/>
          </p:nvGrpSpPr>
          <p:grpSpPr>
            <a:xfrm>
              <a:off x="5328795" y="4595300"/>
              <a:ext cx="6099220" cy="1468186"/>
              <a:chOff x="5328795" y="4595300"/>
              <a:chExt cx="6099220" cy="1468186"/>
            </a:xfrm>
          </p:grpSpPr>
          <p:sp>
            <p:nvSpPr>
              <p:cNvPr id="364"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5"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职称申报的诚信要求</a:t>
                </a:r>
                <a:endParaRPr/>
              </a:p>
            </p:txBody>
          </p:sp>
          <p:sp>
            <p:nvSpPr>
              <p:cNvPr id="366"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遵守职称申报的诚信原则</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防止和杜绝职称申报过程中的失信行为</a:t>
                </a:r>
                <a:endParaRPr/>
              </a:p>
            </p:txBody>
          </p:sp>
        </p:grpSp>
      </p:grpSp>
      <p:sp>
        <p:nvSpPr>
          <p:cNvPr id="36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职称申报的注意事项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职称申报的流程与步骤</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4" name="Group 2"/>
            <p:cNvGrpSpPr/>
            <p:nvPr/>
          </p:nvGrpSpPr>
          <p:grpSpPr>
            <a:xfrm>
              <a:off x="5982796" y="3116804"/>
              <a:ext cx="5783287" cy="1610798"/>
              <a:chOff x="5982796" y="3116804"/>
              <a:chExt cx="5783287" cy="1610798"/>
            </a:xfrm>
          </p:grpSpPr>
          <p:sp>
            <p:nvSpPr>
              <p:cNvPr id="1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了解职称申报的政策和规定</a:t>
                </a:r>
                <a:endParaRPr/>
              </a:p>
            </p:txBody>
          </p:sp>
          <p:sp>
            <p:nvSpPr>
              <p:cNvPr id="1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国家关于职称申报的政策和规定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地方关于职称申报的政策和规定</a:t>
                </a:r>
                <a:endParaRPr/>
              </a:p>
            </p:txBody>
          </p:sp>
        </p:grpSp>
        <p:grpSp>
          <p:nvGrpSpPr>
            <p:cNvPr id="17" name="Group 5"/>
            <p:cNvGrpSpPr/>
            <p:nvPr/>
          </p:nvGrpSpPr>
          <p:grpSpPr>
            <a:xfrm>
              <a:off x="5982796" y="4769459"/>
              <a:ext cx="5783287" cy="1610798"/>
              <a:chOff x="5982796" y="4769459"/>
              <a:chExt cx="5783287" cy="1610798"/>
            </a:xfrm>
          </p:grpSpPr>
          <p:sp>
            <p:nvSpPr>
              <p:cNvPr id="1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确定申报职称的类别和等级</a:t>
                </a:r>
                <a:endParaRPr/>
              </a:p>
            </p:txBody>
          </p:sp>
          <p:sp>
            <p:nvSpPr>
              <p:cNvPr id="1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根据个人职业发展和工作需要选择合适的职称类别和等级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了解职称申报的具体要求和条件</a:t>
                </a:r>
                <a:endParaRPr/>
              </a:p>
            </p:txBody>
          </p:sp>
        </p:grpSp>
        <p:grpSp>
          <p:nvGrpSpPr>
            <p:cNvPr id="20" name="Group 407"/>
            <p:cNvGrpSpPr/>
            <p:nvPr/>
          </p:nvGrpSpPr>
          <p:grpSpPr>
            <a:xfrm>
              <a:off x="5982796" y="1468163"/>
              <a:ext cx="5700871" cy="1610798"/>
              <a:chOff x="5982796" y="1468163"/>
              <a:chExt cx="5700871" cy="1610798"/>
            </a:xfrm>
          </p:grpSpPr>
          <p:sp>
            <p:nvSpPr>
              <p:cNvPr id="2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准备职称申报所需的材料</a:t>
                </a:r>
                <a:endParaRPr/>
              </a:p>
            </p:txBody>
          </p:sp>
          <p:sp>
            <p:nvSpPr>
              <p:cNvPr id="2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按照职称申报的要求准备完整的个人简历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准备与申报职称相关的学术成果和技术成果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准备与申报职称相关的证明材料</a:t>
                </a:r>
                <a:endParaRPr/>
              </a:p>
            </p:txBody>
          </p:sp>
        </p:grpSp>
      </p:grpSp>
      <p:sp>
        <p:nvSpPr>
          <p:cNvPr id="2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职称申报的前期准备</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 name="" descr="{&quot;isTemplate&quot;:true,&quot;type&quot;:3}"/>
        <p:cNvGrpSpPr/>
        <p:nvPr/>
      </p:nvGrpSpPr>
      <p:grpSpPr>
        <a:xfrm>
          <a:off x="0" y="0"/>
          <a:ext cx="0" cy="0"/>
        </a:xfrm>
      </p:grpSpPr>
      <p:pic>
        <p:nvPicPr>
          <p:cNvPr id="25"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6"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7" name="组合 4"/>
            <p:cNvGrpSpPr/>
            <p:nvPr/>
          </p:nvGrpSpPr>
          <p:grpSpPr>
            <a:xfrm>
              <a:off x="660396" y="1892786"/>
              <a:ext cx="5622867" cy="1446014"/>
              <a:chOff x="571500" y="1815543"/>
              <a:chExt cx="5622867" cy="1446014"/>
            </a:xfrm>
          </p:grpSpPr>
          <p:sp>
            <p:nvSpPr>
              <p:cNvPr id="2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提交职称申报材料</a:t>
                </a:r>
                <a:endParaRPr lang="en-US" b="1">
                  <a:solidFill>
                    <a:schemeClr val="accent1">
                      <a:alpha val="100000"/>
                    </a:schemeClr>
                  </a:solidFill>
                  <a:latin typeface="微软雅黑"/>
                  <a:ea typeface="微软雅黑"/>
                </a:endParaRPr>
              </a:p>
            </p:txBody>
          </p:sp>
          <p:sp>
            <p:nvSpPr>
              <p:cNvPr id="29"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按照职称申报的规定提交完整的材料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注意职称申报材料的真实性和完整性</a:t>
                </a:r>
                <a:endParaRPr/>
              </a:p>
            </p:txBody>
          </p:sp>
          <p:sp>
            <p:nvSpPr>
              <p:cNvPr id="30"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1" name="组合 8"/>
            <p:cNvGrpSpPr/>
            <p:nvPr/>
          </p:nvGrpSpPr>
          <p:grpSpPr>
            <a:xfrm>
              <a:off x="660396" y="3478749"/>
              <a:ext cx="5622868" cy="1446014"/>
              <a:chOff x="571500" y="1815543"/>
              <a:chExt cx="5622868" cy="1446014"/>
            </a:xfrm>
          </p:grpSpPr>
          <p:sp>
            <p:nvSpPr>
              <p:cNvPr id="3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参加职称申报的评审</a:t>
                </a:r>
                <a:endParaRPr lang="en-US" b="1">
                  <a:solidFill>
                    <a:schemeClr val="accent1">
                      <a:alpha val="100000"/>
                    </a:schemeClr>
                  </a:solidFill>
                  <a:latin typeface="微软雅黑"/>
                  <a:ea typeface="微软雅黑"/>
                </a:endParaRPr>
              </a:p>
            </p:txBody>
          </p:sp>
          <p:sp>
            <p:nvSpPr>
              <p:cNvPr id="33"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参加职称申报评审委员会组织的评审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遵守职称评审的流程和要求</a:t>
                </a:r>
                <a:endParaRPr/>
              </a:p>
            </p:txBody>
          </p:sp>
          <p:sp>
            <p:nvSpPr>
              <p:cNvPr id="34"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5" name="组合 12"/>
            <p:cNvGrpSpPr/>
            <p:nvPr/>
          </p:nvGrpSpPr>
          <p:grpSpPr>
            <a:xfrm>
              <a:off x="660396" y="5064711"/>
              <a:ext cx="5622867" cy="1446014"/>
              <a:chOff x="571500" y="1815543"/>
              <a:chExt cx="5622867" cy="1446014"/>
            </a:xfrm>
          </p:grpSpPr>
          <p:sp>
            <p:nvSpPr>
              <p:cNvPr id="3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等待职称评审结果</a:t>
                </a:r>
                <a:endParaRPr lang="en-US" b="1">
                  <a:solidFill>
                    <a:schemeClr val="accent1">
                      <a:alpha val="100000"/>
                    </a:schemeClr>
                  </a:solidFill>
                  <a:latin typeface="微软雅黑"/>
                  <a:ea typeface="微软雅黑"/>
                </a:endParaRPr>
              </a:p>
            </p:txBody>
          </p:sp>
          <p:sp>
            <p:nvSpPr>
              <p:cNvPr id="37"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等待职称评审结果的公布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对职称评审结果进行申诉和复议</a:t>
                </a:r>
                <a:endParaRPr/>
              </a:p>
            </p:txBody>
          </p:sp>
          <p:sp>
            <p:nvSpPr>
              <p:cNvPr id="38"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职称申报的中期流程</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sp>
        <p:nvSpPr>
          <p:cNvPr id="4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职称申报的后期评审</a:t>
            </a:r>
            <a:endParaRPr lang="en-US" altLang="zh-CN" sz="2800" b="1">
              <a:latin typeface="+mj-ea"/>
              <a:ea typeface="+mj-ea"/>
            </a:endParaRPr>
          </a:p>
        </p:txBody>
      </p:sp>
      <p:grpSp>
        <p:nvGrpSpPr>
          <p:cNvPr id="42"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43" name=""/>
            <p:cNvGrpSpPr/>
            <p:nvPr/>
          </p:nvGrpSpPr>
          <p:grpSpPr>
            <a:xfrm>
              <a:off x="646709" y="2074672"/>
              <a:ext cx="3384000" cy="4063380"/>
              <a:chOff x="646710" y="2074672"/>
              <a:chExt cx="3384000" cy="4063380"/>
            </a:xfrm>
          </p:grpSpPr>
          <p:sp>
            <p:nvSpPr>
              <p:cNvPr id="44"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5"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职称评审结果的公布</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了解职称评审结果的公布时间和方式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对职称评审结果进行确认</a:t>
                </a:r>
                <a:endParaRPr/>
              </a:p>
            </p:txBody>
          </p:sp>
          <p:pic>
            <p:nvPicPr>
              <p:cNvPr id="47"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48" name=""/>
            <p:cNvGrpSpPr/>
            <p:nvPr/>
          </p:nvGrpSpPr>
          <p:grpSpPr>
            <a:xfrm>
              <a:off x="4397155" y="2074672"/>
              <a:ext cx="3384000" cy="4063380"/>
              <a:chOff x="646710" y="2074672"/>
              <a:chExt cx="3384000" cy="4063380"/>
            </a:xfrm>
          </p:grpSpPr>
          <p:sp>
            <p:nvSpPr>
              <p:cNvPr id="49"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0"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职称证书的领取</a:t>
                </a:r>
                <a:endParaRPr lang="en-US" altLang="zh-CN" sz="2000" b="1">
                  <a:latin typeface="Microsoft YaHei" panose="020b0503020204020204" pitchFamily="34" charset="-122"/>
                  <a:ea typeface="Microsoft YaHei" panose="020b0503020204020204" pitchFamily="34" charset="-122"/>
                </a:endParaRPr>
              </a:p>
            </p:txBody>
          </p:sp>
          <p:sp>
            <p:nvSpPr>
              <p:cNvPr id="51"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按照职称评审委员会的要求领取职称证书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注意职称证书的真伪和有效性</a:t>
                </a:r>
                <a:endParaRPr/>
              </a:p>
            </p:txBody>
          </p:sp>
          <p:pic>
            <p:nvPicPr>
              <p:cNvPr id="52"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53" name=""/>
            <p:cNvGrpSpPr/>
            <p:nvPr/>
          </p:nvGrpSpPr>
          <p:grpSpPr>
            <a:xfrm>
              <a:off x="8147601" y="2074672"/>
              <a:ext cx="3384000" cy="4063380"/>
              <a:chOff x="646710" y="2074672"/>
              <a:chExt cx="3384000" cy="4063380"/>
            </a:xfrm>
          </p:grpSpPr>
          <p:sp>
            <p:nvSpPr>
              <p:cNvPr id="54"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5"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职称申报后的反思和改进</a:t>
                </a:r>
                <a:endParaRPr lang="en-US" altLang="zh-CN" sz="2000" b="1">
                  <a:latin typeface="Microsoft YaHei" panose="020b0503020204020204" pitchFamily="34" charset="-122"/>
                  <a:ea typeface="Microsoft YaHei" panose="020b0503020204020204" pitchFamily="34" charset="-122"/>
                </a:endParaRPr>
              </a:p>
            </p:txBody>
          </p:sp>
          <p:sp>
            <p:nvSpPr>
              <p:cNvPr id="56"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对职称申报过程进行反思和总结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针对职称申报过程中的问题进行改进和提高</a:t>
                </a:r>
                <a:endParaRPr/>
              </a:p>
            </p:txBody>
          </p:sp>
          <p:pic>
            <p:nvPicPr>
              <p:cNvPr id="57"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职称申报的材料准备与整理</a:t>
            </a:r>
            <a:endParaRPr/>
          </a:p>
        </p:txBody>
      </p:sp>
      <p:sp>
        <p:nvSpPr>
          <p:cNvPr id="6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6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2" name="" descr="{&quot;isTemplate&quot;:true,&quot;type&quot;:3}"/>
        <p:cNvGrpSpPr/>
        <p:nvPr/>
      </p:nvGrpSpPr>
      <p:grpSpPr>
        <a:xfrm>
          <a:off x="0" y="0"/>
          <a:ext cx="0" cy="0"/>
        </a:xfrm>
      </p:grpSpPr>
      <p:pic>
        <p:nvPicPr>
          <p:cNvPr id="63"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64"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65" name="Group 365"/>
            <p:cNvGrpSpPr/>
            <p:nvPr/>
          </p:nvGrpSpPr>
          <p:grpSpPr>
            <a:xfrm>
              <a:off x="763829" y="1509487"/>
              <a:ext cx="4625399" cy="1544525"/>
              <a:chOff x="763829" y="1509487"/>
              <a:chExt cx="4625399" cy="1544525"/>
            </a:xfrm>
          </p:grpSpPr>
          <p:sp>
            <p:nvSpPr>
              <p:cNvPr id="66"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个人基本信息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学历和工作经历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学术成果和技术成果</a:t>
                </a:r>
                <a:endParaRPr/>
              </a:p>
            </p:txBody>
          </p:sp>
          <p:sp>
            <p:nvSpPr>
              <p:cNvPr id="68"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个人简历</a:t>
                </a:r>
                <a:endParaRPr/>
              </a:p>
            </p:txBody>
          </p:sp>
        </p:grpSp>
        <p:grpSp>
          <p:nvGrpSpPr>
            <p:cNvPr id="69" name="Group 369"/>
            <p:cNvGrpSpPr/>
            <p:nvPr/>
          </p:nvGrpSpPr>
          <p:grpSpPr>
            <a:xfrm>
              <a:off x="763829" y="3118831"/>
              <a:ext cx="4625399" cy="1544525"/>
              <a:chOff x="763829" y="3118831"/>
              <a:chExt cx="4625399" cy="1544525"/>
            </a:xfrm>
          </p:grpSpPr>
          <p:sp>
            <p:nvSpPr>
              <p:cNvPr id="70"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学术论文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科研项目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技术创新和成果</a:t>
                </a:r>
                <a:endParaRPr/>
              </a:p>
            </p:txBody>
          </p:sp>
          <p:sp>
            <p:nvSpPr>
              <p:cNvPr id="71"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学术成果和技术成果</a:t>
                </a:r>
                <a:endParaRPr/>
              </a:p>
            </p:txBody>
          </p:sp>
          <p:sp>
            <p:nvSpPr>
              <p:cNvPr id="72"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73" name="Group 373"/>
            <p:cNvGrpSpPr/>
            <p:nvPr/>
          </p:nvGrpSpPr>
          <p:grpSpPr>
            <a:xfrm>
              <a:off x="763829" y="4755268"/>
              <a:ext cx="4625399" cy="1544526"/>
              <a:chOff x="763829" y="4755268"/>
              <a:chExt cx="4625399" cy="1544526"/>
            </a:xfrm>
          </p:grpSpPr>
          <p:sp>
            <p:nvSpPr>
              <p:cNvPr id="74"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学历证书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工作经历证明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荣誉和奖项证书</a:t>
                </a:r>
                <a:endParaRPr/>
              </a:p>
            </p:txBody>
          </p:sp>
          <p:sp>
            <p:nvSpPr>
              <p:cNvPr id="75"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证明材料</a:t>
                </a:r>
                <a:endParaRPr/>
              </a:p>
            </p:txBody>
          </p:sp>
          <p:sp>
            <p:nvSpPr>
              <p:cNvPr id="76"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7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职称申报所需材料的清单</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https://d.book118.com/355141042101011120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职称申报知识专题讲座</vt:lpstr>
      <vt:lpstr>职称申报的基本概述与重要性</vt:lpstr>
      <vt:lpstr>PowerPoint Presentation</vt:lpstr>
      <vt:lpstr>PowerPoint Presentation</vt:lpstr>
      <vt:lpstr>PowerPoint Presentation</vt:lpstr>
      <vt:lpstr>职称申报的条件与要求</vt:lpstr>
      <vt:lpstr>PowerPoint Presentation</vt:lpstr>
      <vt:lpstr>PowerPoint Presentation</vt:lpstr>
      <vt:lpstr>PowerPoint Presentation</vt:lpstr>
      <vt:lpstr>职称申报的流程与步骤</vt:lpstr>
      <vt:lpstr>PowerPoint Presentation</vt:lpstr>
      <vt:lpstr>PowerPoint Presentation</vt:lpstr>
      <vt:lpstr>PowerPoint Presentation</vt:lpstr>
      <vt:lpstr>职称申报的材料准备与整理</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2024-09-22T17:12:04.996</cp:lastPrinted>
  <dcterms:created xsi:type="dcterms:W3CDTF">2024-09-22T09:12:05Z</dcterms:created>
  <dcterms:modified xsi:type="dcterms:W3CDTF">2024-09-22T09:12:06Z</dcterms:modified>
</cp:coreProperties>
</file>