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FDCHAK+MS-UIGothic"/>
      <p:regular r:id="rId18"/>
    </p:embeddedFont>
    <p:embeddedFont>
      <p:font typeface="ATREWM+WNBBIQ+ArialMT"/>
      <p:regular r:id="rId19"/>
    </p:embeddedFont>
    <p:embeddedFont>
      <p:font typeface="SEJONW+WNNVAN+MicrosoftYaHei-Bold"/>
      <p:regular r:id="rId20"/>
    </p:embeddedFont>
    <p:embeddedFont>
      <p:font typeface="JNQQSJ+JICFOH+Arial-BoldMT"/>
      <p:regular r:id="rId21"/>
    </p:embeddedFont>
    <p:embeddedFont>
      <p:font typeface="QSMELI+GJKWHM+MicrosoftYaHei"/>
      <p:regular r:id="rId22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1976F-4738-4CFE-BBE1-978BE0D7B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43D76-573F-4ADE-9CCD-C2E5FB0FF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DF616-90F8-498B-A573-397FFC9C6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F0695-384B-420C-8BC3-A46272C53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EF94A8-BCEB-424B-A4EE-D67EEE1E2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46ABB9-E3F2-4A24-93B2-09388A283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0EDB82-45F0-4B27-A96F-ABD260E65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90721-B4CA-4E27-9AA9-FA9E83EBF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D8BDC-9D6C-4841-A4C0-D6B90C695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42E0A-5194-43BC-BAB7-7B19FFBE6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648B8-7801-4966-9305-7A9C75EBB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20033104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31850" y="1782980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FDCHAK+MS-UIGothic"/>
                <a:cs typeface="FDCHAK+MS-UIGothic"/>
              </a:rPr>
              <a:t>方形和正方形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ATREWM+WNBBIQ+ArialMT"/>
                <a:cs typeface="ATREWM+WNBBIQ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0084FF"/>
                </a:solidFill>
                <a:latin typeface="FDCHAK+MS-UIGothic"/>
                <a:cs typeface="FDCHAK+MS-UIGothic"/>
              </a:rPr>
              <a:t>件背景与目的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ATREWM+WNBBIQ+ArialMT"/>
                <a:cs typeface="ATREWM+WNBBIQ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长</a:t>
            </a:r>
            <a:r>
              <a:rPr sz="2400">
                <a:solidFill>
                  <a:srgbClr val="0084FF"/>
                </a:solidFill>
                <a:latin typeface="FDCHAK+MS-UIGothic"/>
                <a:cs typeface="FDCHAK+MS-UIGothic"/>
              </a:rPr>
              <a:t>方形基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0084FF"/>
                </a:solidFill>
                <a:latin typeface="FDCHAK+MS-UIGothic"/>
                <a:cs typeface="FDCHAK+MS-UIGothic"/>
              </a:rPr>
              <a:t>知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04057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ATREWM+WNBBIQ+ArialMT"/>
                <a:cs typeface="ATREWM+WNBBIQ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FDCHAK+MS-UIGothic"/>
                <a:cs typeface="FDCHAK+MS-UIGothic"/>
              </a:rPr>
              <a:t>正方形基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0084FF"/>
                </a:solidFill>
                <a:latin typeface="FDCHAK+MS-UIGothic"/>
                <a:cs typeface="FDCHAK+MS-UIGothic"/>
              </a:rPr>
              <a:t>知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3589210"/>
            <a:ext cx="3404501" cy="18808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ATREWM+WNBBIQ+ArialMT"/>
                <a:cs typeface="ATREWM+WNBBIQ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时</a:t>
            </a:r>
            <a:r>
              <a:rPr sz="2400">
                <a:solidFill>
                  <a:srgbClr val="0084FF"/>
                </a:solidFill>
                <a:latin typeface="FDCHAK+MS-UIGothic"/>
                <a:cs typeface="FDCHAK+MS-UIGothic"/>
              </a:rPr>
              <a:t>画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长</a:t>
            </a:r>
            <a:r>
              <a:rPr sz="2400">
                <a:solidFill>
                  <a:srgbClr val="0084FF"/>
                </a:solidFill>
                <a:latin typeface="FDCHAK+MS-UIGothic"/>
                <a:cs typeface="FDCHAK+MS-UIGothic"/>
              </a:rPr>
              <a:t>方形步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骤</a:t>
            </a:r>
            <a:r>
              <a:rPr sz="2400">
                <a:solidFill>
                  <a:srgbClr val="0084FF"/>
                </a:solidFill>
                <a:latin typeface="FDCHAK+MS-UIGothic"/>
                <a:cs typeface="FDCHAK+MS-UIGothic"/>
              </a:rPr>
              <a:t>演示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ATREWM+WNBBIQ+ArialMT"/>
                <a:cs typeface="ATREWM+WNBBIQ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时</a:t>
            </a:r>
            <a:r>
              <a:rPr sz="2400">
                <a:solidFill>
                  <a:srgbClr val="0084FF"/>
                </a:solidFill>
                <a:latin typeface="FDCHAK+MS-UIGothic"/>
                <a:cs typeface="FDCHAK+MS-UIGothic"/>
              </a:rPr>
              <a:t>画正方形步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骤</a:t>
            </a:r>
            <a:r>
              <a:rPr sz="2400">
                <a:solidFill>
                  <a:srgbClr val="0084FF"/>
                </a:solidFill>
                <a:latin typeface="FDCHAK+MS-UIGothic"/>
                <a:cs typeface="FDCHAK+MS-UIGothic"/>
              </a:rPr>
              <a:t>演示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ATREWM+WNBBIQ+ArialMT"/>
                <a:cs typeface="ATREWM+WNBBIQ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84FF"/>
                </a:solidFill>
                <a:latin typeface="FDCHAK+MS-UIGothic"/>
                <a:cs typeface="FDCHAK+MS-UIGothic"/>
              </a:rPr>
              <a:t>回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顾</a:t>
            </a:r>
            <a:r>
              <a:rPr sz="2400">
                <a:solidFill>
                  <a:srgbClr val="0084FF"/>
                </a:solidFill>
                <a:latin typeface="FDCHAK+MS-UIGothic"/>
                <a:cs typeface="FDCHAK+MS-UIGothic"/>
              </a:rPr>
              <a:t>与拓展延伸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FDCHAK+MS-UIGothic"/>
                <a:cs typeface="FDCHAK+MS-UIGothic"/>
              </a:rPr>
              <a:t>目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B4BBF2"/>
                </a:solidFill>
                <a:latin typeface="SEJONW+WNNVAN+MicrosoftYaHei-Bold"/>
                <a:cs typeface="SEJONW+WNNVAN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490537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964">
                <a:solidFill>
                  <a:srgbClr val="0084FF"/>
                </a:solidFill>
                <a:latin typeface="FDCHAK+MS-UIGothic"/>
                <a:cs typeface="FDCHAK+MS-UIGothic"/>
              </a:rPr>
              <a:t>件背景与目的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JNQQSJ+JICFOH+Arial-BoldMT"/>
                <a:cs typeface="JNQQSJ+JICFOH+Arial-BoldMT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84FF"/>
                </a:solidFill>
                <a:latin typeface="FDCHAK+MS-UIGothic"/>
                <a:cs typeface="FDCHAK+MS-UIGothic"/>
              </a:rPr>
              <a:t>件背景介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EJONW+WNNVAN+MicrosoftYaHei-Bold"/>
                <a:cs typeface="SEJONW+WNNVA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EJONW+WNNVAN+MicrosoftYaHei-Bold"/>
                <a:cs typeface="SEJONW+WNNVA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EJONW+WNNVAN+MicrosoftYaHei-Bold"/>
                <a:cs typeface="SEJONW+WNNVA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FDCHAK+MS-UIGothic"/>
                <a:cs typeface="FDCHAK+MS-UIGothic"/>
              </a:rPr>
              <a:t>数学知</a:t>
            </a: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识</a:t>
            </a:r>
            <a:r>
              <a:rPr sz="2000" spc="25">
                <a:solidFill>
                  <a:srgbClr val="0084FF"/>
                </a:solidFill>
                <a:latin typeface="FDCHAK+MS-UIGothic"/>
                <a:cs typeface="FDCHAK+MS-UIGothic"/>
              </a:rPr>
              <a:t>体系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FDCHAK+MS-UIGothic"/>
                <a:cs typeface="FDCHAK+MS-UIGothic"/>
              </a:rPr>
              <a:t>学生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实际</a:t>
            </a:r>
            <a:r>
              <a:rPr sz="2000" spc="25">
                <a:solidFill>
                  <a:srgbClr val="0084FF"/>
                </a:solidFill>
                <a:latin typeface="FDCHAK+MS-UIGothic"/>
                <a:cs typeface="FDCHAK+MS-UIGothic"/>
              </a:rPr>
              <a:t>情况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FDCHAK+MS-UIGothic"/>
                <a:cs typeface="FDCHAK+MS-UIGothic"/>
              </a:rPr>
              <a:t>教学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资</a:t>
            </a:r>
            <a:r>
              <a:rPr sz="2000" spc="23">
                <a:solidFill>
                  <a:srgbClr val="0084FF"/>
                </a:solidFill>
                <a:latin typeface="FDCHAK+MS-UIGothic"/>
                <a:cs typeface="FDCHAK+MS-UIGothic"/>
              </a:rPr>
              <a:t>源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现</a:t>
            </a:r>
            <a:r>
              <a:rPr sz="2000">
                <a:solidFill>
                  <a:srgbClr val="0084FF"/>
                </a:solidFill>
                <a:latin typeface="FDCHAK+MS-UIGothic"/>
                <a:cs typeface="FDCHAK+MS-UIGothic"/>
              </a:rPr>
              <a:t>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方形和正方形是初中数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学的基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于提高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学生空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想象能力和几何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能力具有重要作用。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学生在小学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段已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初步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接触了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方形和正方形，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于其性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用仍存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在一定的困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目前，市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上存在大量的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方形和正方形教学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源，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量参差不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齐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教学需求。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FDCHAK+MS-UIGothic"/>
                <a:cs typeface="FDCHAK+MS-UIGothic"/>
              </a:rPr>
              <a:t>教学目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84FF"/>
                </a:solidFill>
                <a:latin typeface="FDCHAK+MS-UIGothic"/>
                <a:cs typeface="FDCHAK+MS-UIGothic"/>
              </a:rPr>
              <a:t>与要求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FDCHAK+MS-UIGothic"/>
                <a:cs typeface="FDCHAK+MS-UIGothic"/>
              </a:rPr>
              <a:t>知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识</a:t>
            </a:r>
            <a:r>
              <a:rPr sz="2300" spc="23">
                <a:solidFill>
                  <a:srgbClr val="0084FF"/>
                </a:solidFill>
                <a:latin typeface="FDCHAK+MS-UIGothic"/>
                <a:cs typeface="FDCHAK+MS-UIGothic"/>
              </a:rPr>
              <a:t>与技能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过</a:t>
            </a:r>
            <a:r>
              <a:rPr sz="2300" spc="25">
                <a:solidFill>
                  <a:srgbClr val="0084FF"/>
                </a:solidFill>
                <a:latin typeface="FDCHAK+MS-UIGothic"/>
                <a:cs typeface="FDCHAK+MS-UIGothic"/>
              </a:rPr>
              <a:t>程与方法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FDCHAK+MS-UIGothic"/>
                <a:cs typeface="FDCHAK+MS-UIGothic"/>
              </a:rPr>
              <a:t>情感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态</a:t>
            </a:r>
            <a:r>
              <a:rPr sz="2300" spc="23">
                <a:solidFill>
                  <a:srgbClr val="0084FF"/>
                </a:solidFill>
                <a:latin typeface="FDCHAK+MS-UIGothic"/>
                <a:cs typeface="FDCHAK+MS-UIGothic"/>
              </a:rPr>
              <a:t>度价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值观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掌握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方形和正方形的定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、性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和判定方法，能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练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运用其解决相关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经历长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方形和正方形的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、探究和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程，培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察、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归纳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、推理和解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的能力。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感受数学与生活的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系，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体会数学的价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和美感，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数学的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趣和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FDCHAK+MS-UIGothic"/>
                <a:cs typeface="FDCHAK+MS-UIGothic"/>
              </a:rPr>
              <a:t>教学方法与手段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FDCHAK+MS-UIGothic"/>
                <a:cs typeface="FDCHAK+MS-UIGothic"/>
              </a:rPr>
              <a:t>探究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发现</a:t>
            </a:r>
            <a:r>
              <a:rPr sz="2300">
                <a:solidFill>
                  <a:srgbClr val="0084FF"/>
                </a:solidFill>
                <a:latin typeface="FDCHAK+MS-UIGothic"/>
                <a:cs typeface="FDCHAK+MS-UIGothic"/>
              </a:rPr>
              <a:t>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学生通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过观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察、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归纳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方式，自主探究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方形和正方形的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和判定方法，培养学生的探究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精神和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新能力。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FDCHAK+MS-UIGothic"/>
                <a:cs typeface="FDCHAK+MS-UIGothic"/>
              </a:rPr>
              <a:t>直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观</a:t>
            </a:r>
            <a:r>
              <a:rPr sz="2300" spc="23">
                <a:solidFill>
                  <a:srgbClr val="0084FF"/>
                </a:solidFill>
                <a:latin typeface="FDCHAK+MS-UIGothic"/>
                <a:cs typeface="FDCHAK+MS-UIGothic"/>
              </a:rPr>
              <a:t>演示法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利用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件中的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画、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形等直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手段，帮助学生理解和掌握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方</a:t>
            </a:r>
          </a:p>
          <a:p>
            <a:pPr marL="5714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形和正方形的性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练习</a:t>
            </a:r>
            <a:r>
              <a:rPr sz="2300" spc="23">
                <a:solidFill>
                  <a:srgbClr val="0084FF"/>
                </a:solidFill>
                <a:latin typeface="FDCHAK+MS-UIGothic"/>
                <a:cs typeface="FDCHAK+MS-UIGothic"/>
              </a:rPr>
              <a:t>巩固法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过设计针对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性的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练习题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，帮助学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生巩固所学知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，提高解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29432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1710">
                <a:solidFill>
                  <a:srgbClr val="0084FF"/>
                </a:solidFill>
                <a:latin typeface="FDCHAK+MS-UIGothic"/>
                <a:cs typeface="FDCHAK+MS-UIGothic"/>
              </a:rPr>
              <a:t>方形基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2898810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JNQQSJ+JICFOH+Arial-BoldMT"/>
                <a:cs typeface="JNQQSJ+JICFOH+Arial-BoldMT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0084FF"/>
                </a:solidFill>
                <a:latin typeface="FDCHAK+MS-UIGothic"/>
                <a:cs typeface="FDCHAK+MS-UIGothic"/>
              </a:rPr>
              <a:t>方形定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FDCHAK+MS-UIGothic"/>
                <a:cs typeface="FDCHAK+MS-UIGothic"/>
              </a:rPr>
              <a:t>及性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23314" y="1896507"/>
            <a:ext cx="800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84FF"/>
                </a:solidFill>
                <a:latin typeface="FDCHAK+MS-UIGothic"/>
                <a:cs typeface="FDCHAK+MS-UIGothic"/>
              </a:rPr>
              <a:t>定</a:t>
            </a:r>
            <a:r>
              <a:rPr sz="180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72965" y="1896507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84FF"/>
                </a:solidFill>
                <a:latin typeface="SimSun"/>
                <a:cs typeface="SimSun"/>
              </a:rPr>
              <a:t>对边</a:t>
            </a:r>
            <a:r>
              <a:rPr sz="1800">
                <a:solidFill>
                  <a:srgbClr val="0084FF"/>
                </a:solidFill>
                <a:latin typeface="FDCHAK+MS-UIGothic"/>
                <a:cs typeface="FDCHAK+MS-UIGothic"/>
              </a:rPr>
              <a:t>相等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18805" y="1949846"/>
            <a:ext cx="14859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84FF"/>
                </a:solidFill>
                <a:latin typeface="SimSun"/>
                <a:cs typeface="SimSun"/>
              </a:rPr>
              <a:t>对</a:t>
            </a:r>
            <a:r>
              <a:rPr sz="1800">
                <a:solidFill>
                  <a:srgbClr val="0084FF"/>
                </a:solidFill>
                <a:latin typeface="FDCHAK+MS-UIGothic"/>
                <a:cs typeface="FDCHAK+MS-UIGothic"/>
              </a:rPr>
              <a:t>角</a:t>
            </a:r>
            <a:r>
              <a:rPr sz="1800">
                <a:solidFill>
                  <a:srgbClr val="0084FF"/>
                </a:solidFill>
                <a:latin typeface="SimSun"/>
                <a:cs typeface="SimSun"/>
              </a:rPr>
              <a:t>线</a:t>
            </a:r>
            <a:r>
              <a:rPr sz="1800">
                <a:solidFill>
                  <a:srgbClr val="0084FF"/>
                </a:solidFill>
                <a:latin typeface="FDCHAK+MS-UIGothic"/>
                <a:cs typeface="FDCHAK+MS-UIGothic"/>
              </a:rPr>
              <a:t>相等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13715" y="2388076"/>
            <a:ext cx="186898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200">
                <a:solidFill>
                  <a:srgbClr val="000000"/>
                </a:solidFill>
                <a:latin typeface="FDCHAK+MS-UIGothic"/>
                <a:cs typeface="FDCHAK+MS-UIGothic"/>
              </a:rPr>
              <a:t>方形是一种四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200">
                <a:solidFill>
                  <a:srgbClr val="000000"/>
                </a:solidFill>
                <a:latin typeface="FDCHAK+MS-UIGothic"/>
                <a:cs typeface="FDCHAK+MS-UIGothic"/>
              </a:rPr>
              <a:t>形，其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291965" y="2388076"/>
            <a:ext cx="186898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200">
                <a:solidFill>
                  <a:srgbClr val="000000"/>
                </a:solidFill>
                <a:latin typeface="FDCHAK+MS-UIGothic"/>
                <a:cs typeface="FDCHAK+MS-UIGothic"/>
              </a:rPr>
              <a:t>方形的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对边长</a:t>
            </a:r>
            <a:r>
              <a:rPr sz="1200">
                <a:solidFill>
                  <a:srgbClr val="000000"/>
                </a:solidFill>
                <a:latin typeface="FDCHAK+MS-UIGothic"/>
                <a:cs typeface="FDCHAK+MS-UIGothic"/>
              </a:rPr>
              <a:t>度相等。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875905" y="2442051"/>
            <a:ext cx="204424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200">
                <a:solidFill>
                  <a:srgbClr val="000000"/>
                </a:solidFill>
                <a:latin typeface="FDCHAK+MS-UIGothic"/>
                <a:cs typeface="FDCHAK+MS-UIGothic"/>
              </a:rPr>
              <a:t>方形的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000000"/>
                </a:solidFill>
                <a:latin typeface="FDCHAK+MS-UIGothic"/>
                <a:cs typeface="FDCHAK+MS-UIGothic"/>
              </a:rPr>
              <a:t>角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线长</a:t>
            </a:r>
            <a:r>
              <a:rPr sz="1200">
                <a:solidFill>
                  <a:srgbClr val="000000"/>
                </a:solidFill>
                <a:latin typeface="FDCHAK+MS-UIGothic"/>
                <a:cs typeface="FDCHAK+MS-UIGothic"/>
              </a:rPr>
              <a:t>度相等。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37515" y="2607786"/>
            <a:ext cx="2044243" cy="6007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FDCHAK+MS-UIGothic"/>
                <a:cs typeface="FDCHAK+MS-UIGothic"/>
              </a:rPr>
              <a:t>中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000000"/>
                </a:solidFill>
                <a:latin typeface="FDCHAK+MS-UIGothic"/>
                <a:cs typeface="FDCHAK+MS-UIGothic"/>
              </a:rPr>
              <a:t>角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200">
                <a:solidFill>
                  <a:srgbClr val="000000"/>
                </a:solidFill>
                <a:latin typeface="FDCHAK+MS-UIGothic"/>
                <a:cs typeface="FDCHAK+MS-UIGothic"/>
              </a:rPr>
              <a:t>相等且相互平行，</a:t>
            </a:r>
          </a:p>
          <a:p>
            <a:pPr marL="380999" marR="0">
              <a:lnSpc>
                <a:spcPts val="1200"/>
              </a:lnSpc>
              <a:spcBef>
                <a:spcPts val="529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FDCHAK+MS-UIGothic"/>
                <a:cs typeface="FDCHAK+MS-UIGothic"/>
              </a:rPr>
              <a:t>相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邻</a:t>
            </a:r>
            <a:r>
              <a:rPr sz="1200">
                <a:solidFill>
                  <a:srgbClr val="000000"/>
                </a:solidFill>
                <a:latin typeface="FDCHAK+MS-UIGothic"/>
                <a:cs typeface="FDCHAK+MS-UIGothic"/>
              </a:rPr>
              <a:t>两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200">
                <a:solidFill>
                  <a:srgbClr val="000000"/>
                </a:solidFill>
                <a:latin typeface="FDCHAK+MS-UIGothic"/>
                <a:cs typeface="FDCHAK+MS-UIGothic"/>
              </a:rPr>
              <a:t>垂直。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876790" y="4143137"/>
            <a:ext cx="1943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84FF"/>
                </a:solidFill>
                <a:latin typeface="SimSun"/>
                <a:cs typeface="SimSun"/>
              </a:rPr>
              <a:t>对</a:t>
            </a:r>
            <a:r>
              <a:rPr sz="1800">
                <a:solidFill>
                  <a:srgbClr val="0084FF"/>
                </a:solidFill>
                <a:latin typeface="FDCHAK+MS-UIGothic"/>
                <a:cs typeface="FDCHAK+MS-UIGothic"/>
              </a:rPr>
              <a:t>角</a:t>
            </a:r>
            <a:r>
              <a:rPr sz="1800">
                <a:solidFill>
                  <a:srgbClr val="0084FF"/>
                </a:solidFill>
                <a:latin typeface="SimSun"/>
                <a:cs typeface="SimSun"/>
              </a:rPr>
              <a:t>线</a:t>
            </a:r>
            <a:r>
              <a:rPr sz="1800">
                <a:solidFill>
                  <a:srgbClr val="0084FF"/>
                </a:solidFill>
                <a:latin typeface="FDCHAK+MS-UIGothic"/>
                <a:cs typeface="FDCHAK+MS-UIGothic"/>
              </a:rPr>
              <a:t>互相平分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973704" y="4197112"/>
            <a:ext cx="800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84FF"/>
                </a:solidFill>
                <a:latin typeface="FDCHAK+MS-UIGothic"/>
                <a:cs typeface="FDCHAK+MS-UIGothic"/>
              </a:rPr>
              <a:t>性</a:t>
            </a:r>
            <a:r>
              <a:rPr sz="1800">
                <a:solidFill>
                  <a:srgbClr val="0084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433184" y="4197112"/>
            <a:ext cx="14859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84FF"/>
                </a:solidFill>
                <a:latin typeface="FDCHAK+MS-UIGothic"/>
                <a:cs typeface="FDCHAK+MS-UIGothic"/>
              </a:rPr>
              <a:t>内角</a:t>
            </a:r>
            <a:r>
              <a:rPr sz="1800">
                <a:solidFill>
                  <a:srgbClr val="0084FF"/>
                </a:solidFill>
                <a:latin typeface="SimSun"/>
                <a:cs typeface="SimSun"/>
              </a:rPr>
              <a:t>为</a:t>
            </a:r>
            <a:r>
              <a:rPr sz="1800">
                <a:solidFill>
                  <a:srgbClr val="0084FF"/>
                </a:solidFill>
                <a:latin typeface="FDCHAK+MS-UIGothic"/>
                <a:cs typeface="FDCHAK+MS-UIGothic"/>
              </a:rPr>
              <a:t>直角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9838690" y="4635341"/>
            <a:ext cx="1927860" cy="8204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200">
                <a:solidFill>
                  <a:srgbClr val="000000"/>
                </a:solidFill>
                <a:latin typeface="FDCHAK+MS-UIGothic"/>
                <a:cs typeface="FDCHAK+MS-UIGothic"/>
              </a:rPr>
              <a:t>方形的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000000"/>
                </a:solidFill>
                <a:latin typeface="FDCHAK+MS-UIGothic"/>
                <a:cs typeface="FDCHAK+MS-UIGothic"/>
              </a:rPr>
              <a:t>角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200">
                <a:solidFill>
                  <a:srgbClr val="000000"/>
                </a:solidFill>
                <a:latin typeface="FDCHAK+MS-UIGothic"/>
                <a:cs typeface="FDCHAK+MS-UIGothic"/>
              </a:rPr>
              <a:t>将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200">
                <a:solidFill>
                  <a:srgbClr val="000000"/>
                </a:solidFill>
                <a:latin typeface="FDCHAK+MS-UIGothic"/>
                <a:cs typeface="FDCHAK+MS-UIGothic"/>
              </a:rPr>
              <a:t>方形</a:t>
            </a:r>
          </a:p>
          <a:p>
            <a:pPr marL="0" marR="0">
              <a:lnSpc>
                <a:spcPts val="1200"/>
              </a:lnSpc>
              <a:spcBef>
                <a:spcPts val="529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FDCHAK+MS-UIGothic"/>
                <a:cs typeface="FDCHAK+MS-UIGothic"/>
              </a:rPr>
              <a:t>平分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000000"/>
                </a:solidFill>
                <a:latin typeface="FDCHAK+MS-UIGothic"/>
                <a:cs typeface="FDCHAK+MS-UIGothic"/>
              </a:rPr>
              <a:t>两个相等的直角三</a:t>
            </a:r>
          </a:p>
          <a:p>
            <a:pPr marL="609600" marR="0">
              <a:lnSpc>
                <a:spcPts val="1200"/>
              </a:lnSpc>
              <a:spcBef>
                <a:spcPts val="58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FDCHAK+MS-UIGothic"/>
                <a:cs typeface="FDCHAK+MS-UIGothic"/>
              </a:rPr>
              <a:t>角形。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2516504" y="4688681"/>
            <a:ext cx="160020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200">
                <a:solidFill>
                  <a:srgbClr val="000000"/>
                </a:solidFill>
                <a:latin typeface="FDCHAK+MS-UIGothic"/>
                <a:cs typeface="FDCHAK+MS-UIGothic"/>
              </a:rPr>
              <a:t>方形具有以下性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6153784" y="4688681"/>
            <a:ext cx="1958179" cy="3906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200">
                <a:solidFill>
                  <a:srgbClr val="000000"/>
                </a:solidFill>
                <a:latin typeface="FDCHAK+MS-UIGothic"/>
                <a:cs typeface="FDCHAK+MS-UIGothic"/>
              </a:rPr>
              <a:t>方形的内角都是</a:t>
            </a:r>
            <a:r>
              <a:rPr sz="1200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90</a:t>
            </a:r>
            <a:r>
              <a:rPr sz="1200">
                <a:solidFill>
                  <a:srgbClr val="000000"/>
                </a:solidFill>
                <a:latin typeface="FDCHAK+MS-UIGothic"/>
                <a:cs typeface="FDCHAK+MS-UIGothic"/>
              </a:rPr>
              <a:t>度的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6776084" y="4908391"/>
            <a:ext cx="6346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FDCHAK+MS-UIGothic"/>
                <a:cs typeface="FDCHAK+MS-UIGothic"/>
              </a:rPr>
              <a:t>直角。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0084FF"/>
                </a:solidFill>
                <a:latin typeface="FDCHAK+MS-UIGothic"/>
                <a:cs typeface="FDCHAK+MS-UIGothic"/>
              </a:rPr>
              <a:t>方形周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0084FF"/>
                </a:solidFill>
                <a:latin typeface="FDCHAK+MS-UIGothic"/>
                <a:cs typeface="FDCHAK+MS-UIGothic"/>
              </a:rPr>
              <a:t>与面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积计</a:t>
            </a:r>
            <a:r>
              <a:rPr sz="3000">
                <a:solidFill>
                  <a:srgbClr val="0084FF"/>
                </a:solidFill>
                <a:latin typeface="FDCHAK+MS-UIGothic"/>
                <a:cs typeface="FDCHAK+MS-UIGothic"/>
              </a:rPr>
              <a:t>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FDCHAK+MS-UIGothic"/>
                <a:cs typeface="FDCHAK+MS-UIGothic"/>
              </a:rPr>
              <a:t>周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长计</a:t>
            </a:r>
            <a:r>
              <a:rPr sz="1550">
                <a:solidFill>
                  <a:srgbClr val="0084FF"/>
                </a:solidFill>
                <a:latin typeface="FDCHAK+MS-UIGothic"/>
                <a:cs typeface="FDCHAK+MS-UIGothic"/>
              </a:rPr>
              <a:t>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方形的周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等于两倍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加两倍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，公式表示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：</a:t>
            </a:r>
            <a:r>
              <a:rPr sz="1350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P</a:t>
            </a:r>
            <a:r>
              <a:rPr sz="1350" spc="44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 </a:t>
            </a:r>
            <a:r>
              <a:rPr sz="1350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=</a:t>
            </a:r>
            <a:r>
              <a:rPr sz="1350" spc="49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 </a:t>
            </a:r>
            <a:r>
              <a:rPr sz="1350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2(l</a:t>
            </a:r>
            <a:r>
              <a:rPr sz="1350" spc="50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 </a:t>
            </a:r>
            <a:r>
              <a:rPr sz="1350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+</a:t>
            </a:r>
            <a:r>
              <a:rPr sz="1350" spc="50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 </a:t>
            </a:r>
            <a:r>
              <a:rPr sz="1350" spc="25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w)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其中</a:t>
            </a:r>
            <a:r>
              <a:rPr sz="1350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l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为长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，</a:t>
            </a:r>
            <a:r>
              <a:rPr sz="1350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w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为宽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FDCHAK+MS-UIGothic"/>
                <a:cs typeface="FDCHAK+MS-UIGothic"/>
              </a:rPr>
              <a:t>面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积计</a:t>
            </a:r>
            <a:r>
              <a:rPr sz="1550">
                <a:solidFill>
                  <a:srgbClr val="0084FF"/>
                </a:solidFill>
                <a:latin typeface="FDCHAK+MS-UIGothic"/>
                <a:cs typeface="FDCHAK+MS-UIGothic"/>
              </a:rPr>
              <a:t>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5672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方形的面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等于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乘以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，公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 spc="-25">
                <a:solidFill>
                  <a:srgbClr val="000000"/>
                </a:solidFill>
                <a:latin typeface="FDCHAK+MS-UIGothic"/>
                <a:cs typeface="FDCHAK+MS-UIGothic"/>
              </a:rPr>
              <a:t>式表示</a:t>
            </a:r>
            <a:r>
              <a:rPr sz="1350" spc="-23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 spc="-25">
                <a:solidFill>
                  <a:srgbClr val="000000"/>
                </a:solidFill>
                <a:latin typeface="FDCHAK+MS-UIGothic"/>
                <a:cs typeface="FDCHAK+MS-UIGothic"/>
              </a:rPr>
              <a:t>：</a:t>
            </a:r>
            <a:r>
              <a:rPr sz="1350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A</a:t>
            </a:r>
            <a:r>
              <a:rPr sz="1350" spc="-113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 </a:t>
            </a:r>
            <a:r>
              <a:rPr sz="1350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=</a:t>
            </a:r>
            <a:r>
              <a:rPr sz="1350" spc="-115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 </a:t>
            </a:r>
            <a:r>
              <a:rPr sz="1350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l</a:t>
            </a:r>
            <a:r>
              <a:rPr sz="1350" spc="-114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 </a:t>
            </a:r>
            <a:r>
              <a:rPr sz="1350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*</a:t>
            </a:r>
            <a:r>
              <a:rPr sz="1350" spc="-114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 </a:t>
            </a:r>
            <a:r>
              <a:rPr sz="1350" spc="-44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w</a:t>
            </a:r>
            <a:r>
              <a:rPr sz="1350" spc="-44">
                <a:solidFill>
                  <a:srgbClr val="000000"/>
                </a:solidFill>
                <a:latin typeface="FDCHAK+MS-UIGothic"/>
                <a:cs typeface="FDCHAK+MS-UIGothic"/>
              </a:rPr>
              <a:t>，其中</a:t>
            </a:r>
            <a:r>
              <a:rPr sz="1350" spc="-44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l</a:t>
            </a:r>
            <a:r>
              <a:rPr sz="1350" spc="-44">
                <a:solidFill>
                  <a:srgbClr val="000000"/>
                </a:solidFill>
                <a:latin typeface="SimSun"/>
                <a:cs typeface="SimSun"/>
              </a:rPr>
              <a:t>为长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w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为宽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FDCHAK+MS-UIGothic"/>
                <a:cs typeface="FDCHAK+MS-UIGothic"/>
              </a:rPr>
              <a:t>常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见长</a:t>
            </a:r>
            <a:r>
              <a:rPr sz="3000">
                <a:solidFill>
                  <a:srgbClr val="0084FF"/>
                </a:solidFill>
                <a:latin typeface="FDCHAK+MS-UIGothic"/>
                <a:cs typeface="FDCHAK+MS-UIGothic"/>
              </a:rPr>
              <a:t>方形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0084FF"/>
                </a:solidFill>
                <a:latin typeface="FDCHAK+MS-UIGothic"/>
                <a:cs typeface="FDCHAK+MS-UIGothic"/>
              </a:rPr>
              <a:t>形展示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实</a:t>
            </a:r>
            <a:r>
              <a:rPr sz="1550" spc="25">
                <a:solidFill>
                  <a:srgbClr val="0084FF"/>
                </a:solidFill>
                <a:latin typeface="FDCHAK+MS-UIGothic"/>
                <a:cs typeface="FDCHAK+MS-UIGothic"/>
              </a:rPr>
              <a:t>物展示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313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展示常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方形物体，如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窗、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本、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电视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等，帮助学生建立直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观认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知。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50" spc="25">
                <a:solidFill>
                  <a:srgbClr val="FFFFFF"/>
                </a:solidFill>
                <a:latin typeface="FDCHAK+MS-UIGothic"/>
                <a:cs typeface="FDCHAK+MS-UIGothic"/>
              </a:rPr>
              <a:t>形展示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19375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DCHAK+MS-UIGothic"/>
                <a:cs typeface="FDCHAK+MS-UIGothic"/>
              </a:rPr>
              <a:t>展示多种不同大小、方向的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FDCHAK+MS-UIGothic"/>
                <a:cs typeface="FDCHAK+MS-UIGothic"/>
              </a:rPr>
              <a:t>方形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DCHAK+MS-UIGothic"/>
                <a:cs typeface="FDCHAK+MS-UIGothic"/>
              </a:rPr>
              <a:t>形，帮助学生熟悉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FDCHAK+MS-UIGothic"/>
                <a:cs typeface="FDCHAK+MS-UIGothic"/>
              </a:rPr>
              <a:t>方形的基本特征。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3607086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FDCHAK+MS-UIGothic"/>
                <a:cs typeface="FDCHAK+MS-UIGothic"/>
              </a:rPr>
              <a:t>正方形基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JNQQSJ+JICFOH+Arial-BoldMT"/>
                <a:cs typeface="JNQQSJ+JICFOH+Arial-BoldMT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FDCHAK+MS-UIGothic"/>
                <a:cs typeface="FDCHAK+MS-UIGothic"/>
              </a:rPr>
              <a:t>正方形定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FDCHAK+MS-UIGothic"/>
                <a:cs typeface="FDCHAK+MS-UIGothic"/>
              </a:rPr>
              <a:t>及性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38045" y="178180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DCHAK+MS-UIGothic"/>
                <a:cs typeface="FDCHAK+MS-UIGothic"/>
              </a:rPr>
              <a:t>定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77559" y="1781175"/>
            <a:ext cx="837732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DCHAK+MS-UIGothic"/>
                <a:cs typeface="FDCHAK+MS-UIGothic"/>
              </a:rPr>
              <a:t>性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600">
                <a:solidFill>
                  <a:srgbClr val="FFFFFF"/>
                </a:solidFill>
                <a:latin typeface="SEJONW+WNNVAN+MicrosoftYaHei-Bold"/>
                <a:cs typeface="SEJONW+WNNVAN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正方形是四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相等、四个角都是直角的四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形。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16543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相等。即正方形的四条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边长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度相等，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作</a:t>
            </a:r>
            <a:r>
              <a:rPr sz="1350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a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84704" y="4335779"/>
            <a:ext cx="837732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DCHAK+MS-UIGothic"/>
                <a:cs typeface="FDCHAK+MS-UIGothic"/>
              </a:rPr>
              <a:t>性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600">
                <a:solidFill>
                  <a:srgbClr val="FFFFFF"/>
                </a:solidFill>
                <a:latin typeface="SEJONW+WNNVAN+MicrosoftYaHei-Bold"/>
                <a:cs typeface="SEJONW+WNNVAN+MicrosoftYaHei-Bold"/>
              </a:rPr>
              <a:t>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877559" y="4335779"/>
            <a:ext cx="837732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DCHAK+MS-UIGothic"/>
                <a:cs typeface="FDCHAK+MS-UIGothic"/>
              </a:rPr>
              <a:t>性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600">
                <a:solidFill>
                  <a:srgbClr val="FFFFFF"/>
                </a:solidFill>
                <a:latin typeface="SEJONW+WNNVAN+MicrosoftYaHei-Bold"/>
                <a:cs typeface="SEJONW+WNNVAN+MicrosoftYaHei-Bold"/>
              </a:rPr>
              <a:t>3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四个角都是直角。即正方形的每个内角都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相等且垂直平分。即正方形的两条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线长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度相等，且互相垂直平分，把正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方形分成四个全等的直角三角形。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25169" y="5563723"/>
            <a:ext cx="813540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是</a:t>
            </a:r>
            <a:r>
              <a:rPr sz="1350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90°</a:t>
            </a:r>
            <a:r>
              <a:rPr sz="1350">
                <a:solidFill>
                  <a:srgbClr val="000000"/>
                </a:solidFill>
                <a:latin typeface="FDCHAK+MS-UIGothic"/>
                <a:cs typeface="FDCHA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FDCHAK+MS-UIGothic"/>
                <a:cs typeface="FDCHAK+MS-UIGothic"/>
              </a:rPr>
              <a:t>正方形周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0084FF"/>
                </a:solidFill>
                <a:latin typeface="FDCHAK+MS-UIGothic"/>
                <a:cs typeface="FDCHAK+MS-UIGothic"/>
              </a:rPr>
              <a:t>与面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积计</a:t>
            </a:r>
            <a:r>
              <a:rPr sz="3000">
                <a:solidFill>
                  <a:srgbClr val="0084FF"/>
                </a:solidFill>
                <a:latin typeface="FDCHAK+MS-UIGothic"/>
                <a:cs typeface="FDCHAK+MS-UIGothic"/>
              </a:rPr>
              <a:t>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FDCHAK+MS-UIGothic"/>
                <a:cs typeface="FDCHAK+MS-UIGothic"/>
              </a:rPr>
              <a:t>周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368507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正方形的周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等于四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之和，即</a:t>
            </a:r>
            <a:r>
              <a:rPr sz="1500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P=4a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FDCHAK+MS-UIGothic"/>
                <a:cs typeface="FDCHAK+MS-UIGothic"/>
              </a:rPr>
              <a:t>面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385574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正方形的面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等于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边长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的平方，即</a:t>
            </a:r>
            <a:r>
              <a:rPr sz="1500">
                <a:solidFill>
                  <a:srgbClr val="000000"/>
                </a:solidFill>
                <a:latin typeface="QSMELI+GJKWHM+MicrosoftYaHei"/>
                <a:cs typeface="QSMELI+GJKWHM+MicrosoftYaHei"/>
              </a:rPr>
              <a:t>S=a²</a:t>
            </a:r>
            <a:r>
              <a:rPr sz="1500">
                <a:solidFill>
                  <a:srgbClr val="000000"/>
                </a:solidFill>
                <a:latin typeface="FDCHAK+MS-UIGothic"/>
                <a:cs typeface="FDCHA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https://d.book118.com/355200331043011113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FDCHAK+MS-UIGothic</vt:lpstr>
      <vt:lpstr>ATREWM+WNBBIQ+ArialMT</vt:lpstr>
      <vt:lpstr>Times New Roman</vt:lpstr>
      <vt:lpstr>SimSun</vt:lpstr>
      <vt:lpstr>SEJONW+WNNVAN+MicrosoftYaHei-Bold</vt:lpstr>
      <vt:lpstr>JNQQSJ+JICFOH+Arial-BoldMT</vt:lpstr>
      <vt:lpstr>QSMELI+GJKWHM+MicrosoftYaHei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2024-09-19T21:07:05.585</cp:lastPrinted>
  <dcterms:created xsi:type="dcterms:W3CDTF">2024-09-19T13:07:05Z</dcterms:created>
  <dcterms:modified xsi:type="dcterms:W3CDTF">2024-09-19T13:07:06Z</dcterms:modified>
</cp:coreProperties>
</file>