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embeddedFontLst>
    <p:embeddedFont>
      <p:font typeface="IVKTIM+VKLTOG+MicrosoftYaHei-Bold"/>
      <p:regular r:id="rId16"/>
    </p:embeddedFont>
    <p:embeddedFont>
      <p:font typeface="WTTAWE+MS-UIGothic"/>
      <p:regular r:id="rId17"/>
    </p:embeddedFont>
    <p:embeddedFont>
      <p:font typeface="DGOQBQ+QHBGCK+MicrosoftYaHei"/>
      <p:regular r:id="rId18"/>
    </p:embeddedFont>
  </p:embeddedFontLst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font" Target="fonts/font1.fntdata" /><Relationship Id="rId17" Type="http://schemas.openxmlformats.org/officeDocument/2006/relationships/font" Target="fonts/font2.fntdata" /><Relationship Id="rId18" Type="http://schemas.openxmlformats.org/officeDocument/2006/relationships/font" Target="fonts/font3.fntdata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EB8FD7-DF27-426E-A85A-0CECAFADEF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179FA0-365B-4DEB-B88D-E3786689B4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9309D1-E4BE-467B-A1FB-BD1F5A1BE1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5471E1B-61F3-4A6B-8AB3-FB97B4E745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C825DD9-9C62-410B-9D2A-A46CCFC0A1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BBE36C8-12DA-4ECF-BC0C-B7B8D3A49D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F7E7EEE-1AB9-419D-A7A2-6CE2D249C4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47F4710-940E-4CE8-A26B-9F2CCB3E09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87D5899-082A-459C-81C0-F25A6B7A65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01D64E-E432-4EAB-B274-7E2C842D52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27DBE3-3E0A-41AA-BA97-FE86523309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5520421121401112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478779" y="1309651"/>
            <a:ext cx="16114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5CA5F4"/>
                </a:solidFill>
                <a:latin typeface="IVKTIM+VKLTOG+MicrosoftYaHei-Bold"/>
                <a:cs typeface="IVKTIM+VKLTOG+MicrosoftYaHei-Bold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609FFF"/>
                </a:solidFill>
                <a:latin typeface="WTTAWE+MS-UIGothic"/>
                <a:cs typeface="WTTAWE+MS-UIGothic"/>
              </a:rPr>
              <a:t>物</a:t>
            </a:r>
            <a:r>
              <a:rPr sz="3000">
                <a:solidFill>
                  <a:srgbClr val="609FFF"/>
                </a:solidFill>
                <a:latin typeface="SimSun"/>
                <a:cs typeface="SimSun"/>
              </a:rPr>
              <a:t>质</a:t>
            </a:r>
            <a:r>
              <a:rPr sz="3000">
                <a:solidFill>
                  <a:srgbClr val="609FFF"/>
                </a:solidFill>
                <a:latin typeface="WTTAWE+MS-UIGothic"/>
                <a:cs typeface="WTTAWE+MS-UIGothic"/>
              </a:rPr>
              <a:t>分</a:t>
            </a:r>
            <a:r>
              <a:rPr sz="3000">
                <a:solidFill>
                  <a:srgbClr val="609FFF"/>
                </a:solidFill>
                <a:latin typeface="SimSun"/>
                <a:cs typeface="SimSun"/>
              </a:rPr>
              <a:t>类</a:t>
            </a:r>
            <a:r>
              <a:rPr sz="3000">
                <a:solidFill>
                  <a:srgbClr val="609FFF"/>
                </a:solidFill>
                <a:latin typeface="WTTAWE+MS-UIGothic"/>
                <a:cs typeface="WTTAWE+MS-UIGothic"/>
              </a:rPr>
              <a:t>的意</a:t>
            </a:r>
            <a:r>
              <a:rPr sz="3000">
                <a:solidFill>
                  <a:srgbClr val="609FFF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779270" y="1709959"/>
            <a:ext cx="21780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WTTAWE+MS-UIGothic"/>
                <a:cs typeface="WTTAWE+MS-UIGothic"/>
              </a:rPr>
              <a:t>方便研究和学</a:t>
            </a:r>
            <a:r>
              <a:rPr sz="2000">
                <a:solidFill>
                  <a:srgbClr val="FFFDFD"/>
                </a:solidFill>
                <a:latin typeface="SimSun"/>
                <a:cs typeface="SimSun"/>
              </a:rPr>
              <a:t>习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183244" y="1709959"/>
            <a:ext cx="2953715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WTTAWE+MS-UIGothic"/>
                <a:cs typeface="WTTAWE+MS-UIGothic"/>
              </a:rPr>
              <a:t>有助于</a:t>
            </a: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预测</a:t>
            </a:r>
            <a:r>
              <a:rPr sz="2000" spc="23">
                <a:solidFill>
                  <a:srgbClr val="FFFDFD"/>
                </a:solidFill>
                <a:latin typeface="WTTAWE+MS-UIGothic"/>
                <a:cs typeface="WTTAWE+MS-UIGothic"/>
              </a:rPr>
              <a:t>新物</a:t>
            </a: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质</a:t>
            </a:r>
            <a:r>
              <a:rPr sz="2000" spc="23">
                <a:solidFill>
                  <a:srgbClr val="FFFDFD"/>
                </a:solidFill>
                <a:latin typeface="WTTAWE+MS-UIGothic"/>
                <a:cs typeface="WTTAWE+MS-UIGothic"/>
              </a:rPr>
              <a:t>性</a:t>
            </a:r>
            <a:r>
              <a:rPr sz="2000">
                <a:solidFill>
                  <a:srgbClr val="FFFDFD"/>
                </a:solidFill>
                <a:latin typeface="SimSun"/>
                <a:cs typeface="SimSun"/>
              </a:rPr>
              <a:t>质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209675" y="2452742"/>
            <a:ext cx="3431604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WTTAWE+MS-UIGothic"/>
                <a:cs typeface="WTTAWE+MS-UIGothic"/>
              </a:rPr>
              <a:t>通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FFDFD"/>
                </a:solidFill>
                <a:latin typeface="WTTAWE+MS-UIGothic"/>
                <a:cs typeface="WTTAWE+MS-UIGothic"/>
              </a:rPr>
              <a:t>将物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FFFDFD"/>
                </a:solidFill>
                <a:latin typeface="WTTAWE+MS-UIGothic"/>
                <a:cs typeface="WTTAWE+MS-UIGothic"/>
              </a:rPr>
              <a:t>分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类</a:t>
            </a:r>
            <a:r>
              <a:rPr sz="1500">
                <a:solidFill>
                  <a:srgbClr val="FFFDFD"/>
                </a:solidFill>
                <a:latin typeface="WTTAWE+MS-UIGothic"/>
                <a:cs typeface="WTTAWE+MS-UIGothic"/>
              </a:rPr>
              <a:t>，我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们</a:t>
            </a:r>
            <a:r>
              <a:rPr sz="1500">
                <a:solidFill>
                  <a:srgbClr val="FFFDFD"/>
                </a:solidFill>
                <a:latin typeface="WTTAWE+MS-UIGothic"/>
                <a:cs typeface="WTTAWE+MS-UIGothic"/>
              </a:rPr>
              <a:t>可以将性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FFFDFD"/>
                </a:solidFill>
                <a:latin typeface="WTTAWE+MS-UIGothic"/>
                <a:cs typeface="WTTAWE+MS-UIGothic"/>
              </a:rPr>
              <a:t>相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WTTAWE+MS-UIGothic"/>
                <a:cs typeface="WTTAWE+MS-UIGothic"/>
              </a:rPr>
              <a:t>似的物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质归为</a:t>
            </a:r>
            <a:r>
              <a:rPr sz="1500">
                <a:solidFill>
                  <a:srgbClr val="FFFDFD"/>
                </a:solidFill>
                <a:latin typeface="WTTAWE+MS-UIGothic"/>
                <a:cs typeface="WTTAWE+MS-UIGothic"/>
              </a:rPr>
              <a:t>一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类</a:t>
            </a:r>
            <a:r>
              <a:rPr sz="1500">
                <a:solidFill>
                  <a:srgbClr val="FFFDFD"/>
                </a:solidFill>
                <a:latin typeface="WTTAWE+MS-UIGothic"/>
                <a:cs typeface="WTTAWE+MS-UIGothic"/>
              </a:rPr>
              <a:t>，方便研究和学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习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WTTAWE+MS-UIGothic"/>
                <a:cs typeface="WTTAWE+MS-UIGothic"/>
              </a:rPr>
              <a:t>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FFFDFD"/>
                </a:solidFill>
                <a:latin typeface="WTTAWE+MS-UIGothic"/>
                <a:cs typeface="WTTAWE+MS-UIGothic"/>
              </a:rPr>
              <a:t>行。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7999730" y="2452742"/>
            <a:ext cx="3431604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WTTAWE+MS-UIGothic"/>
                <a:cs typeface="WTTAWE+MS-UIGothic"/>
              </a:rPr>
              <a:t>基于已知的物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质类别</a:t>
            </a:r>
            <a:r>
              <a:rPr sz="1500">
                <a:solidFill>
                  <a:srgbClr val="FFFDFD"/>
                </a:solidFill>
                <a:latin typeface="WTTAWE+MS-UIGothic"/>
                <a:cs typeface="WTTAWE+MS-UIGothic"/>
              </a:rPr>
              <a:t>和性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FFFDFD"/>
                </a:solidFill>
                <a:latin typeface="WTTAWE+MS-UIGothic"/>
                <a:cs typeface="WTTAWE+MS-UIGothic"/>
              </a:rPr>
              <a:t>，我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们</a:t>
            </a:r>
            <a:r>
              <a:rPr sz="1500">
                <a:solidFill>
                  <a:srgbClr val="FFFDFD"/>
                </a:solidFill>
                <a:latin typeface="WTTAWE+MS-UIGothic"/>
                <a:cs typeface="WTTAWE+MS-UIGothic"/>
              </a:rPr>
              <a:t>可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WTTAWE+MS-UIGothic"/>
                <a:cs typeface="WTTAWE+MS-UIGothic"/>
              </a:rPr>
              <a:t>以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预测</a:t>
            </a:r>
            <a:r>
              <a:rPr sz="1500">
                <a:solidFill>
                  <a:srgbClr val="FFFDFD"/>
                </a:solidFill>
                <a:latin typeface="WTTAWE+MS-UIGothic"/>
                <a:cs typeface="WTTAWE+MS-UIGothic"/>
              </a:rPr>
              <a:t>新物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FFFDFD"/>
                </a:solidFill>
                <a:latin typeface="WTTAWE+MS-UIGothic"/>
                <a:cs typeface="WTTAWE+MS-UIGothic"/>
              </a:rPr>
              <a:t>的性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FFFDFD"/>
                </a:solidFill>
                <a:latin typeface="WTTAWE+MS-UIGothic"/>
                <a:cs typeface="WTTAWE+MS-UIGothic"/>
              </a:rPr>
              <a:t>，从而更好地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进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WTTAWE+MS-UIGothic"/>
                <a:cs typeface="WTTAWE+MS-UIGothic"/>
              </a:rPr>
              <a:t>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实验设计</a:t>
            </a:r>
            <a:r>
              <a:rPr sz="1500">
                <a:solidFill>
                  <a:srgbClr val="FFFDFD"/>
                </a:solidFill>
                <a:latin typeface="WTTAWE+MS-UIGothic"/>
                <a:cs typeface="WTTAWE+MS-UIGothic"/>
              </a:rPr>
              <a:t>和研究。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88534" y="3853719"/>
            <a:ext cx="2953715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WTTAWE+MS-UIGothic"/>
                <a:cs typeface="WTTAWE+MS-UIGothic"/>
              </a:rPr>
              <a:t>有助于理解物</a:t>
            </a:r>
            <a:r>
              <a:rPr sz="2000" spc="23">
                <a:solidFill>
                  <a:srgbClr val="FFFDFD"/>
                </a:solidFill>
                <a:latin typeface="SimSun"/>
                <a:cs typeface="SimSun"/>
              </a:rPr>
              <a:t>质</a:t>
            </a:r>
            <a:r>
              <a:rPr sz="2000" spc="25">
                <a:solidFill>
                  <a:srgbClr val="FFFDFD"/>
                </a:solidFill>
                <a:latin typeface="WTTAWE+MS-UIGothic"/>
                <a:cs typeface="WTTAWE+MS-UIGothic"/>
              </a:rPr>
              <a:t>的性</a:t>
            </a:r>
            <a:r>
              <a:rPr sz="2000">
                <a:solidFill>
                  <a:srgbClr val="FFFDFD"/>
                </a:solidFill>
                <a:latin typeface="SimSun"/>
                <a:cs typeface="SimSun"/>
              </a:rPr>
              <a:t>质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604384" y="4597138"/>
            <a:ext cx="3505200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WTTAWE+MS-UIGothic"/>
                <a:cs typeface="WTTAWE+MS-UIGothic"/>
              </a:rPr>
              <a:t>通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FFDFD"/>
                </a:solidFill>
                <a:latin typeface="WTTAWE+MS-UIGothic"/>
                <a:cs typeface="WTTAWE+MS-UIGothic"/>
              </a:rPr>
              <a:t>分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类</a:t>
            </a:r>
            <a:r>
              <a:rPr sz="1500">
                <a:solidFill>
                  <a:srgbClr val="FFFDFD"/>
                </a:solidFill>
                <a:latin typeface="WTTAWE+MS-UIGothic"/>
                <a:cs typeface="WTTAWE+MS-UIGothic"/>
              </a:rPr>
              <a:t>，我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们</a:t>
            </a:r>
            <a:r>
              <a:rPr sz="1500">
                <a:solidFill>
                  <a:srgbClr val="FFFDFD"/>
                </a:solidFill>
                <a:latin typeface="WTTAWE+MS-UIGothic"/>
                <a:cs typeface="WTTAWE+MS-UIGothic"/>
              </a:rPr>
              <a:t>可以更好地理解不同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类别</a:t>
            </a:r>
            <a:r>
              <a:rPr sz="1500">
                <a:solidFill>
                  <a:srgbClr val="FFFDFD"/>
                </a:solidFill>
                <a:latin typeface="WTTAWE+MS-UIGothic"/>
                <a:cs typeface="WTTAWE+MS-UIGothic"/>
              </a:rPr>
              <a:t>的物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FFFDFD"/>
                </a:solidFill>
                <a:latin typeface="WTTAWE+MS-UIGothic"/>
                <a:cs typeface="WTTAWE+MS-UIGothic"/>
              </a:rPr>
              <a:t>具有哪些共同的性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FFFDFD"/>
                </a:solidFill>
                <a:latin typeface="WTTAWE+MS-UIGothic"/>
                <a:cs typeface="WTTAWE+MS-UIGothic"/>
              </a:rPr>
              <a:t>和特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WTTAWE+MS-UIGothic"/>
                <a:cs typeface="WTTAWE+MS-UIGothic"/>
              </a:rPr>
              <a:t>点。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609FFF"/>
                </a:solidFill>
                <a:latin typeface="WTTAWE+MS-UIGothic"/>
                <a:cs typeface="WTTAWE+MS-UIGothic"/>
              </a:rPr>
              <a:t>物</a:t>
            </a:r>
            <a:r>
              <a:rPr sz="3000">
                <a:solidFill>
                  <a:srgbClr val="609FFF"/>
                </a:solidFill>
                <a:latin typeface="SimSun"/>
                <a:cs typeface="SimSun"/>
              </a:rPr>
              <a:t>质</a:t>
            </a:r>
            <a:r>
              <a:rPr sz="3000">
                <a:solidFill>
                  <a:srgbClr val="609FFF"/>
                </a:solidFill>
                <a:latin typeface="WTTAWE+MS-UIGothic"/>
                <a:cs typeface="WTTAWE+MS-UIGothic"/>
              </a:rPr>
              <a:t>分</a:t>
            </a:r>
            <a:r>
              <a:rPr sz="3000">
                <a:solidFill>
                  <a:srgbClr val="609FFF"/>
                </a:solidFill>
                <a:latin typeface="SimSun"/>
                <a:cs typeface="SimSun"/>
              </a:rPr>
              <a:t>类</a:t>
            </a:r>
            <a:r>
              <a:rPr sz="3000">
                <a:solidFill>
                  <a:srgbClr val="609FFF"/>
                </a:solidFill>
                <a:latin typeface="WTTAWE+MS-UIGothic"/>
                <a:cs typeface="WTTAWE+MS-UIGothic"/>
              </a:rPr>
              <a:t>的依据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857375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DGOQBQ+QHBGCK+MicrosoftYaHei"/>
                <a:cs typeface="DGOQBQ+QHBGCK+MicrosoftYaHei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53517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DGOQBQ+QHBGCK+MicrosoftYaHei"/>
                <a:cs typeface="DGOQBQ+QHBGCK+MicrosoftYaHei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21360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DGOQBQ+QHBGCK+MicrosoftYaHei"/>
                <a:cs typeface="DGOQBQ+QHBGCK+MicrosoftYaHei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89203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DGOQBQ+QHBGCK+MicrosoftYaHei"/>
                <a:cs typeface="DGOQBQ+QHBGCK+MicrosoftYaHei"/>
              </a:rPr>
              <a:t>04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1676400" y="4788530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609FFF"/>
                </a:solidFill>
                <a:latin typeface="SimSun"/>
                <a:cs typeface="SimSun"/>
              </a:rPr>
              <a:t>组</a:t>
            </a:r>
            <a:r>
              <a:rPr sz="1550" spc="25">
                <a:solidFill>
                  <a:srgbClr val="609FFF"/>
                </a:solidFill>
                <a:latin typeface="WTTAWE+MS-UIGothic"/>
                <a:cs typeface="WTTAWE+MS-UIGothic"/>
              </a:rPr>
              <a:t>成元素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383404" y="4788530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609FFF"/>
                </a:solidFill>
                <a:latin typeface="WTTAWE+MS-UIGothic"/>
                <a:cs typeface="WTTAWE+MS-UIGothic"/>
              </a:rPr>
              <a:t>物</a:t>
            </a:r>
            <a:r>
              <a:rPr sz="1550" spc="25">
                <a:solidFill>
                  <a:srgbClr val="609FFF"/>
                </a:solidFill>
                <a:latin typeface="SimSun"/>
                <a:cs typeface="SimSun"/>
              </a:rPr>
              <a:t>质</a:t>
            </a:r>
            <a:r>
              <a:rPr sz="1550" spc="25">
                <a:solidFill>
                  <a:srgbClr val="609FFF"/>
                </a:solidFill>
                <a:latin typeface="WTTAWE+MS-UIGothic"/>
                <a:cs typeface="WTTAWE+MS-UIGothic"/>
              </a:rPr>
              <a:t>状</a:t>
            </a:r>
            <a:r>
              <a:rPr sz="1550">
                <a:solidFill>
                  <a:srgbClr val="609FFF"/>
                </a:solidFill>
                <a:latin typeface="SimSun"/>
                <a:cs typeface="SimSun"/>
              </a:rPr>
              <a:t>态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6927850" y="4788530"/>
            <a:ext cx="1292320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609FFF"/>
                </a:solidFill>
                <a:latin typeface="SimSun"/>
                <a:cs typeface="SimSun"/>
              </a:rPr>
              <a:t>结</a:t>
            </a:r>
            <a:r>
              <a:rPr sz="1550" spc="25">
                <a:solidFill>
                  <a:srgbClr val="609FFF"/>
                </a:solidFill>
                <a:latin typeface="WTTAWE+MS-UIGothic"/>
                <a:cs typeface="WTTAWE+MS-UIGothic"/>
              </a:rPr>
              <a:t>构和性</a:t>
            </a:r>
            <a:r>
              <a:rPr sz="1550">
                <a:solidFill>
                  <a:srgbClr val="609FFF"/>
                </a:solidFill>
                <a:latin typeface="SimSun"/>
                <a:cs typeface="SimSun"/>
              </a:rPr>
              <a:t>质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9934575" y="4788530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609FFF"/>
                </a:solidFill>
                <a:latin typeface="WTTAWE+MS-UIGothic"/>
                <a:cs typeface="WTTAWE+MS-UIGothic"/>
              </a:rPr>
              <a:t>用途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609FFF"/>
                </a:solidFill>
                <a:latin typeface="WTTAWE+MS-UIGothic"/>
                <a:cs typeface="WTTAWE+MS-UIGothic"/>
              </a:rPr>
              <a:t>物</a:t>
            </a:r>
            <a:r>
              <a:rPr sz="3000">
                <a:solidFill>
                  <a:srgbClr val="609FFF"/>
                </a:solidFill>
                <a:latin typeface="SimSun"/>
                <a:cs typeface="SimSun"/>
              </a:rPr>
              <a:t>质</a:t>
            </a:r>
            <a:r>
              <a:rPr sz="3000">
                <a:solidFill>
                  <a:srgbClr val="609FFF"/>
                </a:solidFill>
                <a:latin typeface="WTTAWE+MS-UIGothic"/>
                <a:cs typeface="WTTAWE+MS-UIGothic"/>
              </a:rPr>
              <a:t>分</a:t>
            </a:r>
            <a:r>
              <a:rPr sz="3000">
                <a:solidFill>
                  <a:srgbClr val="609FFF"/>
                </a:solidFill>
                <a:latin typeface="SimSun"/>
                <a:cs typeface="SimSun"/>
              </a:rPr>
              <a:t>类</a:t>
            </a:r>
            <a:r>
              <a:rPr sz="3000">
                <a:solidFill>
                  <a:srgbClr val="609FFF"/>
                </a:solidFill>
                <a:latin typeface="WTTAWE+MS-UIGothic"/>
                <a:cs typeface="WTTAWE+MS-UIGothic"/>
              </a:rPr>
              <a:t>的</a:t>
            </a:r>
            <a:r>
              <a:rPr sz="3000">
                <a:solidFill>
                  <a:srgbClr val="609FFF"/>
                </a:solidFill>
                <a:latin typeface="SimSun"/>
                <a:cs typeface="SimSun"/>
              </a:rPr>
              <a:t>层级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097270" y="1499036"/>
            <a:ext cx="2501836" cy="23793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609FFF"/>
                </a:solidFill>
                <a:latin typeface="WTTAWE+MS-UIGothic"/>
                <a:cs typeface="WTTAWE+MS-UIGothic"/>
              </a:rPr>
              <a:t>元素周期表分</a:t>
            </a:r>
            <a:r>
              <a:rPr sz="2300">
                <a:solidFill>
                  <a:srgbClr val="609FFF"/>
                </a:solidFill>
                <a:latin typeface="SimSun"/>
                <a:cs typeface="SimSun"/>
              </a:rPr>
              <a:t>类</a:t>
            </a:r>
          </a:p>
          <a:p>
            <a:pPr marL="0" marR="0">
              <a:lnSpc>
                <a:spcPts val="2300"/>
              </a:lnSpc>
              <a:spcBef>
                <a:spcPts val="10685"/>
              </a:spcBef>
              <a:spcAft>
                <a:spcPct val="0"/>
              </a:spcAft>
            </a:pPr>
            <a:r>
              <a:rPr sz="2300" spc="25">
                <a:solidFill>
                  <a:srgbClr val="609FFF"/>
                </a:solidFill>
                <a:latin typeface="WTTAWE+MS-UIGothic"/>
                <a:cs typeface="WTTAWE+MS-UIGothic"/>
              </a:rPr>
              <a:t>酸碱分</a:t>
            </a:r>
            <a:r>
              <a:rPr sz="2300">
                <a:solidFill>
                  <a:srgbClr val="609FFF"/>
                </a:solidFill>
                <a:latin typeface="SimSun"/>
                <a:cs typeface="SimSun"/>
              </a:rPr>
              <a:t>类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097270" y="4800401"/>
            <a:ext cx="3092462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609FFF"/>
                </a:solidFill>
                <a:latin typeface="WTTAWE+MS-UIGothic"/>
                <a:cs typeface="WTTAWE+MS-UIGothic"/>
              </a:rPr>
              <a:t>有机物与无机物分</a:t>
            </a:r>
            <a:r>
              <a:rPr sz="2300">
                <a:solidFill>
                  <a:srgbClr val="609FFF"/>
                </a:solidFill>
                <a:latin typeface="SimSun"/>
                <a:cs typeface="SimSun"/>
              </a:rPr>
              <a:t>类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478779" y="1309651"/>
            <a:ext cx="16114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5CA5F4"/>
                </a:solidFill>
                <a:latin typeface="IVKTIM+VKLTOG+MicrosoftYaHei-Bold"/>
                <a:cs typeface="IVKTIM+VKLTOG+MicrosoftYaHei-Bold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609FFF"/>
                </a:solidFill>
                <a:latin typeface="SimSun"/>
                <a:cs typeface="SimSun"/>
              </a:rPr>
              <a:t>纯净</a:t>
            </a:r>
            <a:r>
              <a:rPr sz="3000">
                <a:solidFill>
                  <a:srgbClr val="609FFF"/>
                </a:solidFill>
                <a:latin typeface="WTTAWE+MS-UIGothic"/>
                <a:cs typeface="WTTAWE+MS-UIGothic"/>
              </a:rPr>
              <a:t>物与混合物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643744" y="2004055"/>
            <a:ext cx="8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609FFF"/>
                </a:solidFill>
                <a:latin typeface="SimSun"/>
                <a:cs typeface="SimSun"/>
              </a:rPr>
              <a:t>纯净</a:t>
            </a:r>
            <a:r>
              <a:rPr sz="1550">
                <a:solidFill>
                  <a:srgbClr val="609FFF"/>
                </a:solidFill>
                <a:latin typeface="WTTAWE+MS-UIGothic"/>
                <a:cs typeface="WTTAWE+MS-UIGothic"/>
              </a:rPr>
              <a:t>物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9643744" y="4147815"/>
            <a:ext cx="8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609FFF"/>
                </a:solidFill>
                <a:latin typeface="WTTAWE+MS-UIGothic"/>
                <a:cs typeface="WTTAWE+MS-UIGothic"/>
              </a:rPr>
              <a:t>混合物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253507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609FFF"/>
                </a:solidFill>
                <a:latin typeface="WTTAWE+MS-UIGothic"/>
                <a:cs typeface="WTTAWE+MS-UIGothic"/>
              </a:rPr>
              <a:t>金属、非金属与半金属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414894" y="1544121"/>
            <a:ext cx="1320875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609FFF"/>
                </a:solidFill>
                <a:latin typeface="WTTAWE+MS-UIGothic"/>
                <a:cs typeface="WTTAWE+MS-UIGothic"/>
              </a:rPr>
              <a:t>非金属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2612389" y="2257226"/>
            <a:ext cx="102556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609FFF"/>
                </a:solidFill>
                <a:latin typeface="WTTAWE+MS-UIGothic"/>
                <a:cs typeface="WTTAWE+MS-UIGothic"/>
              </a:rPr>
              <a:t>金属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735694" y="4350186"/>
            <a:ext cx="1320875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609FFF"/>
                </a:solidFill>
                <a:latin typeface="WTTAWE+MS-UIGothic"/>
                <a:cs typeface="WTTAWE+MS-UIGothic"/>
              </a:rPr>
              <a:t>半金属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609FFF"/>
                </a:solidFill>
                <a:latin typeface="WTTAWE+MS-UIGothic"/>
                <a:cs typeface="WTTAWE+MS-UIGothic"/>
              </a:rPr>
              <a:t>有机物与无机物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55319" y="1473196"/>
            <a:ext cx="8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609FFF"/>
                </a:solidFill>
                <a:latin typeface="WTTAWE+MS-UIGothic"/>
                <a:cs typeface="WTTAWE+MS-UIGothic"/>
              </a:rPr>
              <a:t>有机物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93419" y="4044946"/>
            <a:ext cx="8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FFFF"/>
                </a:solidFill>
                <a:latin typeface="WTTAWE+MS-UIGothic"/>
                <a:cs typeface="WTTAWE+MS-UIGothic"/>
              </a:rPr>
              <a:t>无机物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93419" y="4451838"/>
            <a:ext cx="2955972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WTTAWE+MS-UIGothic"/>
                <a:cs typeface="WTTAWE+MS-UIGothic"/>
              </a:rPr>
              <a:t>不含碳元素的化合物，如水、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盐</a:t>
            </a:r>
            <a:r>
              <a:rPr sz="1350">
                <a:solidFill>
                  <a:srgbClr val="FFFFFF"/>
                </a:solidFill>
                <a:latin typeface="WTTAWE+MS-UIGothic"/>
                <a:cs typeface="WTTAWE+MS-UIGothic"/>
              </a:rPr>
              <a:t>、氧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93419" y="4760448"/>
            <a:ext cx="885378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WTTAWE+MS-UIGothic"/>
                <a:cs typeface="WTTAWE+MS-UIGothic"/>
              </a:rPr>
              <a:t>化物等。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744515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609FFF"/>
                </a:solidFill>
                <a:latin typeface="WTTAWE+MS-UIGothic"/>
                <a:cs typeface="WTTAWE+MS-UIGothic"/>
              </a:rPr>
              <a:t>酸、碱、</a:t>
            </a:r>
            <a:r>
              <a:rPr sz="3000">
                <a:solidFill>
                  <a:srgbClr val="609FFF"/>
                </a:solidFill>
                <a:latin typeface="SimSun"/>
                <a:cs typeface="SimSun"/>
              </a:rPr>
              <a:t>盐</a:t>
            </a:r>
            <a:r>
              <a:rPr sz="3000">
                <a:solidFill>
                  <a:srgbClr val="609FFF"/>
                </a:solidFill>
                <a:latin typeface="WTTAWE+MS-UIGothic"/>
                <a:cs typeface="WTTAWE+MS-UIGothic"/>
              </a:rPr>
              <a:t>和氧化物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710689" y="3720369"/>
            <a:ext cx="63500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>
                <a:solidFill>
                  <a:srgbClr val="FFFFFF"/>
                </a:solidFill>
                <a:latin typeface="WTTAWE+MS-UIGothic"/>
                <a:cs typeface="WTTAWE+MS-UIGothic"/>
              </a:rPr>
              <a:t>酸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633595" y="3720369"/>
            <a:ext cx="63500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>
                <a:solidFill>
                  <a:srgbClr val="FFFFFF"/>
                </a:solidFill>
                <a:latin typeface="WTTAWE+MS-UIGothic"/>
                <a:cs typeface="WTTAWE+MS-UIGothic"/>
              </a:rPr>
              <a:t>碱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439025" y="3720369"/>
            <a:ext cx="63500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>
                <a:solidFill>
                  <a:srgbClr val="FFFFFF"/>
                </a:solidFill>
                <a:latin typeface="SimSun"/>
                <a:cs typeface="SimSun"/>
              </a:rPr>
              <a:t>盐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0013315" y="3720369"/>
            <a:ext cx="11493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FFF"/>
                </a:solidFill>
                <a:latin typeface="WTTAWE+MS-UIGothic"/>
                <a:cs typeface="WTTAWE+MS-UIGothic"/>
              </a:rPr>
              <a:t>氧化物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886460" y="4839708"/>
            <a:ext cx="2190750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WTTAWE+MS-UIGothic"/>
                <a:cs typeface="WTTAWE+MS-UIGothic"/>
              </a:rPr>
              <a:t>在水溶液中能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电</a:t>
            </a:r>
            <a:r>
              <a:rPr sz="1500">
                <a:solidFill>
                  <a:srgbClr val="FFFDFD"/>
                </a:solidFill>
                <a:latin typeface="WTTAWE+MS-UIGothic"/>
                <a:cs typeface="WTTAWE+MS-UIGothic"/>
              </a:rPr>
              <a:t>离出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氢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WTTAWE+MS-UIGothic"/>
                <a:cs typeface="WTTAWE+MS-UIGothic"/>
              </a:rPr>
              <a:t>离子的化合物，具有酸</a:t>
            </a:r>
          </a:p>
          <a:p>
            <a:pPr marL="38100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WTTAWE+MS-UIGothic"/>
                <a:cs typeface="WTTAWE+MS-UIGothic"/>
              </a:rPr>
              <a:t>味和腐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蚀</a:t>
            </a:r>
            <a:r>
              <a:rPr sz="1500">
                <a:solidFill>
                  <a:srgbClr val="FFFDFD"/>
                </a:solidFill>
                <a:latin typeface="WTTAWE+MS-UIGothic"/>
                <a:cs typeface="WTTAWE+MS-UIGothic"/>
              </a:rPr>
              <a:t>性。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3758565" y="4839708"/>
            <a:ext cx="2190750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WTTAWE+MS-UIGothic"/>
                <a:cs typeface="WTTAWE+MS-UIGothic"/>
              </a:rPr>
              <a:t>在水溶液中能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电</a:t>
            </a:r>
            <a:r>
              <a:rPr sz="1500">
                <a:solidFill>
                  <a:srgbClr val="FFFDFD"/>
                </a:solidFill>
                <a:latin typeface="WTTAWE+MS-UIGothic"/>
                <a:cs typeface="WTTAWE+MS-UIGothic"/>
              </a:rPr>
              <a:t>离出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氢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WTTAWE+MS-UIGothic"/>
                <a:cs typeface="WTTAWE+MS-UIGothic"/>
              </a:rPr>
              <a:t>氧根离子的化合物，具</a:t>
            </a:r>
          </a:p>
          <a:p>
            <a:pPr marL="57150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WTTAWE+MS-UIGothic"/>
                <a:cs typeface="WTTAWE+MS-UIGothic"/>
              </a:rPr>
              <a:t>有碱性。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6597015" y="4839708"/>
            <a:ext cx="2190750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WTTAWE+MS-UIGothic"/>
                <a:cs typeface="WTTAWE+MS-UIGothic"/>
              </a:rPr>
              <a:t>由金属阳离子和酸根阴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WTTAWE+MS-UIGothic"/>
                <a:cs typeface="WTTAWE+MS-UIGothic"/>
              </a:rPr>
              <a:t>离子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组</a:t>
            </a:r>
            <a:r>
              <a:rPr sz="1500">
                <a:solidFill>
                  <a:srgbClr val="FFFDFD"/>
                </a:solidFill>
                <a:latin typeface="WTTAWE+MS-UIGothic"/>
                <a:cs typeface="WTTAWE+MS-UIGothic"/>
              </a:rPr>
              <a:t>成的化合物，如</a:t>
            </a:r>
          </a:p>
          <a:p>
            <a:pPr marL="9525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氯</a:t>
            </a:r>
            <a:r>
              <a:rPr sz="1500">
                <a:solidFill>
                  <a:srgbClr val="FFFDFD"/>
                </a:solidFill>
                <a:latin typeface="WTTAWE+MS-UIGothic"/>
                <a:cs typeface="WTTAWE+MS-UIGothic"/>
              </a:rPr>
              <a:t>化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钠</a:t>
            </a:r>
            <a:r>
              <a:rPr sz="1500">
                <a:solidFill>
                  <a:srgbClr val="FFFDFD"/>
                </a:solidFill>
                <a:latin typeface="WTTAWE+MS-UIGothic"/>
                <a:cs typeface="WTTAWE+MS-UIGothic"/>
              </a:rPr>
              <a:t>、硫酸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钾</a:t>
            </a:r>
            <a:r>
              <a:rPr sz="1500">
                <a:solidFill>
                  <a:srgbClr val="FFFDFD"/>
                </a:solidFill>
                <a:latin typeface="WTTAWE+MS-UIGothic"/>
                <a:cs typeface="WTTAWE+MS-UIGothic"/>
              </a:rPr>
              <a:t>等。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9257665" y="4839708"/>
            <a:ext cx="2409825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9050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WTTAWE+MS-UIGothic"/>
                <a:cs typeface="WTTAWE+MS-UIGothic"/>
              </a:rPr>
              <a:t>由两种元素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组</a:t>
            </a:r>
            <a:r>
              <a:rPr sz="1500">
                <a:solidFill>
                  <a:srgbClr val="FFFDFD"/>
                </a:solidFill>
                <a:latin typeface="WTTAWE+MS-UIGothic"/>
                <a:cs typeface="WTTAWE+MS-UIGothic"/>
              </a:rPr>
              <a:t>成，其中</a:t>
            </a:r>
          </a:p>
          <a:p>
            <a:pPr marL="19050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WTTAWE+MS-UIGothic"/>
                <a:cs typeface="WTTAWE+MS-UIGothic"/>
              </a:rPr>
              <a:t>一种元素是氧元素的化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WTTAWE+MS-UIGothic"/>
                <a:cs typeface="WTTAWE+MS-UIGothic"/>
              </a:rPr>
              <a:t>合物，如水、二氧化碳等。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https://d.book118.com/355204211214011122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9">
      <vt:lpstr>Arial</vt:lpstr>
      <vt:lpstr>Calibri</vt:lpstr>
      <vt:lpstr>IVKTIM+VKLTOG+MicrosoftYaHei-Bold</vt:lpstr>
      <vt:lpstr>WTTAWE+MS-UIGothic</vt:lpstr>
      <vt:lpstr>SimSun</vt:lpstr>
      <vt:lpstr>DGOQBQ+QHBGCK+MicrosoftYaHei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2024-09-26T03:03:05.296</cp:lastPrinted>
  <dcterms:created xsi:type="dcterms:W3CDTF">2024-09-25T19:03:05Z</dcterms:created>
  <dcterms:modified xsi:type="dcterms:W3CDTF">2024-09-25T19:03:06Z</dcterms:modified>
</cp:coreProperties>
</file>