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58924AD-504A-4B9E-8016-513E186387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7958BC5-1F06-49F1-AC99-AAE1AA72431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2B387CC-1B31-4056-A668-8A49FFAA82C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781D7E8-5131-42E2-844B-3B873D14382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5979A13-42B1-4312-BD1B-67ABE290E12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F6B1CC0-FE7A-4978-BB82-B87CABE167F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BEC6F41-B124-4099-B46E-CE8EB6F17EC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EB1D329-F3FB-4730-A1BC-D3B75F6CCF6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FCE20C7-FC65-4C88-8148-7AF283937A8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CA5EC91-338F-4E55-8039-712AAE5F681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75CC237-C3E8-45A5-A737-77510D26FEB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5521011414101110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52425" y="255977"/>
            <a:ext cx="5497697"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DE9A39">
                    <a:alpha val="100000"/>
                  </a:srgbClr>
                </a:solidFill>
                <a:latin typeface="Microsoft Yahei"/>
                <a:ea typeface="Microsoft Yahei"/>
                <a:cs typeface="Microsoft Yahei"/>
              </a:rPr>
              <a:t>XX</a:t>
            </a:r>
            <a:endParaRPr lang="en-US" sz="1100"/>
          </a:p>
        </p:txBody>
      </p:sp>
      <p:sp>
        <p:nvSpPr>
          <p:cNvPr id="3" name="TextBox 3"/>
          <p:cNvSpPr txBox="1"/>
          <p:nvPr/>
        </p:nvSpPr>
        <p:spPr>
          <a:xfrm>
            <a:off x="1032908" y="1995037"/>
            <a:ext cx="6249900" cy="197739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950" b="1">
                <a:solidFill>
                  <a:srgbClr val="754807">
                    <a:alpha val="100000"/>
                  </a:srgbClr>
                </a:solidFill>
                <a:latin typeface="Microsoft Yahei"/>
                <a:ea typeface="Microsoft Yahei"/>
                <a:cs typeface="Microsoft Yahei"/>
              </a:rPr>
              <a:t>车辆安全生产隐患排查治理培训标杆企业</a:t>
            </a:r>
          </a:p>
        </p:txBody>
      </p:sp>
      <p:sp>
        <p:nvSpPr>
          <p:cNvPr id="4" name="TextBox 4"/>
          <p:cNvSpPr txBox="1"/>
          <p:nvPr/>
        </p:nvSpPr>
        <p:spPr>
          <a:xfrm>
            <a:off x="1631828" y="4629987"/>
            <a:ext cx="2411730" cy="3867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800">
                <a:solidFill>
                  <a:srgbClr val="754807">
                    <a:alpha val="100000"/>
                  </a:srgbClr>
                </a:solidFill>
                <a:latin typeface="Microsoft Yahei"/>
                <a:ea typeface="Microsoft Yahei"/>
                <a:cs typeface="Microsoft Yahei"/>
              </a:rPr>
              <a:t>汇报人：XX</a:t>
            </a:r>
          </a:p>
        </p:txBody>
      </p:sp>
      <p:sp>
        <p:nvSpPr>
          <p:cNvPr id="5" name="TextBox 5"/>
          <p:cNvSpPr txBox="1"/>
          <p:nvPr/>
        </p:nvSpPr>
        <p:spPr>
          <a:xfrm>
            <a:off x="4532395" y="4606174"/>
            <a:ext cx="24117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800">
                <a:solidFill>
                  <a:srgbClr val="754807">
                    <a:alpha val="100000"/>
                  </a:srgbClr>
                </a:solidFill>
                <a:latin typeface="Microsoft Yahei"/>
                <a:ea typeface="Microsoft Yahei"/>
                <a:cs typeface="Microsoft Yahei"/>
              </a:rPr>
              <a:t>xx年xx月xx日</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579590" y="309453"/>
            <a:ext cx="2040255" cy="117729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rgbClr val="754807">
                    <a:alpha val="100000"/>
                  </a:srgbClr>
                </a:solidFill>
                <a:latin typeface="Microsoft Yahei"/>
                <a:ea typeface="Microsoft Yahei"/>
                <a:cs typeface="Microsoft Yahei"/>
              </a:rPr>
              <a:t>目 录</a:t>
            </a:r>
          </a:p>
        </p:txBody>
      </p:sp>
      <p:sp>
        <p:nvSpPr>
          <p:cNvPr id="4" name="TextBox 4"/>
          <p:cNvSpPr txBox="1"/>
          <p:nvPr/>
        </p:nvSpPr>
        <p:spPr>
          <a:xfrm>
            <a:off x="9584732" y="1439118"/>
            <a:ext cx="2127531" cy="35645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rgbClr val="DE9A39">
                    <a:alpha val="60000"/>
                  </a:srgbClr>
                </a:solidFill>
                <a:latin typeface="Microsoft Yahei"/>
                <a:ea typeface="Microsoft Yahei"/>
                <a:cs typeface="Microsoft Yahei"/>
              </a:rPr>
              <a:t>CATALOGUE</a:t>
            </a:r>
          </a:p>
        </p:txBody>
      </p:sp>
      <p:sp>
        <p:nvSpPr>
          <p:cNvPr id="5" name="TextBox 5"/>
          <p:cNvSpPr txBox="1"/>
          <p:nvPr/>
        </p:nvSpPr>
        <p:spPr>
          <a:xfrm>
            <a:off x="4470410" y="1406395"/>
            <a:ext cx="4818538" cy="44253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引言</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车辆安全生产隐患概述</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标杆企业在隐患排查方面的实践</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标杆企业在隐患治理方面的实践</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标杆企业在培训方面的实践</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标杆企业的成效与启示</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01</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引言</a:t>
            </a:r>
          </a:p>
        </p:txBody>
      </p:sp>
      <p:sp>
        <p:nvSpPr>
          <p:cNvPr id="4" name="AutoShape 4"/>
          <p:cNvSpPr/>
          <p:nvPr/>
        </p:nvSpPr>
        <p:spPr>
          <a:xfrm>
            <a:off x="352425" y="6254177"/>
            <a:ext cx="5497697"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DE9A39">
                    <a:alpha val="100000"/>
                  </a:srgbClr>
                </a:solidFill>
                <a:latin typeface="Microsoft Yahei"/>
                <a:ea typeface="Microsoft Yahei"/>
                <a:cs typeface="Microsoft Yahei"/>
              </a:rPr>
              <a:t>XX</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4539" r="4539"/>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991" b="2991"/>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6319" b="26319"/>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提高车辆安全生产水平</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通过排查治理车辆安全生产隐患，降低交通事故发生率，保障人民群众生命财产安全。</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促进企业可持续发展</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建立健全车辆安全生产隐患排查治理体系，提高企业安全管理水平，增强企业核心竞争力，实现企业可持续发展。</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履行社会责任</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车辆安全生产事关公共安全和社会稳定，标杆企业应积极履行社会责任，发挥示范引领作用，推动行业车辆安全生产水平提升。</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078891" y="1977866"/>
            <a:ext cx="3694081" cy="3705321"/>
            <a:chOff x="4078891" y="1977866"/>
            <a:chExt cx="3694081" cy="3705321"/>
          </a:xfrm>
        </p:grpSpPr>
        <p:sp>
          <p:nvSpPr>
            <p:cNvPr id="3" name="Freeform 3"/>
            <p:cNvSpPr/>
            <p:nvPr/>
          </p:nvSpPr>
          <p:spPr>
            <a:xfrm>
              <a:off x="5357622" y="1977866"/>
              <a:ext cx="2415350" cy="2409920"/>
            </a:xfrm>
            <a:custGeom>
              <a:rect l="l" t="t" r="r" b="b"/>
              <a:pathLst>
                <a:path w="188" h="188">
                  <a:moveTo>
                    <a:pt x="27" y="27"/>
                  </a:moveTo>
                  <a:cubicBezTo>
                    <a:pt x="0" y="54"/>
                    <a:pt x="8" y="106"/>
                    <a:pt x="45" y="143"/>
                  </a:cubicBezTo>
                  <a:cubicBezTo>
                    <a:pt x="81" y="180"/>
                    <a:pt x="134" y="188"/>
                    <a:pt x="161" y="161"/>
                  </a:cubicBezTo>
                  <a:cubicBezTo>
                    <a:pt x="188" y="133"/>
                    <a:pt x="180" y="81"/>
                    <a:pt x="144" y="44"/>
                  </a:cubicBezTo>
                  <a:cubicBezTo>
                    <a:pt x="107" y="7"/>
                    <a:pt x="54" y="0"/>
                    <a:pt x="27" y="27"/>
                  </a:cubicBezTo>
                  <a:close/>
                  <a:moveTo>
                    <a:pt x="136" y="154"/>
                  </a:moveTo>
                  <a:cubicBezTo>
                    <a:pt x="114" y="176"/>
                    <a:pt x="74" y="169"/>
                    <a:pt x="45" y="141"/>
                  </a:cubicBezTo>
                  <a:cubicBezTo>
                    <a:pt x="16" y="112"/>
                    <a:pt x="10" y="71"/>
                    <a:pt x="31" y="50"/>
                  </a:cubicBezTo>
                  <a:cubicBezTo>
                    <a:pt x="53" y="29"/>
                    <a:pt x="93" y="35"/>
                    <a:pt x="122" y="64"/>
                  </a:cubicBezTo>
                  <a:cubicBezTo>
                    <a:pt x="151" y="92"/>
                    <a:pt x="157" y="133"/>
                    <a:pt x="136" y="154"/>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840891" y="3678460"/>
              <a:ext cx="2566702" cy="2004727"/>
            </a:xfrm>
            <a:custGeom>
              <a:rect l="l" t="t" r="r" b="b"/>
              <a:pathLst>
                <a:path w="200" h="156">
                  <a:moveTo>
                    <a:pt x="193" y="61"/>
                  </a:moveTo>
                  <a:cubicBezTo>
                    <a:pt x="186" y="23"/>
                    <a:pt x="139" y="0"/>
                    <a:pt x="88" y="9"/>
                  </a:cubicBezTo>
                  <a:cubicBezTo>
                    <a:pt x="36" y="18"/>
                    <a:pt x="0" y="57"/>
                    <a:pt x="7" y="95"/>
                  </a:cubicBezTo>
                  <a:cubicBezTo>
                    <a:pt x="14" y="133"/>
                    <a:pt x="61" y="156"/>
                    <a:pt x="113" y="147"/>
                  </a:cubicBezTo>
                  <a:cubicBezTo>
                    <a:pt x="164" y="138"/>
                    <a:pt x="200" y="99"/>
                    <a:pt x="193" y="61"/>
                  </a:cubicBezTo>
                  <a:close/>
                  <a:moveTo>
                    <a:pt x="27" y="78"/>
                  </a:moveTo>
                  <a:cubicBezTo>
                    <a:pt x="22" y="48"/>
                    <a:pt x="50" y="18"/>
                    <a:pt x="90" y="11"/>
                  </a:cubicBezTo>
                  <a:cubicBezTo>
                    <a:pt x="130" y="4"/>
                    <a:pt x="167" y="22"/>
                    <a:pt x="172" y="51"/>
                  </a:cubicBezTo>
                  <a:cubicBezTo>
                    <a:pt x="177" y="81"/>
                    <a:pt x="149" y="111"/>
                    <a:pt x="109" y="118"/>
                  </a:cubicBezTo>
                  <a:cubicBezTo>
                    <a:pt x="69" y="125"/>
                    <a:pt x="32" y="107"/>
                    <a:pt x="27" y="7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4078891" y="2296668"/>
              <a:ext cx="1961483" cy="2545080"/>
            </a:xfrm>
            <a:custGeom>
              <a:rect l="l" t="t" r="r" b="b"/>
              <a:pathLst>
                <a:path w="153" h="198">
                  <a:moveTo>
                    <a:pt x="63" y="193"/>
                  </a:moveTo>
                  <a:cubicBezTo>
                    <a:pt x="101" y="198"/>
                    <a:pt x="138" y="161"/>
                    <a:pt x="146" y="109"/>
                  </a:cubicBezTo>
                  <a:cubicBezTo>
                    <a:pt x="153" y="57"/>
                    <a:pt x="128" y="11"/>
                    <a:pt x="90" y="5"/>
                  </a:cubicBezTo>
                  <a:cubicBezTo>
                    <a:pt x="51" y="0"/>
                    <a:pt x="14" y="37"/>
                    <a:pt x="7" y="89"/>
                  </a:cubicBezTo>
                  <a:cubicBezTo>
                    <a:pt x="0" y="141"/>
                    <a:pt x="25" y="187"/>
                    <a:pt x="63" y="193"/>
                  </a:cubicBezTo>
                  <a:close/>
                  <a:moveTo>
                    <a:pt x="100" y="30"/>
                  </a:moveTo>
                  <a:cubicBezTo>
                    <a:pt x="129" y="34"/>
                    <a:pt x="149" y="70"/>
                    <a:pt x="143" y="110"/>
                  </a:cubicBezTo>
                  <a:cubicBezTo>
                    <a:pt x="137" y="151"/>
                    <a:pt x="109" y="180"/>
                    <a:pt x="79" y="176"/>
                  </a:cubicBezTo>
                  <a:cubicBezTo>
                    <a:pt x="49" y="171"/>
                    <a:pt x="29" y="135"/>
                    <a:pt x="35" y="95"/>
                  </a:cubicBezTo>
                  <a:cubicBezTo>
                    <a:pt x="41" y="55"/>
                    <a:pt x="70" y="25"/>
                    <a:pt x="100" y="3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862351" y="4407027"/>
              <a:ext cx="523684" cy="547497"/>
            </a:xfrm>
            <a:custGeom>
              <a:rect l="l" t="t" r="r" b="b"/>
              <a:pathLst>
                <a:path w="485" h="507">
                  <a:moveTo>
                    <a:pt x="161" y="500"/>
                  </a:moveTo>
                  <a:cubicBezTo>
                    <a:pt x="133" y="483"/>
                    <a:pt x="23" y="368"/>
                    <a:pt x="7" y="338"/>
                  </a:cubicBezTo>
                  <a:cubicBezTo>
                    <a:pt x="2" y="329"/>
                    <a:pt x="0" y="318"/>
                    <a:pt x="2" y="308"/>
                  </a:cubicBezTo>
                  <a:cubicBezTo>
                    <a:pt x="3" y="298"/>
                    <a:pt x="7" y="288"/>
                    <a:pt x="15" y="280"/>
                  </a:cubicBezTo>
                  <a:cubicBezTo>
                    <a:pt x="254" y="30"/>
                    <a:pt x="254" y="30"/>
                    <a:pt x="254" y="30"/>
                  </a:cubicBezTo>
                  <a:cubicBezTo>
                    <a:pt x="265" y="18"/>
                    <a:pt x="279" y="11"/>
                    <a:pt x="295" y="9"/>
                  </a:cubicBezTo>
                  <a:cubicBezTo>
                    <a:pt x="364" y="2"/>
                    <a:pt x="364" y="2"/>
                    <a:pt x="364" y="2"/>
                  </a:cubicBezTo>
                  <a:cubicBezTo>
                    <a:pt x="385" y="0"/>
                    <a:pt x="404" y="7"/>
                    <a:pt x="420" y="22"/>
                  </a:cubicBezTo>
                  <a:cubicBezTo>
                    <a:pt x="463" y="68"/>
                    <a:pt x="463" y="68"/>
                    <a:pt x="463" y="68"/>
                  </a:cubicBezTo>
                  <a:cubicBezTo>
                    <a:pt x="478" y="84"/>
                    <a:pt x="485" y="104"/>
                    <a:pt x="482" y="126"/>
                  </a:cubicBezTo>
                  <a:cubicBezTo>
                    <a:pt x="475" y="198"/>
                    <a:pt x="475" y="198"/>
                    <a:pt x="475" y="198"/>
                  </a:cubicBezTo>
                  <a:cubicBezTo>
                    <a:pt x="474" y="215"/>
                    <a:pt x="467" y="229"/>
                    <a:pt x="456" y="241"/>
                  </a:cubicBezTo>
                  <a:cubicBezTo>
                    <a:pt x="217" y="492"/>
                    <a:pt x="217" y="492"/>
                    <a:pt x="217" y="492"/>
                  </a:cubicBezTo>
                  <a:cubicBezTo>
                    <a:pt x="209" y="500"/>
                    <a:pt x="200" y="504"/>
                    <a:pt x="190" y="506"/>
                  </a:cubicBezTo>
                  <a:cubicBezTo>
                    <a:pt x="181" y="507"/>
                    <a:pt x="170" y="505"/>
                    <a:pt x="161" y="500"/>
                  </a:cubicBezTo>
                  <a:close/>
                  <a:moveTo>
                    <a:pt x="376" y="65"/>
                  </a:moveTo>
                  <a:cubicBezTo>
                    <a:pt x="351" y="65"/>
                    <a:pt x="330" y="87"/>
                    <a:pt x="330" y="113"/>
                  </a:cubicBezTo>
                  <a:cubicBezTo>
                    <a:pt x="330" y="140"/>
                    <a:pt x="351" y="161"/>
                    <a:pt x="376" y="161"/>
                  </a:cubicBezTo>
                  <a:cubicBezTo>
                    <a:pt x="402" y="161"/>
                    <a:pt x="422" y="140"/>
                    <a:pt x="422" y="113"/>
                  </a:cubicBezTo>
                  <a:cubicBezTo>
                    <a:pt x="422" y="87"/>
                    <a:pt x="402" y="65"/>
                    <a:pt x="376" y="65"/>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4891754" y="3332512"/>
              <a:ext cx="557689" cy="445579"/>
            </a:xfrm>
            <a:custGeom>
              <a:rect l="l" t="t" r="r" b="b"/>
              <a:pathLst>
                <a:path w="516" h="412">
                  <a:moveTo>
                    <a:pt x="172" y="348"/>
                  </a:moveTo>
                  <a:cubicBezTo>
                    <a:pt x="22" y="348"/>
                    <a:pt x="22" y="348"/>
                    <a:pt x="22" y="348"/>
                  </a:cubicBezTo>
                  <a:cubicBezTo>
                    <a:pt x="10" y="348"/>
                    <a:pt x="0" y="338"/>
                    <a:pt x="0" y="326"/>
                  </a:cubicBezTo>
                  <a:cubicBezTo>
                    <a:pt x="0" y="296"/>
                    <a:pt x="0" y="296"/>
                    <a:pt x="0" y="296"/>
                  </a:cubicBezTo>
                  <a:cubicBezTo>
                    <a:pt x="0" y="284"/>
                    <a:pt x="10" y="274"/>
                    <a:pt x="22" y="274"/>
                  </a:cubicBezTo>
                  <a:cubicBezTo>
                    <a:pt x="142" y="274"/>
                    <a:pt x="142" y="274"/>
                    <a:pt x="142" y="274"/>
                  </a:cubicBezTo>
                  <a:cubicBezTo>
                    <a:pt x="147" y="301"/>
                    <a:pt x="158" y="326"/>
                    <a:pt x="172" y="348"/>
                  </a:cubicBezTo>
                  <a:close/>
                  <a:moveTo>
                    <a:pt x="349" y="160"/>
                  </a:moveTo>
                  <a:cubicBezTo>
                    <a:pt x="349" y="216"/>
                    <a:pt x="349" y="216"/>
                    <a:pt x="349" y="216"/>
                  </a:cubicBezTo>
                  <a:cubicBezTo>
                    <a:pt x="367" y="217"/>
                    <a:pt x="381" y="219"/>
                    <a:pt x="391" y="221"/>
                  </a:cubicBezTo>
                  <a:cubicBezTo>
                    <a:pt x="402" y="224"/>
                    <a:pt x="411" y="229"/>
                    <a:pt x="417" y="237"/>
                  </a:cubicBezTo>
                  <a:cubicBezTo>
                    <a:pt x="424" y="245"/>
                    <a:pt x="427" y="257"/>
                    <a:pt x="427" y="273"/>
                  </a:cubicBezTo>
                  <a:cubicBezTo>
                    <a:pt x="427" y="289"/>
                    <a:pt x="425" y="302"/>
                    <a:pt x="420" y="311"/>
                  </a:cubicBezTo>
                  <a:cubicBezTo>
                    <a:pt x="415" y="321"/>
                    <a:pt x="408" y="327"/>
                    <a:pt x="398" y="331"/>
                  </a:cubicBezTo>
                  <a:cubicBezTo>
                    <a:pt x="388" y="335"/>
                    <a:pt x="374" y="338"/>
                    <a:pt x="356" y="338"/>
                  </a:cubicBezTo>
                  <a:cubicBezTo>
                    <a:pt x="349" y="338"/>
                    <a:pt x="349" y="338"/>
                    <a:pt x="349" y="338"/>
                  </a:cubicBezTo>
                  <a:cubicBezTo>
                    <a:pt x="349" y="360"/>
                    <a:pt x="349" y="360"/>
                    <a:pt x="349" y="360"/>
                  </a:cubicBezTo>
                  <a:cubicBezTo>
                    <a:pt x="327" y="360"/>
                    <a:pt x="327" y="360"/>
                    <a:pt x="327" y="360"/>
                  </a:cubicBezTo>
                  <a:cubicBezTo>
                    <a:pt x="327" y="338"/>
                    <a:pt x="327" y="338"/>
                    <a:pt x="327" y="338"/>
                  </a:cubicBezTo>
                  <a:cubicBezTo>
                    <a:pt x="315" y="338"/>
                    <a:pt x="304" y="337"/>
                    <a:pt x="295" y="336"/>
                  </a:cubicBezTo>
                  <a:cubicBezTo>
                    <a:pt x="286" y="334"/>
                    <a:pt x="278" y="331"/>
                    <a:pt x="271" y="326"/>
                  </a:cubicBezTo>
                  <a:cubicBezTo>
                    <a:pt x="264" y="322"/>
                    <a:pt x="259" y="316"/>
                    <a:pt x="255" y="307"/>
                  </a:cubicBezTo>
                  <a:cubicBezTo>
                    <a:pt x="251" y="299"/>
                    <a:pt x="249" y="289"/>
                    <a:pt x="249" y="278"/>
                  </a:cubicBezTo>
                  <a:cubicBezTo>
                    <a:pt x="249" y="270"/>
                    <a:pt x="249" y="270"/>
                    <a:pt x="249" y="270"/>
                  </a:cubicBezTo>
                  <a:cubicBezTo>
                    <a:pt x="285" y="270"/>
                    <a:pt x="285" y="270"/>
                    <a:pt x="285" y="270"/>
                  </a:cubicBezTo>
                  <a:cubicBezTo>
                    <a:pt x="285" y="279"/>
                    <a:pt x="285" y="286"/>
                    <a:pt x="287" y="291"/>
                  </a:cubicBezTo>
                  <a:cubicBezTo>
                    <a:pt x="288" y="296"/>
                    <a:pt x="291" y="299"/>
                    <a:pt x="294" y="301"/>
                  </a:cubicBezTo>
                  <a:cubicBezTo>
                    <a:pt x="297" y="304"/>
                    <a:pt x="301" y="305"/>
                    <a:pt x="305" y="306"/>
                  </a:cubicBezTo>
                  <a:cubicBezTo>
                    <a:pt x="309" y="306"/>
                    <a:pt x="316" y="307"/>
                    <a:pt x="327" y="308"/>
                  </a:cubicBezTo>
                  <a:cubicBezTo>
                    <a:pt x="327" y="246"/>
                    <a:pt x="327" y="246"/>
                    <a:pt x="327" y="246"/>
                  </a:cubicBezTo>
                  <a:cubicBezTo>
                    <a:pt x="313" y="245"/>
                    <a:pt x="302" y="244"/>
                    <a:pt x="294" y="243"/>
                  </a:cubicBezTo>
                  <a:cubicBezTo>
                    <a:pt x="286" y="241"/>
                    <a:pt x="278" y="239"/>
                    <a:pt x="272" y="235"/>
                  </a:cubicBezTo>
                  <a:cubicBezTo>
                    <a:pt x="265" y="231"/>
                    <a:pt x="260" y="225"/>
                    <a:pt x="257" y="217"/>
                  </a:cubicBezTo>
                  <a:cubicBezTo>
                    <a:pt x="253" y="210"/>
                    <a:pt x="251" y="199"/>
                    <a:pt x="251" y="187"/>
                  </a:cubicBezTo>
                  <a:cubicBezTo>
                    <a:pt x="251" y="171"/>
                    <a:pt x="255" y="159"/>
                    <a:pt x="261" y="150"/>
                  </a:cubicBezTo>
                  <a:cubicBezTo>
                    <a:pt x="267" y="142"/>
                    <a:pt x="276" y="136"/>
                    <a:pt x="286" y="133"/>
                  </a:cubicBezTo>
                  <a:cubicBezTo>
                    <a:pt x="297" y="130"/>
                    <a:pt x="311" y="129"/>
                    <a:pt x="327" y="129"/>
                  </a:cubicBezTo>
                  <a:cubicBezTo>
                    <a:pt x="327" y="109"/>
                    <a:pt x="327" y="109"/>
                    <a:pt x="327" y="109"/>
                  </a:cubicBezTo>
                  <a:cubicBezTo>
                    <a:pt x="349" y="109"/>
                    <a:pt x="349" y="109"/>
                    <a:pt x="349" y="109"/>
                  </a:cubicBezTo>
                  <a:cubicBezTo>
                    <a:pt x="349" y="129"/>
                    <a:pt x="349" y="129"/>
                    <a:pt x="349" y="129"/>
                  </a:cubicBezTo>
                  <a:cubicBezTo>
                    <a:pt x="367" y="129"/>
                    <a:pt x="381" y="131"/>
                    <a:pt x="391" y="134"/>
                  </a:cubicBezTo>
                  <a:cubicBezTo>
                    <a:pt x="401" y="137"/>
                    <a:pt x="409" y="142"/>
                    <a:pt x="414" y="151"/>
                  </a:cubicBezTo>
                  <a:cubicBezTo>
                    <a:pt x="420" y="160"/>
                    <a:pt x="422" y="172"/>
                    <a:pt x="422" y="190"/>
                  </a:cubicBezTo>
                  <a:cubicBezTo>
                    <a:pt x="387" y="190"/>
                    <a:pt x="387" y="190"/>
                    <a:pt x="387" y="190"/>
                  </a:cubicBezTo>
                  <a:cubicBezTo>
                    <a:pt x="387" y="189"/>
                    <a:pt x="387" y="187"/>
                    <a:pt x="387" y="186"/>
                  </a:cubicBezTo>
                  <a:cubicBezTo>
                    <a:pt x="387" y="175"/>
                    <a:pt x="385" y="169"/>
                    <a:pt x="380" y="165"/>
                  </a:cubicBezTo>
                  <a:cubicBezTo>
                    <a:pt x="376" y="162"/>
                    <a:pt x="369" y="160"/>
                    <a:pt x="358" y="160"/>
                  </a:cubicBezTo>
                  <a:cubicBezTo>
                    <a:pt x="349" y="160"/>
                    <a:pt x="349" y="160"/>
                    <a:pt x="349" y="160"/>
                  </a:cubicBezTo>
                  <a:close/>
                  <a:moveTo>
                    <a:pt x="327" y="160"/>
                  </a:moveTo>
                  <a:cubicBezTo>
                    <a:pt x="321" y="160"/>
                    <a:pt x="321" y="160"/>
                    <a:pt x="321" y="160"/>
                  </a:cubicBezTo>
                  <a:cubicBezTo>
                    <a:pt x="313" y="160"/>
                    <a:pt x="307" y="161"/>
                    <a:pt x="302" y="162"/>
                  </a:cubicBezTo>
                  <a:cubicBezTo>
                    <a:pt x="298" y="163"/>
                    <a:pt x="294" y="165"/>
                    <a:pt x="291" y="169"/>
                  </a:cubicBezTo>
                  <a:cubicBezTo>
                    <a:pt x="289" y="172"/>
                    <a:pt x="287" y="178"/>
                    <a:pt x="287" y="186"/>
                  </a:cubicBezTo>
                  <a:cubicBezTo>
                    <a:pt x="287" y="197"/>
                    <a:pt x="291" y="205"/>
                    <a:pt x="297" y="209"/>
                  </a:cubicBezTo>
                  <a:cubicBezTo>
                    <a:pt x="304" y="213"/>
                    <a:pt x="314" y="216"/>
                    <a:pt x="327" y="216"/>
                  </a:cubicBezTo>
                  <a:cubicBezTo>
                    <a:pt x="327" y="160"/>
                    <a:pt x="327" y="160"/>
                    <a:pt x="327" y="160"/>
                  </a:cubicBezTo>
                  <a:close/>
                  <a:moveTo>
                    <a:pt x="349" y="246"/>
                  </a:moveTo>
                  <a:cubicBezTo>
                    <a:pt x="349" y="308"/>
                    <a:pt x="349" y="308"/>
                    <a:pt x="349" y="308"/>
                  </a:cubicBezTo>
                  <a:cubicBezTo>
                    <a:pt x="356" y="308"/>
                    <a:pt x="356" y="308"/>
                    <a:pt x="356" y="308"/>
                  </a:cubicBezTo>
                  <a:cubicBezTo>
                    <a:pt x="368" y="308"/>
                    <a:pt x="377" y="305"/>
                    <a:pt x="383" y="301"/>
                  </a:cubicBezTo>
                  <a:cubicBezTo>
                    <a:pt x="388" y="297"/>
                    <a:pt x="391" y="289"/>
                    <a:pt x="391" y="277"/>
                  </a:cubicBezTo>
                  <a:cubicBezTo>
                    <a:pt x="391" y="268"/>
                    <a:pt x="390" y="262"/>
                    <a:pt x="386" y="257"/>
                  </a:cubicBezTo>
                  <a:cubicBezTo>
                    <a:pt x="383" y="253"/>
                    <a:pt x="379" y="250"/>
                    <a:pt x="374" y="249"/>
                  </a:cubicBezTo>
                  <a:cubicBezTo>
                    <a:pt x="369" y="248"/>
                    <a:pt x="361" y="247"/>
                    <a:pt x="349" y="246"/>
                  </a:cubicBezTo>
                  <a:close/>
                  <a:moveTo>
                    <a:pt x="338" y="382"/>
                  </a:moveTo>
                  <a:cubicBezTo>
                    <a:pt x="379" y="382"/>
                    <a:pt x="415" y="365"/>
                    <a:pt x="442" y="339"/>
                  </a:cubicBezTo>
                  <a:cubicBezTo>
                    <a:pt x="469" y="312"/>
                    <a:pt x="485" y="275"/>
                    <a:pt x="485" y="235"/>
                  </a:cubicBezTo>
                  <a:cubicBezTo>
                    <a:pt x="485" y="194"/>
                    <a:pt x="469" y="157"/>
                    <a:pt x="442" y="131"/>
                  </a:cubicBezTo>
                  <a:cubicBezTo>
                    <a:pt x="415" y="104"/>
                    <a:pt x="379" y="88"/>
                    <a:pt x="338" y="88"/>
                  </a:cubicBezTo>
                  <a:cubicBezTo>
                    <a:pt x="298" y="88"/>
                    <a:pt x="261" y="104"/>
                    <a:pt x="234" y="131"/>
                  </a:cubicBezTo>
                  <a:cubicBezTo>
                    <a:pt x="208" y="157"/>
                    <a:pt x="191" y="194"/>
                    <a:pt x="191" y="235"/>
                  </a:cubicBezTo>
                  <a:cubicBezTo>
                    <a:pt x="191" y="275"/>
                    <a:pt x="208" y="312"/>
                    <a:pt x="234" y="339"/>
                  </a:cubicBezTo>
                  <a:cubicBezTo>
                    <a:pt x="261" y="365"/>
                    <a:pt x="298" y="382"/>
                    <a:pt x="338" y="382"/>
                  </a:cubicBezTo>
                  <a:close/>
                  <a:moveTo>
                    <a:pt x="464" y="360"/>
                  </a:moveTo>
                  <a:cubicBezTo>
                    <a:pt x="496" y="328"/>
                    <a:pt x="516" y="284"/>
                    <a:pt x="516" y="235"/>
                  </a:cubicBezTo>
                  <a:cubicBezTo>
                    <a:pt x="516" y="186"/>
                    <a:pt x="496" y="141"/>
                    <a:pt x="464" y="109"/>
                  </a:cubicBezTo>
                  <a:cubicBezTo>
                    <a:pt x="432" y="77"/>
                    <a:pt x="387" y="57"/>
                    <a:pt x="338" y="57"/>
                  </a:cubicBezTo>
                  <a:cubicBezTo>
                    <a:pt x="289" y="57"/>
                    <a:pt x="245" y="77"/>
                    <a:pt x="213" y="109"/>
                  </a:cubicBezTo>
                  <a:cubicBezTo>
                    <a:pt x="181" y="141"/>
                    <a:pt x="161" y="186"/>
                    <a:pt x="161" y="235"/>
                  </a:cubicBezTo>
                  <a:cubicBezTo>
                    <a:pt x="161" y="284"/>
                    <a:pt x="181" y="328"/>
                    <a:pt x="213" y="360"/>
                  </a:cubicBezTo>
                  <a:cubicBezTo>
                    <a:pt x="245" y="392"/>
                    <a:pt x="289" y="412"/>
                    <a:pt x="338" y="412"/>
                  </a:cubicBezTo>
                  <a:cubicBezTo>
                    <a:pt x="387" y="412"/>
                    <a:pt x="432" y="392"/>
                    <a:pt x="464" y="360"/>
                  </a:cubicBezTo>
                  <a:close/>
                  <a:moveTo>
                    <a:pt x="219" y="73"/>
                  </a:moveTo>
                  <a:cubicBezTo>
                    <a:pt x="22" y="73"/>
                    <a:pt x="22" y="73"/>
                    <a:pt x="22" y="73"/>
                  </a:cubicBezTo>
                  <a:cubicBezTo>
                    <a:pt x="10" y="73"/>
                    <a:pt x="0" y="63"/>
                    <a:pt x="0" y="51"/>
                  </a:cubicBezTo>
                  <a:cubicBezTo>
                    <a:pt x="0" y="22"/>
                    <a:pt x="0" y="22"/>
                    <a:pt x="0" y="22"/>
                  </a:cubicBezTo>
                  <a:cubicBezTo>
                    <a:pt x="0" y="10"/>
                    <a:pt x="10" y="0"/>
                    <a:pt x="22" y="0"/>
                  </a:cubicBezTo>
                  <a:cubicBezTo>
                    <a:pt x="322" y="0"/>
                    <a:pt x="322" y="0"/>
                    <a:pt x="322" y="0"/>
                  </a:cubicBezTo>
                  <a:cubicBezTo>
                    <a:pt x="334" y="0"/>
                    <a:pt x="344" y="10"/>
                    <a:pt x="344" y="22"/>
                  </a:cubicBezTo>
                  <a:cubicBezTo>
                    <a:pt x="344" y="34"/>
                    <a:pt x="344" y="34"/>
                    <a:pt x="344" y="34"/>
                  </a:cubicBezTo>
                  <a:cubicBezTo>
                    <a:pt x="342" y="34"/>
                    <a:pt x="340" y="34"/>
                    <a:pt x="338" y="34"/>
                  </a:cubicBezTo>
                  <a:cubicBezTo>
                    <a:pt x="294" y="34"/>
                    <a:pt x="253" y="49"/>
                    <a:pt x="219" y="73"/>
                  </a:cubicBezTo>
                  <a:close/>
                  <a:moveTo>
                    <a:pt x="150" y="165"/>
                  </a:moveTo>
                  <a:cubicBezTo>
                    <a:pt x="22" y="165"/>
                    <a:pt x="22" y="165"/>
                    <a:pt x="22" y="165"/>
                  </a:cubicBezTo>
                  <a:cubicBezTo>
                    <a:pt x="10" y="165"/>
                    <a:pt x="0" y="155"/>
                    <a:pt x="0" y="143"/>
                  </a:cubicBezTo>
                  <a:cubicBezTo>
                    <a:pt x="0" y="113"/>
                    <a:pt x="0" y="113"/>
                    <a:pt x="0" y="113"/>
                  </a:cubicBezTo>
                  <a:cubicBezTo>
                    <a:pt x="0" y="101"/>
                    <a:pt x="10" y="91"/>
                    <a:pt x="22" y="91"/>
                  </a:cubicBezTo>
                  <a:cubicBezTo>
                    <a:pt x="198" y="91"/>
                    <a:pt x="198" y="91"/>
                    <a:pt x="198" y="91"/>
                  </a:cubicBezTo>
                  <a:cubicBezTo>
                    <a:pt x="177" y="112"/>
                    <a:pt x="161" y="137"/>
                    <a:pt x="150" y="165"/>
                  </a:cubicBezTo>
                  <a:close/>
                  <a:moveTo>
                    <a:pt x="139" y="256"/>
                  </a:moveTo>
                  <a:cubicBezTo>
                    <a:pt x="22" y="256"/>
                    <a:pt x="22" y="256"/>
                    <a:pt x="22" y="256"/>
                  </a:cubicBezTo>
                  <a:cubicBezTo>
                    <a:pt x="10" y="256"/>
                    <a:pt x="0" y="246"/>
                    <a:pt x="0" y="234"/>
                  </a:cubicBezTo>
                  <a:cubicBezTo>
                    <a:pt x="0" y="205"/>
                    <a:pt x="0" y="205"/>
                    <a:pt x="0" y="205"/>
                  </a:cubicBezTo>
                  <a:cubicBezTo>
                    <a:pt x="0" y="193"/>
                    <a:pt x="10" y="183"/>
                    <a:pt x="22" y="183"/>
                  </a:cubicBezTo>
                  <a:cubicBezTo>
                    <a:pt x="144" y="183"/>
                    <a:pt x="144" y="183"/>
                    <a:pt x="144" y="183"/>
                  </a:cubicBezTo>
                  <a:cubicBezTo>
                    <a:pt x="140" y="199"/>
                    <a:pt x="138" y="217"/>
                    <a:pt x="138" y="235"/>
                  </a:cubicBezTo>
                  <a:cubicBezTo>
                    <a:pt x="138" y="242"/>
                    <a:pt x="138" y="249"/>
                    <a:pt x="139" y="25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249258" y="3015710"/>
              <a:ext cx="496538" cy="409956"/>
            </a:xfrm>
            <a:custGeom>
              <a:rect l="l" t="t" r="r" b="b"/>
              <a:pathLst>
                <a:path w="505" h="417">
                  <a:moveTo>
                    <a:pt x="368" y="285"/>
                  </a:moveTo>
                  <a:cubicBezTo>
                    <a:pt x="426" y="288"/>
                    <a:pt x="448" y="325"/>
                    <a:pt x="485" y="364"/>
                  </a:cubicBezTo>
                  <a:cubicBezTo>
                    <a:pt x="486" y="336"/>
                    <a:pt x="486" y="310"/>
                    <a:pt x="480" y="282"/>
                  </a:cubicBezTo>
                  <a:cubicBezTo>
                    <a:pt x="481" y="282"/>
                    <a:pt x="481" y="282"/>
                    <a:pt x="481" y="282"/>
                  </a:cubicBezTo>
                  <a:cubicBezTo>
                    <a:pt x="494" y="282"/>
                    <a:pt x="505" y="270"/>
                    <a:pt x="505" y="256"/>
                  </a:cubicBezTo>
                  <a:cubicBezTo>
                    <a:pt x="505" y="200"/>
                    <a:pt x="505" y="82"/>
                    <a:pt x="505" y="26"/>
                  </a:cubicBezTo>
                  <a:cubicBezTo>
                    <a:pt x="505" y="12"/>
                    <a:pt x="494" y="0"/>
                    <a:pt x="481" y="0"/>
                  </a:cubicBezTo>
                  <a:cubicBezTo>
                    <a:pt x="381" y="0"/>
                    <a:pt x="281" y="0"/>
                    <a:pt x="181" y="0"/>
                  </a:cubicBezTo>
                  <a:cubicBezTo>
                    <a:pt x="168" y="0"/>
                    <a:pt x="157" y="12"/>
                    <a:pt x="157" y="26"/>
                  </a:cubicBezTo>
                  <a:cubicBezTo>
                    <a:pt x="157" y="32"/>
                    <a:pt x="157" y="32"/>
                    <a:pt x="157" y="32"/>
                  </a:cubicBezTo>
                  <a:cubicBezTo>
                    <a:pt x="328" y="32"/>
                    <a:pt x="328" y="32"/>
                    <a:pt x="328" y="32"/>
                  </a:cubicBezTo>
                  <a:cubicBezTo>
                    <a:pt x="348" y="32"/>
                    <a:pt x="364" y="47"/>
                    <a:pt x="367" y="67"/>
                  </a:cubicBezTo>
                  <a:cubicBezTo>
                    <a:pt x="368" y="67"/>
                    <a:pt x="368" y="67"/>
                    <a:pt x="368" y="67"/>
                  </a:cubicBezTo>
                  <a:cubicBezTo>
                    <a:pt x="447" y="67"/>
                    <a:pt x="447" y="67"/>
                    <a:pt x="447" y="67"/>
                  </a:cubicBezTo>
                  <a:cubicBezTo>
                    <a:pt x="452" y="67"/>
                    <a:pt x="456" y="72"/>
                    <a:pt x="456" y="78"/>
                  </a:cubicBezTo>
                  <a:cubicBezTo>
                    <a:pt x="456" y="78"/>
                    <a:pt x="456" y="78"/>
                    <a:pt x="456" y="78"/>
                  </a:cubicBezTo>
                  <a:cubicBezTo>
                    <a:pt x="456" y="84"/>
                    <a:pt x="452" y="89"/>
                    <a:pt x="447" y="89"/>
                  </a:cubicBezTo>
                  <a:cubicBezTo>
                    <a:pt x="368" y="89"/>
                    <a:pt x="368" y="89"/>
                    <a:pt x="368" y="89"/>
                  </a:cubicBezTo>
                  <a:cubicBezTo>
                    <a:pt x="368" y="125"/>
                    <a:pt x="368" y="125"/>
                    <a:pt x="368" y="125"/>
                  </a:cubicBezTo>
                  <a:cubicBezTo>
                    <a:pt x="447" y="125"/>
                    <a:pt x="447" y="125"/>
                    <a:pt x="447" y="125"/>
                  </a:cubicBezTo>
                  <a:cubicBezTo>
                    <a:pt x="452" y="125"/>
                    <a:pt x="456" y="129"/>
                    <a:pt x="456" y="135"/>
                  </a:cubicBezTo>
                  <a:cubicBezTo>
                    <a:pt x="456" y="135"/>
                    <a:pt x="456" y="135"/>
                    <a:pt x="456" y="135"/>
                  </a:cubicBezTo>
                  <a:cubicBezTo>
                    <a:pt x="456" y="141"/>
                    <a:pt x="452" y="146"/>
                    <a:pt x="447" y="146"/>
                  </a:cubicBezTo>
                  <a:cubicBezTo>
                    <a:pt x="368" y="146"/>
                    <a:pt x="368" y="146"/>
                    <a:pt x="368" y="146"/>
                  </a:cubicBezTo>
                  <a:cubicBezTo>
                    <a:pt x="368" y="186"/>
                    <a:pt x="368" y="186"/>
                    <a:pt x="368" y="186"/>
                  </a:cubicBezTo>
                  <a:cubicBezTo>
                    <a:pt x="447" y="186"/>
                    <a:pt x="447" y="186"/>
                    <a:pt x="447" y="186"/>
                  </a:cubicBezTo>
                  <a:cubicBezTo>
                    <a:pt x="452" y="186"/>
                    <a:pt x="456" y="190"/>
                    <a:pt x="456" y="196"/>
                  </a:cubicBezTo>
                  <a:cubicBezTo>
                    <a:pt x="456" y="196"/>
                    <a:pt x="456" y="196"/>
                    <a:pt x="456" y="196"/>
                  </a:cubicBezTo>
                  <a:cubicBezTo>
                    <a:pt x="456" y="202"/>
                    <a:pt x="452" y="207"/>
                    <a:pt x="447" y="207"/>
                  </a:cubicBezTo>
                  <a:cubicBezTo>
                    <a:pt x="368" y="207"/>
                    <a:pt x="368" y="207"/>
                    <a:pt x="368" y="207"/>
                  </a:cubicBezTo>
                  <a:cubicBezTo>
                    <a:pt x="368" y="285"/>
                    <a:pt x="368" y="285"/>
                    <a:pt x="368" y="285"/>
                  </a:cubicBezTo>
                  <a:close/>
                  <a:moveTo>
                    <a:pt x="348" y="311"/>
                  </a:moveTo>
                  <a:cubicBezTo>
                    <a:pt x="348" y="318"/>
                    <a:pt x="346" y="325"/>
                    <a:pt x="341" y="330"/>
                  </a:cubicBezTo>
                  <a:cubicBezTo>
                    <a:pt x="336" y="335"/>
                    <a:pt x="330" y="337"/>
                    <a:pt x="323" y="337"/>
                  </a:cubicBezTo>
                  <a:cubicBezTo>
                    <a:pt x="229" y="334"/>
                    <a:pt x="109" y="320"/>
                    <a:pt x="49" y="386"/>
                  </a:cubicBezTo>
                  <a:cubicBezTo>
                    <a:pt x="39" y="397"/>
                    <a:pt x="29" y="407"/>
                    <a:pt x="20" y="417"/>
                  </a:cubicBezTo>
                  <a:cubicBezTo>
                    <a:pt x="19" y="389"/>
                    <a:pt x="19" y="363"/>
                    <a:pt x="25" y="335"/>
                  </a:cubicBezTo>
                  <a:cubicBezTo>
                    <a:pt x="24" y="335"/>
                    <a:pt x="24" y="335"/>
                    <a:pt x="24" y="335"/>
                  </a:cubicBezTo>
                  <a:cubicBezTo>
                    <a:pt x="11" y="335"/>
                    <a:pt x="0" y="323"/>
                    <a:pt x="0" y="309"/>
                  </a:cubicBezTo>
                  <a:cubicBezTo>
                    <a:pt x="0" y="79"/>
                    <a:pt x="0" y="79"/>
                    <a:pt x="0" y="79"/>
                  </a:cubicBezTo>
                  <a:cubicBezTo>
                    <a:pt x="0" y="65"/>
                    <a:pt x="11" y="53"/>
                    <a:pt x="24" y="53"/>
                  </a:cubicBezTo>
                  <a:cubicBezTo>
                    <a:pt x="124" y="53"/>
                    <a:pt x="224" y="53"/>
                    <a:pt x="324" y="53"/>
                  </a:cubicBezTo>
                  <a:cubicBezTo>
                    <a:pt x="337" y="53"/>
                    <a:pt x="348" y="65"/>
                    <a:pt x="348" y="79"/>
                  </a:cubicBezTo>
                  <a:cubicBezTo>
                    <a:pt x="348" y="136"/>
                    <a:pt x="348" y="255"/>
                    <a:pt x="348" y="311"/>
                  </a:cubicBezTo>
                  <a:close/>
                  <a:moveTo>
                    <a:pt x="58" y="119"/>
                  </a:moveTo>
                  <a:cubicBezTo>
                    <a:pt x="290" y="119"/>
                    <a:pt x="290" y="119"/>
                    <a:pt x="290" y="119"/>
                  </a:cubicBezTo>
                  <a:cubicBezTo>
                    <a:pt x="295" y="119"/>
                    <a:pt x="300" y="124"/>
                    <a:pt x="300" y="129"/>
                  </a:cubicBezTo>
                  <a:cubicBezTo>
                    <a:pt x="300" y="129"/>
                    <a:pt x="300" y="129"/>
                    <a:pt x="300" y="129"/>
                  </a:cubicBezTo>
                  <a:cubicBezTo>
                    <a:pt x="300" y="135"/>
                    <a:pt x="295" y="140"/>
                    <a:pt x="290" y="140"/>
                  </a:cubicBezTo>
                  <a:cubicBezTo>
                    <a:pt x="58" y="140"/>
                    <a:pt x="58" y="140"/>
                    <a:pt x="58" y="140"/>
                  </a:cubicBezTo>
                  <a:cubicBezTo>
                    <a:pt x="53" y="140"/>
                    <a:pt x="48" y="135"/>
                    <a:pt x="48" y="129"/>
                  </a:cubicBezTo>
                  <a:cubicBezTo>
                    <a:pt x="48" y="129"/>
                    <a:pt x="48" y="129"/>
                    <a:pt x="48" y="129"/>
                  </a:cubicBezTo>
                  <a:cubicBezTo>
                    <a:pt x="48" y="124"/>
                    <a:pt x="53" y="119"/>
                    <a:pt x="58" y="119"/>
                  </a:cubicBezTo>
                  <a:close/>
                  <a:moveTo>
                    <a:pt x="58" y="176"/>
                  </a:moveTo>
                  <a:cubicBezTo>
                    <a:pt x="290" y="176"/>
                    <a:pt x="290" y="176"/>
                    <a:pt x="290" y="176"/>
                  </a:cubicBezTo>
                  <a:cubicBezTo>
                    <a:pt x="295" y="176"/>
                    <a:pt x="300" y="181"/>
                    <a:pt x="300" y="187"/>
                  </a:cubicBezTo>
                  <a:cubicBezTo>
                    <a:pt x="300" y="187"/>
                    <a:pt x="300" y="187"/>
                    <a:pt x="300" y="187"/>
                  </a:cubicBezTo>
                  <a:cubicBezTo>
                    <a:pt x="300" y="193"/>
                    <a:pt x="295" y="198"/>
                    <a:pt x="290" y="198"/>
                  </a:cubicBezTo>
                  <a:cubicBezTo>
                    <a:pt x="58" y="198"/>
                    <a:pt x="58" y="198"/>
                    <a:pt x="58" y="198"/>
                  </a:cubicBezTo>
                  <a:cubicBezTo>
                    <a:pt x="53" y="198"/>
                    <a:pt x="48" y="193"/>
                    <a:pt x="48" y="187"/>
                  </a:cubicBezTo>
                  <a:cubicBezTo>
                    <a:pt x="48" y="187"/>
                    <a:pt x="48" y="187"/>
                    <a:pt x="48" y="187"/>
                  </a:cubicBezTo>
                  <a:cubicBezTo>
                    <a:pt x="48" y="181"/>
                    <a:pt x="53" y="176"/>
                    <a:pt x="58" y="176"/>
                  </a:cubicBezTo>
                  <a:close/>
                  <a:moveTo>
                    <a:pt x="58" y="237"/>
                  </a:moveTo>
                  <a:cubicBezTo>
                    <a:pt x="290" y="237"/>
                    <a:pt x="290" y="237"/>
                    <a:pt x="290" y="237"/>
                  </a:cubicBezTo>
                  <a:cubicBezTo>
                    <a:pt x="295" y="237"/>
                    <a:pt x="300" y="242"/>
                    <a:pt x="300" y="248"/>
                  </a:cubicBezTo>
                  <a:cubicBezTo>
                    <a:pt x="300" y="248"/>
                    <a:pt x="300" y="248"/>
                    <a:pt x="300" y="248"/>
                  </a:cubicBezTo>
                  <a:cubicBezTo>
                    <a:pt x="300" y="254"/>
                    <a:pt x="295" y="259"/>
                    <a:pt x="290" y="259"/>
                  </a:cubicBezTo>
                  <a:cubicBezTo>
                    <a:pt x="58" y="259"/>
                    <a:pt x="58" y="259"/>
                    <a:pt x="58" y="259"/>
                  </a:cubicBezTo>
                  <a:cubicBezTo>
                    <a:pt x="53" y="259"/>
                    <a:pt x="48" y="254"/>
                    <a:pt x="48" y="248"/>
                  </a:cubicBezTo>
                  <a:cubicBezTo>
                    <a:pt x="48" y="248"/>
                    <a:pt x="48" y="248"/>
                    <a:pt x="48" y="248"/>
                  </a:cubicBezTo>
                  <a:cubicBezTo>
                    <a:pt x="48" y="242"/>
                    <a:pt x="53" y="237"/>
                    <a:pt x="58" y="237"/>
                  </a:cubicBezTo>
                  <a:close/>
                  <a:moveTo>
                    <a:pt x="38" y="371"/>
                  </a:moveTo>
                  <a:cubicBezTo>
                    <a:pt x="39" y="352"/>
                    <a:pt x="43" y="338"/>
                    <a:pt x="48" y="320"/>
                  </a:cubicBezTo>
                  <a:cubicBezTo>
                    <a:pt x="35" y="320"/>
                    <a:pt x="35" y="320"/>
                    <a:pt x="35" y="320"/>
                  </a:cubicBezTo>
                  <a:cubicBezTo>
                    <a:pt x="25" y="320"/>
                    <a:pt x="18" y="312"/>
                    <a:pt x="18" y="301"/>
                  </a:cubicBezTo>
                  <a:cubicBezTo>
                    <a:pt x="18" y="91"/>
                    <a:pt x="18" y="91"/>
                    <a:pt x="18" y="91"/>
                  </a:cubicBezTo>
                  <a:cubicBezTo>
                    <a:pt x="18" y="81"/>
                    <a:pt x="25" y="72"/>
                    <a:pt x="35" y="72"/>
                  </a:cubicBezTo>
                  <a:cubicBezTo>
                    <a:pt x="128" y="72"/>
                    <a:pt x="220" y="72"/>
                    <a:pt x="313" y="72"/>
                  </a:cubicBezTo>
                  <a:cubicBezTo>
                    <a:pt x="323" y="72"/>
                    <a:pt x="330" y="81"/>
                    <a:pt x="330" y="91"/>
                  </a:cubicBezTo>
                  <a:cubicBezTo>
                    <a:pt x="330" y="140"/>
                    <a:pt x="330" y="252"/>
                    <a:pt x="330" y="301"/>
                  </a:cubicBezTo>
                  <a:cubicBezTo>
                    <a:pt x="330" y="306"/>
                    <a:pt x="329" y="311"/>
                    <a:pt x="325" y="314"/>
                  </a:cubicBezTo>
                  <a:cubicBezTo>
                    <a:pt x="322" y="318"/>
                    <a:pt x="318" y="320"/>
                    <a:pt x="313" y="320"/>
                  </a:cubicBezTo>
                  <a:cubicBezTo>
                    <a:pt x="227" y="318"/>
                    <a:pt x="83" y="308"/>
                    <a:pt x="38" y="37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9" name="AutoShape 9"/>
          <p:cNvSpPr/>
          <p:nvPr/>
        </p:nvSpPr>
        <p:spPr>
          <a:xfrm>
            <a:off x="896858" y="1849456"/>
            <a:ext cx="55193" cy="54472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896858" y="4553229"/>
            <a:ext cx="55193" cy="54472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204704" y="4550314"/>
            <a:ext cx="55193" cy="54472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204704" y="1858981"/>
            <a:ext cx="55193" cy="54472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标杆企业的意义</a:t>
              </a:r>
            </a:p>
          </p:txBody>
        </p:sp>
      </p:grpSp>
      <p:sp>
        <p:nvSpPr>
          <p:cNvPr id="35" name="TextBox 35"/>
          <p:cNvSpPr txBox="1"/>
          <p:nvPr/>
        </p:nvSpPr>
        <p:spPr>
          <a:xfrm>
            <a:off x="1014204" y="1697056"/>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树立行业典范</a:t>
            </a:r>
          </a:p>
        </p:txBody>
      </p:sp>
      <p:sp>
        <p:nvSpPr>
          <p:cNvPr id="36" name="TextBox 36"/>
          <p:cNvSpPr txBox="1"/>
          <p:nvPr/>
        </p:nvSpPr>
        <p:spPr>
          <a:xfrm>
            <a:off x="1014204" y="2064492"/>
            <a:ext cx="3000375" cy="1552257"/>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标杆企业通过自身在车辆安全生产隐患排查治理方面的优秀实践，为同行业树立典范，引领行业车辆安全生产管理水平的提升。</a:t>
            </a:r>
          </a:p>
        </p:txBody>
      </p:sp>
      <p:sp>
        <p:nvSpPr>
          <p:cNvPr id="37" name="TextBox 37"/>
          <p:cNvSpPr txBox="1"/>
          <p:nvPr/>
        </p:nvSpPr>
        <p:spPr>
          <a:xfrm>
            <a:off x="1014204" y="4387787"/>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推动技术创新</a:t>
            </a:r>
          </a:p>
        </p:txBody>
      </p:sp>
      <p:sp>
        <p:nvSpPr>
          <p:cNvPr id="38" name="TextBox 38"/>
          <p:cNvSpPr txBox="1"/>
          <p:nvPr/>
        </p:nvSpPr>
        <p:spPr>
          <a:xfrm>
            <a:off x="1014204" y="4800960"/>
            <a:ext cx="3000375" cy="1552257"/>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标杆企业在车辆安全生产技术研发和应用方面具有领先地位，可带动整个行业的技术创新，提高车辆安全性能。</a:t>
            </a:r>
          </a:p>
        </p:txBody>
      </p:sp>
      <p:sp>
        <p:nvSpPr>
          <p:cNvPr id="39" name="TextBox 39"/>
          <p:cNvSpPr txBox="1"/>
          <p:nvPr/>
        </p:nvSpPr>
        <p:spPr>
          <a:xfrm>
            <a:off x="8682737" y="1697056"/>
            <a:ext cx="2426717"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725" b="1">
                <a:solidFill>
                  <a:schemeClr val="accent1">
                    <a:alpha val="100000"/>
                  </a:schemeClr>
                </a:solidFill>
                <a:latin typeface="Microsoft Yahei"/>
                <a:ea typeface="Microsoft Yahei"/>
                <a:cs typeface="Microsoft Yahei"/>
              </a:rPr>
              <a:t>强化安全意识</a:t>
            </a:r>
          </a:p>
        </p:txBody>
      </p:sp>
      <p:sp>
        <p:nvSpPr>
          <p:cNvPr id="40" name="TextBox 40"/>
          <p:cNvSpPr txBox="1"/>
          <p:nvPr/>
        </p:nvSpPr>
        <p:spPr>
          <a:xfrm>
            <a:off x="8108705" y="2003045"/>
            <a:ext cx="3000749" cy="1552257"/>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标杆企业通过开展车辆安全生产培训和教育活动，提高员工和公众的安全意识，营造关注车辆安全生产的良好氛围。</a:t>
            </a:r>
          </a:p>
        </p:txBody>
      </p:sp>
      <p:sp>
        <p:nvSpPr>
          <p:cNvPr id="41" name="TextBox 41"/>
          <p:cNvSpPr txBox="1"/>
          <p:nvPr/>
        </p:nvSpPr>
        <p:spPr>
          <a:xfrm>
            <a:off x="8682737" y="4387787"/>
            <a:ext cx="2426717"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725" b="1">
                <a:solidFill>
                  <a:schemeClr val="accent1">
                    <a:alpha val="100000"/>
                  </a:schemeClr>
                </a:solidFill>
                <a:latin typeface="Microsoft Yahei"/>
                <a:ea typeface="Microsoft Yahei"/>
                <a:cs typeface="Microsoft Yahei"/>
              </a:rPr>
              <a:t>提升品牌影响力</a:t>
            </a:r>
          </a:p>
        </p:txBody>
      </p:sp>
      <p:sp>
        <p:nvSpPr>
          <p:cNvPr id="42" name="TextBox 42"/>
          <p:cNvSpPr txBox="1"/>
          <p:nvPr/>
        </p:nvSpPr>
        <p:spPr>
          <a:xfrm>
            <a:off x="8108705" y="4800960"/>
            <a:ext cx="3000749" cy="1552257"/>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标杆企业在车辆安全生产方面的卓越表现，有助于提升品牌形象和影响力，增强消费者对该企业产品的信任度和忠诚度。</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02</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车辆安全生产隐患概述</a:t>
            </a:r>
          </a:p>
        </p:txBody>
      </p:sp>
      <p:sp>
        <p:nvSpPr>
          <p:cNvPr id="4" name="AutoShape 4"/>
          <p:cNvSpPr/>
          <p:nvPr/>
        </p:nvSpPr>
        <p:spPr>
          <a:xfrm>
            <a:off x="352425" y="6254177"/>
            <a:ext cx="5497697"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DE9A39">
                    <a:alpha val="100000"/>
                  </a:srgbClr>
                </a:solidFill>
                <a:latin typeface="Microsoft Yahei"/>
                <a:ea typeface="Microsoft Yahei"/>
                <a:cs typeface="Microsoft Yahei"/>
              </a:rPr>
              <a:t>XX</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隐患的定义与分类</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隐患定义</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车辆安全生产隐患是指可能导致车辆事故发生的各种潜在危险因素和不安全状态。</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隐患分类</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根据隐患的性质和来源，可分为技术隐患、管理隐患、人为隐患和自然隐患四类。</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隐患的存在直接增加了车辆发生事故的风险，可能给车辆运行带来严重的安全威胁。</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事故风险增加</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875" r="168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运营效率降低</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875" r="1687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企业形象受损</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500" r="12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受隐患影响，车辆可能需要频繁维修或提前报废，导致企业运营效率降低。</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若企业对隐患排查治理不力，一旦发生事故，将严重影响企业的声誉和形象。</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隐患对车辆安全的影响</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03</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标杆企业在隐患排查方面的实践</a:t>
            </a:r>
          </a:p>
        </p:txBody>
      </p:sp>
      <p:sp>
        <p:nvSpPr>
          <p:cNvPr id="4" name="AutoShape 4"/>
          <p:cNvSpPr/>
          <p:nvPr/>
        </p:nvSpPr>
        <p:spPr>
          <a:xfrm>
            <a:off x="352425" y="6254177"/>
            <a:ext cx="5497697"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DE9A39">
                    <a:alpha val="100000"/>
                  </a:srgbClr>
                </a:solidFill>
                <a:latin typeface="Microsoft Yahei"/>
                <a:ea typeface="Microsoft Yahei"/>
                <a:cs typeface="Microsoft Yahei"/>
              </a:rPr>
              <a:t>XX</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完善隐患报告和处置机制</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鼓励员工积极发现和报告隐患，设立专门的隐患报告渠道，确保隐患能够及时得到处理。</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制定详细的隐患排查计划和流程</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明确排查的目标、范围、频率、责任人等，确保隐患排查工作的有序进行。</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建立隐患排查档案</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对每次排查的结果进行详细记录，包括隐患的类型、位置、严重程度、处理措施等，以便跟踪和复查。</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建立完善的隐患排查制度</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引入先进的检测设备</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使用高精度的检测仪器和设备，提高隐患检测的准确性和效率。</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利用大数据分析</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通过对历史隐患数据进行分析，找出隐患发生的规律和趋势，为预防措施的制定提供依据。</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采用智能化技术</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应用人工智能、机器学习等技术，实现隐患的自动识别和预警，提高排查的智能化水平。</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采用先进的排查技术和手段</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70591"/>
            <a:ext cx="5783287" cy="1172718"/>
            <a:chOff x="5982796" y="3170591"/>
            <a:chExt cx="5783287" cy="1172718"/>
          </a:xfrm>
        </p:grpSpPr>
        <p:sp>
          <p:nvSpPr>
            <p:cNvPr id="3" name="TextBox 3"/>
            <p:cNvSpPr txBox="1"/>
            <p:nvPr/>
          </p:nvSpPr>
          <p:spPr>
            <a:xfrm>
              <a:off x="5982796" y="317059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设立安全奖励机制</a:t>
              </a:r>
            </a:p>
          </p:txBody>
        </p:sp>
        <p:sp>
          <p:nvSpPr>
            <p:cNvPr id="4" name="TextBox 4"/>
            <p:cNvSpPr txBox="1"/>
            <p:nvPr/>
          </p:nvSpPr>
          <p:spPr>
            <a:xfrm>
              <a:off x="5982796" y="3641126"/>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对在隐患排查中表现突出的员工给予奖励，激发员工参与安全工作的积极性。</a:t>
              </a:r>
            </a:p>
          </p:txBody>
        </p:sp>
      </p:grpSp>
      <p:grpSp>
        <p:nvGrpSpPr>
          <p:cNvPr id="5" name="Group 5"/>
          <p:cNvGrpSpPr/>
          <p:nvPr/>
        </p:nvGrpSpPr>
        <p:grpSpPr>
          <a:xfrm>
            <a:off x="5982796" y="4823246"/>
            <a:ext cx="5783287" cy="1172718"/>
            <a:chOff x="5982796" y="4823246"/>
            <a:chExt cx="5783287" cy="1172718"/>
          </a:xfrm>
        </p:grpSpPr>
        <p:sp>
          <p:nvSpPr>
            <p:cNvPr id="6" name="TextBox 6"/>
            <p:cNvSpPr txBox="1"/>
            <p:nvPr/>
          </p:nvSpPr>
          <p:spPr>
            <a:xfrm>
              <a:off x="5982796" y="4823246"/>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鼓励员工参与安全改进</a:t>
              </a:r>
            </a:p>
          </p:txBody>
        </p:sp>
        <p:sp>
          <p:nvSpPr>
            <p:cNvPr id="7" name="TextBox 7"/>
            <p:cNvSpPr txBox="1"/>
            <p:nvPr/>
          </p:nvSpPr>
          <p:spPr>
            <a:xfrm>
              <a:off x="5982796" y="5293781"/>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鼓励员工提出安全改进建议，促进全员参与安全管理，共同提升企业的安全水平。</a:t>
              </a:r>
            </a:p>
          </p:txBody>
        </p:sp>
      </p:grpSp>
      <p:sp>
        <p:nvSpPr>
          <p:cNvPr id="8" name="AutoShape 8"/>
          <p:cNvSpPr/>
          <p:nvPr/>
        </p:nvSpPr>
        <p:spPr>
          <a:xfrm>
            <a:off x="4805646" y="4913047"/>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982796" y="1521950"/>
            <a:ext cx="5687135" cy="1172718"/>
            <a:chOff x="5982796" y="1521950"/>
            <a:chExt cx="5687135" cy="1172718"/>
          </a:xfrm>
        </p:grpSpPr>
        <p:sp>
          <p:nvSpPr>
            <p:cNvPr id="10" name="TextBox 10"/>
            <p:cNvSpPr txBox="1"/>
            <p:nvPr/>
          </p:nvSpPr>
          <p:spPr>
            <a:xfrm>
              <a:off x="5982796" y="152195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加强安全教育培训</a:t>
              </a:r>
            </a:p>
          </p:txBody>
        </p:sp>
        <p:sp>
          <p:nvSpPr>
            <p:cNvPr id="11" name="TextBox 11"/>
            <p:cNvSpPr txBox="1"/>
            <p:nvPr/>
          </p:nvSpPr>
          <p:spPr>
            <a:xfrm>
              <a:off x="5982796" y="1992485"/>
              <a:ext cx="5687135"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定期开展安全知识培训，提高员工的安全意识和操作技能。</a:t>
              </a:r>
            </a:p>
          </p:txBody>
        </p:sp>
      </p:grpSp>
      <p:sp>
        <p:nvSpPr>
          <p:cNvPr id="12" name="AutoShape 12"/>
          <p:cNvSpPr/>
          <p:nvPr/>
        </p:nvSpPr>
        <p:spPr>
          <a:xfrm>
            <a:off x="4805646" y="3272584"/>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805646" y="161148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41457" y="1735931"/>
            <a:ext cx="3722789" cy="3981079"/>
          </a:xfrm>
          <a:prstGeom prst="rect">
            <a:avLst/>
          </a:prstGeom>
          <a:solidFill>
            <a:schemeClr val="accent1">
              <a:alpha val="9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14447" y="3486249"/>
            <a:ext cx="391670" cy="391670"/>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14447" y="1795508"/>
            <a:ext cx="391670" cy="3916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026640" y="5128951"/>
            <a:ext cx="378428" cy="378428"/>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8" name="Picture 18"/>
          <p:cNvPicPr>
            <a:picLocks noChangeAspect="1"/>
          </p:cNvPicPr>
          <p:nvPr/>
        </p:nvPicPr>
        <p:blipFill>
          <a:blip r:embed="rId2">
            <a:alphaModFix/>
          </a:blip>
          <a:srcRect l="16197" r="16197"/>
          <a:stretch>
            <a:fillRect/>
          </a:stretch>
        </p:blipFill>
        <p:spPr>
          <a:xfrm>
            <a:off x="641457" y="1883900"/>
            <a:ext cx="3722789" cy="3671084"/>
          </a:xfrm>
          <a:prstGeom prst="rect">
            <a:avLst/>
          </a:prstGeom>
        </p:spPr>
      </p:pic>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强化员工的安全意识和技能</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https://d.book118.com/355210114141011101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CFB"/>
      </a:lt1>
      <a:dk2>
        <a:srgbClr val="000000"/>
      </a:dk2>
      <a:lt2>
        <a:srgbClr val="FFFFFF"/>
      </a:lt2>
      <a:accent1>
        <a:srgbClr val="754807"/>
      </a:accent1>
      <a:accent2>
        <a:srgbClr val="B57016"/>
      </a:accent2>
      <a:accent3>
        <a:srgbClr val="DE9A39"/>
      </a:accent3>
      <a:accent4>
        <a:srgbClr val="F2B168"/>
      </a:accent4>
      <a:accent5>
        <a:srgbClr val="FDBE00"/>
      </a:accent5>
      <a:accent6>
        <a:srgbClr val="D16A15"/>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78</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2024-09-09T21:52:44.840</cp:lastPrinted>
  <dcterms:created xsi:type="dcterms:W3CDTF">2024-09-09T13:52:44Z</dcterms:created>
  <dcterms:modified xsi:type="dcterms:W3CDTF">2024-09-09T13:52:47Z</dcterms:modified>
</cp:coreProperties>
</file>