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VMJKQM+OVDBBQ+ArialMT"/>
      <p:regular r:id="rId19"/>
    </p:embeddedFont>
    <p:embeddedFont>
      <p:font typeface="TCTHBE+MS-UIGothic"/>
      <p:regular r:id="rId20"/>
    </p:embeddedFont>
    <p:embeddedFont>
      <p:font typeface="SVKPKE+WLEVIE+MicrosoftYaHei"/>
      <p:regular r:id="rId21"/>
    </p:embeddedFont>
    <p:embeddedFont>
      <p:font typeface="ACLMWS+MKQOAC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1A940-0B23-4C30-BEEF-38C5DAA82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2BFF2-C054-4261-A95F-A2A79C21C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A8EDA-A517-45C4-ADC7-C6E4DFFF8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DB7C5-20C2-4223-9BA5-5A3C4507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B99F5-B773-4261-9CD6-9E3F8E47E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59158-74E4-4B1C-ADD5-5A615434A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DA21A-EF11-45E4-8502-68140B0A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C3FD9-FD27-48A3-8809-30BFC7719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608C3-F1B7-4BF2-93C6-D3DABA88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F6BC6-F3EB-44E6-9F1B-25969F9DA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1EE74-A652-4D97-89C9-5497AA1F2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20244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800415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MJKQM+OVDBBQ+ArialMT"/>
                <a:cs typeface="VMJKQM+OVDBBQ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406205"/>
            <a:ext cx="4089341" cy="13893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MJKQM+OVDBBQ+ArialMT"/>
                <a:cs typeface="VMJKQM+OVDBBQ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量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价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准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MJKQM+OVDBBQ+ArialMT"/>
                <a:cs typeface="VMJKQM+OVDBBQ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理流程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TCTHBE+MS-UIGothic"/>
                <a:cs typeface="TCTHBE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3890" y="3617785"/>
            <a:ext cx="4790382" cy="19949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MJKQM+OVDBBQ+ArialMT"/>
                <a:cs typeface="VMJKQM+OVDBBQ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量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价方法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MJKQM+OVDBBQ+ArialMT"/>
                <a:cs typeface="VMJKQM+OVDBBQ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量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价案例分析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MJKQM+OVDBBQ+ArialMT"/>
                <a:cs typeface="VMJKQM+OVDBBQ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量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2C3F55"/>
                </a:solidFill>
                <a:latin typeface="TCTHBE+MS-UIGothic"/>
                <a:cs typeface="TCTHBE+MS-UIGothic"/>
              </a:rPr>
              <a:t>价展望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3800" spc="25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简</a:t>
            </a:r>
            <a:r>
              <a:rPr sz="3800">
                <a:solidFill>
                  <a:srgbClr val="2C3F55"/>
                </a:solidFill>
                <a:latin typeface="TCTHBE+MS-UIGothic"/>
                <a:cs typeface="TCTHBE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高光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38275" y="2119367"/>
            <a:ext cx="47460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数据是一种包含大量光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信息的数据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型，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通常以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像的形式呈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，每个像素点包含数十至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数百个光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波段的反射率信息。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8275" y="3826247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数据具有高分辨率、高光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分辨率和高空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分辨率的特点，能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提供丰富的地物特征和光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特征。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高光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获</a:t>
            </a: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取方式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2290183"/>
            <a:ext cx="89084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高光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数据的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取通常采用航空航天遥感技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高光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谱传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感器的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星或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地面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63308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3979283"/>
            <a:ext cx="86876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取的高光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数据需要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预处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理和后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理，包括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、大气校正、几何校正等步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，以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数据的准确性和可靠性。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高光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29244" y="2518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、林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、地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、城市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划等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4772397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用，可以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地物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、地表覆盖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作物生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长监测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等方面的研究。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3800" spc="25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质</a:t>
            </a:r>
            <a:r>
              <a:rPr sz="3800" spc="27">
                <a:solidFill>
                  <a:srgbClr val="2C3F55"/>
                </a:solidFill>
                <a:latin typeface="TCTHBE+MS-UIGothic"/>
                <a:cs typeface="TCTHBE+MS-UIGothic"/>
              </a:rPr>
              <a:t>量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评</a:t>
            </a:r>
            <a:r>
              <a:rPr sz="3800" spc="23">
                <a:solidFill>
                  <a:srgbClr val="2C3F55"/>
                </a:solidFill>
                <a:latin typeface="TCTHBE+MS-UIGothic"/>
                <a:cs typeface="TCTHBE+MS-UIGothic"/>
              </a:rPr>
              <a:t>价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标</a:t>
            </a:r>
            <a:r>
              <a:rPr sz="3800">
                <a:solidFill>
                  <a:srgbClr val="2C3F55"/>
                </a:solidFill>
                <a:latin typeface="TCTHBE+MS-UIGothic"/>
                <a:cs typeface="TCTHBE+MS-UIGothic"/>
              </a:rPr>
              <a:t>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数据完整性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48643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完整性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69694" y="162181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VKPKE+WLEVIE+MicrosoftYaHei"/>
                <a:cs typeface="SVKPKE+WLEVIE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1910453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完整无缺，包括所有必要的波段和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2253353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信息，没有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漏或缺失。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90395" y="3241580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覆盖范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69060" y="337123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VKPKE+WLEVIE+MicrosoftYaHei"/>
                <a:cs typeface="SVKPKE+WLEVIE+MicrosoftYaHei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890395" y="366559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数据的覆盖范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广泛，能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反映研究区域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的空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特征和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化。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908175" y="50094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拼接效果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81125" y="516320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VKPKE+WLEVIE+MicrosoftYaHei"/>
                <a:cs typeface="SVKPKE+WLEVIE+MicrosoftYaHei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890395" y="543343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多景数据的拼接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平滑，无明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数据准确性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2189" y="2080553"/>
            <a:ext cx="17335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2100">
                <a:solidFill>
                  <a:srgbClr val="FFFFFF"/>
                </a:solidFill>
                <a:latin typeface="TCTHBE+MS-UIGothic"/>
                <a:cs typeface="TCTHBE+MS-UIGothic"/>
              </a:rPr>
              <a:t>射准确性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10425" y="2095793"/>
            <a:ext cx="17335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TCTHBE+MS-UIGothic"/>
                <a:cs typeface="TCTHBE+MS-UIGothic"/>
              </a:rPr>
              <a:t>几何准确性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2189" y="2634353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数据的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值应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准确反映地物的真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反射特性。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10425" y="2634353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数据的几何位置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地物位置相符合，无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的畸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或偏差。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86050" y="4544988"/>
            <a:ext cx="17335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TCTHBE+MS-UIGothic"/>
                <a:cs typeface="TCTHBE+MS-UIGothic"/>
              </a:rPr>
              <a:t>分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100">
                <a:solidFill>
                  <a:srgbClr val="FFFFFF"/>
                </a:solidFill>
                <a:latin typeface="TCTHBE+MS-UIGothic"/>
                <a:cs typeface="TCTHBE+MS-UIGothic"/>
              </a:rPr>
              <a:t>准确性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86050" y="507465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类结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果的准确性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达到一定的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准，如混淆矩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体分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精度等。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数据一致性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49729" y="15423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波段一致性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94015" y="15423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TCTHBE+MS-UIGothic"/>
                <a:cs typeface="TCTHBE+MS-UIGothic"/>
              </a:rPr>
              <a:t>分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一致性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49729" y="201332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不同波段的数据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具有一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致的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特性，如均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方差等。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4015" y="201332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类结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果在不同数据源或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不同分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方法下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具有一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致性。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35829" y="469064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空一致性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35829" y="51616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同一地物在不同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、不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同空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具有一致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数据分辨率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TCTHBE+MS-UIGothic"/>
                <a:cs typeface="TCTHBE+MS-UIGothic"/>
              </a:rPr>
              <a:t>空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分辨率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SVKPKE+WLEVIE+MicrosoftYaHei"/>
                <a:cs typeface="SVKPKE+WLEVIE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数据在空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上的分辨率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高，能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反映地物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特征。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18760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TCTHBE+MS-UIGothic"/>
                <a:cs typeface="TCTHBE+MS-UIGothic"/>
              </a:rPr>
              <a:t>光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谱</a:t>
            </a: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分辨率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SVKPKE+WLEVIE+MicrosoftYaHei"/>
                <a:cs typeface="SVKPKE+WLEVIE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1919" y="36725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数据在光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上的分辨率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高，能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区分不同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地物的光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特性。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49840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时间</a:t>
            </a:r>
            <a:r>
              <a:rPr sz="2000" spc="25">
                <a:solidFill>
                  <a:srgbClr val="00A5B2"/>
                </a:solidFill>
                <a:latin typeface="TCTHBE+MS-UIGothic"/>
                <a:cs typeface="TCTHBE+MS-UIGothic"/>
              </a:rPr>
              <a:t>分辨率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SVKPKE+WLEVIE+MicrosoftYaHei"/>
                <a:cs typeface="SVKPKE+WLEVIE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91919" y="54080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上的分辨率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高，能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反映地物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动态变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读</a:t>
            </a: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186172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TCTHBE+MS-UIGothic"/>
                <a:cs typeface="TCTHBE+MS-UIGothic"/>
              </a:rPr>
              <a:t>数据格式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379717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采用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准、通用的数据格式，方便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383149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TCTHBE+MS-UIGothic"/>
                <a:cs typeface="TCTHBE+MS-UIGothic"/>
              </a:rPr>
              <a:t>元数据完整性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212975" y="4320913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元数据信息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完整、准确，能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TCTHBE+MS-UIGothic"/>
                <a:cs typeface="TCTHBE+MS-UIGothic"/>
              </a:rPr>
              <a:t>价和使用提供有力支持。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TCTHBE+MS-UIGothic"/>
                <a:cs typeface="TCTHBE+MS-UIGothic"/>
              </a:rPr>
              <a:t>高光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谱</a:t>
            </a:r>
            <a:r>
              <a:rPr sz="3800" spc="25">
                <a:solidFill>
                  <a:srgbClr val="2C3F55"/>
                </a:solidFill>
                <a:latin typeface="TCTHBE+MS-UIGothic"/>
                <a:cs typeface="TCTHBE+MS-UIGothic"/>
              </a:rPr>
              <a:t>数据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处</a:t>
            </a:r>
            <a:r>
              <a:rPr sz="3800" spc="27">
                <a:solidFill>
                  <a:srgbClr val="2C3F55"/>
                </a:solidFill>
                <a:latin typeface="TCTHBE+MS-UIGothic"/>
                <a:cs typeface="TCTHBE+MS-UIGothic"/>
              </a:rPr>
              <a:t>理流程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数据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预处</a:t>
            </a:r>
            <a:r>
              <a:rPr sz="3000">
                <a:solidFill>
                  <a:srgbClr val="00A5B2"/>
                </a:solidFill>
                <a:latin typeface="TCTHBE+MS-UIGothic"/>
                <a:cs typeface="TCTHBE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1654" y="338748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TCTHBE+MS-UIGothic"/>
                <a:cs typeface="TCTHBE+MS-UIGothic"/>
              </a:rPr>
              <a:t>去噪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91684" y="338748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TCTHBE+MS-UIGothic"/>
                <a:cs typeface="TCTHBE+MS-UIGothic"/>
              </a:rPr>
              <a:t>校正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81544" y="338748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TCTHBE+MS-UIGothic"/>
                <a:cs typeface="TCTHBE+MS-UIGothic"/>
              </a:rPr>
              <a:t>裁剪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29494" y="3399551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TCTHBE+MS-UIGothic"/>
                <a:cs typeface="TCTHBE+MS-UIGothic"/>
              </a:rPr>
              <a:t>重排列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7755" y="3851013"/>
            <a:ext cx="20955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消除高光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数据中的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噪声，提高数据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63034" y="3851013"/>
            <a:ext cx="20002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校正、大气校正等，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消除外部因素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的影响。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57644" y="3851013"/>
            <a:ext cx="20955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原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始高光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行裁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剪，保留感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趣区域。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15144" y="3863078"/>
            <a:ext cx="20002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原始高光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行重排列，便于后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THBE+MS-UIGothic"/>
                <a:cs typeface="TCTHBE+MS-UIGothic"/>
              </a:rPr>
              <a:t>理和分析。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https://d.book118.com/355220244012011104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VMJKQM+OVDBBQ+ArialMT</vt:lpstr>
      <vt:lpstr>Times New Roman</vt:lpstr>
      <vt:lpstr>TCTHBE+MS-UIGothic</vt:lpstr>
      <vt:lpstr>SimSun</vt:lpstr>
      <vt:lpstr>SVKPKE+WLEVIE+MicrosoftYaHei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2024-09-13T17:32:18.490</cp:lastPrinted>
  <dcterms:created xsi:type="dcterms:W3CDTF">2024-09-13T09:32:18Z</dcterms:created>
  <dcterms:modified xsi:type="dcterms:W3CDTF">2024-09-13T09:32:19Z</dcterms:modified>
</cp:coreProperties>
</file>