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A5D2C6-FCE4-48D1-9434-7777B52CB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0A0B3-5B77-4BF9-9D6B-2C2868B94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3EE0C6-8E94-4937-A005-E34276F30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F2B7B0-ED46-467F-8426-CE4A2487CF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42EF44-81C8-4483-9550-7A53FEB871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DC86BA-11C8-43D5-9D67-D064D7510A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C83E90-0836-48E3-9AB9-08A03E4E26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09371-6CA0-4C2C-AEDB-68ADB7811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8DB9C6-1016-44AC-94B8-45782ED9B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F9F00E-6186-4C24-93CE-23869D73F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8800B2-0767-4F75-B76D-FA1E14B7E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23431334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旅游效率及其时空分异</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旅游效率概述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旅游效率的时空分异特征</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旅游效率提升的路径和策略</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实证研究：以某地区为例</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研究结论和展望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579498" y="4122330"/>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072323" y="1774071"/>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旅游业发展迅速，成为全球重要的经济产业之一。</a:t>
            </a:r>
          </a:p>
        </p:txBody>
      </p:sp>
      <p:sp>
        <p:nvSpPr>
          <p:cNvPr id="7" name="TextBox 7"/>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旅游效率是衡量旅游业投入与产出的重要指标，对于提高旅游业竞争力、优化资源配置具有重要意义。</a:t>
            </a:r>
          </a:p>
        </p:txBody>
      </p:sp>
      <p:sp>
        <p:nvSpPr>
          <p:cNvPr id="8" name="TextBox 8"/>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探究旅游效率的时空分异特征有助于了解旅游业发展的空间差异和演化规律，为政策制定提供科学依据。</a:t>
            </a:r>
          </a:p>
        </p:txBody>
      </p:sp>
      <p:sp>
        <p:nvSpPr>
          <p:cNvPr id="9" name="AutoShape 9"/>
          <p:cNvSpPr/>
          <p:nvPr/>
        </p:nvSpPr>
        <p:spPr>
          <a:xfrm>
            <a:off x="6072323" y="4122330"/>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3"/>
          <a:srcRect l="16667" r="16667"/>
          <a:stretch>
            <a:fillRect/>
          </a:stretch>
        </p:blipFill>
        <p:spPr>
          <a:xfrm>
            <a:off x="8770541" y="1481576"/>
            <a:ext cx="2313273" cy="2313273"/>
          </a:xfrm>
          <a:prstGeom prst="roundRect">
            <a:avLst/>
          </a:prstGeom>
        </p:spPr>
      </p:pic>
      <p:pic>
        <p:nvPicPr>
          <p:cNvPr id="14" name="Picture 14"/>
          <p:cNvPicPr>
            <a:picLocks noChangeAspect="1"/>
          </p:cNvPicPr>
          <p:nvPr/>
        </p:nvPicPr>
        <p:blipFill>
          <a:blip r:embed="rId4"/>
          <a:srcRect l="4032" r="4032"/>
          <a:stretch>
            <a:fillRect/>
          </a:stretch>
        </p:blipFill>
        <p:spPr>
          <a:xfrm>
            <a:off x="454963" y="1481576"/>
            <a:ext cx="4240298" cy="4612191"/>
          </a:xfrm>
          <a:prstGeom prst="round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t="13259" b="13259"/>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分析旅游效率的时空分异特征，探究影响旅游效率的主要因素，为提高旅游业发展质量和效率提供参考。</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采用定量分析方法，运用数据包络分析（DEA）模型计算旅游效率，并利用GIS空间分析技术对旅游效率的时空分异特征进行分析。</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研究目的和方法</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研究方法</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首先，收集相关数据，运用DEA模型计算旅游效率；其次，运用GIS空间分析技术对旅游效率的时空分异特征进行分析；最后，总结分析结果，提出提高旅游业发展质量和效率的建议。</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研究内容</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引言、研究方法、研究内容、结论与建议。</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研究框架</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研究内容和框架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旅游效率概述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939482" y="1415327"/>
            <a:ext cx="4843296"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旅游效率是指旅游企业在经营过程中所表现出的资源利用效率、旅游服务质量和旅游经济效益等方面的综合评价。它反映了旅游企业对于资源的配置、利用和管理的能力和水平。</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旅游效率的定义通常可以概括为在一定投入水平下所获得的最大的产出水平，或者是以最小的投入获得一定的产出水平。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旅游效率的定义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t="16750" b="16750"/>
          <a:stretch>
            <a:fillRect/>
          </a:stretch>
        </p:blipFill>
        <p:spPr>
          <a:xfrm>
            <a:off x="4925814" y="2630423"/>
            <a:ext cx="2231507" cy="2231507"/>
          </a:xfrm>
          <a:prstGeom prst="rect">
            <a:avLst/>
          </a:prstGeom>
        </p:spPr>
      </p:pic>
      <p:pic>
        <p:nvPicPr>
          <p:cNvPr id="5" name="Picture 5"/>
          <p:cNvPicPr>
            <a:picLocks noChangeAspect="1"/>
          </p:cNvPicPr>
          <p:nvPr/>
        </p:nvPicPr>
        <p:blipFill>
          <a:blip r:embed="rId4"/>
          <a:srcRect l="17625" r="17625"/>
          <a:stretch>
            <a:fillRect/>
          </a:stretch>
        </p:blipFill>
        <p:spPr>
          <a:xfrm>
            <a:off x="1438585" y="2630423"/>
            <a:ext cx="2231507" cy="2231507"/>
          </a:xfrm>
          <a:prstGeom prst="rect">
            <a:avLst/>
          </a:prstGeom>
        </p:spPr>
      </p:pic>
      <p:sp>
        <p:nvSpPr>
          <p:cNvPr id="6" name="TextBox 6"/>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旅游效率的衡量指标主要包括投入类指标和产出类指标。</a:t>
            </a:r>
          </a:p>
        </p:txBody>
      </p:sp>
      <p:pic>
        <p:nvPicPr>
          <p:cNvPr id="7" name="Picture 7"/>
          <p:cNvPicPr>
            <a:picLocks noChangeAspect="1"/>
          </p:cNvPicPr>
          <p:nvPr/>
        </p:nvPicPr>
        <p:blipFill>
          <a:blip r:embed="rId5"/>
          <a:srcRect l="8691" r="8691"/>
          <a:stretch>
            <a:fillRect/>
          </a:stretch>
        </p:blipFill>
        <p:spPr>
          <a:xfrm>
            <a:off x="8413043" y="2630423"/>
            <a:ext cx="2231507" cy="2231507"/>
          </a:xfrm>
          <a:prstGeom prst="rect">
            <a:avLst/>
          </a:prstGeom>
        </p:spPr>
      </p:pic>
      <p:sp>
        <p:nvSpPr>
          <p:cNvPr id="8" name="AutoShape 8"/>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投入类指标通常包括人力、物力、财力等资源投入的数量和质量。</a:t>
            </a:r>
          </a:p>
        </p:txBody>
      </p:sp>
      <p:sp>
        <p:nvSpPr>
          <p:cNvPr id="12" name="TextBox 12"/>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产出类指标则通常包括旅游企业的总收入、利润、游客满意度等。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旅游效率的衡量指标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资源禀赋：旅游资源的类型、数量、分布和特色等都会影响旅游企业的效率。</a:t>
            </a:r>
          </a:p>
        </p:txBody>
      </p:sp>
      <p:sp>
        <p:nvSpPr>
          <p:cNvPr id="12" name="TextBox 12"/>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区域经济发展水平：区域经济发展水平直接影响着旅游企业的投入和产出水平。</a:t>
            </a:r>
          </a:p>
        </p:txBody>
      </p:sp>
      <p:sp>
        <p:nvSpPr>
          <p:cNvPr id="13" name="TextBox 13"/>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技术水平：技术水平直接影响着旅游企业的服务质量和生产效率。</a:t>
            </a:r>
          </a:p>
        </p:txBody>
      </p:sp>
      <p:sp>
        <p:nvSpPr>
          <p:cNvPr id="14" name="TextBox 14"/>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旅游效率的影响因素可以归纳为以下几个方面</a:t>
            </a:r>
          </a:p>
        </p:txBody>
      </p:sp>
      <p:sp>
        <p:nvSpPr>
          <p:cNvPr id="15" name="TextBox 15"/>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市场需求：市场需求的大小和结构直接影响着旅游企业的服务质量和经济效益。</a:t>
            </a:r>
          </a:p>
        </p:txBody>
      </p:sp>
      <p:sp>
        <p:nvSpPr>
          <p:cNvPr id="16" name="TextBox 16"/>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行业管理水平：行业管理水平直接影响着旅游企业的资源配置、利用和管理能力。</a:t>
            </a:r>
          </a:p>
        </p:txBody>
      </p:sp>
      <p:sp>
        <p:nvSpPr>
          <p:cNvPr id="17" name="Freeform 17"/>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19" name="TextBox 19"/>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20" name="TextBox 20"/>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21" name="TextBox 21"/>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2" name="TextBox 22"/>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3" name="TextBox 23"/>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旅游效率的影响因素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旅游效率的时空分异特征</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旅游效率随时间变化</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旅游效率会随着时间的变化而变化，这可能受到旅游需求、旅游政策、经济发展等因素的影响。</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旅游效率空间演变</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旅游效率在空间上也会发生变化，不同地区的旅游效率可能存在差异。</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61" r="25061"/>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旅游效率的时空演变规律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6" name="Picture 6"/>
          <p:cNvPicPr>
            <a:picLocks noChangeAspect="1"/>
          </p:cNvPicPr>
          <p:nvPr/>
        </p:nvPicPr>
        <p:blipFill>
          <a:blip r:embed="rId3">
            <a:alphaModFix/>
          </a:blip>
          <a:srcRect t="5556" b="5556"/>
          <a:stretch>
            <a:fillRect/>
          </a:stretch>
        </p:blipFill>
        <p:spPr>
          <a:xfrm>
            <a:off x="740688" y="1168478"/>
            <a:ext cx="3679824" cy="4906432"/>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高旅游效率区域</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一些地区的旅游效率较高，这可能与其旅游资源、经济发展水平、交通便利程度等因素有关。</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低旅游效率区域</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一些地区的旅游效率较低，这可能与其旅游资源不足、交通不便等因素有关。</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旅游效率的空间分布特征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6510528" y="1542295"/>
            <a:ext cx="480060" cy="38273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8" name="Group 8"/>
          <p:cNvGrpSpPr/>
          <p:nvPr/>
        </p:nvGrpSpPr>
        <p:grpSpPr>
          <a:xfrm>
            <a:off x="6511480" y="3223760"/>
            <a:ext cx="478346" cy="399410"/>
            <a:chOff x="6511480" y="3223760"/>
            <a:chExt cx="478346" cy="399410"/>
          </a:xfrm>
        </p:grpSpPr>
        <p:sp>
          <p:nvSpPr>
            <p:cNvPr id="9" name="AutoShape 9"/>
            <p:cNvSpPr/>
            <p:nvPr/>
          </p:nvSpPr>
          <p:spPr>
            <a:xfrm>
              <a:off x="6511480" y="3223760"/>
              <a:ext cx="478346" cy="39941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0" name="Group 10"/>
          <p:cNvGrpSpPr/>
          <p:nvPr/>
        </p:nvGrpSpPr>
        <p:grpSpPr>
          <a:xfrm>
            <a:off x="6511480" y="4805669"/>
            <a:ext cx="478346" cy="413650"/>
            <a:chOff x="6511480" y="4805669"/>
            <a:chExt cx="478346" cy="413650"/>
          </a:xfrm>
        </p:grpSpPr>
        <p:sp>
          <p:nvSpPr>
            <p:cNvPr id="11" name="AutoShape 11"/>
            <p:cNvSpPr/>
            <p:nvPr/>
          </p:nvSpPr>
          <p:spPr>
            <a:xfrm>
              <a:off x="6511480" y="4805669"/>
              <a:ext cx="478346" cy="413650"/>
            </a:xfrm>
            <a:prstGeom prst="rec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2" name="Freeform 12"/>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旅游效率的区域差异原因</a:t>
              </a:r>
            </a:p>
          </p:txBody>
        </p:sp>
      </p:grpSp>
      <p:grpSp>
        <p:nvGrpSpPr>
          <p:cNvPr id="35" name="Group 35"/>
          <p:cNvGrpSpPr/>
          <p:nvPr/>
        </p:nvGrpSpPr>
        <p:grpSpPr>
          <a:xfrm>
            <a:off x="6384512" y="2015068"/>
            <a:ext cx="5082159" cy="1071601"/>
            <a:chOff x="6384512" y="2015068"/>
            <a:chExt cx="5082159" cy="1071601"/>
          </a:xfrm>
        </p:grpSpPr>
        <p:sp>
          <p:nvSpPr>
            <p:cNvPr id="36" name="TextBox 36"/>
            <p:cNvSpPr txBox="1"/>
            <p:nvPr/>
          </p:nvSpPr>
          <p:spPr>
            <a:xfrm>
              <a:off x="6384512" y="2015068"/>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不同地区的经济发展水平存在差异，这可能导致旅游效率的差异。</a:t>
              </a:r>
            </a:p>
          </p:txBody>
        </p:sp>
      </p:grpSp>
      <p:grpSp>
        <p:nvGrpSpPr>
          <p:cNvPr id="37" name="Group 37"/>
          <p:cNvGrpSpPr/>
          <p:nvPr/>
        </p:nvGrpSpPr>
        <p:grpSpPr>
          <a:xfrm>
            <a:off x="7116604" y="3155950"/>
            <a:ext cx="4476083" cy="490334"/>
            <a:chOff x="7116604" y="3155950"/>
            <a:chExt cx="4476083" cy="490334"/>
          </a:xfrm>
        </p:grpSpPr>
        <p:sp>
          <p:nvSpPr>
            <p:cNvPr id="38" name="TextBox 38"/>
            <p:cNvSpPr txBox="1"/>
            <p:nvPr/>
          </p:nvSpPr>
          <p:spPr>
            <a:xfrm>
              <a:off x="7116604" y="3155950"/>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旅游资源分布不均</a:t>
              </a:r>
            </a:p>
          </p:txBody>
        </p:sp>
      </p:grpSp>
      <p:grpSp>
        <p:nvGrpSpPr>
          <p:cNvPr id="39" name="Group 39"/>
          <p:cNvGrpSpPr/>
          <p:nvPr/>
        </p:nvGrpSpPr>
        <p:grpSpPr>
          <a:xfrm>
            <a:off x="6510528" y="3652633"/>
            <a:ext cx="5082159" cy="1071601"/>
            <a:chOff x="6510528" y="3652633"/>
            <a:chExt cx="5082159" cy="1071601"/>
          </a:xfrm>
        </p:grpSpPr>
        <p:sp>
          <p:nvSpPr>
            <p:cNvPr id="40" name="TextBox 40"/>
            <p:cNvSpPr txBox="1"/>
            <p:nvPr/>
          </p:nvSpPr>
          <p:spPr>
            <a:xfrm>
              <a:off x="6510528" y="3652633"/>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不同地区的旅游资源分布不均，一些地区的旅游资源较为丰富，而另一些地区的旅游资源相对较少，这可能导致旅游效率的差异。</a:t>
              </a:r>
            </a:p>
          </p:txBody>
        </p:sp>
      </p:grpSp>
      <p:grpSp>
        <p:nvGrpSpPr>
          <p:cNvPr id="41" name="Group 41"/>
          <p:cNvGrpSpPr/>
          <p:nvPr/>
        </p:nvGrpSpPr>
        <p:grpSpPr>
          <a:xfrm>
            <a:off x="7116604" y="4743284"/>
            <a:ext cx="4476083" cy="490334"/>
            <a:chOff x="7116604" y="4743284"/>
            <a:chExt cx="4476083" cy="490334"/>
          </a:xfrm>
        </p:grpSpPr>
        <p:sp>
          <p:nvSpPr>
            <p:cNvPr id="42" name="TextBox 42"/>
            <p:cNvSpPr txBox="1"/>
            <p:nvPr/>
          </p:nvSpPr>
          <p:spPr>
            <a:xfrm>
              <a:off x="7116604" y="4743284"/>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政策影响</a:t>
              </a:r>
            </a:p>
          </p:txBody>
        </p:sp>
      </p:grpSp>
      <p:grpSp>
        <p:nvGrpSpPr>
          <p:cNvPr id="43" name="Group 43"/>
          <p:cNvGrpSpPr/>
          <p:nvPr/>
        </p:nvGrpSpPr>
        <p:grpSpPr>
          <a:xfrm>
            <a:off x="6510528" y="5239966"/>
            <a:ext cx="5082159" cy="1071601"/>
            <a:chOff x="6510528" y="5239966"/>
            <a:chExt cx="5082159" cy="1071601"/>
          </a:xfrm>
        </p:grpSpPr>
        <p:sp>
          <p:nvSpPr>
            <p:cNvPr id="44" name="TextBox 44"/>
            <p:cNvSpPr txBox="1"/>
            <p:nvPr/>
          </p:nvSpPr>
          <p:spPr>
            <a:xfrm>
              <a:off x="6510528" y="5239966"/>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不同地区的旅游政策存在差异，这可能导致旅游效率的差异。</a:t>
              </a:r>
            </a:p>
          </p:txBody>
        </p:sp>
      </p:grpSp>
      <p:grpSp>
        <p:nvGrpSpPr>
          <p:cNvPr id="45" name="Group 45"/>
          <p:cNvGrpSpPr/>
          <p:nvPr/>
        </p:nvGrpSpPr>
        <p:grpSpPr>
          <a:xfrm>
            <a:off x="7116604" y="1472796"/>
            <a:ext cx="4476083" cy="490334"/>
            <a:chOff x="7116604" y="1472796"/>
            <a:chExt cx="4476083" cy="490334"/>
          </a:xfrm>
        </p:grpSpPr>
        <p:sp>
          <p:nvSpPr>
            <p:cNvPr id="46" name="TextBox 46"/>
            <p:cNvSpPr txBox="1"/>
            <p:nvPr/>
          </p:nvSpPr>
          <p:spPr>
            <a:xfrm>
              <a:off x="7116604" y="1472796"/>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经济发展水平差异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https://d.book118.com/355234313342011104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2024-09-14T23:36:16.085</cp:lastPrinted>
  <dcterms:created xsi:type="dcterms:W3CDTF">2024-09-14T15:36:16Z</dcterms:created>
  <dcterms:modified xsi:type="dcterms:W3CDTF">2024-09-14T15:36:18Z</dcterms:modified>
</cp:coreProperties>
</file>