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77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EDF00-8AEE-4B36-8FCF-56352D6A8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23F45-77B4-4791-9B12-EA1EB838A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CC706-21B5-4C2F-8429-49AD111A7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922AF-550B-4D91-AB78-404D6231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7B360C-8AF3-462C-A875-8A47E46E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17172-21B0-4FE5-91EE-9859A9A30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4AF387-6F4D-4970-91A0-CA837CC5A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6D9FF-7DDF-4897-8F73-0575642E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23E93-ECAF-41C3-B540-7FE67FE40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ED7FE-B4E6-4766-8B2B-72C4D5CFC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49399-351C-4AE4-9EB2-E0D55DB8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4002411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县域突发公共事件总体应急预案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预案概述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组织指挥体系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预警机制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应急响应流程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资源保障与支持体系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预案概述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定义与目的</a:t>
            </a:r>
            <a:endParaRPr lang="zh-CN" altLang="en-US"/>
          </a:p>
        </p:txBody>
      </p:sp>
      <p:sp>
        <p:nvSpPr>
          <p:cNvPr id="1048958" name="圆角矩形 26"/>
          <p:cNvSpPr/>
          <p:nvPr>
            <p:custDataLst>
              <p:tags r:id="rId2"/>
            </p:custDataLst>
          </p:nvPr>
        </p:nvSpPr>
        <p:spPr>
          <a:xfrm>
            <a:off x="1692864" y="1452880"/>
            <a:ext cx="4119402" cy="47774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28"/>
          <p:cNvSpPr/>
          <p:nvPr>
            <p:custDataLst>
              <p:tags r:id="rId3"/>
            </p:custDataLst>
          </p:nvPr>
        </p:nvSpPr>
        <p:spPr>
          <a:xfrm>
            <a:off x="1696759" y="1452880"/>
            <a:ext cx="4111887" cy="2538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62" name="圆角矩形 29"/>
          <p:cNvSpPr/>
          <p:nvPr>
            <p:custDataLst>
              <p:tags r:id="rId4"/>
            </p:custDataLst>
          </p:nvPr>
        </p:nvSpPr>
        <p:spPr>
          <a:xfrm>
            <a:off x="6373259" y="1452880"/>
            <a:ext cx="4119402" cy="47774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4" name="文本框 31"/>
          <p:cNvSpPr txBox="1"/>
          <p:nvPr>
            <p:custDataLst>
              <p:tags r:id="rId5"/>
            </p:custDataLst>
          </p:nvPr>
        </p:nvSpPr>
        <p:spPr>
          <a:xfrm>
            <a:off x="1997317" y="2066979"/>
            <a:ext cx="3510803" cy="38187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定义：县域突发公共事件总体应急预案是针对可能发生的突发事件，为迅速、有效应对而预先制定的行动方案。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32"/>
          <p:cNvSpPr/>
          <p:nvPr>
            <p:custDataLst>
              <p:tags r:id="rId6"/>
            </p:custDataLst>
          </p:nvPr>
        </p:nvSpPr>
        <p:spPr>
          <a:xfrm>
            <a:off x="6377803" y="1452880"/>
            <a:ext cx="4111887" cy="2538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8" name="文本框 34"/>
          <p:cNvSpPr txBox="1"/>
          <p:nvPr>
            <p:custDataLst>
              <p:tags r:id="rId7"/>
            </p:custDataLst>
          </p:nvPr>
        </p:nvSpPr>
        <p:spPr>
          <a:xfrm>
            <a:off x="6679011" y="2066330"/>
            <a:ext cx="3509979" cy="3820546"/>
          </a:xfrm>
          <a:prstGeom prst="rect">
            <a:avLst/>
          </a:prstGeom>
          <a:noFill/>
        </p:spPr>
        <p:txBody>
          <a:bodyPr wrap="square" rtlCol="0" anchor="t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目的：明确应急响应的指导思想、原则、组织体系、运行机制和资源保障等，提高应对突发事件的能力，减少灾害损失，保障人民群众生命财产安全。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适用范围</a:t>
            </a:r>
            <a:endParaRPr lang="zh-CN" altLang="en-US"/>
          </a:p>
        </p:txBody>
      </p:sp>
      <p:sp>
        <p:nvSpPr>
          <p:cNvPr id="10490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适用于县域内发生的自然灾害、事故灾难、公共卫生事件和社会安全事件等突发公共事件的应急处置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适用于县域内各级政府、企事业单位、社会团体等组织的应急预案编制和实施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适用于县域内各级政府、企事业单位、社会团体等组织开展的应急演练和培训活动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适用于县域内各级政府、企事业单位、社会团体等组织的应急处置工作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工作原则</a:t>
            </a:r>
            <a:endParaRPr lang="zh-CN" altLang="en-US"/>
          </a:p>
        </p:txBody>
      </p:sp>
      <p:sp>
        <p:nvSpPr>
          <p:cNvPr id="1049078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统一领导，分级负责：在县政府统一领导下，按照事故级别和实际需要，各级政府和有关部门负责组织实施应急工作。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以人为本，科学应对：把保障公众健康和生命财产安全作为应急工作的首要任务，最大限度地减少突发公共事件造成的人员伤亡和财产损失。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预防为主，平战结合：坚持预防与应急相结合，做好应对突发公共事件的各项准备工作。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快速反应，协同应对：加强应急处置队伍建设，建立健全联动协调机制，确保在突发事件发生时能够迅速响应、协同应对。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组织指挥体系</a:t>
            </a:r>
            <a:endParaRPr lang="zh-CN" altLang="en-US"/>
          </a:p>
        </p:txBody>
      </p:sp>
      <p:sp>
        <p:nvSpPr>
          <p:cNvPr id="10491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应急指挥机构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应急指挥机构运行机制：建立应急值班制度、信息报告制度、协调联动制度等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应急指挥机构组成：包括应急指挥部、应急办公室、现场指挥部等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应急指挥机构职责：负责组织协调、指挥调度、信息报送等工作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应急指挥机构人员配备：配备专业人员，具备应急指挥和协调能力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应急工作小组</a:t>
            </a:r>
            <a:endParaRPr lang="zh-CN" altLang="en-US"/>
          </a:p>
        </p:txBody>
      </p:sp>
      <p:sp>
        <p:nvSpPr>
          <p:cNvPr id="10492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组成人员：由相关部门和专家组成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职责：负责协调、组织和指挥应急工作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工作内容：制定应急预案、开展应急演练、组织救援行动等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协调机制：与相关部门和机构建立协调机制，确保信息畅通、资源共享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专家咨询组</a:t>
            </a:r>
            <a:endParaRPr lang="zh-CN" altLang="en-US"/>
          </a:p>
        </p:txBody>
      </p:sp>
      <p:sp>
        <p:nvSpPr>
          <p:cNvPr id="104932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职责：为县域突发公共事件提供专业咨询和建议，协助制定应急预案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组成人员：由相关领域的专家、学者和政府官员组成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工作方式：通过会议、电话、邮件等方式与应急管理部门保持密切联系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作用：为县域突发公共事件应对工作提供科学、专业的指导和支持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预警机制</a:t>
            </a:r>
            <a:endParaRPr lang="zh-CN" altLang="en-US"/>
          </a:p>
        </p:txBody>
      </p:sp>
      <p:sp>
        <p:nvSpPr>
          <p:cNvPr id="10493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预警级别</a:t>
            </a:r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Ⅰ级预警：特别重大突发事件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Ⅱ级预警：重大突发事件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Ⅲ级预警：较大突发事件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Ⅳ级预警：一般突发事件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预警发布程序</a:t>
            </a:r>
            <a:endParaRPr lang="zh-CN" altLang="en-US"/>
          </a:p>
        </p:txBody>
      </p:sp>
      <p:sp>
        <p:nvSpPr>
          <p:cNvPr id="1049496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预警级别确定：根据突发事件可能造成的危害程度、紧急程度和发展态势，确定预警级别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预警发布途径：通过广播、电视、报纸、网络等多种途径发布预警信息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预警解除条件：当突发事件得到有效处置或危害程度降低到无危险时，解除预警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预警发布责任人：由县级政府主要负责人担任预警发布责任人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预警响应措施</a:t>
            </a:r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预警级别划分：明确不同级别的预警标准和应对措施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预警发布流程：规范预警信息的发布渠道和时间，确保信息及时传递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预警响应组织：明确应急响应的领导机构和责任人，确保快速响应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预警响应措施：针对不同级别的预警，制定相应的应急措施，包括人员疏散、交通管制、医疗救援等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预警解除程序</a:t>
            </a:r>
            <a:endParaRPr lang="zh-CN" altLang="en-US"/>
          </a:p>
        </p:txBody>
      </p:sp>
      <p:sp>
        <p:nvSpPr>
          <p:cNvPr id="104959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解除后的工作：对突发事件造成的影响进行评估，制定恢复重建计划，并组织实施。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解除条件：当突发事件得到有效控制，危险因素基本消除，应急处置工作结束时，可以解除预警。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解除程序：由应急管理部门根据解除条件，组织专家进行评估，提出解除预警的建议，报请同级政府批准后实施。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解除后的宣传：及时向社会公众发布解除预警的信息，消除公众的恐慌情绪。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应急响应流程</a:t>
            </a:r>
            <a:endParaRPr lang="zh-CN" altLang="en-US"/>
          </a:p>
        </p:txBody>
      </p:sp>
      <p:sp>
        <p:nvSpPr>
          <p:cNvPr id="104966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响应级别</a:t>
            </a:r>
            <a:endParaRPr lang="zh-CN" altLang="en-US"/>
          </a:p>
        </p:txBody>
      </p:sp>
      <p:sp>
        <p:nvSpPr>
          <p:cNvPr id="104972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Ⅲ级响应：较大突发事件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Ⅰ级响应：特别重大突发事件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Ⅱ级响应：重大突发事件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Ⅳ级响应：一般突发事件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497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响应启动程序</a:t>
            </a:r>
            <a:endParaRPr lang="zh-CN" altLang="en-US"/>
          </a:p>
        </p:txBody>
      </p:sp>
      <p:sp>
        <p:nvSpPr>
          <p:cNvPr id="10497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事件报告与确认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启动应急预案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组织协调与指挥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应急响应级别确定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https://d.book118.com/355240024111011034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5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县域突发公共事件总体应急预案</vt:lpstr>
      <vt:lpstr>目录</vt:lpstr>
      <vt:lpstr>添加章节标题</vt:lpstr>
      <vt:lpstr>预案概述</vt:lpstr>
      <vt:lpstr>定义与目的</vt:lpstr>
      <vt:lpstr>适用范围</vt:lpstr>
      <vt:lpstr>工作原则</vt:lpstr>
      <vt:lpstr>组织指挥体系</vt:lpstr>
      <vt:lpstr>应急指挥机构</vt:lpstr>
      <vt:lpstr>应急工作小组</vt:lpstr>
      <vt:lpstr>专家咨询组</vt:lpstr>
      <vt:lpstr>预警机制</vt:lpstr>
      <vt:lpstr>预警级别</vt:lpstr>
      <vt:lpstr>预警发布程序</vt:lpstr>
      <vt:lpstr>预警响应措施</vt:lpstr>
      <vt:lpstr>预警解除程序</vt:lpstr>
      <vt:lpstr>应急响应流程</vt:lpstr>
      <vt:lpstr>响应级别</vt:lpstr>
      <vt:lpstr>响应启动程序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2024-08-29T18:13:08.057</cp:lastPrinted>
  <dcterms:created xsi:type="dcterms:W3CDTF">2024-08-29T10:13:08Z</dcterms:created>
  <dcterms:modified xsi:type="dcterms:W3CDTF">2024-08-29T10:13:10Z</dcterms:modified>
</cp:coreProperties>
</file>