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IMJCAO+PLNGQW+ArialMT"/>
      <p:regular r:id="rId15"/>
    </p:embeddedFont>
    <p:embeddedFont>
      <p:font typeface="ATMGIA+MS-UIGothic"/>
      <p:regular r:id="rId16"/>
    </p:embeddedFont>
    <p:embeddedFont>
      <p:font typeface="DGEUIV+UKVFMJ+MicrosoftYaHei-Bold"/>
      <p:regular r:id="rId17"/>
    </p:embeddedFont>
    <p:embeddedFont>
      <p:font typeface="EQIRLR+UWULIV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78535-3D73-4038-88ED-981154FF7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84BC5-C535-4B81-97BA-95210B5D8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DA429-ECE5-4B6E-AEBE-40BE7BF49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7AD0FF-BBF9-47F9-949D-4BD9A4502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C604E6-1969-4A68-A6B1-576DB92D7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A4931F-3A4C-4B74-8999-8AD9CA9C4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BC1D3F-B116-4123-B34E-1BAD16FBD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C7C8A-F52B-4419-8F9C-E225958D4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66D52F-AA01-4323-9BE6-A7F8B1F63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FB520-E608-45C0-93A9-CF7FE989D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5ACCE-F101-420A-914C-DC0CA7780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31411134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IMJCAO+PLNGQW+ArialMT"/>
                <a:cs typeface="IMJCAO+PLNGQ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导</a:t>
            </a:r>
            <a:r>
              <a:rPr sz="2400">
                <a:solidFill>
                  <a:srgbClr val="00B6FF"/>
                </a:solidFill>
                <a:latin typeface="ATMGIA+MS-UIGothic"/>
                <a:cs typeface="ATMGIA+MS-UIGothic"/>
              </a:rPr>
              <a:t>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3738821" cy="24298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IMJCAO+PLNGQW+ArialMT"/>
                <a:cs typeface="IMJCAO+PLNGQ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TMGIA+MS-UIGothic"/>
                <a:cs typeface="ATMGIA+MS-UIGothic"/>
              </a:rPr>
              <a:t>有余数的除法概念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IMJCAO+PLNGQW+ArialMT"/>
                <a:cs typeface="IMJCAO+PLNGQ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TMGIA+MS-UIGothic"/>
                <a:cs typeface="ATMGIA+MS-UIGothic"/>
              </a:rPr>
              <a:t>有余数的除法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00B6FF"/>
                </a:solidFill>
                <a:latin typeface="ATMGIA+MS-UIGothic"/>
                <a:cs typeface="ATMGIA+MS-UIGothic"/>
              </a:rPr>
              <a:t>算方法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IMJCAO+PLNGQW+ArialMT"/>
                <a:cs typeface="IMJCAO+PLNGQ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练习题</a:t>
            </a:r>
            <a:r>
              <a:rPr sz="2400">
                <a:solidFill>
                  <a:srgbClr val="00B6FF"/>
                </a:solidFill>
                <a:latin typeface="ATMGIA+MS-UIGothic"/>
                <a:cs typeface="ATMGIA+MS-UIGothic"/>
              </a:rPr>
              <a:t>与解析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IMJCAO+PLNGQW+ArialMT"/>
                <a:cs typeface="IMJCAO+PLNGQ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00B6FF"/>
                </a:solidFill>
                <a:latin typeface="ATMGIA+MS-UIGothic"/>
                <a:cs typeface="ATMGIA+MS-UIGothic"/>
              </a:rPr>
              <a:t>堂小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ATMGIA+MS-UIGothic"/>
                <a:cs typeface="ATMGIA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DGEUIV+UKVFMJ+MicrosoftYaHei-Bold"/>
                <a:cs typeface="DGEUIV+UKVFMJ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TMGIA+MS-UIGothic"/>
                <a:cs typeface="ATMGIA+MS-UIGothic"/>
              </a:rPr>
              <a:t>故事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导</a:t>
            </a:r>
            <a:r>
              <a:rPr sz="3000">
                <a:solidFill>
                  <a:srgbClr val="00B6FF"/>
                </a:solidFill>
                <a:latin typeface="ATMGIA+MS-UIGothic"/>
                <a:cs typeface="ATMGIA+MS-UIGothic"/>
              </a:rPr>
              <a:t>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FFFFFF"/>
                </a:solidFill>
                <a:latin typeface="ATMGIA+MS-UIGothic"/>
                <a:cs typeface="ATMGIA+MS-UIGothic"/>
              </a:rPr>
              <a:t>：激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发兴</a:t>
            </a:r>
            <a:r>
              <a:rPr sz="1350">
                <a:solidFill>
                  <a:srgbClr val="FFFFFF"/>
                </a:solidFill>
                <a:latin typeface="ATMGIA+MS-UIGothic"/>
                <a:cs typeface="ATMGIA+MS-UIGothic"/>
              </a:rPr>
              <a:t>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0215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FFFFFF"/>
                </a:solidFill>
                <a:latin typeface="ATMGIA+MS-UIGothic"/>
                <a:cs typeface="ATMGIA+MS-UIGothic"/>
              </a:rPr>
              <a:t>描述：通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过讲</a:t>
            </a:r>
            <a:r>
              <a:rPr sz="1350">
                <a:solidFill>
                  <a:srgbClr val="FFFFFF"/>
                </a:solidFill>
                <a:latin typeface="ATMGIA+MS-UIGothic"/>
                <a:cs typeface="ATMGIA+MS-UIGothic"/>
              </a:rPr>
              <a:t>述一个与除法相关的故事，引起学生的好奇心，激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ATMGIA+MS-UIGothic"/>
                <a:cs typeface="ATMGIA+MS-UIGothic"/>
              </a:rPr>
              <a:t>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们对</a:t>
            </a:r>
            <a:r>
              <a:rPr sz="1350">
                <a:solidFill>
                  <a:srgbClr val="FFFFFF"/>
                </a:solidFill>
                <a:latin typeface="ATMGIA+MS-UIGothic"/>
                <a:cs typeface="ATMGIA+MS-UIGothic"/>
              </a:rPr>
              <a:t>有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TMGIA+MS-UIGothic"/>
                <a:cs typeface="ATMGIA+MS-UIGothic"/>
              </a:rPr>
              <a:t>余数除法的学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习兴</a:t>
            </a:r>
            <a:r>
              <a:rPr sz="1350">
                <a:solidFill>
                  <a:srgbClr val="FFFFFF"/>
                </a:solidFill>
                <a:latin typeface="ATMGIA+MS-UIGothic"/>
                <a:cs typeface="ATMGIA+MS-UIGothic"/>
              </a:rPr>
              <a:t>趣。故事可以是关于分水果、分糖果等日常生活中的情境，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让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TMGIA+MS-UIGothic"/>
                <a:cs typeface="ATMGIA+MS-UIGothic"/>
              </a:rPr>
              <a:t>学生更容易理解和接受。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TMGIA+MS-UIGothic"/>
                <a:cs typeface="ATMGIA+MS-UIGothic"/>
              </a:rPr>
              <a:t>游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戏导</a:t>
            </a:r>
            <a:r>
              <a:rPr sz="3000">
                <a:solidFill>
                  <a:srgbClr val="00B6FF"/>
                </a:solidFill>
                <a:latin typeface="ATMGIA+MS-UIGothic"/>
                <a:cs typeface="ATMGIA+MS-UIGothic"/>
              </a:rPr>
              <a:t>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8114" y="2001373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FFFFFF"/>
                </a:solidFill>
                <a:latin typeface="ATMGIA+MS-UIGothic"/>
                <a:cs typeface="ATMGIA+MS-UIGothic"/>
              </a:rPr>
              <a:t>：寓教于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5823"/>
            <a:ext cx="1028351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B6FF"/>
                </a:solidFill>
                <a:latin typeface="ATMGIA+MS-UIGothic"/>
                <a:cs typeface="ATMGIA+MS-UIGothic"/>
              </a:rPr>
              <a:t>描述：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B6FF"/>
                </a:solidFill>
                <a:latin typeface="ATMGIA+MS-UIGothic"/>
                <a:cs typeface="ATMGIA+MS-UIGothic"/>
              </a:rPr>
              <a:t>一个与有余数除法相关的游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戏</a:t>
            </a:r>
            <a:r>
              <a:rPr sz="1350">
                <a:solidFill>
                  <a:srgbClr val="00B6FF"/>
                </a:solidFill>
                <a:latin typeface="ATMGIA+MS-UIGothic"/>
                <a:cs typeface="ATMGIA+MS-UIGothic"/>
              </a:rPr>
              <a:t>，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00B6FF"/>
                </a:solidFill>
                <a:latin typeface="ATMGIA+MS-UIGothic"/>
                <a:cs typeface="ATMGIA+MS-UIGothic"/>
              </a:rPr>
              <a:t>学生在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00B6FF"/>
                </a:solidFill>
                <a:latin typeface="ATMGIA+MS-UIGothic"/>
                <a:cs typeface="ATMGIA+MS-UIGothic"/>
              </a:rPr>
              <a:t>松愉快的氛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B6FF"/>
                </a:solidFill>
                <a:latin typeface="ATMGIA+MS-UIGothic"/>
                <a:cs typeface="ATMGIA+MS-UIGothic"/>
              </a:rPr>
              <a:t>中学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B6FF"/>
                </a:solidFill>
                <a:latin typeface="ATMGIA+MS-UIGothic"/>
                <a:cs typeface="ATMGIA+MS-UIGothic"/>
              </a:rPr>
              <a:t>。例如，可以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B6FF"/>
                </a:solidFill>
                <a:latin typeface="ATMGIA+MS-UIGothic"/>
                <a:cs typeface="ATMGIA+MS-UIGothic"/>
              </a:rPr>
              <a:t>一个分糖果游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戏</a:t>
            </a:r>
            <a:r>
              <a:rPr sz="1350">
                <a:solidFill>
                  <a:srgbClr val="00B6FF"/>
                </a:solidFill>
                <a:latin typeface="ATMGIA+MS-UIGothic"/>
                <a:cs typeface="ATMGIA+MS-UIGothic"/>
              </a:rPr>
              <a:t>，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00B6FF"/>
                </a:solidFill>
                <a:latin typeface="ATMGIA+MS-UIGothic"/>
                <a:cs typeface="ATMGIA+MS-UIGothic"/>
              </a:rPr>
              <a:t>学生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B6FF"/>
                </a:solidFill>
                <a:latin typeface="ATMGIA+MS-UIGothic"/>
                <a:cs typeface="ATMGIA+MS-UIGothic"/>
              </a:rPr>
              <a:t>在游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戏</a:t>
            </a:r>
            <a:r>
              <a:rPr sz="1350">
                <a:solidFill>
                  <a:srgbClr val="00B6FF"/>
                </a:solidFill>
                <a:latin typeface="ATMGIA+MS-UIGothic"/>
                <a:cs typeface="ATMGIA+MS-UIGothic"/>
              </a:rPr>
              <a:t>中体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B6FF"/>
                </a:solidFill>
                <a:latin typeface="ATMGIA+MS-UIGothic"/>
                <a:cs typeface="ATMGIA+MS-UIGothic"/>
              </a:rPr>
              <a:t>除法和余数的概念。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TMGIA+MS-UIGothic"/>
                <a:cs typeface="ATMGIA+MS-UIGothic"/>
              </a:rPr>
              <a:t>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习导</a:t>
            </a:r>
            <a:r>
              <a:rPr sz="3000">
                <a:solidFill>
                  <a:srgbClr val="00B6FF"/>
                </a:solidFill>
                <a:latin typeface="ATMGIA+MS-UIGothic"/>
                <a:cs typeface="ATMGIA+MS-UIGothic"/>
              </a:rPr>
              <a:t>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TMGIA+MS-UIGothic"/>
                <a:cs typeface="ATMGIA+MS-UIGothic"/>
              </a:rPr>
              <a:t>什么是余数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1616189" cy="2367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ATMGIA+MS-UIGothic"/>
                <a:cs typeface="ATMGIA+MS-UIGothic"/>
              </a:rPr>
              <a:t>描述</a:t>
            </a:r>
          </a:p>
          <a:p>
            <a:pPr marL="0" marR="0">
              <a:lnSpc>
                <a:spcPts val="2300"/>
              </a:lnSpc>
              <a:spcBef>
                <a:spcPts val="1059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举</a:t>
            </a:r>
            <a:r>
              <a:rPr sz="2300">
                <a:solidFill>
                  <a:srgbClr val="00B6FF"/>
                </a:solidFill>
                <a:latin typeface="ATMGIA+MS-UIGothic"/>
                <a:cs typeface="ATMGIA+MS-UIGothic"/>
              </a:rPr>
              <a:t>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TMGIA+MS-UIGothic"/>
                <a:cs typeface="ATMGIA+MS-UIGothic"/>
              </a:rPr>
              <a:t>余数的表示方法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616189" cy="4032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ATMGIA+MS-UIGothic"/>
                <a:cs typeface="ATMGIA+MS-UIGothic"/>
              </a:rPr>
              <a:t>描述</a:t>
            </a:r>
          </a:p>
          <a:p>
            <a:pPr marL="0" marR="0">
              <a:lnSpc>
                <a:spcPts val="2300"/>
              </a:lnSpc>
              <a:spcBef>
                <a:spcPts val="1071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举</a:t>
            </a:r>
            <a:r>
              <a:rPr sz="2300">
                <a:solidFill>
                  <a:srgbClr val="00B6FF"/>
                </a:solidFill>
                <a:latin typeface="ATMGIA+MS-UIGothic"/>
                <a:cs typeface="ATMGIA+MS-UIGothic"/>
              </a:rPr>
              <a:t>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TMGIA+MS-UIGothic"/>
                <a:cs typeface="ATMGIA+MS-UIGothic"/>
              </a:rPr>
              <a:t>余数和除数的关系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DGEUIV+UKVFMJ+MicrosoftYaHei-Bold"/>
                <a:cs typeface="DGEUIV+UKVFMJ+MicrosoftYaHei-Bold"/>
              </a:rPr>
              <a:t>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316039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1600">
                <a:solidFill>
                  <a:srgbClr val="00B6FF"/>
                </a:solidFill>
                <a:latin typeface="ATMGIA+MS-UIGothic"/>
                <a:cs typeface="ATMGIA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2360" y="3616087"/>
            <a:ext cx="1545719" cy="3634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DGEUIV+UKVFMJ+MicrosoftYaHei-Bold"/>
                <a:cs typeface="DGEUIV+UKVFMJ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DGEUIV+UKVFMJ+MicrosoftYaHei-Bold"/>
                <a:cs typeface="DGEUIV+UKVFMJ+MicrosoftYaHei-Bold"/>
              </a:rPr>
              <a:t>3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4926329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举</a:t>
            </a:r>
            <a:r>
              <a:rPr sz="1600">
                <a:solidFill>
                  <a:srgbClr val="00B6FF"/>
                </a:solidFill>
                <a:latin typeface="ATMGIA+MS-UIGothic"/>
                <a:cs typeface="ATMGIA+MS-UIGothic"/>
              </a:rPr>
              <a:t>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https://d.book118.com/355314111341011111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IMJCAO+PLNGQW+ArialMT</vt:lpstr>
      <vt:lpstr>Times New Roman</vt:lpstr>
      <vt:lpstr>SimSun</vt:lpstr>
      <vt:lpstr>ATMGIA+MS-UIGothic</vt:lpstr>
      <vt:lpstr>DGEUIV+UKVFMJ+MicrosoftYaHei-Bold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2024-09-18T01:08:38.937</cp:lastPrinted>
  <dcterms:created xsi:type="dcterms:W3CDTF">2024-09-17T17:08:38Z</dcterms:created>
  <dcterms:modified xsi:type="dcterms:W3CDTF">2024-09-17T17:08:40Z</dcterms:modified>
</cp:coreProperties>
</file>