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9525000" cy="53467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3CA4AE-AC3B-45C9-8325-0C6D8A714C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F79410-9FEC-42CB-80A0-D3CEDA9249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090FF4-0EF9-43F3-BC67-5790952CF6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C7C197-5A7C-4021-8462-B16EF91CC0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9FBF41-BDE2-4AC7-9527-5E9878A16A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ECE28E-0136-4510-8E2D-986F7B5CF8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4D442A-075A-4988-8056-868C8CB8F3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4F8322-67CE-46F5-9108-1B22C9F5C4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01ED9F-6B5A-493A-A852-A1DC05C92D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F39AD4-4A27-4DD4-8251-702DB6740E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5EA6E7-0D2B-42ED-8C54-8B8386F439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32030301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833899" y="259556"/>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9169123" y="259556"/>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8864356" y="259556"/>
            <a:ext cx="340781" cy="6752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833899" y="397305"/>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9169123" y="397305"/>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8864356" y="397305"/>
            <a:ext cx="340781" cy="6752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8833899" y="535054"/>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9169123" y="535054"/>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8864356" y="535054"/>
            <a:ext cx="340781" cy="6752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3391386" y="2907506"/>
            <a:ext cx="181255" cy="181255"/>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3655554" y="2913980"/>
            <a:ext cx="168309" cy="168309"/>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3906776" y="2920453"/>
            <a:ext cx="155362" cy="155362"/>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4135329" y="2926927"/>
            <a:ext cx="142415" cy="142415"/>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360657" y="2933400"/>
            <a:ext cx="129468" cy="129468"/>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TextBox 18"/>
          <p:cNvSpPr txBox="1"/>
          <p:nvPr/>
        </p:nvSpPr>
        <p:spPr>
          <a:xfrm>
            <a:off x="963911" y="1023804"/>
            <a:ext cx="6793492" cy="9620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1"/>
                </a:solidFill>
                <a:latin typeface="Microsoft Yahei"/>
                <a:ea typeface="Microsoft Yahei"/>
                <a:cs typeface="Microsoft Yahei"/>
              </a:rPr>
              <a:t>《恐龙(幼儿园课件)》</a:t>
            </a:r>
          </a:p>
        </p:txBody>
      </p:sp>
      <p:sp>
        <p:nvSpPr>
          <p:cNvPr id="19" name="AutoShape 19"/>
          <p:cNvSpPr/>
          <p:nvPr/>
        </p:nvSpPr>
        <p:spPr>
          <a:xfrm>
            <a:off x="303308" y="262258"/>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413317" y="259556"/>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517820" y="26112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619177" y="26934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715528" y="26556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303308" y="370149"/>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413317" y="36744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517820" y="36901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619177" y="37723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715528" y="37345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303308" y="478039"/>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413317" y="47533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517820" y="47690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619177" y="48512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715528" y="48134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303308" y="585929"/>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413317" y="58322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517820" y="584800"/>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619177" y="59301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715528" y="589231"/>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1059161" y="2993753"/>
            <a:ext cx="2369127" cy="19050"/>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7138604" y="3359818"/>
            <a:ext cx="3521603" cy="3521603"/>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Freeform 41"/>
          <p:cNvSpPr/>
          <p:nvPr/>
        </p:nvSpPr>
        <p:spPr>
          <a:xfrm>
            <a:off x="285750"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Freeform 42"/>
          <p:cNvSpPr/>
          <p:nvPr/>
        </p:nvSpPr>
        <p:spPr>
          <a:xfrm>
            <a:off x="497417"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Freeform 43"/>
          <p:cNvSpPr/>
          <p:nvPr/>
        </p:nvSpPr>
        <p:spPr>
          <a:xfrm>
            <a:off x="718039"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4" name="TextBox 44"/>
          <p:cNvSpPr txBox="1"/>
          <p:nvPr/>
        </p:nvSpPr>
        <p:spPr>
          <a:xfrm>
            <a:off x="963911" y="3439581"/>
            <a:ext cx="6222254" cy="4905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575">
              <a:solidFill>
                <a:schemeClr val="accent1"/>
              </a:solidFill>
              <a:latin typeface="Microsoft Yahei"/>
              <a:ea typeface="Microsoft Yahei"/>
              <a:cs typeface="Microsoft Yahei"/>
            </a:endParaRPr>
          </a:p>
        </p:txBody>
      </p:sp>
      <p:sp>
        <p:nvSpPr>
          <p:cNvPr id="45" name="TextBox 45"/>
          <p:cNvSpPr txBox="1"/>
          <p:nvPr/>
        </p:nvSpPr>
        <p:spPr>
          <a:xfrm>
            <a:off x="963911" y="3915071"/>
            <a:ext cx="5715000" cy="4905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a:solidFill>
                  <a:schemeClr val="accent1"/>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0" y="-39814"/>
            <a:ext cx="1704101" cy="5435727"/>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rot="5400000">
            <a:off x="-2085815" y="1439799"/>
            <a:ext cx="6358696" cy="30250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9600">
                <a:solidFill>
                  <a:srgbClr val="FFFFFF">
                    <a:alpha val="46000"/>
                  </a:srgbClr>
                </a:solidFill>
                <a:latin typeface="Microsoft Yahei"/>
                <a:ea typeface="Microsoft Yahei"/>
                <a:cs typeface="Microsoft Yahei"/>
              </a:rPr>
              <a:t>contents</a:t>
            </a:r>
          </a:p>
        </p:txBody>
      </p:sp>
      <p:sp>
        <p:nvSpPr>
          <p:cNvPr id="6" name="TextBox 6"/>
          <p:cNvSpPr txBox="1"/>
          <p:nvPr/>
        </p:nvSpPr>
        <p:spPr>
          <a:xfrm>
            <a:off x="1704101" y="2011299"/>
            <a:ext cx="2833586" cy="1619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200" b="1">
                <a:solidFill>
                  <a:schemeClr val="accent1"/>
                </a:solidFill>
                <a:latin typeface="Microsoft Yahei"/>
                <a:ea typeface="Microsoft Yahei"/>
                <a:cs typeface="Microsoft Yahei"/>
              </a:rPr>
              <a:t>目录</a:t>
            </a:r>
          </a:p>
        </p:txBody>
      </p:sp>
      <p:sp>
        <p:nvSpPr>
          <p:cNvPr id="7" name="TextBox 7"/>
          <p:cNvSpPr txBox="1"/>
          <p:nvPr/>
        </p:nvSpPr>
        <p:spPr>
          <a:xfrm>
            <a:off x="4981406" y="868299"/>
            <a:ext cx="3625313" cy="2762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00" b="1">
                <a:solidFill>
                  <a:schemeClr val="accent1"/>
                </a:solidFill>
                <a:latin typeface="Microsoft Yahei"/>
                <a:ea typeface="Microsoft Yahei"/>
                <a:cs typeface="Microsoft Yahei"/>
              </a:rPr>
              <a:t>恐龙的基本介绍</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恐龙的分类</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恐龙的生理特征</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、恐龙的食物习性</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、恐龙的生存环境</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、恐龙灭绝的原因</a:t>
            </a:r>
          </a:p>
        </p:txBody>
      </p:sp>
      <p:cxnSp>
        <p:nvCxnSpPr>
          <p:cNvPr id="8" name="Connector 8"/>
          <p:cNvCxnSpPr/>
          <p:nvPr/>
        </p:nvCxnSpPr>
        <p:spPr>
          <a:xfrm flipH="1">
            <a:off x="4686778" y="1102222"/>
            <a:ext cx="0" cy="3151654"/>
          </a:xfrm>
          <a:prstGeom prst="line">
            <a:avLst/>
          </a:prstGeom>
          <a:ln w="9525">
            <a:solidFill>
              <a:schemeClr val="accent1"/>
            </a:solidFill>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1077186" y="1004265"/>
            <a:ext cx="7370628" cy="350795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518859" y="0"/>
            <a:ext cx="2487282" cy="2071083"/>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8447814" y="617795"/>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690716" y="4512223"/>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0" y="0"/>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8748654" y="4581466"/>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1077186" y="3769012"/>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7704602" y="1004265"/>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TextBox 12"/>
          <p:cNvSpPr txBox="1"/>
          <p:nvPr/>
        </p:nvSpPr>
        <p:spPr>
          <a:xfrm>
            <a:off x="811261" y="-515866"/>
            <a:ext cx="8023022" cy="30250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375"/>
              </a:spcBef>
            </a:pPr>
            <a:r>
              <a:rPr lang="en-US" sz="9600" b="1">
                <a:solidFill>
                  <a:schemeClr val="lt1"/>
                </a:solidFill>
                <a:latin typeface="Microsoft Yahei"/>
                <a:ea typeface="Microsoft Yahei"/>
                <a:cs typeface="Microsoft Yahei"/>
              </a:rPr>
              <a:t>01</a:t>
            </a:r>
          </a:p>
        </p:txBody>
      </p:sp>
      <p:sp>
        <p:nvSpPr>
          <p:cNvPr id="13" name="TextBox 13"/>
          <p:cNvSpPr txBox="1"/>
          <p:nvPr/>
        </p:nvSpPr>
        <p:spPr>
          <a:xfrm>
            <a:off x="1077186" y="2456520"/>
            <a:ext cx="7370628"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chemeClr val="lt1"/>
                </a:solidFill>
                <a:latin typeface="Microsoft Yahei"/>
                <a:ea typeface="Microsoft Yahei"/>
                <a:cs typeface="Microsoft Yahei"/>
              </a:rPr>
              <a:t>恐龙的基本介绍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TextBox 4"/>
          <p:cNvSpPr txBox="1"/>
          <p:nvPr/>
        </p:nvSpPr>
        <p:spPr>
          <a:xfrm>
            <a:off x="596741" y="1105319"/>
            <a:ext cx="5262477"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灭绝时间</a:t>
            </a:r>
          </a:p>
        </p:txBody>
      </p:sp>
      <p:sp>
        <p:nvSpPr>
          <p:cNvPr id="5" name="TextBox 5"/>
          <p:cNvSpPr txBox="1"/>
          <p:nvPr/>
        </p:nvSpPr>
        <p:spPr>
          <a:xfrm>
            <a:off x="596741" y="1635662"/>
            <a:ext cx="5262477" cy="476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恐龙大约在6500万年前灭绝。</a:t>
            </a:r>
          </a:p>
        </p:txBody>
      </p:sp>
      <p:sp>
        <p:nvSpPr>
          <p:cNvPr id="6" name="TextBox 6"/>
          <p:cNvSpPr txBox="1"/>
          <p:nvPr/>
        </p:nvSpPr>
        <p:spPr>
          <a:xfrm>
            <a:off x="538745" y="3085265"/>
            <a:ext cx="510031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原因推测</a:t>
            </a:r>
          </a:p>
        </p:txBody>
      </p:sp>
      <p:sp>
        <p:nvSpPr>
          <p:cNvPr id="7" name="TextBox 7"/>
          <p:cNvSpPr txBox="1"/>
          <p:nvPr/>
        </p:nvSpPr>
        <p:spPr>
          <a:xfrm>
            <a:off x="538745" y="3629644"/>
            <a:ext cx="5320474"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灭绝的原因有多种推测，可能由于陨石撞击地球，也可能是火山爆发等自然灾害导致。</a:t>
            </a:r>
          </a:p>
        </p:txBody>
      </p:sp>
      <p:sp>
        <p:nvSpPr>
          <p:cNvPr id="8" name="AutoShape 8"/>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TextBox 28"/>
          <p:cNvSpPr txBox="1"/>
          <p:nvPr/>
        </p:nvSpPr>
        <p:spPr>
          <a:xfrm>
            <a:off x="854864" y="671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恐龙是什么时候灭绝的？</a:t>
            </a:r>
          </a:p>
        </p:txBody>
      </p:sp>
      <p:sp>
        <p:nvSpPr>
          <p:cNvPr id="29" name="AutoShape 29"/>
          <p:cNvSpPr/>
          <p:nvPr/>
        </p:nvSpPr>
        <p:spPr>
          <a:xfrm>
            <a:off x="690942" y="4652434"/>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6496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11830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32" name="Connector 32"/>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3">
            <a:alphaModFix amt="70000"/>
          </a:blip>
          <a:srcRect l="21875" r="21875"/>
          <a:stretch>
            <a:fillRect/>
          </a:stretch>
        </p:blipFill>
        <p:spPr>
          <a:xfrm>
            <a:off x="6096320" y="1015032"/>
            <a:ext cx="2874863" cy="3833150"/>
          </a:xfrm>
          <a:prstGeom prst="rect">
            <a:avLst/>
          </a:prstGeom>
        </p:spPr>
      </p:pic>
      <p:sp>
        <p:nvSpPr>
          <p:cNvPr id="34" name="AutoShape 34"/>
          <p:cNvSpPr/>
          <p:nvPr/>
        </p:nvSpPr>
        <p:spPr>
          <a:xfrm>
            <a:off x="7978616" y="-1006838"/>
            <a:ext cx="1695299" cy="1695299"/>
          </a:xfrm>
          <a:prstGeom prst="ellipse">
            <a:avLst/>
          </a:prstGeom>
          <a:solidFill>
            <a:schemeClr val="accent1">
              <a:alpha val="2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666156" y="2835515"/>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624819" y="2835515"/>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1158219" y="2835515"/>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38" name="Connector 38"/>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Freeform 4"/>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69066" y="1074531"/>
            <a:ext cx="8786868" cy="3671492"/>
          </a:xfrm>
          <a:prstGeom prst="rect">
            <a:avLst/>
          </a:prstGeom>
          <a:gradFill>
            <a:gsLst>
              <a:gs pos="0">
                <a:schemeClr val="accent2">
                  <a:lumMod val="75000"/>
                  <a:alpha val="80000"/>
                </a:schemeClr>
              </a:gs>
              <a:gs pos="100000">
                <a:schemeClr val="accent2">
                  <a:alpha val="8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6" name="Picture 6"/>
          <p:cNvPicPr>
            <a:picLocks noChangeAspect="1"/>
          </p:cNvPicPr>
          <p:nvPr/>
        </p:nvPicPr>
        <p:blipFill>
          <a:blip r:embed="rId3">
            <a:alphaModFix/>
          </a:blip>
          <a:srcRect l="15500" r="15500"/>
          <a:stretch>
            <a:fillRect/>
          </a:stretch>
        </p:blipFill>
        <p:spPr>
          <a:xfrm>
            <a:off x="578662" y="912874"/>
            <a:ext cx="2874862" cy="3833150"/>
          </a:xfrm>
          <a:prstGeom prst="parallelogram">
            <a:avLst/>
          </a:prstGeom>
        </p:spPr>
      </p:pic>
      <p:sp>
        <p:nvSpPr>
          <p:cNvPr id="7" name="AutoShape 7"/>
          <p:cNvSpPr/>
          <p:nvPr/>
        </p:nvSpPr>
        <p:spPr>
          <a:xfrm>
            <a:off x="1952680" y="4872106"/>
            <a:ext cx="7203254"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377976" y="4872106"/>
            <a:ext cx="578171"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1074903" y="4844251"/>
            <a:ext cx="124000" cy="124000"/>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TextBox 14"/>
          <p:cNvSpPr txBox="1"/>
          <p:nvPr/>
        </p:nvSpPr>
        <p:spPr>
          <a:xfrm>
            <a:off x="3714750" y="1349692"/>
            <a:ext cx="5052767"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体型描述</a:t>
            </a:r>
          </a:p>
        </p:txBody>
      </p:sp>
      <p:sp>
        <p:nvSpPr>
          <p:cNvPr id="15" name="TextBox 15"/>
          <p:cNvSpPr txBox="1"/>
          <p:nvPr/>
        </p:nvSpPr>
        <p:spPr>
          <a:xfrm>
            <a:off x="3714750" y="1800004"/>
            <a:ext cx="4875483" cy="44053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恐龙的体型差异很大，种类繁多，从极小的鸟类大小到巨大的蜥脚类都有。</a:t>
            </a:r>
          </a:p>
        </p:txBody>
      </p:sp>
      <p:sp>
        <p:nvSpPr>
          <p:cNvPr id="16" name="TextBox 16"/>
          <p:cNvSpPr txBox="1"/>
          <p:nvPr/>
        </p:nvSpPr>
        <p:spPr>
          <a:xfrm>
            <a:off x="3714750" y="2955785"/>
            <a:ext cx="4875483"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平均体型</a:t>
            </a:r>
          </a:p>
        </p:txBody>
      </p:sp>
      <p:sp>
        <p:nvSpPr>
          <p:cNvPr id="17" name="TextBox 17"/>
          <p:cNvSpPr txBox="1"/>
          <p:nvPr/>
        </p:nvSpPr>
        <p:spPr>
          <a:xfrm>
            <a:off x="3714750" y="3466266"/>
            <a:ext cx="4875483" cy="44053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一般来说，恐龙的平均体型相当于现在的大型哺乳动物，如大象或者老虎。</a:t>
            </a:r>
          </a:p>
        </p:txBody>
      </p:sp>
      <p:sp>
        <p:nvSpPr>
          <p:cNvPr id="18" name="AutoShape 18"/>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TextBox 38"/>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恐龙的平均体型是多大？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4" name="Picture 4"/>
          <p:cNvPicPr>
            <a:picLocks noChangeAspect="1"/>
          </p:cNvPicPr>
          <p:nvPr/>
        </p:nvPicPr>
        <p:blipFill>
          <a:blip r:embed="rId3">
            <a:alphaModFix amt="70000"/>
          </a:blip>
          <a:srcRect l="12500" r="12500"/>
          <a:stretch>
            <a:fillRect/>
          </a:stretch>
        </p:blipFill>
        <p:spPr>
          <a:xfrm>
            <a:off x="733971" y="1105724"/>
            <a:ext cx="3783824" cy="3783825"/>
          </a:xfrm>
          <a:prstGeom prst="roundRect">
            <a:avLst/>
          </a:prstGeom>
        </p:spPr>
      </p:pic>
      <p:sp>
        <p:nvSpPr>
          <p:cNvPr id="5" name="TextBox 5"/>
          <p:cNvSpPr txBox="1"/>
          <p:nvPr/>
        </p:nvSpPr>
        <p:spPr>
          <a:xfrm>
            <a:off x="4891990" y="1567100"/>
            <a:ext cx="3718928" cy="813792"/>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由于恐龙的遗骸和化石中没有保存完整的皮肤或羽毛，因此无法确定恐龙的实际颜色。</a:t>
            </a:r>
          </a:p>
        </p:txBody>
      </p:sp>
      <p:sp>
        <p:nvSpPr>
          <p:cNvPr id="6" name="TextBox 6"/>
          <p:cNvSpPr txBox="1"/>
          <p:nvPr/>
        </p:nvSpPr>
        <p:spPr>
          <a:xfrm>
            <a:off x="4891990" y="1056815"/>
            <a:ext cx="3626635"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颜色推断</a:t>
            </a:r>
          </a:p>
        </p:txBody>
      </p:sp>
      <p:sp>
        <p:nvSpPr>
          <p:cNvPr id="7" name="TextBox 7"/>
          <p:cNvSpPr txBox="1"/>
          <p:nvPr/>
        </p:nvSpPr>
        <p:spPr>
          <a:xfrm>
            <a:off x="4891990" y="3515137"/>
            <a:ext cx="3718928" cy="1125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科学家只能通过推断来猜测恐龙的颜色，例如通过研究现生动物的色素细胞和化石中留下的痕迹来推断恐龙可能具有的颜色。</a:t>
            </a:r>
          </a:p>
        </p:txBody>
      </p:sp>
      <p:sp>
        <p:nvSpPr>
          <p:cNvPr id="8" name="TextBox 8"/>
          <p:cNvSpPr txBox="1"/>
          <p:nvPr/>
        </p:nvSpPr>
        <p:spPr>
          <a:xfrm>
            <a:off x="4891990" y="3023901"/>
            <a:ext cx="4003302"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科学家的推断</a:t>
            </a:r>
          </a:p>
        </p:txBody>
      </p:sp>
      <p:sp>
        <p:nvSpPr>
          <p:cNvPr id="9" name="AutoShape 9"/>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TextBox 29"/>
          <p:cNvSpPr txBox="1"/>
          <p:nvPr/>
        </p:nvSpPr>
        <p:spPr>
          <a:xfrm>
            <a:off x="855345" y="7334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恐龙是什么颜色的？</a:t>
            </a:r>
          </a:p>
        </p:txBody>
      </p:sp>
      <p:sp>
        <p:nvSpPr>
          <p:cNvPr id="30" name="AutoShape 30"/>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1077186" y="1004265"/>
            <a:ext cx="7370628" cy="350795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518859" y="0"/>
            <a:ext cx="2487282" cy="2071083"/>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8447814" y="617795"/>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690716" y="4512223"/>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0" y="0"/>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8748654" y="4581466"/>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1077186" y="3769012"/>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7704602" y="1004265"/>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TextBox 12"/>
          <p:cNvSpPr txBox="1"/>
          <p:nvPr/>
        </p:nvSpPr>
        <p:spPr>
          <a:xfrm>
            <a:off x="811261" y="-515866"/>
            <a:ext cx="8023022" cy="30250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375"/>
              </a:spcBef>
            </a:pPr>
            <a:r>
              <a:rPr lang="en-US" sz="9600" b="1">
                <a:solidFill>
                  <a:schemeClr val="lt1"/>
                </a:solidFill>
                <a:latin typeface="Microsoft Yahei"/>
                <a:ea typeface="Microsoft Yahei"/>
                <a:cs typeface="Microsoft Yahei"/>
              </a:rPr>
              <a:t>02</a:t>
            </a:r>
          </a:p>
        </p:txBody>
      </p:sp>
      <p:sp>
        <p:nvSpPr>
          <p:cNvPr id="13" name="TextBox 13"/>
          <p:cNvSpPr txBox="1"/>
          <p:nvPr/>
        </p:nvSpPr>
        <p:spPr>
          <a:xfrm>
            <a:off x="1077186" y="2456520"/>
            <a:ext cx="7370628"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chemeClr val="lt1"/>
                </a:solidFill>
                <a:latin typeface="Microsoft Yahei"/>
                <a:ea typeface="Microsoft Yahei"/>
                <a:cs typeface="Microsoft Yahei"/>
              </a:rPr>
              <a:t>恐龙的分类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2835654" y="1120993"/>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2940923" y="1226262"/>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6" name="Connector 6"/>
          <p:cNvCxnSpPr/>
          <p:nvPr/>
        </p:nvCxnSpPr>
        <p:spPr>
          <a:xfrm flipH="1">
            <a:off x="3084924" y="1619533"/>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442804" y="953528"/>
            <a:ext cx="5383822"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恐龙分为多少类？</a:t>
            </a:r>
          </a:p>
        </p:txBody>
      </p:sp>
      <p:sp>
        <p:nvSpPr>
          <p:cNvPr id="8" name="TextBox 8"/>
          <p:cNvSpPr txBox="1"/>
          <p:nvPr/>
        </p:nvSpPr>
        <p:spPr>
          <a:xfrm>
            <a:off x="3442804" y="1382153"/>
            <a:ext cx="5383822" cy="7905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050">
                <a:solidFill>
                  <a:schemeClr val="dk1"/>
                </a:solidFill>
                <a:latin typeface="Microsoft Yahei"/>
                <a:ea typeface="Microsoft Yahei"/>
                <a:cs typeface="Microsoft Yahei"/>
              </a:rPr>
              <a:t>恐龙分为蜥蜴目和鸟臀目两个主要类别。</a:t>
            </a:r>
          </a:p>
          <a:p>
            <a:pPr marL="203200" lvl="0" indent="-203200">
              <a:lnSpc>
                <a:spcPct val="96000"/>
              </a:lnSpc>
              <a:buFont typeface="Arial"/>
              <a:buChar char="•"/>
            </a:pPr>
            <a:r>
              <a:rPr lang="en-US" sz="1050">
                <a:solidFill>
                  <a:schemeClr val="dk1"/>
                </a:solidFill>
                <a:latin typeface="Microsoft Yahei"/>
                <a:ea typeface="Microsoft Yahei"/>
                <a:cs typeface="Microsoft Yahei"/>
              </a:rPr>
              <a:t>蜥蜴目恐龙分为食肉恐龙和植食性恐龙。</a:t>
            </a:r>
          </a:p>
          <a:p>
            <a:pPr marL="203200" lvl="0" indent="-203200">
              <a:lnSpc>
                <a:spcPct val="96000"/>
              </a:lnSpc>
              <a:buFont typeface="Arial"/>
              <a:buChar char="•"/>
            </a:pPr>
            <a:r>
              <a:rPr lang="en-US" sz="1050">
                <a:solidFill>
                  <a:schemeClr val="dk1"/>
                </a:solidFill>
                <a:latin typeface="Microsoft Yahei"/>
                <a:ea typeface="Microsoft Yahei"/>
                <a:cs typeface="Microsoft Yahei"/>
              </a:rPr>
              <a:t>鸟臀目恐龙分为植食性恐龙和杂食性恐龙。</a:t>
            </a:r>
          </a:p>
        </p:txBody>
      </p:sp>
      <p:sp>
        <p:nvSpPr>
          <p:cNvPr id="9" name="AutoShape 9"/>
          <p:cNvSpPr/>
          <p:nvPr/>
        </p:nvSpPr>
        <p:spPr>
          <a:xfrm>
            <a:off x="-426256" y="1916924"/>
            <a:ext cx="3024183" cy="3024183"/>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3">
            <a:alphaModFix/>
          </a:blip>
          <a:srcRect l="8740" r="8740"/>
          <a:stretch>
            <a:fillRect/>
          </a:stretch>
        </p:blipFill>
        <p:spPr>
          <a:xfrm>
            <a:off x="-269179" y="2074002"/>
            <a:ext cx="2710028" cy="2710028"/>
          </a:xfrm>
          <a:prstGeom prst="ellipse">
            <a:avLst/>
          </a:prstGeom>
        </p:spPr>
      </p:pic>
      <p:sp>
        <p:nvSpPr>
          <p:cNvPr id="11" name="AutoShape 11"/>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TextBox 31"/>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恐龙的分类</a:t>
            </a:r>
          </a:p>
        </p:txBody>
      </p:sp>
      <p:sp>
        <p:nvSpPr>
          <p:cNvPr id="32" name="AutoShape 32"/>
          <p:cNvSpPr/>
          <p:nvPr/>
        </p:nvSpPr>
        <p:spPr>
          <a:xfrm>
            <a:off x="2835654" y="2464997"/>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2940923" y="2570266"/>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34" name="Connector 34"/>
          <p:cNvCxnSpPr/>
          <p:nvPr/>
        </p:nvCxnSpPr>
        <p:spPr>
          <a:xfrm flipH="1">
            <a:off x="3084924" y="2963536"/>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5" name="TextBox 35"/>
          <p:cNvSpPr txBox="1"/>
          <p:nvPr/>
        </p:nvSpPr>
        <p:spPr>
          <a:xfrm>
            <a:off x="3442804" y="2297532"/>
            <a:ext cx="5383822"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恐龙是如何分类的？</a:t>
            </a:r>
          </a:p>
        </p:txBody>
      </p:sp>
      <p:sp>
        <p:nvSpPr>
          <p:cNvPr id="36" name="TextBox 36"/>
          <p:cNvSpPr txBox="1"/>
          <p:nvPr/>
        </p:nvSpPr>
        <p:spPr>
          <a:xfrm>
            <a:off x="3442804" y="2726157"/>
            <a:ext cx="5383822" cy="7905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050">
                <a:solidFill>
                  <a:schemeClr val="dk1"/>
                </a:solidFill>
                <a:latin typeface="Microsoft Yahei"/>
                <a:ea typeface="Microsoft Yahei"/>
                <a:cs typeface="Microsoft Yahei"/>
              </a:rPr>
              <a:t>恐龙的分类主要依据其骨骼特征和生态环境。</a:t>
            </a:r>
          </a:p>
          <a:p>
            <a:pPr marL="203200" lvl="0" indent="-203200">
              <a:lnSpc>
                <a:spcPct val="96000"/>
              </a:lnSpc>
              <a:buFont typeface="Arial"/>
              <a:buChar char="•"/>
            </a:pPr>
            <a:r>
              <a:rPr lang="en-US" sz="1050">
                <a:solidFill>
                  <a:schemeClr val="dk1"/>
                </a:solidFill>
                <a:latin typeface="Microsoft Yahei"/>
                <a:ea typeface="Microsoft Yahei"/>
                <a:cs typeface="Microsoft Yahei"/>
              </a:rPr>
              <a:t>蜥蜴目恐龙的骨骼较为厚重，以植食性恐龙为主。</a:t>
            </a:r>
          </a:p>
          <a:p>
            <a:pPr marL="203200" lvl="0" indent="-203200">
              <a:lnSpc>
                <a:spcPct val="96000"/>
              </a:lnSpc>
              <a:buFont typeface="Arial"/>
              <a:buChar char="•"/>
            </a:pPr>
            <a:r>
              <a:rPr lang="en-US" sz="1050">
                <a:solidFill>
                  <a:schemeClr val="dk1"/>
                </a:solidFill>
                <a:latin typeface="Microsoft Yahei"/>
                <a:ea typeface="Microsoft Yahei"/>
                <a:cs typeface="Microsoft Yahei"/>
              </a:rPr>
              <a:t>鸟臀目恐龙的骨骼多为草食性恐龙，具有较为轻盈的体型。</a:t>
            </a:r>
          </a:p>
        </p:txBody>
      </p:sp>
      <p:sp>
        <p:nvSpPr>
          <p:cNvPr id="37" name="AutoShape 37"/>
          <p:cNvSpPr/>
          <p:nvPr/>
        </p:nvSpPr>
        <p:spPr>
          <a:xfrm>
            <a:off x="2835654" y="3809001"/>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2940923" y="3914270"/>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39" name="Connector 39"/>
          <p:cNvCxnSpPr/>
          <p:nvPr/>
        </p:nvCxnSpPr>
        <p:spPr>
          <a:xfrm flipH="1">
            <a:off x="3084924" y="430754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40" name="TextBox 40"/>
          <p:cNvSpPr txBox="1"/>
          <p:nvPr/>
        </p:nvSpPr>
        <p:spPr>
          <a:xfrm>
            <a:off x="3442804" y="3641536"/>
            <a:ext cx="5383822"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最重的恐龙是什么？</a:t>
            </a:r>
          </a:p>
        </p:txBody>
      </p:sp>
      <p:sp>
        <p:nvSpPr>
          <p:cNvPr id="41" name="TextBox 41"/>
          <p:cNvSpPr txBox="1"/>
          <p:nvPr/>
        </p:nvSpPr>
        <p:spPr>
          <a:xfrm>
            <a:off x="3442804" y="4070161"/>
            <a:ext cx="5383822" cy="7905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050">
                <a:solidFill>
                  <a:schemeClr val="dk1"/>
                </a:solidFill>
                <a:latin typeface="Microsoft Yahei"/>
                <a:ea typeface="Microsoft Yahei"/>
                <a:cs typeface="Microsoft Yahei"/>
              </a:rPr>
              <a:t>最重的恐龙是蜥蜴目恐龙中的巨型永川龙。</a:t>
            </a:r>
          </a:p>
          <a:p>
            <a:pPr marL="203200" lvl="0" indent="-203200">
              <a:lnSpc>
                <a:spcPct val="96000"/>
              </a:lnSpc>
              <a:buFont typeface="Arial"/>
              <a:buChar char="•"/>
            </a:pPr>
            <a:r>
              <a:rPr lang="en-US" sz="1050">
                <a:solidFill>
                  <a:schemeClr val="dk1"/>
                </a:solidFill>
                <a:latin typeface="Microsoft Yahei"/>
                <a:ea typeface="Microsoft Yahei"/>
                <a:cs typeface="Microsoft Yahei"/>
              </a:rPr>
              <a:t>巨型永川龙体长可达8米，体重可达600千克。</a:t>
            </a:r>
          </a:p>
          <a:p>
            <a:pPr marL="203200" lvl="0" indent="-203200">
              <a:lnSpc>
                <a:spcPct val="96000"/>
              </a:lnSpc>
              <a:buFont typeface="Arial"/>
              <a:buChar char="•"/>
            </a:pPr>
            <a:r>
              <a:rPr lang="en-US" sz="1050">
                <a:solidFill>
                  <a:schemeClr val="dk1"/>
                </a:solidFill>
                <a:latin typeface="Microsoft Yahei"/>
                <a:ea typeface="Microsoft Yahei"/>
                <a:cs typeface="Microsoft Yahei"/>
              </a:rPr>
              <a:t>它是一种凶猛的食肉恐龙，以其他恐龙为食。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1077186" y="1004265"/>
            <a:ext cx="7370628" cy="350795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518859" y="0"/>
            <a:ext cx="2487282" cy="2071083"/>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8447814" y="617795"/>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690716" y="4512223"/>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0" y="0"/>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8748654" y="4581466"/>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1077186" y="3769012"/>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7704602" y="1004265"/>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TextBox 12"/>
          <p:cNvSpPr txBox="1"/>
          <p:nvPr/>
        </p:nvSpPr>
        <p:spPr>
          <a:xfrm>
            <a:off x="811261" y="-515866"/>
            <a:ext cx="8023022" cy="30250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375"/>
              </a:spcBef>
            </a:pPr>
            <a:r>
              <a:rPr lang="en-US" sz="9600" b="1">
                <a:solidFill>
                  <a:schemeClr val="lt1"/>
                </a:solidFill>
                <a:latin typeface="Microsoft Yahei"/>
                <a:ea typeface="Microsoft Yahei"/>
                <a:cs typeface="Microsoft Yahei"/>
              </a:rPr>
              <a:t>03</a:t>
            </a:r>
          </a:p>
        </p:txBody>
      </p:sp>
      <p:sp>
        <p:nvSpPr>
          <p:cNvPr id="13" name="TextBox 13"/>
          <p:cNvSpPr txBox="1"/>
          <p:nvPr/>
        </p:nvSpPr>
        <p:spPr>
          <a:xfrm>
            <a:off x="1077186" y="2456520"/>
            <a:ext cx="7370628"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chemeClr val="lt1"/>
                </a:solidFill>
                <a:latin typeface="Microsoft Yahei"/>
                <a:ea typeface="Microsoft Yahei"/>
                <a:cs typeface="Microsoft Yahei"/>
              </a:rPr>
              <a:t>恐龙的生理特征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4" name="Picture 4"/>
          <p:cNvPicPr>
            <a:picLocks noChangeAspect="1"/>
          </p:cNvPicPr>
          <p:nvPr/>
        </p:nvPicPr>
        <p:blipFill>
          <a:blip r:embed="rId3">
            <a:alphaModFix amt="70000"/>
          </a:blip>
          <a:srcRect l="21606" r="21606"/>
          <a:stretch>
            <a:fillRect/>
          </a:stretch>
        </p:blipFill>
        <p:spPr>
          <a:xfrm>
            <a:off x="733971" y="1105724"/>
            <a:ext cx="3783824" cy="3783825"/>
          </a:xfrm>
          <a:prstGeom prst="roundRect">
            <a:avLst/>
          </a:prstGeom>
        </p:spPr>
      </p:pic>
      <p:sp>
        <p:nvSpPr>
          <p:cNvPr id="5" name="TextBox 5"/>
          <p:cNvSpPr txBox="1"/>
          <p:nvPr/>
        </p:nvSpPr>
        <p:spPr>
          <a:xfrm>
            <a:off x="4891990" y="1105724"/>
            <a:ext cx="371892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恐龙的头部形态各异，有的呈尖锐状，有的呈宽平状，有的长有角或骨质冠。</a:t>
            </a:r>
          </a:p>
        </p:txBody>
      </p:sp>
      <p:sp>
        <p:nvSpPr>
          <p:cNvPr id="6" name="TextBox 6"/>
          <p:cNvSpPr txBox="1"/>
          <p:nvPr/>
        </p:nvSpPr>
        <p:spPr>
          <a:xfrm>
            <a:off x="4891990" y="2899456"/>
            <a:ext cx="371892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恐龙的牙齿形状和大小因恐龙种类而异，有的恐龙牙齿呈匕首状，非常锋利，有的呈锯齿状，还有的呈勺状。</a:t>
            </a:r>
          </a:p>
        </p:txBody>
      </p:sp>
      <p:sp>
        <p:nvSpPr>
          <p:cNvPr id="7" name="AutoShape 7"/>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恐龙的头部有什么特点？</a:t>
            </a:r>
          </a:p>
        </p:txBody>
      </p:sp>
      <p:sp>
        <p:nvSpPr>
          <p:cNvPr id="28" name="AutoShape 28"/>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TextBox 4"/>
          <p:cNvSpPr txBox="1"/>
          <p:nvPr/>
        </p:nvSpPr>
        <p:spPr>
          <a:xfrm>
            <a:off x="355440" y="1380177"/>
            <a:ext cx="3576153" cy="6572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恐龙的皮肤因恐龙种类和生存环境而异，有的呈鳞片状，有的呈带状，有的呈网状。</a:t>
            </a:r>
          </a:p>
        </p:txBody>
      </p:sp>
      <p:sp>
        <p:nvSpPr>
          <p:cNvPr id="5" name="TextBox 5"/>
          <p:cNvSpPr txBox="1"/>
          <p:nvPr/>
        </p:nvSpPr>
        <p:spPr>
          <a:xfrm>
            <a:off x="538745" y="3468227"/>
            <a:ext cx="3530492" cy="6572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一些大型恐龙的皮肤上还长有许多棘状突起，这些突起可以增加皮肤的强度和防御能力。</a:t>
            </a:r>
          </a:p>
        </p:txBody>
      </p:sp>
      <p:sp>
        <p:nvSpPr>
          <p:cNvPr id="6" name="AutoShape 6"/>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TextBox 26"/>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恐龙的皮肤有什么特点？</a:t>
            </a:r>
          </a:p>
        </p:txBody>
      </p:sp>
      <p:sp>
        <p:nvSpPr>
          <p:cNvPr id="27" name="AutoShape 27"/>
          <p:cNvSpPr/>
          <p:nvPr/>
        </p:nvSpPr>
        <p:spPr>
          <a:xfrm>
            <a:off x="482502" y="2582814"/>
            <a:ext cx="548022" cy="96092"/>
          </a:xfrm>
          <a:prstGeom prst="rect">
            <a:avLst/>
          </a:prstGeom>
          <a:solidFill>
            <a:schemeClr val="accent2">
              <a:lumMod val="60000"/>
              <a:lumOff val="40000"/>
            </a:schemeClr>
          </a:solidFill>
        </p:spPr>
        <p:style>
          <a:lnRef idx="0">
            <a:schemeClr val="accent2"/>
          </a:lnRef>
          <a:fillRef idx="1">
            <a:schemeClr val="accent2"/>
          </a:fillRef>
          <a:effectRef idx="0">
            <a:schemeClr val="accent2"/>
          </a:effectRef>
          <a:fontRef idx="minor">
            <a:schemeClr val="lt1"/>
          </a:fontRef>
        </p:style>
        <p:txBody>
          <a:bodyPr rtlCol="0" anchor="ct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a:pPr algn="ctr">
              <a:spcBef>
                <a:spcPts val="375"/>
              </a:spcBef>
              <a:defRPr/>
            </a:pPr>
            <a:endParaRPr lang="en-US" sz="1100"/>
          </a:p>
        </p:txBody>
      </p:sp>
      <p:sp>
        <p:nvSpPr>
          <p:cNvPr id="28" name="AutoShape 28"/>
          <p:cNvSpPr/>
          <p:nvPr/>
        </p:nvSpPr>
        <p:spPr>
          <a:xfrm>
            <a:off x="441165" y="2582814"/>
            <a:ext cx="96092" cy="96092"/>
          </a:xfrm>
          <a:prstGeom prst="ellipse">
            <a:avLst/>
          </a:prstGeom>
          <a:solidFill>
            <a:schemeClr val="accent2">
              <a:lumMod val="60000"/>
              <a:lumOff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974565" y="2582814"/>
            <a:ext cx="96092" cy="96092"/>
          </a:xfrm>
          <a:prstGeom prst="ellipse">
            <a:avLst/>
          </a:prstGeom>
          <a:solidFill>
            <a:schemeClr val="accent2">
              <a:lumMod val="60000"/>
              <a:lumOff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30" name="Connector 30"/>
          <p:cNvCxnSpPr/>
          <p:nvPr/>
        </p:nvCxnSpPr>
        <p:spPr>
          <a:xfrm>
            <a:off x="1030524" y="2631281"/>
            <a:ext cx="5027276"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690942" y="4652434"/>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6496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11830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34" name="Connector 34"/>
          <p:cNvCxnSpPr/>
          <p:nvPr/>
        </p:nvCxnSpPr>
        <p:spPr>
          <a:xfrm>
            <a:off x="1238964" y="4710426"/>
            <a:ext cx="480754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5" name="AutoShape 35"/>
          <p:cNvSpPr/>
          <p:nvPr/>
        </p:nvSpPr>
        <p:spPr>
          <a:xfrm>
            <a:off x="7978616" y="-1006838"/>
            <a:ext cx="1695299" cy="1695299"/>
          </a:xfrm>
          <a:prstGeom prst="ellipse">
            <a:avLst/>
          </a:prstGeom>
          <a:gradFill>
            <a:gsLst>
              <a:gs pos="0">
                <a:schemeClr val="accent4">
                  <a:lumMod val="40000"/>
                  <a:lumOff val="60000"/>
                  <a:alpha val="22000"/>
                  <a:lumMod val="75000"/>
                </a:schemeClr>
              </a:gs>
              <a:gs pos="100000">
                <a:schemeClr val="accent4">
                  <a:alpha val="22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6" name="Picture 36"/>
          <p:cNvPicPr>
            <a:picLocks noChangeAspect="1"/>
          </p:cNvPicPr>
          <p:nvPr/>
        </p:nvPicPr>
        <p:blipFill>
          <a:blip r:embed="rId3">
            <a:alphaModFix amt="70000"/>
          </a:blip>
          <a:srcRect l="21875" r="21875"/>
          <a:stretch>
            <a:fillRect/>
          </a:stretch>
        </p:blipFill>
        <p:spPr>
          <a:xfrm>
            <a:off x="6096320" y="1015032"/>
            <a:ext cx="2874863" cy="383315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2792877" y="910427"/>
            <a:ext cx="3919068" cy="4479316"/>
          </a:xfrm>
          <a:prstGeom prst="parallelogram">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5" name="Picture 5"/>
          <p:cNvPicPr>
            <a:picLocks noChangeAspect="1"/>
          </p:cNvPicPr>
          <p:nvPr/>
        </p:nvPicPr>
        <p:blipFill>
          <a:blip r:embed="rId3">
            <a:alphaModFix amt="70000"/>
          </a:blip>
          <a:srcRect l="21875" r="21875"/>
          <a:stretch>
            <a:fillRect/>
          </a:stretch>
        </p:blipFill>
        <p:spPr>
          <a:xfrm>
            <a:off x="126559" y="910427"/>
            <a:ext cx="3359487" cy="4479316"/>
          </a:xfrm>
          <a:prstGeom prst="parallelogram">
            <a:avLst/>
          </a:prstGeom>
        </p:spPr>
      </p:pic>
      <p:sp>
        <p:nvSpPr>
          <p:cNvPr id="6" name="AutoShape 6"/>
          <p:cNvSpPr/>
          <p:nvPr/>
        </p:nvSpPr>
        <p:spPr>
          <a:xfrm>
            <a:off x="3053803" y="1062827"/>
            <a:ext cx="548022" cy="429769"/>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3399703" y="1062827"/>
            <a:ext cx="429769" cy="429769"/>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2838918" y="1062827"/>
            <a:ext cx="429769" cy="429769"/>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TextBox 9"/>
          <p:cNvSpPr txBox="1"/>
          <p:nvPr/>
        </p:nvSpPr>
        <p:spPr>
          <a:xfrm>
            <a:off x="2977060" y="963386"/>
            <a:ext cx="624764" cy="6191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01</a:t>
            </a:r>
          </a:p>
        </p:txBody>
      </p:sp>
      <p:sp>
        <p:nvSpPr>
          <p:cNvPr id="10" name="TextBox 10"/>
          <p:cNvSpPr txBox="1"/>
          <p:nvPr/>
        </p:nvSpPr>
        <p:spPr>
          <a:xfrm>
            <a:off x="4129538" y="932430"/>
            <a:ext cx="4784560" cy="44053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恐龙的体型从小到大，形态各异。</a:t>
            </a:r>
          </a:p>
        </p:txBody>
      </p:sp>
      <p:sp>
        <p:nvSpPr>
          <p:cNvPr id="11" name="AutoShape 11"/>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TextBox 31"/>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恐龙的体型有什么特点？</a:t>
            </a:r>
          </a:p>
        </p:txBody>
      </p:sp>
      <p:sp>
        <p:nvSpPr>
          <p:cNvPr id="32" name="AutoShape 32"/>
          <p:cNvSpPr/>
          <p:nvPr/>
        </p:nvSpPr>
        <p:spPr>
          <a:xfrm>
            <a:off x="2710377" y="2421256"/>
            <a:ext cx="548022" cy="429769"/>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3056277" y="2421256"/>
            <a:ext cx="429769" cy="429769"/>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2495493" y="2421256"/>
            <a:ext cx="429769" cy="429769"/>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TextBox 35"/>
          <p:cNvSpPr txBox="1"/>
          <p:nvPr/>
        </p:nvSpPr>
        <p:spPr>
          <a:xfrm>
            <a:off x="2538314" y="2321815"/>
            <a:ext cx="861389" cy="6191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02</a:t>
            </a:r>
          </a:p>
        </p:txBody>
      </p:sp>
      <p:sp>
        <p:nvSpPr>
          <p:cNvPr id="36" name="TextBox 36"/>
          <p:cNvSpPr txBox="1"/>
          <p:nvPr/>
        </p:nvSpPr>
        <p:spPr>
          <a:xfrm>
            <a:off x="3754267" y="2290859"/>
            <a:ext cx="4784560"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有些恐龙非常庞大，长达几十米，重达数十吨，而有些恐龙则相对较小，只有几米长，几千克重。</a:t>
            </a:r>
          </a:p>
        </p:txBody>
      </p:sp>
      <p:sp>
        <p:nvSpPr>
          <p:cNvPr id="37" name="AutoShape 37"/>
          <p:cNvSpPr/>
          <p:nvPr/>
        </p:nvSpPr>
        <p:spPr>
          <a:xfrm>
            <a:off x="2397038" y="3779684"/>
            <a:ext cx="548022" cy="429769"/>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2742938" y="3779684"/>
            <a:ext cx="429769" cy="429769"/>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2182153" y="3779684"/>
            <a:ext cx="429769" cy="429769"/>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TextBox 40"/>
          <p:cNvSpPr txBox="1"/>
          <p:nvPr/>
        </p:nvSpPr>
        <p:spPr>
          <a:xfrm>
            <a:off x="2220253" y="3680244"/>
            <a:ext cx="871649" cy="6191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03</a:t>
            </a:r>
          </a:p>
        </p:txBody>
      </p:sp>
      <p:sp>
        <p:nvSpPr>
          <p:cNvPr id="41" name="TextBox 41"/>
          <p:cNvSpPr txBox="1"/>
          <p:nvPr/>
        </p:nvSpPr>
        <p:spPr>
          <a:xfrm>
            <a:off x="3486046" y="3649287"/>
            <a:ext cx="4784560"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恐龙的体型与它们的生存环境和食物来源密切相关。例如，大型掠食性恐龙需要有强壮的肌肉和强大的骨骼来捕食和消化食物。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https://d.book118.com/355320303013011120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2024-09-22T10:12:15.251</cp:lastPrinted>
  <dcterms:created xsi:type="dcterms:W3CDTF">2024-09-22T02:12:15Z</dcterms:created>
  <dcterms:modified xsi:type="dcterms:W3CDTF">2024-09-22T02:12:17Z</dcterms:modified>
</cp:coreProperties>
</file>