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B2E373C-114F-4F74-9EB8-F2D7DE08B2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D76DBAB-EF66-4B66-81DE-1F7C90DBA9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685E4D2-55AF-4B93-8C23-9D5A92BD56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725124-19F4-4BAF-82FF-C1D17F93BD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55D125E-4F0D-479E-B54F-6A8B8D587B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6FA0ED-02BA-4428-828F-C3D3D3F343A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DF63A0D-37D3-4672-BA13-9D94341AE2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4F7A08-D647-44DA-8E0A-E9F0667526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1B8402-371B-4596-A617-B8520670C6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2C4A28-7866-4C55-9F36-86DDB5CF4C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C42451-A503-4F03-AE3B-71DDB83108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5331122304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大学生职业生涯规划的原则和步骤</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职业生涯规划概述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职业生涯规划的原则</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职业生涯规划的步骤</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大学生职业生涯规划的关键点</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大学生职业生涯规划的误区及解决方法</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大学生职业生涯规划的实践案例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职业生涯规划概述</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定义与意义</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指个人与组织相结合，在对一个人职业生涯的主客观条件进行测定、分析、总结的基础上，对自己的兴趣、爱好、能力、特点进行综合分析与权衡，结合时代特点，根据自己的职业倾向，确定其最佳的职业奋斗目标，并为实现这一目标做出行之有效的安排。</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职业生涯规划定义</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以既有的成就为基础，确立人生的方向，提供奋斗的策略；准确评价个人特点和强项；准确定位职业方向；重新认识自身的价值并使其增值；发现新的职业机遇；增强职业竞争力。</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职业生涯规划意义</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提升职业竞争力</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通过规划，可以明确自己的职业目标和发展路径，有针对性地提升自己的职业技能和素养，从而在激烈的就业竞争中脱颖而出。</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实现个人价值</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职业生涯规划不仅有助于个人在职业上取得成功，更重要的是能够实现自我价值。通过规划，可以更加清晰地认识自己，发掘自己的潜能和优势，实现自我成长和进步。</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促进社会发展</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职业生涯规划不仅对个人有益，也对社会有积极的影响。通过规划，可以更好地匹配个人和社会的需求，促进人力资源的合理配置和利用，推动社会的进步和发展。</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职业生涯规划的重要性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91113" y="1349255"/>
            <a:ext cx="1102900" cy="11029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846826" y="1336491"/>
            <a:ext cx="347186" cy="349282"/>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15621" y="1171423"/>
            <a:ext cx="158782" cy="15878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5257991" y="1574521"/>
            <a:ext cx="859155" cy="624840"/>
            <a:chOff x="5257991" y="1574521"/>
            <a:chExt cx="859155" cy="624840"/>
          </a:xfrm>
        </p:grpSpPr>
        <p:sp>
          <p:nvSpPr>
            <p:cNvPr id="6" name="TextBox 6"/>
            <p:cNvSpPr txBox="1"/>
            <p:nvPr/>
          </p:nvSpPr>
          <p:spPr>
            <a:xfrm>
              <a:off x="5257991" y="1574521"/>
              <a:ext cx="8591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01</a:t>
              </a:r>
            </a:p>
          </p:txBody>
        </p:sp>
      </p:grpSp>
      <p:sp>
        <p:nvSpPr>
          <p:cNvPr id="7" name="AutoShape 7"/>
          <p:cNvSpPr/>
          <p:nvPr/>
        </p:nvSpPr>
        <p:spPr>
          <a:xfrm>
            <a:off x="5091113" y="3060668"/>
            <a:ext cx="1102900" cy="110499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846826" y="3048000"/>
            <a:ext cx="347186" cy="34928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115621" y="2882837"/>
            <a:ext cx="158782" cy="160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257991" y="3286601"/>
            <a:ext cx="935355" cy="624840"/>
            <a:chOff x="5257991" y="3286601"/>
            <a:chExt cx="935355" cy="624840"/>
          </a:xfrm>
        </p:grpSpPr>
        <p:sp>
          <p:nvSpPr>
            <p:cNvPr id="11" name="TextBox 11"/>
            <p:cNvSpPr txBox="1"/>
            <p:nvPr/>
          </p:nvSpPr>
          <p:spPr>
            <a:xfrm>
              <a:off x="5257991" y="3286601"/>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02</a:t>
              </a:r>
            </a:p>
          </p:txBody>
        </p:sp>
      </p:grpSp>
      <p:sp>
        <p:nvSpPr>
          <p:cNvPr id="12" name="AutoShape 12"/>
          <p:cNvSpPr/>
          <p:nvPr/>
        </p:nvSpPr>
        <p:spPr>
          <a:xfrm>
            <a:off x="5091113" y="4780407"/>
            <a:ext cx="1102900" cy="11029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846826" y="4767644"/>
            <a:ext cx="347186" cy="349282"/>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115621" y="4602575"/>
            <a:ext cx="158782" cy="15878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5257991" y="5005674"/>
            <a:ext cx="935355" cy="624840"/>
            <a:chOff x="5257991" y="5005674"/>
            <a:chExt cx="935355" cy="624840"/>
          </a:xfrm>
        </p:grpSpPr>
        <p:sp>
          <p:nvSpPr>
            <p:cNvPr id="16" name="TextBox 16"/>
            <p:cNvSpPr txBox="1"/>
            <p:nvPr/>
          </p:nvSpPr>
          <p:spPr>
            <a:xfrm>
              <a:off x="5257991" y="5005674"/>
              <a:ext cx="935355" cy="624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3600" b="1">
                  <a:solidFill>
                    <a:srgbClr val="FFFFFF">
                      <a:alpha val="100000"/>
                    </a:srgbClr>
                  </a:solidFill>
                  <a:latin typeface="微软雅黑"/>
                  <a:ea typeface="微软雅黑"/>
                  <a:cs typeface="微软雅黑"/>
                </a:rPr>
                <a:t>03</a:t>
              </a:r>
            </a:p>
          </p:txBody>
        </p:sp>
      </p:grpSp>
      <p:grpSp>
        <p:nvGrpSpPr>
          <p:cNvPr id="17" name="Group 17"/>
          <p:cNvGrpSpPr/>
          <p:nvPr/>
        </p:nvGrpSpPr>
        <p:grpSpPr>
          <a:xfrm>
            <a:off x="1353066" y="1349255"/>
            <a:ext cx="1968722" cy="4629531"/>
            <a:chOff x="1353066" y="1349255"/>
            <a:chExt cx="1968722" cy="4629531"/>
          </a:xfrm>
        </p:grpSpPr>
        <p:sp>
          <p:nvSpPr>
            <p:cNvPr id="18" name="Freeform 18"/>
            <p:cNvSpPr/>
            <p:nvPr/>
          </p:nvSpPr>
          <p:spPr>
            <a:xfrm>
              <a:off x="1956379" y="4609281"/>
              <a:ext cx="827723" cy="1223582"/>
            </a:xfrm>
            <a:custGeom>
              <a:rect l="l" t="t" r="r" b="b"/>
              <a:pathLst>
                <a:path w="277" h="410">
                  <a:moveTo>
                    <a:pt x="277" y="410"/>
                  </a:moveTo>
                  <a:lnTo>
                    <a:pt x="167" y="410"/>
                  </a:lnTo>
                  <a:lnTo>
                    <a:pt x="139" y="105"/>
                  </a:lnTo>
                  <a:lnTo>
                    <a:pt x="110" y="410"/>
                  </a:lnTo>
                  <a:lnTo>
                    <a:pt x="0" y="410"/>
                  </a:lnTo>
                  <a:lnTo>
                    <a:pt x="0" y="0"/>
                  </a:lnTo>
                  <a:lnTo>
                    <a:pt x="277" y="0"/>
                  </a:lnTo>
                  <a:lnTo>
                    <a:pt x="277" y="41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725684" y="5635886"/>
              <a:ext cx="609695" cy="342900"/>
            </a:xfrm>
            <a:custGeom>
              <a:rect l="l" t="t" r="r" b="b"/>
              <a:pathLst>
                <a:path w="141" h="79">
                  <a:moveTo>
                    <a:pt x="112" y="17"/>
                  </a:moveTo>
                  <a:cubicBezTo>
                    <a:pt x="130" y="36"/>
                    <a:pt x="141" y="57"/>
                    <a:pt x="109" y="61"/>
                  </a:cubicBezTo>
                  <a:cubicBezTo>
                    <a:pt x="80" y="65"/>
                    <a:pt x="0" y="79"/>
                    <a:pt x="20" y="40"/>
                  </a:cubicBezTo>
                  <a:cubicBezTo>
                    <a:pt x="39" y="3"/>
                    <a:pt x="61" y="0"/>
                    <a:pt x="74" y="0"/>
                  </a:cubicBezTo>
                  <a:cubicBezTo>
                    <a:pt x="86" y="0"/>
                    <a:pt x="102" y="7"/>
                    <a:pt x="112"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407293" y="5635886"/>
              <a:ext cx="607504" cy="342900"/>
            </a:xfrm>
            <a:custGeom>
              <a:rect l="l" t="t" r="r" b="b"/>
              <a:pathLst>
                <a:path w="140" h="79">
                  <a:moveTo>
                    <a:pt x="29" y="17"/>
                  </a:moveTo>
                  <a:cubicBezTo>
                    <a:pt x="10" y="36"/>
                    <a:pt x="0" y="57"/>
                    <a:pt x="31" y="61"/>
                  </a:cubicBezTo>
                  <a:cubicBezTo>
                    <a:pt x="60" y="65"/>
                    <a:pt x="140" y="79"/>
                    <a:pt x="120" y="40"/>
                  </a:cubicBezTo>
                  <a:cubicBezTo>
                    <a:pt x="101" y="3"/>
                    <a:pt x="79" y="0"/>
                    <a:pt x="67" y="0"/>
                  </a:cubicBezTo>
                  <a:cubicBezTo>
                    <a:pt x="54" y="0"/>
                    <a:pt x="38" y="7"/>
                    <a:pt x="29" y="17"/>
                  </a:cubicBezTo>
                  <a:close/>
                </a:path>
              </a:pathLst>
            </a:custGeom>
            <a:solidFill>
              <a:srgbClr val="563A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2123638" y="3523241"/>
              <a:ext cx="495395" cy="1115568"/>
            </a:xfrm>
            <a:prstGeom prst="rect">
              <a:avLst/>
            </a:prstGeom>
            <a:solidFill>
              <a:srgbClr val="F4EFE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2314138" y="3546577"/>
              <a:ext cx="97346" cy="110109"/>
            </a:xfrm>
            <a:prstGeom prst="rect">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233652" y="3643923"/>
              <a:ext cx="281559" cy="965263"/>
            </a:xfrm>
            <a:custGeom>
              <a:rect l="l" t="t" r="r" b="b"/>
              <a:pathLst>
                <a:path w="94" h="323">
                  <a:moveTo>
                    <a:pt x="34" y="0"/>
                  </a:moveTo>
                  <a:lnTo>
                    <a:pt x="0" y="268"/>
                  </a:lnTo>
                  <a:lnTo>
                    <a:pt x="48" y="323"/>
                  </a:lnTo>
                  <a:lnTo>
                    <a:pt x="94" y="267"/>
                  </a:lnTo>
                  <a:lnTo>
                    <a:pt x="52" y="0"/>
                  </a:lnTo>
                  <a:lnTo>
                    <a:pt x="34" y="0"/>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1442029" y="4422972"/>
              <a:ext cx="556736" cy="535591"/>
            </a:xfrm>
            <a:custGeom>
              <a:rect l="l" t="t" r="r" b="b"/>
              <a:pathLst>
                <a:path w="128" h="123">
                  <a:moveTo>
                    <a:pt x="48" y="0"/>
                  </a:moveTo>
                  <a:cubicBezTo>
                    <a:pt x="48" y="0"/>
                    <a:pt x="39" y="21"/>
                    <a:pt x="26" y="44"/>
                  </a:cubicBezTo>
                  <a:cubicBezTo>
                    <a:pt x="13" y="66"/>
                    <a:pt x="0" y="89"/>
                    <a:pt x="9" y="94"/>
                  </a:cubicBezTo>
                  <a:cubicBezTo>
                    <a:pt x="18" y="100"/>
                    <a:pt x="35" y="72"/>
                    <a:pt x="35" y="72"/>
                  </a:cubicBezTo>
                  <a:cubicBezTo>
                    <a:pt x="35" y="72"/>
                    <a:pt x="22" y="112"/>
                    <a:pt x="39" y="114"/>
                  </a:cubicBezTo>
                  <a:cubicBezTo>
                    <a:pt x="57" y="117"/>
                    <a:pt x="64" y="81"/>
                    <a:pt x="64" y="81"/>
                  </a:cubicBezTo>
                  <a:cubicBezTo>
                    <a:pt x="64" y="81"/>
                    <a:pt x="60" y="120"/>
                    <a:pt x="78" y="121"/>
                  </a:cubicBezTo>
                  <a:cubicBezTo>
                    <a:pt x="96" y="123"/>
                    <a:pt x="88" y="77"/>
                    <a:pt x="88" y="77"/>
                  </a:cubicBezTo>
                  <a:cubicBezTo>
                    <a:pt x="88" y="77"/>
                    <a:pt x="100" y="100"/>
                    <a:pt x="114" y="90"/>
                  </a:cubicBezTo>
                  <a:cubicBezTo>
                    <a:pt x="128" y="80"/>
                    <a:pt x="93" y="55"/>
                    <a:pt x="99" y="29"/>
                  </a:cubicBezTo>
                  <a:lnTo>
                    <a:pt x="48"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1598620" y="3538100"/>
              <a:ext cx="582168" cy="1030891"/>
            </a:xfrm>
            <a:custGeom>
              <a:rect l="l" t="t" r="r" b="b"/>
              <a:pathLst>
                <a:path w="134" h="238">
                  <a:moveTo>
                    <a:pt x="119" y="0"/>
                  </a:moveTo>
                  <a:cubicBezTo>
                    <a:pt x="119" y="0"/>
                    <a:pt x="22" y="34"/>
                    <a:pt x="0" y="213"/>
                  </a:cubicBezTo>
                  <a:cubicBezTo>
                    <a:pt x="0" y="213"/>
                    <a:pt x="28" y="236"/>
                    <a:pt x="68" y="238"/>
                  </a:cubicBezTo>
                  <a:cubicBezTo>
                    <a:pt x="68" y="238"/>
                    <a:pt x="84" y="189"/>
                    <a:pt x="102" y="183"/>
                  </a:cubicBezTo>
                  <a:cubicBezTo>
                    <a:pt x="134" y="2"/>
                    <a:pt x="134" y="2"/>
                    <a:pt x="134" y="2"/>
                  </a:cubicBezTo>
                  <a:lnTo>
                    <a:pt x="119"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197743" y="3538100"/>
              <a:ext cx="165164" cy="135446"/>
            </a:xfrm>
            <a:custGeom>
              <a:rect l="l" t="t" r="r" b="b"/>
              <a:pathLst>
                <a:path w="55" h="46">
                  <a:moveTo>
                    <a:pt x="55" y="5"/>
                  </a:moveTo>
                  <a:lnTo>
                    <a:pt x="23" y="46"/>
                  </a:lnTo>
                  <a:lnTo>
                    <a:pt x="0" y="0"/>
                  </a:lnTo>
                  <a:lnTo>
                    <a:pt x="55"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1920375" y="3489427"/>
              <a:ext cx="326041" cy="1166431"/>
            </a:xfrm>
            <a:custGeom>
              <a:rect l="l" t="t" r="r" b="b"/>
              <a:pathLst>
                <a:path w="75" h="269">
                  <a:moveTo>
                    <a:pt x="52" y="0"/>
                  </a:moveTo>
                  <a:cubicBezTo>
                    <a:pt x="52" y="0"/>
                    <a:pt x="0" y="62"/>
                    <a:pt x="6" y="259"/>
                  </a:cubicBezTo>
                  <a:cubicBezTo>
                    <a:pt x="6" y="259"/>
                    <a:pt x="24" y="269"/>
                    <a:pt x="50" y="264"/>
                  </a:cubicBezTo>
                  <a:cubicBezTo>
                    <a:pt x="50" y="264"/>
                    <a:pt x="57" y="102"/>
                    <a:pt x="75" y="0"/>
                  </a:cubicBezTo>
                  <a:lnTo>
                    <a:pt x="52"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735429" y="4422972"/>
              <a:ext cx="563118" cy="535591"/>
            </a:xfrm>
            <a:custGeom>
              <a:rect l="l" t="t" r="r" b="b"/>
              <a:pathLst>
                <a:path w="129" h="123">
                  <a:moveTo>
                    <a:pt x="81" y="0"/>
                  </a:moveTo>
                  <a:cubicBezTo>
                    <a:pt x="81" y="0"/>
                    <a:pt x="90" y="21"/>
                    <a:pt x="103" y="44"/>
                  </a:cubicBezTo>
                  <a:cubicBezTo>
                    <a:pt x="116" y="66"/>
                    <a:pt x="129" y="89"/>
                    <a:pt x="120" y="94"/>
                  </a:cubicBezTo>
                  <a:cubicBezTo>
                    <a:pt x="111" y="100"/>
                    <a:pt x="93" y="72"/>
                    <a:pt x="93" y="72"/>
                  </a:cubicBezTo>
                  <a:cubicBezTo>
                    <a:pt x="93" y="72"/>
                    <a:pt x="107" y="112"/>
                    <a:pt x="89" y="114"/>
                  </a:cubicBezTo>
                  <a:cubicBezTo>
                    <a:pt x="72" y="117"/>
                    <a:pt x="65" y="81"/>
                    <a:pt x="65" y="81"/>
                  </a:cubicBezTo>
                  <a:cubicBezTo>
                    <a:pt x="65" y="81"/>
                    <a:pt x="69" y="120"/>
                    <a:pt x="51" y="121"/>
                  </a:cubicBezTo>
                  <a:cubicBezTo>
                    <a:pt x="33" y="123"/>
                    <a:pt x="40" y="77"/>
                    <a:pt x="40" y="77"/>
                  </a:cubicBezTo>
                  <a:cubicBezTo>
                    <a:pt x="40" y="77"/>
                    <a:pt x="29" y="100"/>
                    <a:pt x="15" y="90"/>
                  </a:cubicBezTo>
                  <a:cubicBezTo>
                    <a:pt x="0" y="80"/>
                    <a:pt x="35" y="55"/>
                    <a:pt x="29" y="29"/>
                  </a:cubicBezTo>
                  <a:lnTo>
                    <a:pt x="81" y="0"/>
                  </a:ln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553311" y="3538100"/>
              <a:ext cx="586359" cy="1030891"/>
            </a:xfrm>
            <a:custGeom>
              <a:rect l="l" t="t" r="r" b="b"/>
              <a:pathLst>
                <a:path w="135" h="238">
                  <a:moveTo>
                    <a:pt x="16" y="0"/>
                  </a:moveTo>
                  <a:cubicBezTo>
                    <a:pt x="16" y="0"/>
                    <a:pt x="112" y="34"/>
                    <a:pt x="135" y="213"/>
                  </a:cubicBezTo>
                  <a:cubicBezTo>
                    <a:pt x="135" y="213"/>
                    <a:pt x="106" y="236"/>
                    <a:pt x="67" y="238"/>
                  </a:cubicBezTo>
                  <a:cubicBezTo>
                    <a:pt x="67" y="238"/>
                    <a:pt x="51" y="189"/>
                    <a:pt x="33" y="183"/>
                  </a:cubicBezTo>
                  <a:cubicBezTo>
                    <a:pt x="0" y="2"/>
                    <a:pt x="0" y="2"/>
                    <a:pt x="0" y="2"/>
                  </a:cubicBezTo>
                  <a:lnTo>
                    <a:pt x="16" y="0"/>
                  </a:lnTo>
                  <a:close/>
                </a:path>
              </a:pathLst>
            </a:custGeom>
            <a:solidFill>
              <a:srgbClr val="38373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77670" y="3538100"/>
              <a:ext cx="165164" cy="135446"/>
            </a:xfrm>
            <a:custGeom>
              <a:rect l="l" t="t" r="r" b="b"/>
              <a:pathLst>
                <a:path w="55" h="46">
                  <a:moveTo>
                    <a:pt x="0" y="5"/>
                  </a:moveTo>
                  <a:lnTo>
                    <a:pt x="32" y="46"/>
                  </a:lnTo>
                  <a:lnTo>
                    <a:pt x="55" y="0"/>
                  </a:lnTo>
                  <a:lnTo>
                    <a:pt x="0" y="5"/>
                  </a:lnTo>
                  <a:close/>
                </a:path>
              </a:pathLst>
            </a:custGeom>
            <a:solidFill>
              <a:srgbClr val="E2DC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2494065" y="3489427"/>
              <a:ext cx="326041" cy="1166431"/>
            </a:xfrm>
            <a:custGeom>
              <a:rect l="l" t="t" r="r" b="b"/>
              <a:pathLst>
                <a:path w="75" h="269">
                  <a:moveTo>
                    <a:pt x="23" y="0"/>
                  </a:moveTo>
                  <a:cubicBezTo>
                    <a:pt x="23" y="0"/>
                    <a:pt x="75" y="62"/>
                    <a:pt x="68" y="259"/>
                  </a:cubicBezTo>
                  <a:cubicBezTo>
                    <a:pt x="68" y="259"/>
                    <a:pt x="51" y="269"/>
                    <a:pt x="25" y="264"/>
                  </a:cubicBezTo>
                  <a:cubicBezTo>
                    <a:pt x="25" y="264"/>
                    <a:pt x="18" y="102"/>
                    <a:pt x="0" y="0"/>
                  </a:cubicBezTo>
                  <a:lnTo>
                    <a:pt x="23" y="0"/>
                  </a:lnTo>
                  <a:close/>
                </a:path>
              </a:pathLst>
            </a:custGeom>
            <a:solidFill>
              <a:srgbClr val="3F3E3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1420788" y="1349255"/>
              <a:ext cx="1901000" cy="1293400"/>
            </a:xfrm>
            <a:custGeom>
              <a:rect l="l" t="t" r="r" b="b"/>
              <a:pathLst>
                <a:path w="438" h="297">
                  <a:moveTo>
                    <a:pt x="14" y="295"/>
                  </a:moveTo>
                  <a:cubicBezTo>
                    <a:pt x="14" y="295"/>
                    <a:pt x="0" y="238"/>
                    <a:pt x="10" y="192"/>
                  </a:cubicBezTo>
                  <a:cubicBezTo>
                    <a:pt x="20" y="145"/>
                    <a:pt x="23" y="154"/>
                    <a:pt x="22" y="134"/>
                  </a:cubicBezTo>
                  <a:cubicBezTo>
                    <a:pt x="22" y="134"/>
                    <a:pt x="31" y="139"/>
                    <a:pt x="31" y="145"/>
                  </a:cubicBezTo>
                  <a:cubicBezTo>
                    <a:pt x="31" y="145"/>
                    <a:pt x="56" y="67"/>
                    <a:pt x="119" y="52"/>
                  </a:cubicBezTo>
                  <a:cubicBezTo>
                    <a:pt x="119" y="52"/>
                    <a:pt x="114" y="62"/>
                    <a:pt x="116" y="73"/>
                  </a:cubicBezTo>
                  <a:cubicBezTo>
                    <a:pt x="116" y="73"/>
                    <a:pt x="173" y="0"/>
                    <a:pt x="296" y="15"/>
                  </a:cubicBezTo>
                  <a:cubicBezTo>
                    <a:pt x="296" y="15"/>
                    <a:pt x="281" y="31"/>
                    <a:pt x="285" y="40"/>
                  </a:cubicBezTo>
                  <a:cubicBezTo>
                    <a:pt x="285" y="40"/>
                    <a:pt x="342" y="31"/>
                    <a:pt x="363" y="48"/>
                  </a:cubicBezTo>
                  <a:cubicBezTo>
                    <a:pt x="363" y="48"/>
                    <a:pt x="347" y="61"/>
                    <a:pt x="348" y="69"/>
                  </a:cubicBezTo>
                  <a:cubicBezTo>
                    <a:pt x="348" y="69"/>
                    <a:pt x="393" y="67"/>
                    <a:pt x="422" y="115"/>
                  </a:cubicBezTo>
                  <a:cubicBezTo>
                    <a:pt x="422" y="115"/>
                    <a:pt x="405" y="128"/>
                    <a:pt x="407" y="137"/>
                  </a:cubicBezTo>
                  <a:cubicBezTo>
                    <a:pt x="407" y="137"/>
                    <a:pt x="432" y="147"/>
                    <a:pt x="438" y="171"/>
                  </a:cubicBezTo>
                  <a:cubicBezTo>
                    <a:pt x="438" y="171"/>
                    <a:pt x="413" y="195"/>
                    <a:pt x="412" y="229"/>
                  </a:cubicBezTo>
                  <a:cubicBezTo>
                    <a:pt x="411" y="262"/>
                    <a:pt x="401" y="295"/>
                    <a:pt x="399" y="297"/>
                  </a:cubicBezTo>
                  <a:lnTo>
                    <a:pt x="14" y="295"/>
                  </a:lnTo>
                  <a:close/>
                </a:path>
              </a:pathLst>
            </a:custGeom>
            <a:solidFill>
              <a:srgbClr val="4C453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197743" y="1901800"/>
              <a:ext cx="751523" cy="683704"/>
            </a:xfrm>
            <a:custGeom>
              <a:rect l="l" t="t" r="r" b="b"/>
              <a:pathLst>
                <a:path w="173" h="157">
                  <a:moveTo>
                    <a:pt x="2" y="103"/>
                  </a:moveTo>
                  <a:cubicBezTo>
                    <a:pt x="2" y="103"/>
                    <a:pt x="0" y="14"/>
                    <a:pt x="70" y="0"/>
                  </a:cubicBezTo>
                  <a:cubicBezTo>
                    <a:pt x="70" y="0"/>
                    <a:pt x="53" y="29"/>
                    <a:pt x="56" y="36"/>
                  </a:cubicBezTo>
                  <a:cubicBezTo>
                    <a:pt x="56" y="36"/>
                    <a:pt x="84" y="4"/>
                    <a:pt x="131" y="19"/>
                  </a:cubicBezTo>
                  <a:cubicBezTo>
                    <a:pt x="131" y="19"/>
                    <a:pt x="110" y="24"/>
                    <a:pt x="108" y="35"/>
                  </a:cubicBezTo>
                  <a:cubicBezTo>
                    <a:pt x="108" y="35"/>
                    <a:pt x="169" y="26"/>
                    <a:pt x="173" y="109"/>
                  </a:cubicBezTo>
                  <a:cubicBezTo>
                    <a:pt x="173" y="109"/>
                    <a:pt x="51" y="157"/>
                    <a:pt x="2" y="103"/>
                  </a:cubicBez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353066" y="2541023"/>
              <a:ext cx="281559" cy="419100"/>
            </a:xfrm>
            <a:custGeom>
              <a:rect l="l" t="t" r="r" b="b"/>
              <a:pathLst>
                <a:path w="65" h="97">
                  <a:moveTo>
                    <a:pt x="65" y="21"/>
                  </a:moveTo>
                  <a:cubicBezTo>
                    <a:pt x="65" y="21"/>
                    <a:pt x="30" y="0"/>
                    <a:pt x="15" y="21"/>
                  </a:cubicBezTo>
                  <a:cubicBezTo>
                    <a:pt x="0" y="43"/>
                    <a:pt x="28" y="82"/>
                    <a:pt x="65" y="97"/>
                  </a:cubicBezTo>
                  <a:lnTo>
                    <a:pt x="65"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14797" y="2541023"/>
              <a:ext cx="283655" cy="419100"/>
            </a:xfrm>
            <a:custGeom>
              <a:rect l="l" t="t" r="r" b="b"/>
              <a:pathLst>
                <a:path w="65" h="97">
                  <a:moveTo>
                    <a:pt x="0" y="21"/>
                  </a:moveTo>
                  <a:cubicBezTo>
                    <a:pt x="0" y="21"/>
                    <a:pt x="36" y="0"/>
                    <a:pt x="51" y="21"/>
                  </a:cubicBezTo>
                  <a:cubicBezTo>
                    <a:pt x="65" y="43"/>
                    <a:pt x="38" y="82"/>
                    <a:pt x="0" y="97"/>
                  </a:cubicBezTo>
                  <a:lnTo>
                    <a:pt x="0" y="21"/>
                  </a:lnTo>
                  <a:close/>
                </a:path>
              </a:pathLst>
            </a:custGeom>
            <a:solidFill>
              <a:srgbClr val="F4D3B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439838" y="2111350"/>
              <a:ext cx="1771841" cy="1458563"/>
            </a:xfrm>
            <a:custGeom>
              <a:rect l="l" t="t" r="r" b="b"/>
              <a:pathLst>
                <a:path w="408" h="336">
                  <a:moveTo>
                    <a:pt x="389" y="194"/>
                  </a:moveTo>
                  <a:cubicBezTo>
                    <a:pt x="379" y="175"/>
                    <a:pt x="371" y="170"/>
                    <a:pt x="371" y="118"/>
                  </a:cubicBezTo>
                  <a:cubicBezTo>
                    <a:pt x="371" y="66"/>
                    <a:pt x="346" y="44"/>
                    <a:pt x="346" y="44"/>
                  </a:cubicBezTo>
                  <a:cubicBezTo>
                    <a:pt x="287" y="0"/>
                    <a:pt x="204" y="61"/>
                    <a:pt x="204" y="61"/>
                  </a:cubicBezTo>
                  <a:cubicBezTo>
                    <a:pt x="204" y="61"/>
                    <a:pt x="121" y="0"/>
                    <a:pt x="62" y="44"/>
                  </a:cubicBezTo>
                  <a:cubicBezTo>
                    <a:pt x="62" y="44"/>
                    <a:pt x="37" y="66"/>
                    <a:pt x="37" y="118"/>
                  </a:cubicBezTo>
                  <a:cubicBezTo>
                    <a:pt x="37" y="170"/>
                    <a:pt x="29" y="175"/>
                    <a:pt x="19" y="194"/>
                  </a:cubicBezTo>
                  <a:cubicBezTo>
                    <a:pt x="10" y="214"/>
                    <a:pt x="0" y="336"/>
                    <a:pt x="204" y="336"/>
                  </a:cubicBezTo>
                  <a:cubicBezTo>
                    <a:pt x="408" y="336"/>
                    <a:pt x="399" y="214"/>
                    <a:pt x="389" y="194"/>
                  </a:cubicBezTo>
                  <a:close/>
                </a:path>
              </a:pathLst>
            </a:custGeom>
            <a:solidFill>
              <a:srgbClr val="F9DAB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837888" y="2761241"/>
              <a:ext cx="171450"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1873797" y="2769718"/>
              <a:ext cx="82582" cy="55055"/>
            </a:xfrm>
            <a:custGeom>
              <a:rect l="l" t="t" r="r" b="b"/>
              <a:pathLst>
                <a:path w="19" h="12">
                  <a:moveTo>
                    <a:pt x="18" y="4"/>
                  </a:moveTo>
                  <a:cubicBezTo>
                    <a:pt x="19" y="7"/>
                    <a:pt x="15" y="10"/>
                    <a:pt x="10" y="11"/>
                  </a:cubicBezTo>
                  <a:cubicBezTo>
                    <a:pt x="5" y="12"/>
                    <a:pt x="1" y="11"/>
                    <a:pt x="0" y="8"/>
                  </a:cubicBezTo>
                  <a:cubicBezTo>
                    <a:pt x="0" y="5"/>
                    <a:pt x="3" y="2"/>
                    <a:pt x="8" y="1"/>
                  </a:cubicBezTo>
                  <a:cubicBezTo>
                    <a:pt x="13" y="0"/>
                    <a:pt x="18" y="2"/>
                    <a:pt x="18"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1757402" y="2549500"/>
              <a:ext cx="334423" cy="112204"/>
            </a:xfrm>
            <a:custGeom>
              <a:rect l="l" t="t" r="r" b="b"/>
              <a:pathLst>
                <a:path w="112" h="38">
                  <a:moveTo>
                    <a:pt x="0" y="9"/>
                  </a:moveTo>
                  <a:lnTo>
                    <a:pt x="0" y="38"/>
                  </a:lnTo>
                  <a:lnTo>
                    <a:pt x="112" y="32"/>
                  </a:lnTo>
                  <a:lnTo>
                    <a:pt x="112" y="0"/>
                  </a:lnTo>
                  <a:lnTo>
                    <a:pt x="0"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2608365" y="2761241"/>
              <a:ext cx="175736" cy="175736"/>
            </a:xfrm>
            <a:prstGeom prst="ellipse">
              <a:avLst/>
            </a:pr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640179" y="2769718"/>
              <a:ext cx="84677" cy="55055"/>
            </a:xfrm>
            <a:custGeom>
              <a:rect l="l" t="t" r="r" b="b"/>
              <a:pathLst>
                <a:path w="19" h="12">
                  <a:moveTo>
                    <a:pt x="19" y="4"/>
                  </a:moveTo>
                  <a:cubicBezTo>
                    <a:pt x="19" y="7"/>
                    <a:pt x="16" y="10"/>
                    <a:pt x="11" y="11"/>
                  </a:cubicBezTo>
                  <a:cubicBezTo>
                    <a:pt x="6" y="12"/>
                    <a:pt x="1" y="11"/>
                    <a:pt x="1" y="8"/>
                  </a:cubicBezTo>
                  <a:cubicBezTo>
                    <a:pt x="0" y="5"/>
                    <a:pt x="4" y="2"/>
                    <a:pt x="9" y="1"/>
                  </a:cubicBezTo>
                  <a:cubicBezTo>
                    <a:pt x="13" y="0"/>
                    <a:pt x="18" y="2"/>
                    <a:pt x="19" y="4"/>
                  </a:cubicBezTo>
                  <a:close/>
                </a:path>
              </a:pathLst>
            </a:custGeom>
            <a:solidFill>
              <a:srgbClr val="E8DFD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527974" y="2549500"/>
              <a:ext cx="338709" cy="112204"/>
            </a:xfrm>
            <a:custGeom>
              <a:rect l="l" t="t" r="r" b="b"/>
              <a:pathLst>
                <a:path w="114" h="38">
                  <a:moveTo>
                    <a:pt x="114" y="9"/>
                  </a:moveTo>
                  <a:lnTo>
                    <a:pt x="114" y="38"/>
                  </a:lnTo>
                  <a:lnTo>
                    <a:pt x="0" y="32"/>
                  </a:lnTo>
                  <a:lnTo>
                    <a:pt x="0" y="0"/>
                  </a:lnTo>
                  <a:lnTo>
                    <a:pt x="114" y="9"/>
                  </a:lnTo>
                  <a:close/>
                </a:path>
              </a:pathLst>
            </a:custGeom>
            <a:solidFill>
              <a:srgbClr val="3A332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2227365" y="2979268"/>
              <a:ext cx="230695" cy="131254"/>
            </a:xfrm>
            <a:custGeom>
              <a:rect l="l" t="t" r="r" b="b"/>
              <a:pathLst>
                <a:path w="52" h="30">
                  <a:moveTo>
                    <a:pt x="0" y="30"/>
                  </a:moveTo>
                  <a:cubicBezTo>
                    <a:pt x="0" y="30"/>
                    <a:pt x="1" y="4"/>
                    <a:pt x="22" y="2"/>
                  </a:cubicBezTo>
                  <a:cubicBezTo>
                    <a:pt x="43" y="0"/>
                    <a:pt x="53" y="27"/>
                    <a:pt x="53" y="27"/>
                  </a:cubicBezTo>
                  <a:cubicBezTo>
                    <a:pt x="53" y="27"/>
                    <a:pt x="39" y="9"/>
                    <a:pt x="23" y="11"/>
                  </a:cubicBezTo>
                  <a:cubicBezTo>
                    <a:pt x="7" y="12"/>
                    <a:pt x="0" y="30"/>
                    <a:pt x="0" y="30"/>
                  </a:cubicBezTo>
                  <a:close/>
                </a:path>
              </a:pathLst>
            </a:custGeom>
            <a:solidFill>
              <a:srgbClr val="EFC4A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2055915" y="3102045"/>
              <a:ext cx="694373" cy="359854"/>
            </a:xfrm>
            <a:custGeom>
              <a:rect l="l" t="t" r="r" b="b"/>
              <a:pathLst>
                <a:path w="160" h="83">
                  <a:moveTo>
                    <a:pt x="0" y="32"/>
                  </a:moveTo>
                  <a:cubicBezTo>
                    <a:pt x="0" y="32"/>
                    <a:pt x="118" y="44"/>
                    <a:pt x="150" y="0"/>
                  </a:cubicBezTo>
                  <a:cubicBezTo>
                    <a:pt x="150" y="0"/>
                    <a:pt x="160" y="83"/>
                    <a:pt x="29" y="68"/>
                  </a:cubicBezTo>
                  <a:cubicBezTo>
                    <a:pt x="29" y="68"/>
                    <a:pt x="30" y="50"/>
                    <a:pt x="0" y="32"/>
                  </a:cubicBezTo>
                  <a:close/>
                </a:path>
              </a:pathLst>
            </a:custGeom>
            <a:solidFill>
              <a:srgbClr val="49202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2240034" y="3298927"/>
              <a:ext cx="349282" cy="116396"/>
            </a:xfrm>
            <a:custGeom>
              <a:rect l="l" t="t" r="r" b="b"/>
              <a:pathLst>
                <a:path w="80" h="27">
                  <a:moveTo>
                    <a:pt x="80" y="10"/>
                  </a:moveTo>
                  <a:cubicBezTo>
                    <a:pt x="63" y="1"/>
                    <a:pt x="47" y="0"/>
                    <a:pt x="27" y="1"/>
                  </a:cubicBezTo>
                  <a:cubicBezTo>
                    <a:pt x="3" y="2"/>
                    <a:pt x="0" y="13"/>
                    <a:pt x="1" y="24"/>
                  </a:cubicBezTo>
                  <a:cubicBezTo>
                    <a:pt x="40" y="27"/>
                    <a:pt x="64" y="20"/>
                    <a:pt x="80" y="10"/>
                  </a:cubicBezTo>
                  <a:close/>
                </a:path>
              </a:pathLst>
            </a:custGeom>
            <a:solidFill>
              <a:srgbClr val="C6504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6" name="TextBox 46"/>
          <p:cNvSpPr txBox="1"/>
          <p:nvPr/>
        </p:nvSpPr>
        <p:spPr>
          <a:xfrm>
            <a:off x="6542983" y="1171423"/>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时间充裕</a:t>
            </a:r>
          </a:p>
        </p:txBody>
      </p:sp>
      <p:sp>
        <p:nvSpPr>
          <p:cNvPr id="47" name="TextBox 47"/>
          <p:cNvSpPr txBox="1"/>
          <p:nvPr/>
        </p:nvSpPr>
        <p:spPr>
          <a:xfrm>
            <a:off x="6542983" y="1511132"/>
            <a:ext cx="4495800" cy="11049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大学生处于职业生涯的探索阶段，有充足的时间和精力进行职业探索和规划。他们可以充分利用大学四年的时光，通过实习、兼职、志愿服务等方式了解不同行业和职位，为自己的职业生涯规划打下坚实的基础。</a:t>
            </a:r>
          </a:p>
        </p:txBody>
      </p:sp>
      <p:sp>
        <p:nvSpPr>
          <p:cNvPr id="48" name="TextBox 48"/>
          <p:cNvSpPr txBox="1"/>
          <p:nvPr/>
        </p:nvSpPr>
        <p:spPr>
          <a:xfrm>
            <a:off x="6542983" y="2934249"/>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资源丰富</a:t>
            </a:r>
          </a:p>
        </p:txBody>
      </p:sp>
      <p:sp>
        <p:nvSpPr>
          <p:cNvPr id="49" name="TextBox 49"/>
          <p:cNvSpPr txBox="1"/>
          <p:nvPr/>
        </p:nvSpPr>
        <p:spPr>
          <a:xfrm>
            <a:off x="6542983" y="3273958"/>
            <a:ext cx="4495800"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大学校园内汇聚了各种资源，如优秀的师资、丰富的图书资料、多样的实践机会等。这些资源为大学生进行职业生涯规划提供了有力的支持，帮助他们更好地了解职业世界和提升自己的职业素养。</a:t>
            </a:r>
          </a:p>
        </p:txBody>
      </p:sp>
      <p:sp>
        <p:nvSpPr>
          <p:cNvPr id="50" name="TextBox 50"/>
          <p:cNvSpPr txBox="1"/>
          <p:nvPr/>
        </p:nvSpPr>
        <p:spPr>
          <a:xfrm>
            <a:off x="6542983" y="4626808"/>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灵活性高</a:t>
            </a:r>
          </a:p>
        </p:txBody>
      </p:sp>
      <p:sp>
        <p:nvSpPr>
          <p:cNvPr id="51" name="TextBox 51"/>
          <p:cNvSpPr txBox="1"/>
          <p:nvPr/>
        </p:nvSpPr>
        <p:spPr>
          <a:xfrm>
            <a:off x="6542983" y="4966517"/>
            <a:ext cx="4499225" cy="13811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chemeClr val="dk1">
                    <a:alpha val="100000"/>
                  </a:schemeClr>
                </a:solidFill>
                <a:latin typeface="Microsoft Yahei"/>
                <a:ea typeface="Microsoft Yahei"/>
                <a:cs typeface="Microsoft Yahei"/>
              </a:rPr>
              <a:t>大学生的职业生涯规划具有较高的灵活性。他们可以根据自己的兴趣、能力和市场需求调整自己的职业目标和发展路径，实现个人和社会的双赢。同时，他们还可以通过不断学习和提升自己的能力来适应不断变化的市场需求。</a:t>
            </a:r>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大学生职业生涯规划的特殊性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职业生涯规划的原则</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自我认知原则</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了解自己的兴趣、价值观、技能和优势，以及个人的职业倾向和发展潜力。</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通过自我评估，确定适合自己的职业领域和职业目标。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了解不同职业的要求和特点，以及职业发展的前景和趋势。</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将个人的兴趣、能力和职业要求进行匹配，选择适合自己的职业方向。</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职业匹配原则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制定长期和短期的职业规划，确保职业发展的连续性和可持续性。</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注重职业素质和能力的提升，不断学习和进步，适应职业发展的变化。</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可持续发展原则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30251"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以上四个原则是大学生职业生涯规划的基础和指导，遵循这些原则可以帮助大学生更好地了解自己的优势和潜力，选择适合自己的职业方向，实现个人职业价值。同时，这些原则也强调了职业规划的可持续性和动态性，要求大学生在职业发展过程中不断学习和进步，随时准备应对职业市场的变化和挑战。</a:t>
            </a:r>
          </a:p>
        </p:txBody>
      </p:sp>
      <p:sp>
        <p:nvSpPr>
          <p:cNvPr id="3" name="AutoShape 3"/>
          <p:cNvSpPr/>
          <p:nvPr/>
        </p:nvSpPr>
        <p:spPr>
          <a:xfrm>
            <a:off x="539110"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5954"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50313"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1031952"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根据职业发展的变化和个人情况的变化，及时调整职业规划。</a:t>
            </a:r>
          </a:p>
        </p:txBody>
      </p:sp>
      <p:sp>
        <p:nvSpPr>
          <p:cNvPr id="9" name="AutoShape 9"/>
          <p:cNvSpPr/>
          <p:nvPr/>
        </p:nvSpPr>
        <p:spPr>
          <a:xfrm>
            <a:off x="4090774"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187618"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01977"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2" name="Connector 12"/>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3" name="Connector 13"/>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7855770" y="1433724"/>
            <a:ext cx="674481" cy="674481"/>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52615" y="1531301"/>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166974" y="5750483"/>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4723075" y="2158898"/>
            <a:ext cx="2995145" cy="38340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保持职业规划的灵活性和可变性，随时准备应对职业发展的挑战和机遇。</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动态调整原则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职业生涯规划的步骤</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了解自己的兴趣、价值观、技能和特长</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通过反思、测试或咨询等方式，深入探索自己的内心世界，明确自己的职业倾向和优势。</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分析个人背景和经历</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审视自己的教育背景、实习经历、志愿活动、社交圈子等，挖掘潜在的职业资源和机会。</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自我评估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通过查阅资料、参加职业讲座、访问相关企业和机构等方式，了解不同职业领域的发展趋势、工作内容、薪资水平等信息。</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尝试实践机会</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积极寻找实习、兼职、志愿服务等实践机会，亲身体验不同职业领域的工作环境和氛围，进一步明确自己的职业方向。</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调研职业领域</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职业探索</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根据自我评估和职业探索的结果，设定明确的短期目标，如提升某项技能、获得某个证书等。</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结合自己的职业倾向和优势，制定长远的职业规划目标，如职位晋升、专业领域成就等。</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制定短期目标</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规划长期目标</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目标设定</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制定行动计划</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为实现目标，制定具体的行动计划，包括学习时间规划、实践项目选择、社交网络构建等。</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持续调整与优化</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在执行计划的过程中，不断反思和调整，确保计划与实际情况相符，同时不断优化行动方案，提高达成目标的效率。</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计划制定与执行</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https://d.book118.com/355331122304011110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17</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17</vt:i4>
      </vt:variant>
    </vt:vector>
  </HeadingPairs>
  <TitlesOfParts>
    <vt:vector baseType="lpstr" size="24">
      <vt:lpstr>Arial</vt:lpstr>
      <vt:lpstr>Calibri</vt:lpstr>
      <vt:lpstr>STKaiti</vt:lpstr>
      <vt:lpstr>PingFang SC</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2024-09-16T05:49:30.230</cp:lastPrinted>
  <dcterms:created xsi:type="dcterms:W3CDTF">2024-09-15T21:49:30Z</dcterms:created>
  <dcterms:modified xsi:type="dcterms:W3CDTF">2024-09-15T21:49:32Z</dcterms:modified>
</cp:coreProperties>
</file>