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983A6C-5794-4DE3-ADF7-C0C612BE1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A2430B-77F0-4917-AF95-81C061A83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C25F7-6200-4E81-98EF-C8CE3351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28888-553E-47A7-9634-1551CBB43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225A25-0AFB-47CF-88E5-F151055C9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5179C4-BABB-44DE-A823-C042283405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E150A3-8E77-4CD8-90DC-18997BFE0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289401-F9E7-4959-8A9D-74E2E408E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66157E-DDB7-42A5-ABF3-49E61106C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A8AC06-8D35-4B8B-A9C0-36C4611D3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77AF1-5946-41C4-8EFC-E15250673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6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>
            <a:lumMod val="95000"/>
          </a:schemeClr>
        </a:solidFill>
        <a:effectLst/>
      </p:bgPr>
    </p:bg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solidFill>
          <a:schemeClr val="bg1">
            <a:lumMod val="95000"/>
          </a:schemeClr>
        </a:soli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</a:schemeClr>
              </a:gs>
              <a:gs pos="100000">
                <a:schemeClr val="bg1">
                  <a:lumMod val="95000"/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bg>
      <p:bgPr>
        <a:solidFill>
          <a:schemeClr val="bg1">
            <a:lumMod val="95000"/>
          </a:schemeClr>
        </a:solidFill>
        <a:effectLst/>
      </p:bgPr>
    </p:bg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>
            <a:lumMod val="95000"/>
          </a:schemeClr>
        </a:solidFill>
        <a:effectLst/>
      </p:bgPr>
    </p:bg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5000" r="25000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333022204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育科学规划课题结题申请规范与结题报告的撰写\n## 1.教育科学规划课题结题申请规范概述\n### 1.1教育科学规划课题结题申请的重要性\n### 1.2结题申请规范的基本原则和要求\n### 1.3结题申请的流程与时间安排\n## 2.结题报告的结构与撰写要点\n### 2.1结题报告的基本结构及内容\n### 2.2撰写结题报告的基本原则与方法\n### 2.3结题报告的格式与排版要求\n## 3.教育科学规划课题成果的评价与总结\n### 3.1课题成果的评价标准与方法\n### 3.2课题成果的类型与表现形式\n### 3.3课题成果的总结与推广建议\n## 4.结题申请的审核与验收\n### 4.1结题申请的审核流程与标准\n### 4.2结题申请的验收方法与评价标准\n### 4.3结题申请的整改与复查要求\n## 5.教育科学规划课题结题申请的案例分析\n### 5.1成功的结题申请案例分析\n### 5.2结题申请中常见的问题与解决方法\n### 5.3提高结题申请成功率的关键因素\n&quot;,&quot;templateId&quot;:&quot;1conbzikijrczy9ypxfn8ygnt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4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3200"/>
              <a:t>教育科学规划课题结题申请规范与结题报告的撰写</a:t>
            </a:r>
            <a:endParaRPr lang="zh-CN"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1695" y="5051672"/>
            <a:ext cx="5848350" cy="482600"/>
          </a:xfrm>
        </p:spPr>
        <p:txBody>
          <a:bodyPr>
            <a:normAutofit/>
          </a:bodyPr>
          <a:lstStyle/>
          <a:p>
            <a:r>
              <a:rPr lang="en-US"/>
              <a:t> </a:t>
            </a:r>
            <a:endParaRPr lang="zh-CN" spc="0">
              <a:solidFill>
                <a:schemeClr val="bg1">
                  <a:lumMod val="50000"/>
                  <a:alpha val="10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教育科学规划课题结题申请规范概述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6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6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提高课题研究质量</a:t>
                </a:r>
                <a:endParaRPr/>
              </a:p>
            </p:txBody>
          </p:sp>
          <p:sp>
            <p:nvSpPr>
              <p:cNvPr id="16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督促研究者按时完成研究任务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保证研究结果的真实性和可靠性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提高研究成果的学术价值和应用价值</a:t>
                </a:r>
                <a:endParaRPr/>
              </a:p>
            </p:txBody>
          </p:sp>
        </p:grpSp>
        <p:grpSp>
          <p:nvGrpSpPr>
            <p:cNvPr id="17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7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优化科研资源配置</a:t>
                </a:r>
                <a:endParaRPr/>
              </a:p>
            </p:txBody>
          </p:sp>
          <p:sp>
            <p:nvSpPr>
              <p:cNvPr id="17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有助于科研管理部门了解课题进展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有助于合理分配科研资源，提高资源利用效率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有助于发现优秀研究成果，推广科研成果</a:t>
                </a:r>
                <a:endParaRPr/>
              </a:p>
            </p:txBody>
          </p:sp>
        </p:grpSp>
        <p:grpSp>
          <p:nvGrpSpPr>
            <p:cNvPr id="17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7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促进学术交流与合作</a:t>
                </a:r>
                <a:endParaRPr/>
              </a:p>
            </p:txBody>
          </p:sp>
          <p:sp>
            <p:nvSpPr>
              <p:cNvPr id="17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为研究者提供展示研究成果的平台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促进不同研究领域之间的交流与合作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提高研究者的学术声誉和影响力</a:t>
                </a:r>
                <a:endParaRPr/>
              </a:p>
            </p:txBody>
          </p:sp>
        </p:grpSp>
      </p:grpSp>
      <p:pic>
        <p:nvPicPr>
          <p:cNvPr id="17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教育科学规划课题结题申请的重要性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7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8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2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3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4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18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186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187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188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提交的研究资料真实可靠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研究结果符合客观事实，不夸大或捏造数据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研究过程符合研究伦理和规范</a:t>
                </a:r>
                <a:endParaRPr/>
              </a:p>
            </p:txBody>
          </p:sp>
          <p:sp>
            <p:nvSpPr>
              <p:cNvPr id="189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真实性原则</a:t>
                </a:r>
                <a:endParaRPr/>
              </a:p>
            </p:txBody>
          </p:sp>
        </p:grpSp>
        <p:grpSp>
          <p:nvGrpSpPr>
            <p:cNvPr id="190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191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创新性原则</a:t>
                </a:r>
                <a:endParaRPr/>
              </a:p>
            </p:txBody>
          </p:sp>
          <p:sp>
            <p:nvSpPr>
              <p:cNvPr id="192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研究成果具有较高学术价值，对现有理论或实践有所创新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研究方法具有创新性，能够解决实际问题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研究结论具有启发性，能为后续研究提供参考</a:t>
                </a:r>
                <a:endParaRPr/>
              </a:p>
            </p:txBody>
          </p:sp>
        </p:grpSp>
        <p:grpSp>
          <p:nvGrpSpPr>
            <p:cNvPr id="193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194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规范性原则</a:t>
                </a:r>
                <a:endParaRPr/>
              </a:p>
            </p:txBody>
          </p:sp>
          <p:sp>
            <p:nvSpPr>
              <p:cNvPr id="195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遵循教育科学规划课题管理办法和相关规定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结题报告格式规范，内容完整，表述清晰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提交的材料齐全，符合归档要求</a:t>
                </a:r>
                <a:endParaRPr/>
              </a:p>
            </p:txBody>
          </p:sp>
        </p:grpSp>
      </p:grpSp>
      <p:sp>
        <p:nvSpPr>
          <p:cNvPr id="1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结题申请规范的基本原则和要求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197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98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99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课题结题申请流程</a:t>
                </a:r>
                <a:endParaRPr/>
              </a:p>
            </p:txBody>
          </p:sp>
          <p:sp>
            <p:nvSpPr>
              <p:cNvPr id="20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课题主持人提交结题申请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所在单位审核结题申请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教育科学规划管理部门审核结题申请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专家评审结题报告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教育科学规划管理部门批复结题申请</a:t>
                </a:r>
                <a:endParaRPr/>
              </a:p>
            </p:txBody>
          </p:sp>
          <p:sp>
            <p:nvSpPr>
              <p:cNvPr id="20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时间安排</a:t>
                </a:r>
                <a:endParaRPr/>
              </a:p>
            </p:txBody>
          </p:sp>
          <p:sp>
            <p:nvSpPr>
              <p:cNvPr id="21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课题主持人应在课题到期前3个月提交结题申请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所在单位应在收到结题申请后1个月内完成审核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教育科学规划管理部门应在收到结题申请后2个月内完成审核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专家评审结题报告的时间由教育科学规划管理部门统筹安排</a:t>
                </a:r>
                <a:endParaRPr/>
              </a:p>
            </p:txBody>
          </p:sp>
          <p:sp>
            <p:nvSpPr>
              <p:cNvPr id="21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结题申请的流程与时间安排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结题报告的结构与撰写要点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22" name="Tencent"/>
          <p:cNvCxnSpPr/>
          <p:nvPr/>
        </p:nvCxnSpPr>
        <p:spPr>
          <a:xfrm>
            <a:off x="-44450" y="3581415"/>
            <a:ext cx="12280900" cy="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3" name="椭圆 48"/>
          <p:cNvSpPr>
            <a:spLocks noChangeAspect="1"/>
          </p:cNvSpPr>
          <p:nvPr/>
        </p:nvSpPr>
        <p:spPr>
          <a:xfrm>
            <a:off x="7112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4" name="椭圆 49"/>
          <p:cNvSpPr>
            <a:spLocks noChangeAspect="1"/>
          </p:cNvSpPr>
          <p:nvPr/>
        </p:nvSpPr>
        <p:spPr>
          <a:xfrm>
            <a:off x="29620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5" name="椭圆 50"/>
          <p:cNvSpPr>
            <a:spLocks noChangeAspect="1"/>
          </p:cNvSpPr>
          <p:nvPr/>
        </p:nvSpPr>
        <p:spPr>
          <a:xfrm>
            <a:off x="52129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6" name="椭圆 1"/>
          <p:cNvSpPr>
            <a:spLocks noChangeAspect="1"/>
          </p:cNvSpPr>
          <p:nvPr/>
        </p:nvSpPr>
        <p:spPr>
          <a:xfrm>
            <a:off x="746375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27" name="椭圆 19"/>
          <p:cNvSpPr>
            <a:spLocks noChangeAspect="1"/>
          </p:cNvSpPr>
          <p:nvPr/>
        </p:nvSpPr>
        <p:spPr>
          <a:xfrm>
            <a:off x="9714600" y="349141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22300" y="3862280"/>
            <a:ext cx="10947400" cy="2393213"/>
            <a:chOff x="622300" y="3862280"/>
            <a:chExt cx="10947400" cy="2393213"/>
          </a:xfrm>
        </p:grpSpPr>
        <p:grpSp>
          <p:nvGrpSpPr>
            <p:cNvPr id="229" name=""/>
            <p:cNvGrpSpPr/>
            <p:nvPr/>
          </p:nvGrpSpPr>
          <p:grpSpPr>
            <a:xfrm>
              <a:off x="622300" y="3862280"/>
              <a:ext cx="1944000" cy="2393213"/>
              <a:chOff x="622300" y="3862280"/>
              <a:chExt cx="1944000" cy="2393213"/>
            </a:xfrm>
          </p:grpSpPr>
          <p:sp>
            <p:nvSpPr>
              <p:cNvPr id="23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6223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封面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223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课题名称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课题编号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课题主持人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所在单位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报告日期</a:t>
                </a:r>
                <a:endParaRPr/>
              </a:p>
            </p:txBody>
          </p:sp>
        </p:grpSp>
        <p:grpSp>
          <p:nvGrpSpPr>
            <p:cNvPr id="232" name=""/>
            <p:cNvGrpSpPr/>
            <p:nvPr/>
          </p:nvGrpSpPr>
          <p:grpSpPr>
            <a:xfrm>
              <a:off x="2873150" y="3862280"/>
              <a:ext cx="1944000" cy="2393213"/>
              <a:chOff x="2873150" y="3862280"/>
              <a:chExt cx="1944000" cy="2393213"/>
            </a:xfrm>
          </p:grpSpPr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8731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摘要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8731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课题背景与目的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研究方法与结果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研究结论与建议</a:t>
                </a:r>
                <a:endParaRPr/>
              </a:p>
            </p:txBody>
          </p:sp>
        </p:grpSp>
        <p:grpSp>
          <p:nvGrpSpPr>
            <p:cNvPr id="235" name=""/>
            <p:cNvGrpSpPr/>
            <p:nvPr/>
          </p:nvGrpSpPr>
          <p:grpSpPr>
            <a:xfrm>
              <a:off x="5124000" y="3862280"/>
              <a:ext cx="1944000" cy="2393213"/>
              <a:chOff x="5124000" y="3862280"/>
              <a:chExt cx="1944000" cy="2393213"/>
            </a:xfrm>
          </p:grpSpPr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1240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1240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报告正文各部分的标题及页码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参考文献的标题及页码</a:t>
                </a:r>
                <a:endParaRPr/>
              </a:p>
            </p:txBody>
          </p:sp>
        </p:grpSp>
        <p:grpSp>
          <p:nvGrpSpPr>
            <p:cNvPr id="238" name=""/>
            <p:cNvGrpSpPr/>
            <p:nvPr/>
          </p:nvGrpSpPr>
          <p:grpSpPr>
            <a:xfrm>
              <a:off x="7374850" y="3862280"/>
              <a:ext cx="1944000" cy="2393213"/>
              <a:chOff x="7374850" y="3862280"/>
              <a:chExt cx="1944000" cy="2393213"/>
            </a:xfrm>
          </p:grpSpPr>
          <p:sp>
            <p:nvSpPr>
              <p:cNvPr id="23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7485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7485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课题背景与目的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研究方法与结果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研究结论与建议</a:t>
                </a:r>
                <a:endParaRPr/>
              </a:p>
            </p:txBody>
          </p:sp>
        </p:grpSp>
        <p:grpSp>
          <p:nvGrpSpPr>
            <p:cNvPr id="241" name=""/>
            <p:cNvGrpSpPr/>
            <p:nvPr/>
          </p:nvGrpSpPr>
          <p:grpSpPr>
            <a:xfrm>
              <a:off x="9625700" y="3862280"/>
              <a:ext cx="1944000" cy="2393213"/>
              <a:chOff x="9625700" y="3862280"/>
              <a:chExt cx="1944000" cy="2393213"/>
            </a:xfrm>
          </p:grpSpPr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625700" y="3862280"/>
                <a:ext cx="1944000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参考文献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625700" y="4366977"/>
                <a:ext cx="1944000" cy="1888516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列举研究过程中引用的文献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按照规定的格式排列</a:t>
                </a:r>
                <a:endParaRPr/>
              </a:p>
            </p:txBody>
          </p: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结题报告的基本结构及内容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47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48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49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真实性原则</a:t>
                </a:r>
                <a:endParaRPr/>
              </a:p>
            </p:txBody>
          </p:sp>
          <p:sp>
            <p:nvSpPr>
              <p:cNvPr id="251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客观反映课题研究的过程和结果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避免夸大或捏造研究成果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遵守研究伦理和规范</a:t>
                </a:r>
                <a:endParaRPr/>
              </a:p>
            </p:txBody>
          </p:sp>
        </p:grpSp>
        <p:grpSp>
          <p:nvGrpSpPr>
            <p:cNvPr id="252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53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4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创新性原则</a:t>
                </a:r>
                <a:endParaRPr/>
              </a:p>
            </p:txBody>
          </p:sp>
          <p:sp>
            <p:nvSpPr>
              <p:cNvPr id="255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突出研究成果的创新性和价值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分析研究过程中的创新点和难点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提出具有创新性的研究建议和展望</a:t>
                </a:r>
                <a:endParaRPr/>
              </a:p>
            </p:txBody>
          </p:sp>
        </p:grpSp>
        <p:grpSp>
          <p:nvGrpSpPr>
            <p:cNvPr id="256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57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规范性原则</a:t>
                </a:r>
                <a:endParaRPr/>
              </a:p>
            </p:txBody>
          </p:sp>
          <p:sp>
            <p:nvSpPr>
              <p:cNvPr id="259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遵循教育科学规划课题管理办法和相关规定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结题报告格式规范，内容完整，表述清晰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提交的材料齐全，符合归档要求</a:t>
                </a:r>
                <a:endParaRPr/>
              </a:p>
            </p:txBody>
          </p:sp>
        </p:grpSp>
      </p:grpSp>
      <p:sp>
        <p:nvSpPr>
          <p:cNvPr id="26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撰写结题报告的基本原则与方法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结题报告的格式与排版要求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格式要求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使用A4纸双面打印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字体：宋体，字号：12，行间距：1.5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页边距：上下左右各2.5厘米</a:t>
                </a:r>
                <a:endParaRPr/>
              </a:p>
            </p:txBody>
          </p:sp>
          <p:pic>
            <p:nvPicPr>
              <p:cNvPr id="26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6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排版要求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标题层次分明，一般不超过3级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正文内容分段排列，每段首行缩进2个字符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引用文献格式统一，按照规定的格式排列</a:t>
                </a:r>
                <a:endParaRPr/>
              </a:p>
            </p:txBody>
          </p:sp>
          <p:pic>
            <p:nvPicPr>
              <p:cNvPr id="27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346592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教育科学规划课题成果的评价与总结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课题成果的评价标准与方法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评价标准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成果的创新性和价值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成果的学术影响和应用价值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成果的研究方法和实验技术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成果的社会效益和经济效益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评价方法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专家评审：邀请相关领域的专家对成果进行评价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数据分析：对研究成果进行定量和定性分析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成果对比：与同类研究成果进行对比分析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https://d.book118.com/355333022204011113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gray">
      <a:dk1>
        <a:srgbClr val="000000"/>
      </a:dk1>
      <a:lt1>
        <a:srgbClr val="FFFFFF"/>
      </a:lt1>
      <a:dk2>
        <a:srgbClr val="000000"/>
      </a:dk2>
      <a:lt2>
        <a:srgbClr val="FFFEFF"/>
      </a:lt2>
      <a:accent1>
        <a:srgbClr val="414042"/>
      </a:accent1>
      <a:accent2>
        <a:srgbClr val="B8B9B6"/>
      </a:accent2>
      <a:accent3>
        <a:srgbClr val="727371"/>
      </a:accent3>
      <a:accent4>
        <a:srgbClr val="1D1C1E"/>
      </a:accent4>
      <a:accent5>
        <a:srgbClr val="71756B"/>
      </a:accent5>
      <a:accent6>
        <a:srgbClr val="464A40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教育科学规划课题结题申请规范与结题报告的撰写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2024-09-20T08:02:56.015</cp:lastPrinted>
  <dcterms:created xsi:type="dcterms:W3CDTF">2024-09-20T00:02:56Z</dcterms:created>
  <dcterms:modified xsi:type="dcterms:W3CDTF">2024-09-20T00:02:58Z</dcterms:modified>
</cp:coreProperties>
</file>