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2E83-3516-4C6D-97DC-C331F920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3F07-F619-4A07-9E74-8286EA912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6EE1E-C3A4-4719-AE0B-8F48B807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69C4C-68F0-4FEB-9FF3-B30653A3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CF377C-921E-4DBA-9DEF-BA4F14D5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88BA2-32F5-4FEA-8433-33F0DF71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A69AD-22B2-4D5A-B4FE-8818683C3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D0CFE-BA9F-45CE-8549-3D418F9A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FDE58-6B22-481C-A0FC-8B344B5A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03600-27E4-46F5-A238-AD504974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08096-C14F-43BB-A94D-41075033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200520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009" y="1790955"/>
            <a:ext cx="3959859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7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2209045"/>
            <a:ext cx="44799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中心业绩报告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反馈和建议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中心存在的问题和改进措施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展望和计划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322743" y="1723573"/>
            <a:ext cx="2938145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767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930120" y="3707105"/>
            <a:ext cx="1038225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问题解决与咨询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关系维护</a:t>
            </a:r>
            <a:r>
              <a:rPr sz="20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反馈收集与改进</a:t>
            </a:r>
            <a:endParaRPr lang="Microsoft YaHei" altLang="Microsoft YaHei" sz="20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的目标和任务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" name="textbox 33"/>
          <p:cNvSpPr/>
          <p:nvPr/>
        </p:nvSpPr>
        <p:spPr>
          <a:xfrm>
            <a:off x="3654208" y="4828221"/>
            <a:ext cx="207962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06616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客户在使用产品或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服务过程中遇到的问题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392557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提供专业咨询。</a:t>
            </a:r>
            <a:endParaRPr lang="Microsoft YaHei" altLang="Microsoft YaHei" sz="1500"/>
          </a:p>
        </p:txBody>
      </p:sp>
      <p:sp>
        <p:nvSpPr>
          <p:cNvPr id="34" name="textbox 34"/>
          <p:cNvSpPr/>
          <p:nvPr/>
        </p:nvSpPr>
        <p:spPr>
          <a:xfrm>
            <a:off x="875059" y="4828412"/>
            <a:ext cx="192912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足客户需求，提高客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89330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户满意度。</a:t>
            </a:r>
            <a:endParaRPr lang="Microsoft YaHei" altLang="Microsoft YaHei" sz="1400"/>
          </a:p>
        </p:txBody>
      </p:sp>
      <p:sp>
        <p:nvSpPr>
          <p:cNvPr id="35" name="textbox 35"/>
          <p:cNvSpPr/>
          <p:nvPr/>
        </p:nvSpPr>
        <p:spPr>
          <a:xfrm>
            <a:off x="9343632" y="4999671"/>
            <a:ext cx="208152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11569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馈，为产品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或服务的改进提供依据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6" name="textbox 36"/>
          <p:cNvSpPr/>
          <p:nvPr/>
        </p:nvSpPr>
        <p:spPr>
          <a:xfrm>
            <a:off x="6492813" y="4999671"/>
            <a:ext cx="20808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06807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建立并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维护良好的客户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关系，提高客户忠诚度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39" name="textbox 3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1" name="textbox 4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3" name="textbox 43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5" name="textbox 4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3593262" y="4776017"/>
            <a:ext cx="2389504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3"/>
              </a:lnSpc>
            </a:pPr>
            <a:endParaRPr lang="Arial" altLang="Arial" sz="100"/>
          </a:p>
          <a:p>
            <a:pPr marL="592742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2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建立客户档案，了解客户需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612431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9035036" y="4776416"/>
            <a:ext cx="225234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2"/>
              </a:lnSpc>
            </a:pPr>
            <a:endParaRPr lang="Arial" altLang="Arial" sz="100"/>
          </a:p>
          <a:p>
            <a:pPr marL="502498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服务流程优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13975" indent="-601275" algn="l" rtl="0" eaLnBrk="0">
              <a:lnSpc>
                <a:spcPct val="147000"/>
              </a:lnSpc>
              <a:spcBef>
                <a:spcPts val="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对服务流程进行持续优化，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服务效率。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1004219" y="4776017"/>
            <a:ext cx="224853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6"/>
              </a:lnSpc>
            </a:pPr>
            <a:endParaRPr lang="Arial" altLang="Arial" sz="100"/>
          </a:p>
          <a:p>
            <a:pPr marL="67517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87750" indent="-175050" algn="l" rtl="0" eaLnBrk="0">
              <a:lnSpc>
                <a:spcPct val="147000"/>
              </a:lnSpc>
              <a:spcBef>
                <a:spcPts val="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为客户提供及时、准确、专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的服务，解答客户问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9" name="textbox 49"/>
          <p:cNvSpPr/>
          <p:nvPr/>
        </p:nvSpPr>
        <p:spPr>
          <a:xfrm>
            <a:off x="6356840" y="4776017"/>
            <a:ext cx="2218689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76"/>
              </a:lnSpc>
            </a:pPr>
            <a:endParaRPr lang="Arial" altLang="Arial" sz="100"/>
          </a:p>
          <a:p>
            <a:pPr marL="474056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对服务质量进行监控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评估，</a:t>
            </a:r>
            <a:endParaRPr lang="Microsoft YaHei" altLang="Microsoft YaHei" sz="1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354227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确保服务水平达标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0" name="textbox 50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的职责和功能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3" name="textbox 7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5" name="textbox 7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7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7" name="picture 7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442263" y="318468"/>
            <a:ext cx="612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的组织结构和人员配置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textbox 99"/>
          <p:cNvSpPr/>
          <p:nvPr/>
        </p:nvSpPr>
        <p:spPr>
          <a:xfrm>
            <a:off x="1092451" y="4735300"/>
            <a:ext cx="227330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客服中心通常由客服经理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服专员、技术支持等职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位组成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0" name="textbox 100"/>
          <p:cNvSpPr/>
          <p:nvPr/>
        </p:nvSpPr>
        <p:spPr>
          <a:xfrm>
            <a:off x="4774611" y="4735300"/>
            <a:ext cx="211962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952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服中心规模和服务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，合理配置客服人员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1" name="textbox 101"/>
          <p:cNvSpPr/>
          <p:nvPr/>
        </p:nvSpPr>
        <p:spPr>
          <a:xfrm>
            <a:off x="8476901" y="4735300"/>
            <a:ext cx="2118995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58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对客服人员进行培训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和发展，提高服务水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2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textbox 103"/>
          <p:cNvSpPr/>
          <p:nvPr/>
        </p:nvSpPr>
        <p:spPr>
          <a:xfrm>
            <a:off x="8477959" y="3893972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2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04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textbox 105"/>
          <p:cNvSpPr/>
          <p:nvPr/>
        </p:nvSpPr>
        <p:spPr>
          <a:xfrm>
            <a:off x="1094775" y="3893715"/>
            <a:ext cx="105156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8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000"/>
          </a:p>
        </p:txBody>
      </p:sp>
      <p:sp>
        <p:nvSpPr>
          <p:cNvPr id="106" name="textbox 106"/>
          <p:cNvSpPr/>
          <p:nvPr/>
        </p:nvSpPr>
        <p:spPr>
          <a:xfrm>
            <a:off x="4776497" y="3896544"/>
            <a:ext cx="1050925" cy="300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8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2000"/>
          </a:p>
        </p:txBody>
      </p:sp>
      <p:sp>
        <p:nvSpPr>
          <p:cNvPr id="107" name="textbox 107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0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1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1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1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24E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1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1322743" y="1727459"/>
            <a:ext cx="3909695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76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客服中心业绩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528696" y="2245504"/>
            <a:ext cx="2844800" cy="1617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1"/>
              </a:lnSpc>
            </a:pPr>
            <a:endParaRPr lang="Arial" altLang="Arial" sz="100"/>
          </a:p>
          <a:p>
            <a:pPr marL="120206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marL="12700" algn="l" rtl="0" eaLnBrk="0">
              <a:lnSpc>
                <a:spcPct val="122000"/>
              </a:lnSpc>
              <a:spcBef>
                <a:spcPts val="128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定期的客户满意度调查，了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户对客服中心的满意度，包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务态度、解决问题的效率等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algn="r" rtl="0" eaLnBrk="0">
              <a:lnSpc>
                <a:spcPts val="1609"/>
              </a:lnSpc>
              <a:spcBef>
                <a:spcPts val="2"/>
              </a:spcBef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8724063" y="4338110"/>
            <a:ext cx="2882264" cy="131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5"/>
              </a:lnSpc>
            </a:pPr>
            <a:endParaRPr lang="Arial" altLang="Arial" sz="100"/>
          </a:p>
          <a:p>
            <a:pPr marL="15881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满意度提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indent="1714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意度分析结果，制定针对性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提升计划，改善客服中心的服务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7404832" y="1532368"/>
            <a:ext cx="2880995" cy="131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8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7139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集到的满意度数据进行深入分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析，找出影响满意度的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键因素，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为改进提供依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8" name="textbox 128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度调查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309742" y="1097033"/>
            <a:ext cx="2912678" cy="3021342"/>
            <a:chExt cx="2912678" cy="3021342"/>
          </a:xfrm>
        </p:grpSpPr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51" name="textbox 151"/>
            <p:cNvSpPr/>
            <p:nvPr/>
          </p:nvSpPr>
          <p:spPr>
            <a:xfrm>
              <a:off x="109560" y="2716319"/>
              <a:ext cx="2088514" cy="3486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8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接听率提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措施</a:t>
              </a:r>
              <a:endParaRPr lang="Microsoft YaHei" altLang="Microsoft YaHei" sz="23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639659" y="1134964"/>
            <a:ext cx="2912679" cy="2982525"/>
            <a:chExt cx="2912679" cy="2982525"/>
          </a:xfrm>
        </p:grpSpPr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53" name="textbox 153"/>
            <p:cNvSpPr/>
            <p:nvPr/>
          </p:nvSpPr>
          <p:spPr>
            <a:xfrm>
              <a:off x="109561" y="2678979"/>
              <a:ext cx="1497964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4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接听率监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</a:t>
              </a:r>
              <a:endParaRPr lang="Microsoft YaHei" altLang="Microsoft YaHei" sz="2300"/>
            </a:p>
          </p:txBody>
        </p:sp>
      </p:grpSp>
      <p:pic>
        <p:nvPicPr>
          <p:cNvPr id="154" name="picture 1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55" name="textbox 155"/>
          <p:cNvSpPr/>
          <p:nvPr/>
        </p:nvSpPr>
        <p:spPr>
          <a:xfrm>
            <a:off x="8516483" y="4688356"/>
            <a:ext cx="2118995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532"/>
              </a:lnSpc>
            </a:pPr>
            <a:endParaRPr lang="Arial" altLang="Arial" sz="100"/>
          </a:p>
          <a:p>
            <a:pPr marL="13081" indent="-381" algn="l" rtl="0" eaLnBrk="0">
              <a:lnSpc>
                <a:spcPct val="11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接听率低的问题，采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取有效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措施进行改进，提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高客服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中心的响应速度和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服务水平。</a:t>
            </a:r>
            <a:endParaRPr lang="Microsoft YaHei" altLang="Microsoft YaHei" sz="1500"/>
          </a:p>
        </p:txBody>
      </p:sp>
      <p:sp>
        <p:nvSpPr>
          <p:cNvPr id="156" name="textbox 156"/>
          <p:cNvSpPr/>
          <p:nvPr/>
        </p:nvSpPr>
        <p:spPr>
          <a:xfrm>
            <a:off x="4847544" y="4687594"/>
            <a:ext cx="2117725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44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11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控客服中心的接听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率，确保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指标达到预期水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平，及时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发现并解决接听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率低的问题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1440446" y="4688356"/>
            <a:ext cx="2120264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91"/>
              </a:lnSpc>
            </a:pPr>
            <a:endParaRPr lang="Arial" altLang="Arial" sz="100"/>
          </a:p>
          <a:p>
            <a:pPr marL="12700" indent="3238" algn="l" rtl="0" eaLnBrk="0">
              <a:lnSpc>
                <a:spcPct val="110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设定合理的接听率指标，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保客服中心能够及时响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应客户的咨询和问题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1211301" y="377885"/>
            <a:ext cx="2687320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接听率</a:t>
            </a:r>
            <a:endParaRPr lang="Microsoft YaHei" altLang="Microsoft YaHei" sz="3000"/>
          </a:p>
        </p:txBody>
      </p:sp>
      <p:sp>
        <p:nvSpPr>
          <p:cNvPr id="159" name="textbox 159"/>
          <p:cNvSpPr/>
          <p:nvPr/>
        </p:nvSpPr>
        <p:spPr>
          <a:xfrm>
            <a:off x="1344790" y="3813943"/>
            <a:ext cx="1497964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4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接听率指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23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160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163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166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91" name="table 191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387725"/>
                <a:gridCol w="3387725"/>
                <a:gridCol w="3413759"/>
              </a:tblGrid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22"/>
                        </a:lnSpc>
                      </a:pPr>
                      <a:endParaRPr lang="Arial" altLang="Arial" sz="100"/>
                    </a:p>
                    <a:p>
                      <a:pPr marL="931710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处理时长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指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22"/>
                        </a:lnSpc>
                      </a:pPr>
                      <a:endParaRPr lang="Arial" altLang="Arial" sz="100"/>
                    </a:p>
                    <a:p>
                      <a:pPr marL="688981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处理时长提升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措施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3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69"/>
                        </a:lnSpc>
                      </a:pPr>
                      <a:endParaRPr lang="Arial" altLang="Arial" sz="100"/>
                    </a:p>
                    <a:p>
                      <a:pPr marL="247250" indent="-11452" algn="l" rtl="0" eaLnBrk="0">
                        <a:lnSpc>
                          <a:spcPct val="161000"/>
                        </a:lnSpc>
                      </a:pPr>
                      <a:r>
                        <a:rPr sz="1400" spc="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设定合理的处理时长指标，确保客</a:t>
                      </a:r>
                      <a:r>
                        <a:rPr sz="14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中心能够高效地解决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问题和提供服务。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47197" indent="1333" algn="l" rtl="0" eaLnBrk="0">
                        <a:lnSpc>
                          <a:spcPct val="15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处理时长过长的问题，采取有效  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措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施进行改进，提高客服中心的工作  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效率和问题解决速度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93898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处理时长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监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控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2497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实时监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控客服中心的处理时长，确保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241735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指标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达到预期水平，及时发现并解决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72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40592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5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处理时长过长的问题</a:t>
                      </a:r>
                      <a:r>
                        <a:rPr sz="1500" spc="-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2" name="textbox 192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处理时长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54" name="group 5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14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5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6" name="textbox 216"/>
            <p:cNvSpPr/>
            <p:nvPr/>
          </p:nvSpPr>
          <p:spPr>
            <a:xfrm>
              <a:off x="299183" y="661240"/>
              <a:ext cx="2843529" cy="1404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168"/>
                </a:lnSpc>
              </a:pPr>
              <a:endParaRPr lang="Arial" altLang="Arial" sz="100"/>
            </a:p>
            <a:p>
              <a:pPr marL="416131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工作效率提升措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</a:t>
              </a:r>
              <a:endParaRPr lang="Microsoft YaHei" altLang="Microsoft YaHei" sz="2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4488" algn="r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工作效率低下的问题，采取 </a:t>
              </a:r>
              <a:r>
                <a:rPr sz="150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有效措施进行改进，提高客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服中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心人员的工作积极性和工作效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率。</a:t>
              </a:r>
              <a:endParaRPr lang="Microsoft YaHei" altLang="Microsoft YaHei" sz="1500"/>
            </a:p>
          </p:txBody>
        </p:sp>
        <p:sp>
          <p:nvSpPr>
            <p:cNvPr id="217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58" name="group 58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18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9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0" name="textbox 220"/>
            <p:cNvSpPr/>
            <p:nvPr/>
          </p:nvSpPr>
          <p:spPr>
            <a:xfrm>
              <a:off x="394812" y="661497"/>
              <a:ext cx="2689225" cy="1676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731"/>
                </a:lnSpc>
              </a:pPr>
              <a:endParaRPr lang="Arial" altLang="Arial" sz="100"/>
            </a:p>
            <a:p>
              <a:pPr marL="577674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</a:t>
              </a:r>
              <a:endParaRPr lang="Microsoft YaHei" altLang="Microsoft YaHei" sz="2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13461" indent="-761" algn="l" rtl="0" eaLnBrk="0">
                <a:lnSpc>
                  <a:spcPct val="122000"/>
                </a:lnSpc>
                <a:spcBef>
                  <a:spcPts val="45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控客服中心人员的工作效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率，确保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指标达到预期水平，及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时发现并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解决工作效率低下的问</a:t>
              </a:r>
              <a:endParaRPr lang="Microsoft YaHei" altLang="Microsoft YaHei" sz="1500"/>
            </a:p>
            <a:p>
              <a:pPr algn="l" rtl="0" eaLnBrk="0">
                <a:lnSpc>
                  <a:spcPct val="123000"/>
                </a:lnSpc>
              </a:pPr>
              <a:endParaRPr lang="Arial" altLang="Arial" sz="400"/>
            </a:p>
            <a:p>
              <a:pPr marL="1154938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13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</a:t>
              </a:r>
              <a:r>
                <a:rPr sz="13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  <p:sp>
          <p:nvSpPr>
            <p:cNvPr id="221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62" name="group 62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222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3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4" name="textbox 224"/>
            <p:cNvSpPr/>
            <p:nvPr/>
          </p:nvSpPr>
          <p:spPr>
            <a:xfrm>
              <a:off x="296895" y="661497"/>
              <a:ext cx="2846070" cy="1130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731"/>
                </a:lnSpc>
              </a:pPr>
              <a:endParaRPr lang="Arial" altLang="Arial" sz="100"/>
            </a:p>
            <a:p>
              <a:pPr marL="675593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8488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的工作效率指标，评估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客服中心人员的工作表现和业绩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25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6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9" name="picture 2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30" name="picture 2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231" name="picture 2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562348" y="325042"/>
            <a:ext cx="4479290" cy="496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2"/>
              </a:spcBef>
              <a:tabLst>
                <a:tab pos="66103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人员工作效率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4" name="textbox 254"/>
          <p:cNvSpPr/>
          <p:nvPr/>
        </p:nvSpPr>
        <p:spPr>
          <a:xfrm>
            <a:off x="1322743" y="1727459"/>
            <a:ext cx="342392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76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客户反馈和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https://d.book118.com/356020052034010101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2024-09-25T14:47:23.079</cp:lastPrinted>
  <dcterms:created xsi:type="dcterms:W3CDTF">2024-09-25T06:47:23Z</dcterms:created>
  <dcterms:modified xsi:type="dcterms:W3CDTF">2024-09-25T06:47:24Z</dcterms:modified>
</cp:coreProperties>
</file>