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4E3317-EA6D-429F-B7CC-95AFF49690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CBC4A-ABD2-467A-82DE-4EB4D0696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83383-63A6-4ED8-BDFD-2389C21E84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CA298B1-EBA0-4A20-B361-8EBA92C071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3B9FB41-B87C-4B3A-B169-FFA83BA41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6E5C2D-F36E-46FF-B716-719B70E599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CCF9463-5DB0-4E98-8E45-B51F78E756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070940-4340-465F-ABE5-1F5EF66207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44D9A0-B06E-46BA-BBC0-7A63B6456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4E86BE-5468-4755-ABA8-7D91E954FB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036F5-3596-40AF-9CD2-89C0A190FB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56052022025010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《高效液相》ppt课件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高效液相色谱法简介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高效液相色谱分离技术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高效液相色谱在生物医药领域的应用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高效液相色谱实验技术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高效液相色谱技术前沿与展望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高效液相色谱法简介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高效液相色谱法（HPLC）是一种分离和分析复杂样品中各种化合物的技术。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利用不同物质在固定相和流动相之间的分配系数差异进行分离，通过检测器进行检测，收集各个组分，达到分析样品组分的目的。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定义与原理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原理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1940年代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1960年代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1970年代至今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发展历程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40" b="140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291" r="1229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36218" r="3621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22" r="16622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20世纪初，俄国植物学家茨维特发明了色谱法。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气相色谱法（GC）出现，并逐渐发展成熟。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高效液相色谱法（HPLC）开始发展，并逐渐取代气相色谱法。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高效液相色谱法不断完善和应用，成为重要的分离分析方法之一。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16222" y="4004786"/>
            <a:ext cx="1975009" cy="1972913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4">
                <a:alpha val="100000"/>
              </a:schemeClr>
            </a:solidFill>
            <a:prstDash val="solid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应用领域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53186" y="3037951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406232" y="3836623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736178" y="4137422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28" name="Connector 28"/>
          <p:cNvCxnSpPr/>
          <p:nvPr/>
        </p:nvCxnSpPr>
        <p:spPr>
          <a:xfrm>
            <a:off x="1765528" y="3629025"/>
            <a:ext cx="8375194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AutoShape 29"/>
          <p:cNvSpPr/>
          <p:nvPr/>
        </p:nvSpPr>
        <p:spPr>
          <a:xfrm>
            <a:off x="2339362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2976490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3613712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250839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888062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525189" y="3540109"/>
            <a:ext cx="175736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434666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8071793" y="3540109"/>
            <a:ext cx="177832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162412" y="3540109"/>
            <a:ext cx="175736" cy="177832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799634" y="3540109"/>
            <a:ext cx="175736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8709016" y="3540109"/>
            <a:ext cx="177832" cy="177832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346238" y="3540109"/>
            <a:ext cx="177832" cy="177832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144125" y="3028426"/>
            <a:ext cx="1104138" cy="11037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897172" y="3827098"/>
            <a:ext cx="348996" cy="34747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11227117" y="4127897"/>
            <a:ext cx="158686" cy="158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4" name="Group 44"/>
          <p:cNvGrpSpPr/>
          <p:nvPr/>
        </p:nvGrpSpPr>
        <p:grpSpPr>
          <a:xfrm>
            <a:off x="3510796" y="1383030"/>
            <a:ext cx="5170408" cy="1981390"/>
            <a:chOff x="3510796" y="1383030"/>
            <a:chExt cx="5170408" cy="1981390"/>
          </a:xfrm>
        </p:grpSpPr>
        <p:sp>
          <p:nvSpPr>
            <p:cNvPr id="45" name="AutoShape 45"/>
            <p:cNvSpPr/>
            <p:nvPr/>
          </p:nvSpPr>
          <p:spPr>
            <a:xfrm>
              <a:off x="6706195" y="1383030"/>
              <a:ext cx="1975009" cy="1975009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3510796" y="1391507"/>
              <a:ext cx="1972913" cy="1972913"/>
            </a:xfrm>
            <a:prstGeom prst="ellipse">
              <a:avLst/>
            </a:prstGeom>
            <a:solidFill>
              <a:srgbClr val="FFFEFE">
                <a:alpha val="0"/>
              </a:srgbClr>
            </a:solidFill>
            <a:ln w="21431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6FFF4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3620861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医药工业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62276" y="1720882"/>
              <a:ext cx="1862848" cy="466725"/>
            </a:xfrm>
            <a:prstGeom prst="rect">
              <a:avLst/>
            </a:prstGeom>
          </p:spPr>
          <p:txBody>
            <a:bodyPr vert="horz" wrap="square" lIns="95250" tIns="95250" rIns="47625" bIns="95250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</a:pPr>
              <a:r>
                <a:rPr lang="en-US" sz="1575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食品工业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755288" y="2044732"/>
              <a:ext cx="1483930" cy="1058052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用于药物成分分析、药物代谢研究等。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51735" y="2122338"/>
              <a:ext cx="1483930" cy="902839"/>
            </a:xfrm>
            <a:prstGeom prst="rect">
              <a:avLst/>
            </a:prstGeom>
          </p:spPr>
          <p:txBody>
            <a:bodyPr vert="horz" wrap="square" lIns="95250" tIns="95250" rIns="47625" bIns="95250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2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用于检测食品中的添加剂、农药残留等。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303236" y="1457395"/>
              <a:ext cx="388033" cy="388033"/>
            </a:xfrm>
            <a:custGeom>
              <a:rect l="l" t="t" r="r" b="b"/>
              <a:pathLst>
                <a:path w="304800" h="304800">
                  <a:moveTo>
                    <a:pt x="304800" y="180975"/>
                  </a:moveTo>
                  <a:lnTo>
                    <a:pt x="247650" y="123825"/>
                  </a:lnTo>
                  <a:lnTo>
                    <a:pt x="247650" y="38100"/>
                  </a:lnTo>
                  <a:lnTo>
                    <a:pt x="209550" y="38100"/>
                  </a:lnTo>
                  <a:lnTo>
                    <a:pt x="209550" y="85725"/>
                  </a:lnTo>
                  <a:lnTo>
                    <a:pt x="152400" y="28575"/>
                  </a:lnTo>
                  <a:lnTo>
                    <a:pt x="0" y="180975"/>
                  </a:lnTo>
                  <a:lnTo>
                    <a:pt x="0" y="190500"/>
                  </a:lnTo>
                  <a:lnTo>
                    <a:pt x="38100" y="190500"/>
                  </a:lnTo>
                  <a:lnTo>
                    <a:pt x="38100" y="285750"/>
                  </a:lnTo>
                  <a:lnTo>
                    <a:pt x="133350" y="285750"/>
                  </a:lnTo>
                  <a:lnTo>
                    <a:pt x="133350" y="228600"/>
                  </a:lnTo>
                  <a:lnTo>
                    <a:pt x="171450" y="228600"/>
                  </a:lnTo>
                  <a:lnTo>
                    <a:pt x="171450" y="285750"/>
                  </a:lnTo>
                  <a:lnTo>
                    <a:pt x="266700" y="285750"/>
                  </a:lnTo>
                  <a:lnTo>
                    <a:pt x="266700" y="190500"/>
                  </a:lnTo>
                  <a:lnTo>
                    <a:pt x="304800" y="19050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7482437" y="1457395"/>
              <a:ext cx="422525" cy="422525"/>
            </a:xfrm>
            <a:custGeom>
              <a:rect l="l" t="t" r="r" b="b"/>
              <a:pathLst>
                <a:path w="323850" h="304800">
                  <a:moveTo>
                    <a:pt x="265490" y="266700"/>
                  </a:moveTo>
                  <a:cubicBezTo>
                    <a:pt x="265490" y="266700"/>
                    <a:pt x="318068" y="266757"/>
                    <a:pt x="325450" y="215313"/>
                  </a:cubicBezTo>
                  <a:cubicBezTo>
                    <a:pt x="328965" y="159058"/>
                    <a:pt x="274625" y="147971"/>
                    <a:pt x="274625" y="147971"/>
                  </a:cubicBezTo>
                  <a:cubicBezTo>
                    <a:pt x="274625" y="147971"/>
                    <a:pt x="280807" y="64694"/>
                    <a:pt x="204511" y="55197"/>
                  </a:cubicBezTo>
                  <a:cubicBezTo>
                    <a:pt x="139122" y="48520"/>
                    <a:pt x="119224" y="109290"/>
                    <a:pt x="119224" y="109290"/>
                  </a:cubicBezTo>
                  <a:cubicBezTo>
                    <a:pt x="119224" y="109290"/>
                    <a:pt x="99527" y="90354"/>
                    <a:pt x="72809" y="105823"/>
                  </a:cubicBezTo>
                  <a:cubicBezTo>
                    <a:pt x="48892" y="120587"/>
                    <a:pt x="53121" y="147618"/>
                    <a:pt x="53121" y="147618"/>
                  </a:cubicBezTo>
                  <a:cubicBezTo>
                    <a:pt x="53121" y="147618"/>
                    <a:pt x="0" y="157944"/>
                    <a:pt x="0" y="212084"/>
                  </a:cubicBezTo>
                  <a:cubicBezTo>
                    <a:pt x="1191" y="266157"/>
                    <a:pt x="57693" y="266700"/>
                    <a:pt x="57693" y="266700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3" name="AutoShape 53"/>
          <p:cNvSpPr/>
          <p:nvPr/>
        </p:nvSpPr>
        <p:spPr>
          <a:xfrm>
            <a:off x="5116990" y="4002691"/>
            <a:ext cx="1975009" cy="1975009"/>
          </a:xfrm>
          <a:prstGeom prst="ellipse">
            <a:avLst/>
          </a:prstGeom>
          <a:solidFill>
            <a:srgbClr val="FFFEFE">
              <a:alpha val="0"/>
            </a:srgbClr>
          </a:solidFill>
          <a:ln w="21431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8300769" y="4023836"/>
            <a:ext cx="1975009" cy="1972913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chemeClr val="accent6">
                <a:alpha val="100000"/>
              </a:schemeClr>
            </a:solidFill>
            <a:prstDash val="solid"/>
          </a:ln>
        </p:spPr>
        <p:style>
          <a:lnRef idx="0">
            <a:schemeClr val="accent6"/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5" name="TextBox 55"/>
          <p:cNvSpPr txBox="1"/>
          <p:nvPr/>
        </p:nvSpPr>
        <p:spPr>
          <a:xfrm>
            <a:off x="2060171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化学工业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00576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56850" y="4450985"/>
            <a:ext cx="1862848" cy="466725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</a:t>
            </a:r>
          </a:p>
        </p:txBody>
      </p:sp>
      <p:sp>
        <p:nvSpPr>
          <p:cNvPr id="58" name="AutoShape 58"/>
          <p:cNvSpPr/>
          <p:nvPr/>
        </p:nvSpPr>
        <p:spPr>
          <a:xfrm>
            <a:off x="8615094" y="4850347"/>
            <a:ext cx="1346359" cy="7086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9" name="TextBox 59"/>
          <p:cNvSpPr txBox="1"/>
          <p:nvPr/>
        </p:nvSpPr>
        <p:spPr>
          <a:xfrm>
            <a:off x="2202233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用于分离和纯化有机化合物、高分子材料等。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62530" y="4850347"/>
            <a:ext cx="1483930" cy="929437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用于检测水、土壤、空气等环境样品中的有害物质。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46309" y="4850347"/>
            <a:ext cx="1483930" cy="946140"/>
          </a:xfrm>
          <a:prstGeom prst="rect">
            <a:avLst/>
          </a:prstGeom>
        </p:spPr>
        <p:txBody>
          <a:bodyPr vert="horz" wrap="square" lIns="95250" tIns="95250" rIns="47625" bIns="9525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用于检测农产品中的农药残留、营养成分等。</a:t>
            </a:r>
          </a:p>
        </p:txBody>
      </p:sp>
      <p:sp>
        <p:nvSpPr>
          <p:cNvPr id="62" name="Freeform 62"/>
          <p:cNvSpPr/>
          <p:nvPr/>
        </p:nvSpPr>
        <p:spPr>
          <a:xfrm>
            <a:off x="2710345" y="4111847"/>
            <a:ext cx="386763" cy="386763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932036" y="4134410"/>
            <a:ext cx="344918" cy="344918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4" name="Freeform 64"/>
          <p:cNvSpPr/>
          <p:nvPr/>
        </p:nvSpPr>
        <p:spPr>
          <a:xfrm>
            <a:off x="9085634" y="4181761"/>
            <a:ext cx="405279" cy="405279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高效液相色谱仪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仪器组成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将样品注入色谱柱，是色谱仪的重要部件之一。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用于分离样品中的各组分，由固定相和流动相组成。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检测色谱柱流出的组分，并将其转换为电信号。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用于采集、处理和显示检测器输出的信号。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进样器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色谱柱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检测器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数据处理系统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常用的填料有硅胶、氧化铝、活性炭等，根据不同分离需求选择合适的填料。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色谱柱填料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6667" b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流动相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检测器类型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用于携带样品通过色谱柱的溶剂或混合物，对分离效果有重要影响。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常见的高效液相色谱检测器有紫外-可见光检测器、荧光检测器、电导检测器等。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重要部件介绍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8594" r="18594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7511" r="17511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为避免杂质和颗粒物堵塞色谱柱，需要对样品进行适当的前处理。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样品前处理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根据分离需求选择合适的流动相，并进行过滤和脱气处理。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流动相选择与处理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定期清洗和再生色谱柱，以保持其分离效果和使用寿命。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柱子清洗与再生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定期对高效液相色谱仪进行维护和保养，确保其正常运行和使用效果。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仪器维护与保养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操作与维护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高效液相色谱分离技术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利用极性固定相和极性流动相的吸附作用进行分离。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相色谱法是一种常用的分离技术，它利用极性固定相和极性流动相之间的吸附作用进行分离。在正相色谱法中，固定相通常是极性物质，如硅胶或氧化铝，而流动相也是极性物质，如醇或水。在分离过程中，组分在固定相和流动相之间的吸附和解吸作用不同，从而实现分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正相色谱法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利用非极性固定相和极性流动相反的作用力进行分离。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相色谱法是一种常用的分离技术，它利用非极性固定相和极性流动相反的作用力进行分离。在反相色谱法中，固定相通常是烷基硅胶或C8、C18等非极性物质，而流动相则是极性物质，如水、甲醇或乙腈等。在分离过程中，组分在固定相和流动相之间的作用力不同，从而实现分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反相色谱法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利用离子交换剂与溶液中离子间的相互作用进行分离。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离子交换色谱法是一种常用的分离技术，它利用离子交换剂与溶液中离子间的相互作用进行分离。在离子交换色谱法中，固定相通常是离子交换剂，如磺酸基阳离子交换剂或羧酸基阴离子交换剂，而流动相则是含有不同离子的溶液。在分离过程中，组分与离子交换剂之间的相互作用不同，从而实现分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离子交换色谱法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https://d.book118.com/356052022025010032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2024-08-31T01:26:40.353</cp:lastPrinted>
  <dcterms:created xsi:type="dcterms:W3CDTF">2024-08-30T17:26:40Z</dcterms:created>
  <dcterms:modified xsi:type="dcterms:W3CDTF">2024-08-30T17:26:42Z</dcterms:modified>
</cp:coreProperties>
</file>