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6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38BBD-3D38-4D77-B9B5-A3ED9A57F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0841D-083B-4693-B348-55FF5DB00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667D5-2E7F-4B5C-8A7D-CA02C2F4E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6FE3B-8B90-4881-BC24-603046E8D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F5F2FB-C43C-4CF3-9E29-016B61DA6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3EBD25-42B6-4847-B1C7-6B4FCC8CD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7B691D-9DCB-4D0E-85E5-C49AE8B89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C58D5-D528-4CC7-86A1-115CD9194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2E11A-B8EF-4097-9E9B-D4BCF2713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493E4-8042-4669-851E-E8D966DB9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AE50A-7260-4A0F-9A9C-077D690BA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1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marL="0" lvl="0" indent="0" algn="ctr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57175" lvl="0" indent="-257175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57530" lvl="1" indent="-214630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–"/>
        <a:defRPr sz="21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857250" lvl="2" indent="-171450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•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200150" lvl="3" indent="-171450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–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543685" lvl="4" indent="-171450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886585" lvl="5" indent="-171450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229485" lvl="6" indent="-171450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72385" lvl="7" indent="-171450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15285" lvl="8" indent="-171450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342900" lvl="1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685800" lvl="2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028700" lvl="3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372235" lvl="4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1715135" lvl="5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058035" lvl="6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2400935" lvl="7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2743835" lvl="8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.xml" /><Relationship Id="rId3" Type="http://schemas.openxmlformats.org/officeDocument/2006/relationships/image" Target="../media/image4.png" /><Relationship Id="rId4" Type="http://schemas.openxmlformats.org/officeDocument/2006/relationships/tags" Target="../tags/tag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image" Target="../media/image5.png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.xml" /><Relationship Id="rId11" Type="http://schemas.openxmlformats.org/officeDocument/2006/relationships/tags" Target="../tags/tag55.xml" /><Relationship Id="rId12" Type="http://schemas.openxmlformats.org/officeDocument/2006/relationships/tags" Target="../tags/tag56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tags" Target="../tags/tag51.xml" /><Relationship Id="rId8" Type="http://schemas.openxmlformats.org/officeDocument/2006/relationships/tags" Target="../tags/tag52.xml" /><Relationship Id="rId9" Type="http://schemas.openxmlformats.org/officeDocument/2006/relationships/tags" Target="../tags/tag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530511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8" title=""/>
          <p:cNvSpPr txBox="1"/>
          <p:nvPr>
            <p:custDataLst>
              <p:tags r:id="rId2"/>
            </p:custDataLst>
          </p:nvPr>
        </p:nvSpPr>
        <p:spPr>
          <a:xfrm>
            <a:off x="3398520" y="820420"/>
            <a:ext cx="4773930" cy="10147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/>
            <a:r>
              <a:rPr lang="zh-CN" sz="6000" b="1" noProof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送东阳马生序</a:t>
            </a:r>
            <a:endParaRPr lang="zh-CN" sz="6000" b="1" noProof="1">
              <a:ln w="9525">
                <a:solidFill>
                  <a:schemeClr val="bg1"/>
                </a:solidFill>
                <a:prstDash val="solid"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grpSp>
        <p:nvGrpSpPr>
          <p:cNvPr id="17" name="组合 16" title=""/>
          <p:cNvGrpSpPr/>
          <p:nvPr/>
        </p:nvGrpSpPr>
        <p:grpSpPr>
          <a:xfrm>
            <a:off x="3835400" y="3251835"/>
            <a:ext cx="3678555" cy="645160"/>
            <a:chOff x="7998" y="5853"/>
            <a:chExt cx="5793" cy="1016"/>
          </a:xfrm>
        </p:grpSpPr>
        <p:sp>
          <p:nvSpPr>
            <p:cNvPr id="15" name="文本框 15"/>
            <p:cNvSpPr txBox="1"/>
            <p:nvPr>
              <p:custDataLst>
                <p:tags r:id="rId3"/>
              </p:custDataLst>
            </p:nvPr>
          </p:nvSpPr>
          <p:spPr>
            <a:xfrm>
              <a:off x="9028" y="5853"/>
              <a:ext cx="4763" cy="101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sz="3600" b="1">
                  <a:latin typeface="黑体" panose="02010609060101010101" charset="-122"/>
                  <a:ea typeface="黑体" panose="02010609060101010101" charset="-122"/>
                  <a:sym typeface="宋体" panose="02010600030101010101" pitchFamily="2" charset="-122"/>
                </a:rPr>
                <a:t>知识过关检测</a:t>
              </a:r>
              <a:endParaRPr lang="zh-CN" sz="36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endParaRPr>
            </a:p>
          </p:txBody>
        </p:sp>
        <p:grpSp>
          <p:nvGrpSpPr>
            <p:cNvPr id="11" name="组合 10"/>
            <p:cNvGrpSpPr/>
            <p:nvPr/>
          </p:nvGrpSpPr>
          <p:grpSpPr>
            <a:xfrm>
              <a:off x="7998" y="5902"/>
              <a:ext cx="850" cy="918"/>
              <a:chOff x="7998" y="5941"/>
              <a:chExt cx="850" cy="918"/>
            </a:xfrm>
          </p:grpSpPr>
          <p:pic>
            <p:nvPicPr>
              <p:cNvPr id="4" name="图片 3" descr="目录图标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7998" y="6006"/>
                <a:ext cx="850" cy="789"/>
              </a:xfrm>
              <a:prstGeom prst="rect">
                <a:avLst/>
              </a:prstGeom>
            </p:spPr>
          </p:pic>
          <p:sp>
            <p:nvSpPr>
              <p:cNvPr id="5" name="文本框 28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8099" y="5941"/>
                <a:ext cx="649" cy="91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32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2</a:t>
                </a:r>
                <a:endParaRPr lang="en-US" altLang="zh-CN" sz="32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</p:grpSp>
      <p:grpSp>
        <p:nvGrpSpPr>
          <p:cNvPr id="16" name="组合 15" title=""/>
          <p:cNvGrpSpPr/>
          <p:nvPr/>
        </p:nvGrpSpPr>
        <p:grpSpPr>
          <a:xfrm>
            <a:off x="3835400" y="2152015"/>
            <a:ext cx="4136390" cy="645160"/>
            <a:chOff x="8033" y="4060"/>
            <a:chExt cx="6514" cy="1016"/>
          </a:xfrm>
        </p:grpSpPr>
        <p:grpSp>
          <p:nvGrpSpPr>
            <p:cNvPr id="10" name="组合 9"/>
            <p:cNvGrpSpPr/>
            <p:nvPr/>
          </p:nvGrpSpPr>
          <p:grpSpPr>
            <a:xfrm>
              <a:off x="8033" y="4109"/>
              <a:ext cx="850" cy="918"/>
              <a:chOff x="8033" y="4122"/>
              <a:chExt cx="850" cy="918"/>
            </a:xfrm>
          </p:grpSpPr>
          <p:pic>
            <p:nvPicPr>
              <p:cNvPr id="2" name="图片 1" descr="目录图标"/>
              <p:cNvPicPr>
                <a:picLocks noChangeAspect="1"/>
              </p:cNvPicPr>
              <p:nvPr/>
            </p:nvPicPr>
            <p:blipFill>
              <a:blip r:embed="rId4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8033" y="4187"/>
                <a:ext cx="850" cy="789"/>
              </a:xfrm>
              <a:prstGeom prst="rect">
                <a:avLst/>
              </a:prstGeom>
            </p:spPr>
          </p:pic>
          <p:sp>
            <p:nvSpPr>
              <p:cNvPr id="3" name="文本框 28"/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8134" y="4122"/>
                <a:ext cx="649" cy="91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32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1</a:t>
                </a:r>
                <a:endParaRPr lang="en-US" altLang="zh-CN" sz="32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24" name="文本框 15"/>
            <p:cNvSpPr txBox="1"/>
            <p:nvPr>
              <p:custDataLst>
                <p:tags r:id="rId8"/>
              </p:custDataLst>
            </p:nvPr>
          </p:nvSpPr>
          <p:spPr>
            <a:xfrm>
              <a:off x="9028" y="4060"/>
              <a:ext cx="5519" cy="101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latin typeface="黑体" panose="02010609060101010101" charset="-122"/>
                  <a:ea typeface="黑体" panose="02010609060101010101" charset="-122"/>
                  <a:sym typeface="宋体" panose="02010600030101010101" pitchFamily="2" charset="-122"/>
                </a:rPr>
                <a:t>核心命题点解读</a:t>
              </a:r>
              <a:endParaRPr lang="zh-CN" altLang="en-US" sz="36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endParaRPr>
            </a:p>
          </p:txBody>
        </p:sp>
      </p:grpSp>
      <p:grpSp>
        <p:nvGrpSpPr>
          <p:cNvPr id="6" name="组合 5" title=""/>
          <p:cNvGrpSpPr/>
          <p:nvPr/>
        </p:nvGrpSpPr>
        <p:grpSpPr>
          <a:xfrm>
            <a:off x="3835400" y="4351655"/>
            <a:ext cx="4705350" cy="645160"/>
            <a:chOff x="7998" y="5853"/>
            <a:chExt cx="7410" cy="1016"/>
          </a:xfrm>
        </p:grpSpPr>
        <p:sp>
          <p:nvSpPr>
            <p:cNvPr id="8" name="文本框 15"/>
            <p:cNvSpPr txBox="1"/>
            <p:nvPr>
              <p:custDataLst>
                <p:tags r:id="rId9"/>
              </p:custDataLst>
            </p:nvPr>
          </p:nvSpPr>
          <p:spPr>
            <a:xfrm>
              <a:off x="9028" y="5853"/>
              <a:ext cx="6380" cy="101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sz="3600" b="1">
                  <a:latin typeface="黑体" panose="02010609060101010101" charset="-122"/>
                  <a:ea typeface="黑体" panose="02010609060101010101" charset="-122"/>
                  <a:sym typeface="宋体" panose="02010600030101010101" pitchFamily="2" charset="-122"/>
                </a:rPr>
                <a:t>虚词样板文</a:t>
              </a:r>
              <a:r>
                <a:rPr lang="en-US" altLang="zh-CN" sz="3600" b="1">
                  <a:latin typeface="黑体" panose="02010609060101010101" charset="-122"/>
                  <a:ea typeface="黑体" panose="02010609060101010101" charset="-122"/>
                  <a:sym typeface="宋体" panose="02010600030101010101" pitchFamily="2" charset="-122"/>
                </a:rPr>
                <a:t>——</a:t>
              </a:r>
              <a:r>
                <a:rPr lang="zh-CN" altLang="en-US" sz="3600" b="1">
                  <a:latin typeface="黑体" panose="02010609060101010101" charset="-122"/>
                  <a:ea typeface="黑体" panose="02010609060101010101" charset="-122"/>
                  <a:sym typeface="宋体" panose="02010600030101010101" pitchFamily="2" charset="-122"/>
                </a:rPr>
                <a:t>因</a:t>
              </a:r>
              <a:endParaRPr lang="zh-CN" sz="36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endParaRPr>
            </a:p>
          </p:txBody>
        </p:sp>
        <p:grpSp>
          <p:nvGrpSpPr>
            <p:cNvPr id="9" name="组合 8"/>
            <p:cNvGrpSpPr/>
            <p:nvPr/>
          </p:nvGrpSpPr>
          <p:grpSpPr>
            <a:xfrm>
              <a:off x="7998" y="5902"/>
              <a:ext cx="850" cy="919"/>
              <a:chOff x="7998" y="5941"/>
              <a:chExt cx="850" cy="919"/>
            </a:xfrm>
          </p:grpSpPr>
          <p:pic>
            <p:nvPicPr>
              <p:cNvPr id="12" name="图片 11" descr="目录图标"/>
              <p:cNvPicPr>
                <a:picLocks noChangeAspect="1"/>
              </p:cNvPicPr>
              <p:nvPr>
                <p:custDataLst>
                  <p:tags r:id="rId10"/>
                </p:custDataLst>
              </p:nvPr>
            </p:nvPicPr>
            <p:blipFill>
              <a:blip r:embed="rId4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7998" y="6006"/>
                <a:ext cx="850" cy="789"/>
              </a:xfrm>
              <a:prstGeom prst="rect">
                <a:avLst/>
              </a:prstGeom>
            </p:spPr>
          </p:pic>
          <p:sp>
            <p:nvSpPr>
              <p:cNvPr id="13" name="文本框 28"/>
              <p:cNvSpPr txBox="1"/>
              <p:nvPr>
                <p:custDataLst>
                  <p:tags r:id="rId11"/>
                </p:custDataLst>
              </p:nvPr>
            </p:nvSpPr>
            <p:spPr>
              <a:xfrm>
                <a:off x="8099" y="5941"/>
                <a:ext cx="649" cy="91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32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3</a:t>
                </a:r>
                <a:endParaRPr lang="en-US" altLang="zh-CN" sz="32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</p:grpSp>
      <p:grpSp>
        <p:nvGrpSpPr>
          <p:cNvPr id="14" name="组合 13" title=""/>
          <p:cNvGrpSpPr/>
          <p:nvPr/>
        </p:nvGrpSpPr>
        <p:grpSpPr>
          <a:xfrm>
            <a:off x="3835400" y="5451475"/>
            <a:ext cx="3678555" cy="645160"/>
            <a:chOff x="7998" y="5853"/>
            <a:chExt cx="5793" cy="1016"/>
          </a:xfrm>
        </p:grpSpPr>
        <p:sp>
          <p:nvSpPr>
            <p:cNvPr id="18" name="文本框 15"/>
            <p:cNvSpPr txBox="1"/>
            <p:nvPr>
              <p:custDataLst>
                <p:tags r:id="rId12"/>
              </p:custDataLst>
            </p:nvPr>
          </p:nvSpPr>
          <p:spPr>
            <a:xfrm>
              <a:off x="9028" y="5853"/>
              <a:ext cx="4763" cy="101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sz="3600" b="1">
                  <a:latin typeface="黑体" panose="02010609060101010101" charset="-122"/>
                  <a:ea typeface="黑体" panose="02010609060101010101" charset="-122"/>
                  <a:sym typeface="宋体" panose="02010600030101010101" pitchFamily="2" charset="-122"/>
                </a:rPr>
                <a:t>课内比较阅读</a:t>
              </a:r>
              <a:endParaRPr lang="zh-CN" sz="36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endParaRPr>
            </a:p>
          </p:txBody>
        </p:sp>
        <p:grpSp>
          <p:nvGrpSpPr>
            <p:cNvPr id="19" name="组合 18"/>
            <p:cNvGrpSpPr/>
            <p:nvPr/>
          </p:nvGrpSpPr>
          <p:grpSpPr>
            <a:xfrm>
              <a:off x="7998" y="5902"/>
              <a:ext cx="850" cy="919"/>
              <a:chOff x="7998" y="5941"/>
              <a:chExt cx="850" cy="919"/>
            </a:xfrm>
          </p:grpSpPr>
          <p:pic>
            <p:nvPicPr>
              <p:cNvPr id="20" name="图片 19" descr="目录图标"/>
              <p:cNvPicPr>
                <a:picLocks noChangeAspect="1"/>
              </p:cNvPicPr>
              <p:nvPr>
                <p:custDataLst>
                  <p:tags r:id="rId13"/>
                </p:custDataLst>
              </p:nvPr>
            </p:nvPicPr>
            <p:blipFill>
              <a:blip r:embed="rId4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7998" y="6006"/>
                <a:ext cx="850" cy="789"/>
              </a:xfrm>
              <a:prstGeom prst="rect">
                <a:avLst/>
              </a:prstGeom>
            </p:spPr>
          </p:pic>
          <p:sp>
            <p:nvSpPr>
              <p:cNvPr id="21" name="文本框 28"/>
              <p:cNvSpPr txBox="1"/>
              <p:nvPr>
                <p:custDataLst>
                  <p:tags r:id="rId14"/>
                </p:custDataLst>
              </p:nvPr>
            </p:nvSpPr>
            <p:spPr>
              <a:xfrm>
                <a:off x="8099" y="5941"/>
                <a:ext cx="649" cy="91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32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4</a:t>
                </a:r>
                <a:endParaRPr lang="en-US" altLang="zh-CN" sz="32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</p:grpSp>
    </p:spTree>
    <p:custDataLst>
      <p:tags r:id="rId1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文本框 99" title=""/>
          <p:cNvSpPr txBox="1"/>
          <p:nvPr>
            <p:custDataLst>
              <p:tags r:id="rId2"/>
            </p:custDataLst>
          </p:nvPr>
        </p:nvSpPr>
        <p:spPr>
          <a:xfrm>
            <a:off x="401320" y="1824990"/>
            <a:ext cx="11405235" cy="2330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◎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劝学之诚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      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：作者以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亲身经历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说明了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为学之难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。意在强调：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要想学业有成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，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必须克服种种困难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，抵制各种享乐和物质诱惑，勤勤恳恳、专心致志；之后以自己艰苦的学习条件与太学生优越的学习条件对比，明确告诉马生要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专心于学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。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grpSp>
        <p:nvGrpSpPr>
          <p:cNvPr id="4" name="组合 3" title=""/>
          <p:cNvGrpSpPr/>
          <p:nvPr/>
        </p:nvGrpSpPr>
        <p:grpSpPr>
          <a:xfrm>
            <a:off x="473710" y="1155065"/>
            <a:ext cx="4163060" cy="522605"/>
            <a:chOff x="776" y="7275"/>
            <a:chExt cx="6556" cy="823"/>
          </a:xfrm>
        </p:grpSpPr>
        <p:pic>
          <p:nvPicPr>
            <p:cNvPr id="63" name="图片 62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776" y="7275"/>
              <a:ext cx="6556" cy="822"/>
            </a:xfrm>
            <a:prstGeom prst="rect">
              <a:avLst/>
            </a:prstGeom>
          </p:spPr>
        </p:pic>
        <p:sp>
          <p:nvSpPr>
            <p:cNvPr id="41" name="文本框 40"/>
            <p:cNvSpPr txBox="1"/>
            <p:nvPr>
              <p:custDataLst>
                <p:tags r:id="rId5"/>
              </p:custDataLst>
            </p:nvPr>
          </p:nvSpPr>
          <p:spPr>
            <a:xfrm>
              <a:off x="776" y="7276"/>
              <a:ext cx="6556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800" b="1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核心命题点解读</a:t>
              </a:r>
              <a:endPara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</p:grpSp>
      <p:sp>
        <p:nvSpPr>
          <p:cNvPr id="12" name="文本框 11" title=""/>
          <p:cNvSpPr txBox="1"/>
          <p:nvPr>
            <p:custDataLst>
              <p:tags r:id="rId6"/>
            </p:custDataLst>
          </p:nvPr>
        </p:nvSpPr>
        <p:spPr>
          <a:xfrm>
            <a:off x="2428875" y="1866265"/>
            <a:ext cx="1530350" cy="36830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全国5年</a:t>
            </a:r>
            <a:r>
              <a:rPr lang="en-US" altLang="zh-CN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13</a:t>
            </a:r>
            <a:r>
              <a:rPr lang="zh-CN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考</a:t>
            </a:r>
            <a:endParaRPr lang="zh-CN" altLang="en-US" b="1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99" title=""/>
          <p:cNvSpPr txBox="1"/>
          <p:nvPr>
            <p:custDataLst>
              <p:tags r:id="rId2"/>
            </p:custDataLst>
          </p:nvPr>
        </p:nvSpPr>
        <p:spPr>
          <a:xfrm>
            <a:off x="401320" y="925195"/>
            <a:ext cx="11405235" cy="400939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◎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对比手法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  <a:sym typeface="宋体" panose="02010600030101010101" pitchFamily="2" charset="-122"/>
              </a:rPr>
              <a:t>         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：①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反比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：如“乡之先达”的倨傲粗暴与作者的谦卑恭敬形成对比，突出作者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一心向学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、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不怕羞辱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的学习态度；“同舍生”的豪华装束与作者的“缊袍敝衣”形成对比，突出作者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内心的充实和强大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；太学生优越的学习条件与作者求学的种种艰辛形成对比，突出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专心学习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的重要性。②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正比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：如作者的“嗜学”与马生的“用心于学”的对比，抄书时“手指不可屈伸”与访学归来“足肤皲裂”的对比。这样的对比造成了一种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同类叠加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的效果，使文意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前后呼应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，相得益彰。</a:t>
            </a:r>
            <a:r>
              <a:rPr 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  </a:t>
            </a:r>
            <a:endParaRPr lang="en-US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3"/>
            </p:custDataLst>
          </p:nvPr>
        </p:nvSpPr>
        <p:spPr>
          <a:xfrm>
            <a:off x="2404745" y="979170"/>
            <a:ext cx="1582420" cy="36830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全国5年</a:t>
            </a:r>
            <a:r>
              <a:rPr lang="en-US" altLang="zh-CN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13</a:t>
            </a:r>
            <a:r>
              <a:rPr lang="zh-CN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考</a:t>
            </a:r>
            <a:endParaRPr lang="zh-CN" altLang="en-US" b="1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2"/>
            </p:custDataLst>
          </p:nvPr>
        </p:nvSpPr>
        <p:spPr>
          <a:xfrm>
            <a:off x="387350" y="1254125"/>
            <a:ext cx="11549380" cy="2379698"/>
          </a:xfrm>
          <a:prstGeom prst="roundRect">
            <a:avLst>
              <a:gd name="adj" fmla="val 3533"/>
            </a:avLst>
          </a:prstGeom>
          <a:solidFill>
            <a:srgbClr val="CBEAC0"/>
          </a:solidFill>
          <a:ln w="60325">
            <a:solidFill>
              <a:schemeClr val="bg1"/>
            </a:solidFill>
          </a:ln>
          <a:effectLst>
            <a:softEdge rad="31750"/>
          </a:effec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Blip>
                <a:blip r:embed="rId3"/>
              </a:buBlip>
            </a:pPr>
            <a:r>
              <a:rPr lang="en-US" altLang="zh-CN" sz="2800" b="1" spc="300">
                <a:ln>
                  <a:noFill/>
                </a:ln>
                <a:solidFill>
                  <a:schemeClr val="bg1"/>
                </a:solidFill>
                <a:effectLst>
                  <a:outerShdw blurRad="50800" dist="88900" dir="2700000" algn="tl" rotWithShape="0">
                    <a:prstClr val="black">
                      <a:alpha val="40000"/>
                    </a:prstClr>
                  </a:outerShdw>
                </a:effectLst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800" b="1" spc="300">
                <a:ln>
                  <a:noFill/>
                </a:ln>
                <a:solidFill>
                  <a:srgbClr val="C00000"/>
                </a:solidFill>
                <a:effectLst/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命题点补充</a:t>
            </a:r>
            <a:endParaRPr lang="zh-CN" altLang="en-US" sz="2800" b="1" spc="300">
              <a:ln>
                <a:noFill/>
              </a:ln>
              <a:solidFill>
                <a:srgbClr val="C00000"/>
              </a:solidFill>
              <a:effectLst/>
              <a:uFill>
                <a:solidFill>
                  <a:srgbClr val="C00000"/>
                </a:solidFill>
              </a:u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楷体" panose="02010609060101010101" pitchFamily="49" charset="-122"/>
                <a:sym typeface="+mn-ea"/>
              </a:rPr>
              <a:t>尊师重道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：“或遇其叱咄，色愈恭，礼愈至，不敢出一言以复”中，“不敢”一方面体现了宋濂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楷体" panose="02010609060101010101" pitchFamily="49" charset="-122"/>
                <a:sym typeface="+mn-ea"/>
              </a:rPr>
              <a:t>求教诚恳、谦虚有礼、敬重师长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的态度；另一方面也体现了宋濂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楷体" panose="02010609060101010101" pitchFamily="49" charset="-122"/>
                <a:sym typeface="+mn-ea"/>
              </a:rPr>
              <a:t>盲目尊师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的迂腐。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99" title=""/>
          <p:cNvSpPr txBox="1"/>
          <p:nvPr>
            <p:custDataLst>
              <p:tags r:id="rId2"/>
            </p:custDataLst>
          </p:nvPr>
        </p:nvSpPr>
        <p:spPr>
          <a:xfrm>
            <a:off x="401320" y="1461770"/>
            <a:ext cx="11405235" cy="45694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一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、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重点字词</a:t>
            </a:r>
            <a:endParaRPr sz="2800" b="1">
              <a:latin typeface="黑体" panose="02010609060101010101" charset="-122"/>
              <a:ea typeface="黑体" panose="02010609060101010101" charset="-122"/>
              <a:sym typeface="宋体" panose="02010600030101010101" pitchFamily="2" charset="-122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1.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通假字 </a:t>
            </a:r>
            <a:endParaRPr lang="en-US" sz="2800" b="1">
              <a:latin typeface="黑体" panose="02010609060101010101" charset="-122"/>
              <a:ea typeface="黑体" panose="02010609060101010101" charset="-122"/>
              <a:sym typeface="宋体" panose="02010600030101010101" pitchFamily="2" charset="-122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(1)四支僵劲不能动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宋体" panose="02010600030101010101" pitchFamily="2" charset="-122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______同______，意思为：__________________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宋体" panose="02010600030101010101" pitchFamily="2" charset="-122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(2)同舍生皆被绮绣 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宋体" panose="02010600030101010101" pitchFamily="2" charset="-122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______同______，意思为：__________________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宋体" panose="02010600030101010101" pitchFamily="2" charset="-122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(3)与之论辨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宋体" panose="02010600030101010101" pitchFamily="2" charset="-122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______同______，意思为：__________________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3"/>
            </p:custDataLst>
          </p:nvPr>
        </p:nvSpPr>
        <p:spPr>
          <a:xfrm>
            <a:off x="382905" y="3074670"/>
            <a:ext cx="7682865" cy="6508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支　</a:t>
            </a:r>
            <a:r>
              <a:rPr 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肢　</a:t>
            </a:r>
            <a:r>
              <a:rPr 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</a:t>
            </a:r>
            <a:r>
              <a:rPr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肢体</a:t>
            </a:r>
            <a:endParaRPr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382905" y="4187825"/>
            <a:ext cx="7743190" cy="6508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被　</a:t>
            </a:r>
            <a:r>
              <a:rPr 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披　</a:t>
            </a:r>
            <a:r>
              <a:rPr 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</a:t>
            </a:r>
            <a:r>
              <a:rPr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穿着</a:t>
            </a:r>
            <a:endParaRPr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5" name="组合 4" title=""/>
          <p:cNvGrpSpPr/>
          <p:nvPr/>
        </p:nvGrpSpPr>
        <p:grpSpPr>
          <a:xfrm>
            <a:off x="454660" y="847725"/>
            <a:ext cx="11263025" cy="583565"/>
            <a:chOff x="1015" y="1434"/>
            <a:chExt cx="18181" cy="919"/>
          </a:xfrm>
        </p:grpSpPr>
        <p:grpSp>
          <p:nvGrpSpPr>
            <p:cNvPr id="15" name="组合 14"/>
            <p:cNvGrpSpPr/>
            <p:nvPr/>
          </p:nvGrpSpPr>
          <p:grpSpPr>
            <a:xfrm>
              <a:off x="1015" y="1434"/>
              <a:ext cx="18181" cy="919"/>
              <a:chOff x="981" y="2180"/>
              <a:chExt cx="18181" cy="919"/>
            </a:xfrm>
          </p:grpSpPr>
          <p:cxnSp>
            <p:nvCxnSpPr>
              <p:cNvPr id="16" name="直接连接符 15"/>
              <p:cNvCxnSpPr/>
              <p:nvPr>
                <p:custDataLst>
                  <p:tags r:id="rId5"/>
                </p:custDataLst>
              </p:nvPr>
            </p:nvCxnSpPr>
            <p:spPr>
              <a:xfrm flipV="1">
                <a:off x="981" y="3076"/>
                <a:ext cx="18142" cy="0"/>
              </a:xfrm>
              <a:prstGeom prst="line">
                <a:avLst/>
              </a:prstGeom>
              <a:ln w="19050">
                <a:solidFill>
                  <a:srgbClr val="01A16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" name="文本框 17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2012" y="2180"/>
                <a:ext cx="17150" cy="9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sz="3200" b="1">
                    <a:latin typeface="黑体" panose="02010609060101010101" charset="-122"/>
                    <a:ea typeface="黑体" panose="02010609060101010101" charset="-122"/>
                  </a:rPr>
                  <a:t>知识过关检测</a:t>
                </a:r>
                <a:r>
                  <a:rPr lang="en-US" altLang="zh-CN" sz="3200" b="1">
                    <a:latin typeface="黑体" panose="02010609060101010101" charset="-122"/>
                    <a:ea typeface="黑体" panose="02010609060101010101" charset="-122"/>
                  </a:rPr>
                  <a:t>                          </a:t>
                </a:r>
                <a:r>
                  <a:rPr lang="zh-CN" sz="2800" b="1">
                    <a:latin typeface="宋体" panose="02010600030101010101" pitchFamily="2" charset="-122"/>
                    <a:ea typeface="宋体" panose="02010600030101010101" pitchFamily="2" charset="-122"/>
                  </a:rPr>
                  <a:t>课堂测，夯基础</a:t>
                </a:r>
                <a:endParaRPr lang="zh-CN" sz="2800" b="1">
                  <a:latin typeface="宋体" panose="02010600030101010101" pitchFamily="2" charset="-122"/>
                  <a:ea typeface="宋体" panose="02010600030101010101" pitchFamily="2" charset="-122"/>
                </a:endParaRPr>
              </a:p>
            </p:txBody>
          </p:sp>
        </p:grpSp>
        <p:pic>
          <p:nvPicPr>
            <p:cNvPr id="19" name="图片 18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>
              <a:off x="1015" y="1466"/>
              <a:ext cx="919" cy="822"/>
            </a:xfrm>
            <a:prstGeom prst="rect">
              <a:avLst/>
            </a:prstGeom>
          </p:spPr>
        </p:pic>
      </p:grpSp>
      <p:sp>
        <p:nvSpPr>
          <p:cNvPr id="6" name="文本框 5" title=""/>
          <p:cNvSpPr txBox="1"/>
          <p:nvPr>
            <p:custDataLst>
              <p:tags r:id="rId9"/>
            </p:custDataLst>
          </p:nvPr>
        </p:nvSpPr>
        <p:spPr>
          <a:xfrm>
            <a:off x="382905" y="5305425"/>
            <a:ext cx="7640320" cy="6508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辨　</a:t>
            </a:r>
            <a:r>
              <a:rPr 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辩　</a:t>
            </a:r>
            <a:r>
              <a:rPr 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</a:t>
            </a:r>
            <a:r>
              <a:rPr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辩驳</a:t>
            </a:r>
            <a:endParaRPr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99" title=""/>
          <p:cNvSpPr txBox="1"/>
          <p:nvPr>
            <p:custDataLst>
              <p:tags r:id="rId2"/>
            </p:custDataLst>
          </p:nvPr>
        </p:nvSpPr>
        <p:spPr>
          <a:xfrm>
            <a:off x="401320" y="727075"/>
            <a:ext cx="11405235" cy="512889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charset="-122"/>
                <a:sym typeface="宋体" panose="02010600030101010101" pitchFamily="2" charset="-122"/>
              </a:rPr>
              <a:t>2.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宋体" panose="02010600030101010101" pitchFamily="2" charset="-122"/>
              </a:rPr>
              <a:t>词类活用</a:t>
            </a:r>
            <a:endParaRPr sz="28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宋体" panose="02010600030101010101" pitchFamily="2" charset="-122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(1)名词作动词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①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主人日再</a:t>
            </a:r>
            <a:r>
              <a:rPr sz="2800" b="1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食</a:t>
            </a:r>
            <a:r>
              <a:rPr lang="en-US"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 		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食：__________________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②</a:t>
            </a:r>
            <a:r>
              <a:rPr sz="2800" b="1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腰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白玉之环</a:t>
            </a:r>
            <a:r>
              <a:rPr lang="en-US"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 		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腰：__________________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(2)名词作状语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①</a:t>
            </a:r>
            <a:r>
              <a:rPr sz="2800" b="1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手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自笔录</a:t>
            </a:r>
            <a:r>
              <a:rPr lang="en-US"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 		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手：__________________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②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主人</a:t>
            </a:r>
            <a:r>
              <a:rPr sz="2800" b="1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日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再食</a:t>
            </a:r>
            <a:r>
              <a:rPr lang="en-US"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 		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日：__________________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3.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宋体" panose="02010600030101010101" pitchFamily="2" charset="-122"/>
              </a:rPr>
              <a:t>古今异义</a:t>
            </a:r>
            <a:endParaRPr sz="28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宋体" panose="02010600030101010101" pitchFamily="2" charset="-122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右备容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臭</a:t>
            </a:r>
            <a:r>
              <a:rPr lang="en-US" sz="28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 			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臭：__________________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3"/>
            </p:custDataLst>
          </p:nvPr>
        </p:nvSpPr>
        <p:spPr>
          <a:xfrm>
            <a:off x="4829810" y="1803400"/>
            <a:ext cx="2733675" cy="1210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供养，给……吃</a:t>
            </a:r>
            <a:endParaRPr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just">
              <a:lnSpc>
                <a:spcPct val="130000"/>
              </a:lnSpc>
            </a:pPr>
            <a:r>
              <a:rPr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在腰间佩戴</a:t>
            </a:r>
            <a:endParaRPr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4829810" y="3462655"/>
            <a:ext cx="989330" cy="1210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亲手　</a:t>
            </a:r>
            <a:endParaRPr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just">
              <a:lnSpc>
                <a:spcPct val="130000"/>
              </a:lnSpc>
            </a:pPr>
            <a:r>
              <a:rPr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每天</a:t>
            </a:r>
            <a:endParaRPr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5"/>
            </p:custDataLst>
          </p:nvPr>
        </p:nvSpPr>
        <p:spPr>
          <a:xfrm>
            <a:off x="4829810" y="5107940"/>
            <a:ext cx="989330" cy="6508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香气</a:t>
            </a:r>
            <a:endParaRPr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99" title=""/>
          <p:cNvSpPr txBox="1"/>
          <p:nvPr>
            <p:custDataLst>
              <p:tags r:id="rId2"/>
            </p:custDataLst>
          </p:nvPr>
        </p:nvSpPr>
        <p:spPr>
          <a:xfrm>
            <a:off x="401320" y="743585"/>
            <a:ext cx="11405235" cy="56889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4.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其他重点实词 </a:t>
            </a:r>
            <a:endParaRPr sz="2800" b="1">
              <a:latin typeface="黑体" panose="02010609060101010101" charset="-122"/>
              <a:ea typeface="黑体" panose="02010609060101010101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(1)余幼时即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嗜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学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嗜：__________________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(2)无从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致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书以观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致：__________________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(3)录毕，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走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送之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走：__________________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(4)不敢稍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逾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约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逾：__________________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(5)以是人多以书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假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余 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假：__________________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(6)又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患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无硕师名人与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游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患：__________________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 			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游：__________________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(7)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尝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趋百里外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尝：__________________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(8)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从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乡之先达执经叩问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从：__________________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3"/>
            </p:custDataLst>
          </p:nvPr>
        </p:nvSpPr>
        <p:spPr>
          <a:xfrm>
            <a:off x="6683375" y="1257300"/>
            <a:ext cx="1134745" cy="512889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爱好　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得到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跑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超过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借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忧虑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交往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曾经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向  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99" title=""/>
          <p:cNvSpPr txBox="1"/>
          <p:nvPr>
            <p:custDataLst>
              <p:tags r:id="rId2"/>
            </p:custDataLst>
          </p:nvPr>
        </p:nvSpPr>
        <p:spPr>
          <a:xfrm>
            <a:off x="401320" y="743585"/>
            <a:ext cx="11405235" cy="56889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(9)门人弟子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填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其室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填：__________________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(10)未尝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稍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降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辞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色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稍：__________________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 		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辞：__________________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(11)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援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疑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质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理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援：__________________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 		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质：__________________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(12)礼愈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至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至：__________________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(13)不敢出一言以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复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复：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(14)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俟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其欣悦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俟：___________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(15)至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舍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舍：__________________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(16)媵人持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汤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沃灌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汤：__________________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</a:t>
            </a:r>
            <a:endParaRPr lang="en-US" sz="2800" b="1"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3"/>
            </p:custDataLst>
          </p:nvPr>
        </p:nvSpPr>
        <p:spPr>
          <a:xfrm>
            <a:off x="5751195" y="712470"/>
            <a:ext cx="5229225" cy="56889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挤满　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略微　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言辞　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引、提出　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询问　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周到　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回答，答复。这里是辩解的意思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等待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这里指客舍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热水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99" title=""/>
          <p:cNvSpPr txBox="1"/>
          <p:nvPr>
            <p:custDataLst>
              <p:tags r:id="rId2"/>
            </p:custDataLst>
          </p:nvPr>
        </p:nvSpPr>
        <p:spPr>
          <a:xfrm>
            <a:off x="401320" y="743585"/>
            <a:ext cx="11405235" cy="56889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(17)久而乃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和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 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和：__________________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(18)主人日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再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食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再：__________________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(19)不知口体之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奉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不若人也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奉：__________________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(20)犹幸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预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君子之列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预：__________________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(21)父母岁有裘葛之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遗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遗：__________________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(22)余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朝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京师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朝：__________________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(23)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撰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长书以为贽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撰：__________________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(24)言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和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而色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夷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和：__________________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 					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夷：__________________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(25)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诋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我夸际遇之盛而骄乡人者 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诋：__________________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3"/>
            </p:custDataLst>
          </p:nvPr>
        </p:nvSpPr>
        <p:spPr>
          <a:xfrm>
            <a:off x="7559040" y="712470"/>
            <a:ext cx="2108200" cy="56889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暖　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两(顿)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供给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参与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给予，赠送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朝见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写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谦和　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平易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诋毁，毁谤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99" title=""/>
          <p:cNvSpPr txBox="1"/>
          <p:nvPr>
            <p:custDataLst>
              <p:tags r:id="rId2"/>
            </p:custDataLst>
          </p:nvPr>
        </p:nvSpPr>
        <p:spPr>
          <a:xfrm>
            <a:off x="401320" y="834390"/>
            <a:ext cx="11405235" cy="512889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5.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宋体" panose="02010600030101010101" pitchFamily="2" charset="-122"/>
              </a:rPr>
              <a:t>文言虚词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    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无从致书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以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观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________________________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    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以是人多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以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书假余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________________________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       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以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衾拥覆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________________________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    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弗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之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怠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________________________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    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录毕，走送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之</a:t>
            </a:r>
            <a:r>
              <a:rPr lang="en-US" altLang="zh-CN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		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_____________________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    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当余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之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从师也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    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足肤皲裂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而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不知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___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    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久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而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乃和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	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____________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_________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3"/>
            </p:custDataLst>
          </p:nvPr>
        </p:nvSpPr>
        <p:spPr>
          <a:xfrm>
            <a:off x="5541645" y="1339215"/>
            <a:ext cx="1750060" cy="17703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连词，来　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介词，把　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介词，用　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左大括号 2" title=""/>
          <p:cNvSpPr/>
          <p:nvPr>
            <p:custDataLst>
              <p:tags r:id="rId4"/>
            </p:custDataLst>
          </p:nvPr>
        </p:nvSpPr>
        <p:spPr>
          <a:xfrm>
            <a:off x="1526200" y="1649095"/>
            <a:ext cx="179705" cy="1260000"/>
          </a:xfrm>
          <a:prstGeom prst="lef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6" title=""/>
          <p:cNvSpPr txBox="1"/>
          <p:nvPr>
            <p:custDataLst>
              <p:tags r:id="rId5"/>
            </p:custDataLst>
          </p:nvPr>
        </p:nvSpPr>
        <p:spPr>
          <a:xfrm>
            <a:off x="375285" y="1945005"/>
            <a:ext cx="1113790" cy="6508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30000"/>
              </a:lnSpc>
            </a:pPr>
            <a:r>
              <a:rPr lang="zh-CN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(1)以</a:t>
            </a:r>
            <a:endParaRPr lang="zh-CN" altLang="zh-CN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" name="左大括号 3" title=""/>
          <p:cNvSpPr/>
          <p:nvPr>
            <p:custDataLst>
              <p:tags r:id="rId6"/>
            </p:custDataLst>
          </p:nvPr>
        </p:nvSpPr>
        <p:spPr>
          <a:xfrm>
            <a:off x="1526200" y="3324860"/>
            <a:ext cx="180000" cy="1260000"/>
          </a:xfrm>
          <a:prstGeom prst="lef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左大括号 4" title=""/>
          <p:cNvSpPr/>
          <p:nvPr>
            <p:custDataLst>
              <p:tags r:id="rId7"/>
            </p:custDataLst>
          </p:nvPr>
        </p:nvSpPr>
        <p:spPr>
          <a:xfrm>
            <a:off x="1526200" y="4971415"/>
            <a:ext cx="180000" cy="756000"/>
          </a:xfrm>
          <a:prstGeom prst="lef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6" title=""/>
          <p:cNvSpPr txBox="1"/>
          <p:nvPr>
            <p:custDataLst>
              <p:tags r:id="rId8"/>
            </p:custDataLst>
          </p:nvPr>
        </p:nvSpPr>
        <p:spPr>
          <a:xfrm>
            <a:off x="375285" y="3559810"/>
            <a:ext cx="1113790" cy="6508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30000"/>
              </a:lnSpc>
            </a:pPr>
            <a:r>
              <a:rPr lang="zh-CN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之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375285" y="4972685"/>
            <a:ext cx="1113790" cy="6508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30000"/>
              </a:lnSpc>
            </a:pPr>
            <a:r>
              <a:rPr lang="zh-CN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而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0"/>
            </p:custDataLst>
          </p:nvPr>
        </p:nvSpPr>
        <p:spPr>
          <a:xfrm>
            <a:off x="5541645" y="3004820"/>
            <a:ext cx="5948045" cy="17703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代词，指抄录书　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代词，指书　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结构助词，取消句子的独立性，不译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1"/>
            </p:custDataLst>
          </p:nvPr>
        </p:nvSpPr>
        <p:spPr>
          <a:xfrm>
            <a:off x="5541645" y="4664075"/>
            <a:ext cx="2022475" cy="1210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连词，还　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词缀，不译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99" title=""/>
          <p:cNvSpPr txBox="1"/>
          <p:nvPr>
            <p:custDataLst>
              <p:tags r:id="rId2"/>
            </p:custDataLst>
          </p:nvPr>
        </p:nvSpPr>
        <p:spPr>
          <a:xfrm>
            <a:off x="401320" y="834390"/>
            <a:ext cx="11405235" cy="17703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    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每假借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于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藏书之家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    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今诸生学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于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太学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    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况才之过</a:t>
            </a:r>
            <a:r>
              <a:rPr lang="zh-CN" altLang="en-US" sz="2800" b="1">
                <a:solidFill>
                  <a:srgbClr val="1D41D5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于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余者乎</a:t>
            </a:r>
            <a:r>
              <a:rPr lang="en-US" sz="2800" b="1">
                <a:latin typeface="宋体" panose="02010600030101010101" pitchFamily="2" charset="-122"/>
                <a:sym typeface="宋体" panose="02010600030101010101" pitchFamily="2" charset="-122"/>
              </a:rPr>
              <a:t>		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________________________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3"/>
            </p:custDataLst>
          </p:nvPr>
        </p:nvSpPr>
        <p:spPr>
          <a:xfrm>
            <a:off x="5936615" y="786765"/>
            <a:ext cx="1750060" cy="17703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介词，向　介词，在　介词，比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左大括号 2" title=""/>
          <p:cNvSpPr/>
          <p:nvPr>
            <p:custDataLst>
              <p:tags r:id="rId4"/>
            </p:custDataLst>
          </p:nvPr>
        </p:nvSpPr>
        <p:spPr>
          <a:xfrm>
            <a:off x="1526200" y="1112520"/>
            <a:ext cx="179705" cy="1260000"/>
          </a:xfrm>
          <a:prstGeom prst="lef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6" title=""/>
          <p:cNvSpPr txBox="1"/>
          <p:nvPr>
            <p:custDataLst>
              <p:tags r:id="rId5"/>
            </p:custDataLst>
          </p:nvPr>
        </p:nvSpPr>
        <p:spPr>
          <a:xfrm>
            <a:off x="375285" y="1408430"/>
            <a:ext cx="1113790" cy="6508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30000"/>
              </a:lnSpc>
            </a:pPr>
            <a:r>
              <a:rPr lang="zh-CN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lang="zh-CN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)于</a:t>
            </a:r>
            <a:endParaRPr lang="zh-CN" altLang="zh-CN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99" title=""/>
          <p:cNvSpPr txBox="1"/>
          <p:nvPr>
            <p:custDataLst>
              <p:tags r:id="rId2"/>
            </p:custDataLst>
          </p:nvPr>
        </p:nvSpPr>
        <p:spPr>
          <a:xfrm>
            <a:off x="401320" y="941705"/>
            <a:ext cx="11405235" cy="344995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二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、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重点句子翻译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(加粗字为教材课下注释)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1.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录毕，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走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送之，不敢稍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逾约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。</a:t>
            </a:r>
            <a:r>
              <a:rPr lang="en-US"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       </a:t>
            </a: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(省略句)</a:t>
            </a: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endParaRPr sz="2800" b="1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sym typeface="宋体" panose="02010600030101010101" pitchFamily="2" charset="-122"/>
              </a:rPr>
              <a:t>2.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色愈恭，礼愈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至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，不敢出一言以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复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。</a:t>
            </a:r>
            <a:endParaRPr sz="2800" b="1">
              <a:latin typeface="楷体" panose="02010609060101010101" pitchFamily="49" charset="-122"/>
              <a:ea typeface="楷体" panose="02010609060101010101" pitchFamily="49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endParaRPr sz="2800" b="1">
              <a:latin typeface="楷体" panose="02010609060101010101" pitchFamily="49" charset="-122"/>
              <a:ea typeface="楷体" panose="02010609060101010101" pitchFamily="49" charset="-122"/>
              <a:sym typeface="宋体" panose="02010600030101010101" pitchFamily="2" charset="-122"/>
            </a:endParaRPr>
          </a:p>
          <a:p>
            <a:pPr indent="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3.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县官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日有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廪稍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之供，父母岁有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裘葛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之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遗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，无冻</a:t>
            </a:r>
            <a:r>
              <a:rPr sz="28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馁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之患矣。 </a:t>
            </a:r>
            <a:endParaRPr sz="2800" b="1">
              <a:latin typeface="楷体" panose="02010609060101010101" pitchFamily="49" charset="-122"/>
              <a:ea typeface="楷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3"/>
            </p:custDataLst>
          </p:nvPr>
        </p:nvSpPr>
        <p:spPr>
          <a:xfrm>
            <a:off x="375920" y="2047240"/>
            <a:ext cx="11421745" cy="6508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抄写完毕，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跑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着把书送还，不敢稍稍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超过约定期限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375920" y="3166110"/>
            <a:ext cx="11421745" cy="6508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</a:rPr>
              <a:t>我的表情更加恭顺，礼节更加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周到</a:t>
            </a:r>
            <a:r>
              <a:rPr lang="zh-CN" altLang="en-US" sz="2800" b="1">
                <a:solidFill>
                  <a:srgbClr val="FF0000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</a:rPr>
              <a:t>，不敢多说一句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辩解</a:t>
            </a:r>
            <a:r>
              <a:rPr lang="zh-CN" altLang="en-US" sz="2800" b="1">
                <a:solidFill>
                  <a:srgbClr val="FF0000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</a:rPr>
              <a:t>的话。</a:t>
            </a:r>
            <a:endParaRPr lang="zh-CN" altLang="en-US" sz="2800" b="1">
              <a:solidFill>
                <a:srgbClr val="FF0000"/>
              </a:solidFill>
              <a:uFillTx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5"/>
            </p:custDataLst>
          </p:nvPr>
        </p:nvSpPr>
        <p:spPr>
          <a:xfrm>
            <a:off x="5382895" y="1537335"/>
            <a:ext cx="1377315" cy="36830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全国5年</a:t>
            </a:r>
            <a:r>
              <a:rPr lang="en-US" altLang="zh-CN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考</a:t>
            </a:r>
            <a:endParaRPr lang="zh-CN" altLang="en-US" b="1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9595485" y="3774440"/>
            <a:ext cx="1377315" cy="36830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全国5年</a:t>
            </a:r>
            <a:r>
              <a:rPr lang="en-US" altLang="zh-CN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考</a:t>
            </a:r>
            <a:endParaRPr lang="zh-CN" altLang="en-US" b="1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7"/>
            </p:custDataLst>
          </p:nvPr>
        </p:nvSpPr>
        <p:spPr>
          <a:xfrm>
            <a:off x="375920" y="4274185"/>
            <a:ext cx="11421745" cy="1210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朝廷</a:t>
            </a:r>
            <a:r>
              <a:rPr lang="zh-CN" altLang="en-US" sz="2800" b="1">
                <a:solidFill>
                  <a:srgbClr val="FF0000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</a:rPr>
              <a:t>每天有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公家按时供给的粮食</a:t>
            </a:r>
            <a:r>
              <a:rPr lang="zh-CN" altLang="en-US" sz="2800" b="1">
                <a:solidFill>
                  <a:srgbClr val="FF0000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</a:rPr>
              <a:t>，父母每年有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冬天的皮衣和夏天的葛衣给予</a:t>
            </a:r>
            <a:r>
              <a:rPr lang="zh-CN" altLang="en-US" sz="2800" b="1">
                <a:solidFill>
                  <a:srgbClr val="FF0000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</a:rPr>
              <a:t>，没有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饥饿</a:t>
            </a:r>
            <a:r>
              <a:rPr lang="zh-CN" altLang="en-US" sz="2800" b="1">
                <a:solidFill>
                  <a:srgbClr val="FF0000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</a:rPr>
              <a:t>受冻的忧虑了。</a:t>
            </a:r>
            <a:endParaRPr lang="zh-CN" altLang="en-US" sz="2800" b="1">
              <a:solidFill>
                <a:srgbClr val="FF0000"/>
              </a:solidFill>
              <a:uFillTx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3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https://d.book118.com/356053051103010054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宋体</vt:lpstr>
      <vt:lpstr>黑体</vt:lpstr>
      <vt:lpstr>微软雅黑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2024-09-21T11:11:21.262</cp:lastPrinted>
  <dcterms:created xsi:type="dcterms:W3CDTF">2024-09-21T03:11:21Z</dcterms:created>
  <dcterms:modified xsi:type="dcterms:W3CDTF">2024-09-21T03:11:22Z</dcterms:modified>
</cp:coreProperties>
</file>