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7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0413" cy="6859588"/>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2024/3/4</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a:t>
            </a:fld>
            <a:endParaRPr lang="zh-CN" altLang="en-US"/>
          </a:p>
        </p:txBody>
      </p:sp>
    </p:spTree>
    <p:extLst>
      <p:ext uri="{BB962C8B-B14F-4D97-AF65-F5344CB8AC3E}">
        <p14:creationId xmlns:p14="http://schemas.microsoft.com/office/powerpoint/2010/main" val="1916352994"/>
      </p:ext>
    </p:extLst>
  </p:cSld>
  <p:clrMap bg1="lt1" tx1="dk1" bg2="lt2" tx2="dk2" accent1="accent1" accent2="accent2" accent3="accent3" accent4="accent4" accent5="accent5" accent6="accent6" hlink="hlink" folHlink="folHlink"/>
  <p:notesStyle>
    <a:lvl1pPr marL="0" algn="l" defTabSz="1219140" rtl="0" eaLnBrk="1" latinLnBrk="0" hangingPunct="1">
      <a:defRPr sz="1600" kern="1200">
        <a:solidFill>
          <a:schemeClr val="tx1"/>
        </a:solidFill>
        <a:latin typeface="+mn-lt"/>
        <a:ea typeface="+mn-ea"/>
        <a:cs typeface="+mn-cs"/>
      </a:defRPr>
    </a:lvl1pPr>
    <a:lvl2pPr marL="609570" algn="l" defTabSz="1219140" rtl="0" eaLnBrk="1" latinLnBrk="0" hangingPunct="1">
      <a:defRPr sz="1600" kern="1200">
        <a:solidFill>
          <a:schemeClr val="tx1"/>
        </a:solidFill>
        <a:latin typeface="+mn-lt"/>
        <a:ea typeface="+mn-ea"/>
        <a:cs typeface="+mn-cs"/>
      </a:defRPr>
    </a:lvl2pPr>
    <a:lvl3pPr marL="1219140" algn="l" defTabSz="1219140" rtl="0" eaLnBrk="1" latinLnBrk="0" hangingPunct="1">
      <a:defRPr sz="1600" kern="1200">
        <a:solidFill>
          <a:schemeClr val="tx1"/>
        </a:solidFill>
        <a:latin typeface="+mn-lt"/>
        <a:ea typeface="+mn-ea"/>
        <a:cs typeface="+mn-cs"/>
      </a:defRPr>
    </a:lvl3pPr>
    <a:lvl4pPr marL="1828709" algn="l" defTabSz="1219140" rtl="0" eaLnBrk="1" latinLnBrk="0" hangingPunct="1">
      <a:defRPr sz="1600" kern="1200">
        <a:solidFill>
          <a:schemeClr val="tx1"/>
        </a:solidFill>
        <a:latin typeface="+mn-lt"/>
        <a:ea typeface="+mn-ea"/>
        <a:cs typeface="+mn-cs"/>
      </a:defRPr>
    </a:lvl4pPr>
    <a:lvl5pPr marL="2438278" algn="l" defTabSz="1219140" rtl="0" eaLnBrk="1" latinLnBrk="0" hangingPunct="1">
      <a:defRPr sz="1600" kern="1200">
        <a:solidFill>
          <a:schemeClr val="tx1"/>
        </a:solidFill>
        <a:latin typeface="+mn-lt"/>
        <a:ea typeface="+mn-ea"/>
        <a:cs typeface="+mn-cs"/>
      </a:defRPr>
    </a:lvl5pPr>
    <a:lvl6pPr marL="3047848" algn="l" defTabSz="1219140" rtl="0" eaLnBrk="1" latinLnBrk="0" hangingPunct="1">
      <a:defRPr sz="1600" kern="1200">
        <a:solidFill>
          <a:schemeClr val="tx1"/>
        </a:solidFill>
        <a:latin typeface="+mn-lt"/>
        <a:ea typeface="+mn-ea"/>
        <a:cs typeface="+mn-cs"/>
      </a:defRPr>
    </a:lvl6pPr>
    <a:lvl7pPr marL="3657418" algn="l" defTabSz="1219140" rtl="0" eaLnBrk="1" latinLnBrk="0" hangingPunct="1">
      <a:defRPr sz="1600" kern="1200">
        <a:solidFill>
          <a:schemeClr val="tx1"/>
        </a:solidFill>
        <a:latin typeface="+mn-lt"/>
        <a:ea typeface="+mn-ea"/>
        <a:cs typeface="+mn-cs"/>
      </a:defRPr>
    </a:lvl7pPr>
    <a:lvl8pPr marL="4266987" algn="l" defTabSz="1219140" rtl="0" eaLnBrk="1" latinLnBrk="0" hangingPunct="1">
      <a:defRPr sz="1600" kern="1200">
        <a:solidFill>
          <a:schemeClr val="tx1"/>
        </a:solidFill>
        <a:latin typeface="+mn-lt"/>
        <a:ea typeface="+mn-ea"/>
        <a:cs typeface="+mn-cs"/>
      </a:defRPr>
    </a:lvl8pPr>
    <a:lvl9pPr marL="4876557" algn="l" defTabSz="1219140"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3</a:t>
            </a:fld>
            <a:endParaRPr lang="zh-CN" altLang="en-US"/>
          </a:p>
        </p:txBody>
      </p:sp>
    </p:spTree>
    <p:extLst>
      <p:ext uri="{BB962C8B-B14F-4D97-AF65-F5344CB8AC3E}">
        <p14:creationId xmlns:p14="http://schemas.microsoft.com/office/powerpoint/2010/main" val="3012074989"/>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4</a:t>
            </a:fld>
            <a:endParaRPr lang="zh-CN" altLang="en-US"/>
          </a:p>
        </p:txBody>
      </p:sp>
    </p:spTree>
    <p:extLst>
      <p:ext uri="{BB962C8B-B14F-4D97-AF65-F5344CB8AC3E}">
        <p14:creationId xmlns:p14="http://schemas.microsoft.com/office/powerpoint/2010/main" val="1172495340"/>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5</a:t>
            </a:fld>
            <a:endParaRPr lang="zh-CN" altLang="en-US"/>
          </a:p>
        </p:txBody>
      </p:sp>
    </p:spTree>
    <p:extLst>
      <p:ext uri="{BB962C8B-B14F-4D97-AF65-F5344CB8AC3E}">
        <p14:creationId xmlns:p14="http://schemas.microsoft.com/office/powerpoint/2010/main" val="3614259541"/>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6</a:t>
            </a:fld>
            <a:endParaRPr lang="zh-CN" altLang="en-US"/>
          </a:p>
        </p:txBody>
      </p:sp>
    </p:spTree>
    <p:extLst>
      <p:ext uri="{BB962C8B-B14F-4D97-AF65-F5344CB8AC3E}">
        <p14:creationId xmlns:p14="http://schemas.microsoft.com/office/powerpoint/2010/main" val="372557610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7</a:t>
            </a:fld>
            <a:endParaRPr lang="zh-CN" altLang="en-US"/>
          </a:p>
        </p:txBody>
      </p:sp>
    </p:spTree>
    <p:extLst>
      <p:ext uri="{BB962C8B-B14F-4D97-AF65-F5344CB8AC3E}">
        <p14:creationId xmlns:p14="http://schemas.microsoft.com/office/powerpoint/2010/main" val="4044142377"/>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8</a:t>
            </a:fld>
            <a:endParaRPr lang="zh-CN" altLang="en-US"/>
          </a:p>
        </p:txBody>
      </p:sp>
    </p:spTree>
    <p:extLst>
      <p:ext uri="{BB962C8B-B14F-4D97-AF65-F5344CB8AC3E}">
        <p14:creationId xmlns:p14="http://schemas.microsoft.com/office/powerpoint/2010/main" val="3897096518"/>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9</a:t>
            </a:fld>
            <a:endParaRPr lang="zh-CN" altLang="en-US">
              <a:solidFill>
                <a:prstClr val="black"/>
              </a:solidFill>
            </a:endParaRPr>
          </a:p>
        </p:txBody>
      </p:sp>
    </p:spTree>
    <p:extLst>
      <p:ext uri="{BB962C8B-B14F-4D97-AF65-F5344CB8AC3E}">
        <p14:creationId xmlns:p14="http://schemas.microsoft.com/office/powerpoint/2010/main" val="520293799"/>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10</a:t>
            </a:fld>
            <a:endParaRPr lang="zh-CN" altLang="en-US">
              <a:solidFill>
                <a:prstClr val="black"/>
              </a:solidFill>
            </a:endParaRPr>
          </a:p>
        </p:txBody>
      </p:sp>
    </p:spTree>
    <p:extLst>
      <p:ext uri="{BB962C8B-B14F-4D97-AF65-F5344CB8AC3E}">
        <p14:creationId xmlns:p14="http://schemas.microsoft.com/office/powerpoint/2010/main" val="2527864199"/>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11</a:t>
            </a:fld>
            <a:endParaRPr lang="zh-CN" altLang="en-US">
              <a:solidFill>
                <a:prstClr val="black"/>
              </a:solidFill>
            </a:endParaRPr>
          </a:p>
        </p:txBody>
      </p:sp>
    </p:spTree>
    <p:extLst>
      <p:ext uri="{BB962C8B-B14F-4D97-AF65-F5344CB8AC3E}">
        <p14:creationId xmlns:p14="http://schemas.microsoft.com/office/powerpoint/2010/main" val="3692686004"/>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12</a:t>
            </a:fld>
            <a:endParaRPr lang="zh-CN" altLang="en-US">
              <a:solidFill>
                <a:prstClr val="black"/>
              </a:solidFill>
            </a:endParaRPr>
          </a:p>
        </p:txBody>
      </p:sp>
    </p:spTree>
    <p:extLst>
      <p:ext uri="{BB962C8B-B14F-4D97-AF65-F5344CB8AC3E}">
        <p14:creationId xmlns:p14="http://schemas.microsoft.com/office/powerpoint/2010/main" val="2858416033"/>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13</a:t>
            </a:fld>
            <a:endParaRPr lang="zh-CN" altLang="en-US">
              <a:solidFill>
                <a:prstClr val="black"/>
              </a:solidFill>
            </a:endParaRPr>
          </a:p>
        </p:txBody>
      </p:sp>
    </p:spTree>
    <p:extLst>
      <p:ext uri="{BB962C8B-B14F-4D97-AF65-F5344CB8AC3E}">
        <p14:creationId xmlns:p14="http://schemas.microsoft.com/office/powerpoint/2010/main" val="472016511"/>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14</a:t>
            </a:fld>
            <a:endParaRPr lang="zh-CN" altLang="en-US">
              <a:solidFill>
                <a:prstClr val="black"/>
              </a:solidFill>
            </a:endParaRPr>
          </a:p>
        </p:txBody>
      </p:sp>
    </p:spTree>
    <p:extLst>
      <p:ext uri="{BB962C8B-B14F-4D97-AF65-F5344CB8AC3E}">
        <p14:creationId xmlns:p14="http://schemas.microsoft.com/office/powerpoint/2010/main" val="2563974935"/>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17</a:t>
            </a:fld>
            <a:endParaRPr lang="zh-CN" altLang="en-US">
              <a:solidFill>
                <a:prstClr val="black"/>
              </a:solidFill>
            </a:endParaRPr>
          </a:p>
        </p:txBody>
      </p:sp>
    </p:spTree>
    <p:extLst>
      <p:ext uri="{BB962C8B-B14F-4D97-AF65-F5344CB8AC3E}">
        <p14:creationId xmlns:p14="http://schemas.microsoft.com/office/powerpoint/2010/main" val="138975669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6343BB-08B3-49E2-BC69-E0A5FF46C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A81430-71BE-45C8-9A8C-8C2C3DC5A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F037D9-8CBB-4BF7-A826-6C36C36A3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EF267E-1E5B-4056-8C02-25220D65C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0D0B73-8745-428D-92C5-7EFC240375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167BBF-62AE-4D99-B221-63817E3D14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28E3E5-0C75-43B9-A584-2759AC6017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488916-ADD8-465F-A68D-A893320CC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B9528F-DEFF-47B3-9860-690D789784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CCA2CD-F940-4CD9-88A9-A86FAFCF0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A8AA66-91AF-491F-BE4D-1DDC57D5D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4_题后延伸">
    <p:bg>
      <p:bgPr>
        <a:solidFill>
          <a:srgbClr val="4A6654"/>
        </a:solidFill>
        <a:effectLst/>
      </p:bgPr>
    </p:bg>
    <p:spTree>
      <p:nvGrpSpPr>
        <p:cNvPr id="1" name=""/>
        <p:cNvGrpSpPr/>
        <p:nvPr/>
      </p:nvGrpSpPr>
      <p:grpSpPr>
        <a:xfrm>
          <a:off x="0" y="0"/>
          <a:ext cx="0" cy="0"/>
        </a:xfrm>
      </p:grpSpPr>
      <p:sp>
        <p:nvSpPr>
          <p:cNvPr id="22" name="任意形状 21">
            <a:extLst>
              <a:ext uri="{FF2B5EF4-FFF2-40B4-BE49-F238E27FC236}">
                <a16:creationId xmlns:a16="http://schemas.microsoft.com/office/drawing/2014/main" id="{9BBE2139-40A7-AB42-86C0-7CEFA6F05077}"/>
              </a:ext>
            </a:extLst>
          </p:cNvPr>
          <p:cNvSpPr/>
          <p:nvPr userDrawn="1"/>
        </p:nvSpPr>
        <p:spPr>
          <a:xfrm>
            <a:off x="0" y="0"/>
            <a:ext cx="838090" cy="707886"/>
          </a:xfrm>
          <a:custGeom>
            <a:gdLst>
              <a:gd name="connsiteX0" fmla="*/ 0 w 670093"/>
              <a:gd name="connsiteY0" fmla="*/ 0 h 425685"/>
              <a:gd name="connsiteX1" fmla="*/ 670093 w 670093"/>
              <a:gd name="connsiteY1" fmla="*/ 0 h 425685"/>
              <a:gd name="connsiteX2" fmla="*/ 664674 w 670093"/>
              <a:gd name="connsiteY2" fmla="*/ 53757 h 425685"/>
              <a:gd name="connsiteX3" fmla="*/ 208333 w 670093"/>
              <a:gd name="connsiteY3" fmla="*/ 425685 h 425685"/>
              <a:gd name="connsiteX4" fmla="*/ 27021 w 670093"/>
              <a:gd name="connsiteY4" fmla="*/ 389080 h 425685"/>
              <a:gd name="connsiteX5" fmla="*/ 0 w 670093"/>
              <a:gd name="connsiteY5" fmla="*/ 374413 h 4256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0093" h="425684">
                <a:moveTo>
                  <a:pt x="0" y="0"/>
                </a:moveTo>
                <a:lnTo>
                  <a:pt x="670093" y="0"/>
                </a:lnTo>
                <a:lnTo>
                  <a:pt x="664674" y="53757"/>
                </a:lnTo>
                <a:cubicBezTo>
                  <a:pt x="621239" y="266015"/>
                  <a:pt x="433432" y="425685"/>
                  <a:pt x="208333" y="425685"/>
                </a:cubicBezTo>
                <a:cubicBezTo>
                  <a:pt x="144019" y="425685"/>
                  <a:pt x="82749" y="412651"/>
                  <a:pt x="27021" y="389080"/>
                </a:cubicBezTo>
                <a:lnTo>
                  <a:pt x="0" y="374413"/>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ctr"/>
            <a:endParaRPr kumimoji="1" lang="zh-CN" altLang="en-US">
              <a:solidFill>
                <a:prstClr val="white"/>
              </a:solidFill>
            </a:endParaRPr>
          </a:p>
        </p:txBody>
      </p:sp>
      <p:sp>
        <p:nvSpPr>
          <p:cNvPr id="9" name="圆角矩形 8">
            <a:extLst>
              <a:ext uri="{FF2B5EF4-FFF2-40B4-BE49-F238E27FC236}">
                <a16:creationId xmlns:a16="http://schemas.microsoft.com/office/drawing/2014/main" id="{E0486A5D-7556-7042-BA31-57DC3C31B7F0}"/>
              </a:ext>
            </a:extLst>
          </p:cNvPr>
          <p:cNvSpPr/>
          <p:nvPr userDrawn="1"/>
        </p:nvSpPr>
        <p:spPr>
          <a:xfrm>
            <a:off x="430172" y="707886"/>
            <a:ext cx="11330068" cy="5818251"/>
          </a:xfrm>
          <a:prstGeom prst="roundRect">
            <a:avLst>
              <a:gd name="adj" fmla="val 1925"/>
            </a:avLst>
          </a:prstGeom>
          <a:pattFill prst="smGrid">
            <a:fgClr>
              <a:schemeClr val="bg1">
                <a:lumMod val="95000"/>
              </a:schemeClr>
            </a:fgClr>
            <a:bgClr>
              <a:schemeClr val="bg1"/>
            </a:bgClr>
          </a:pattFill>
          <a:ln>
            <a:noFill/>
          </a:ln>
          <a:effectLst>
            <a:outerShdw blurRad="762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ctr"/>
            <a:endParaRPr kumimoji="1" lang="zh-CN" altLang="en-US">
              <a:solidFill>
                <a:prstClr val="white"/>
              </a:solidFill>
            </a:endParaRPr>
          </a:p>
        </p:txBody>
      </p:sp>
    </p:spTree>
    <p:extLst>
      <p:ext uri="{BB962C8B-B14F-4D97-AF65-F5344CB8AC3E}">
        <p14:creationId xmlns:p14="http://schemas.microsoft.com/office/powerpoint/2010/main" val="175257995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
    <p:bg>
      <p:bgPr>
        <a:solidFill>
          <a:srgbClr val="F0F0F0"/>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335775072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bg>
      <p:bgPr>
        <a:solidFill>
          <a:srgbClr val="4A6654"/>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400375379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8_空白">
    <p:spTree>
      <p:nvGrpSpPr>
        <p:cNvPr id="1" name=""/>
        <p:cNvGrpSpPr/>
        <p:nvPr/>
      </p:nvGrpSpPr>
      <p:grpSpPr>
        <a:xfrm>
          <a:off x="0" y="0"/>
          <a:ext cx="0" cy="0"/>
        </a:xfrm>
      </p:grpSpPr>
    </p:spTree>
    <p:extLst>
      <p:ext uri="{BB962C8B-B14F-4D97-AF65-F5344CB8AC3E}">
        <p14:creationId xmlns:p14="http://schemas.microsoft.com/office/powerpoint/2010/main" val="503384906"/>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方法技巧">
    <p:bg>
      <p:bgPr>
        <a:solidFill>
          <a:schemeClr val="bg1">
            <a:lumMod val="95000"/>
          </a:schemeClr>
        </a:solidFill>
        <a:effectLst/>
      </p:bgPr>
    </p:bg>
    <p:spTree>
      <p:nvGrpSpPr>
        <p:cNvPr id="1" name=""/>
        <p:cNvGrpSpPr/>
        <p:nvPr/>
      </p:nvGrpSpPr>
      <p:grpSpPr>
        <a:xfrm>
          <a:off x="0" y="0"/>
          <a:ext cx="0" cy="0"/>
        </a:xfrm>
      </p:grpSpPr>
      <p:grpSp>
        <p:nvGrpSpPr>
          <p:cNvPr id="10" name="组合 9">
            <a:extLst>
              <a:ext uri="{FF2B5EF4-FFF2-40B4-BE49-F238E27FC236}">
                <a16:creationId xmlns:a16="http://schemas.microsoft.com/office/drawing/2014/main" id="{1F751334-9570-49D6-9923-F89126B4A769}"/>
              </a:ext>
            </a:extLst>
          </p:cNvPr>
          <p:cNvGrpSpPr/>
          <p:nvPr userDrawn="1"/>
        </p:nvGrpSpPr>
        <p:grpSpPr>
          <a:xfrm>
            <a:off x="-21974" y="88336"/>
            <a:ext cx="11880703" cy="6392851"/>
            <a:chOff x="-21974" y="88336"/>
            <a:chExt cx="11880703" cy="6392851"/>
          </a:xfrm>
        </p:grpSpPr>
        <p:sp>
          <p:nvSpPr>
            <p:cNvPr id="11" name="矩形 10">
              <a:extLst>
                <a:ext uri="{FF2B5EF4-FFF2-40B4-BE49-F238E27FC236}">
                  <a16:creationId xmlns:a16="http://schemas.microsoft.com/office/drawing/2014/main" id="{D670C281-D903-4157-BB15-2B8FCB97FA1E}"/>
                </a:ext>
              </a:extLst>
            </p:cNvPr>
            <p:cNvSpPr/>
            <p:nvPr/>
          </p:nvSpPr>
          <p:spPr>
            <a:xfrm>
              <a:off x="333270" y="575985"/>
              <a:ext cx="11525459" cy="5905202"/>
            </a:xfrm>
            <a:prstGeom prst="rect">
              <a:avLst/>
            </a:prstGeom>
            <a:solidFill>
              <a:schemeClr val="bg1"/>
            </a:solidFill>
            <a:ln w="28575">
              <a:solidFill>
                <a:srgbClr val="4A66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ctr"/>
              <a:endParaRPr lang="zh-CN" altLang="en-US">
                <a:solidFill>
                  <a:prstClr val="white"/>
                </a:solidFill>
              </a:endParaRPr>
            </a:p>
          </p:txBody>
        </p:sp>
        <p:sp>
          <p:nvSpPr>
            <p:cNvPr id="13" name="Rectangle 4">
              <a:extLst>
                <a:ext uri="{FF2B5EF4-FFF2-40B4-BE49-F238E27FC236}">
                  <a16:creationId xmlns:a16="http://schemas.microsoft.com/office/drawing/2014/main" id="{10A8F4F5-83CA-4DFF-9FC0-BAA7792DC11D}"/>
                </a:ext>
              </a:extLst>
            </p:cNvPr>
            <p:cNvSpPr/>
            <p:nvPr/>
          </p:nvSpPr>
          <p:spPr>
            <a:xfrm>
              <a:off x="-21974" y="88336"/>
              <a:ext cx="1868708" cy="405458"/>
            </a:xfrm>
            <a:prstGeom prst="rect">
              <a:avLst/>
            </a:prstGeom>
            <a:solidFill>
              <a:srgbClr val="486553"/>
            </a:solidFill>
            <a:ln>
              <a:noFill/>
            </a:ln>
            <a:effectLst>
              <a:outerShdw blurRad="1524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marL="0" algn="ctr" defTabSz="1219140" rtl="0" eaLnBrk="1" latinLnBrk="0" hangingPunct="1"/>
              <a:r>
                <a:rPr lang="zh-CN" altLang="en-US" sz="2600" kern="1200">
                  <a:solidFill>
                    <a:prstClr val="white"/>
                  </a:solidFill>
                  <a:latin typeface="微软雅黑" panose="020b0503020204020204" pitchFamily="34" charset="-122"/>
                  <a:ea typeface="微软雅黑" panose="020b0503020204020204" pitchFamily="34" charset="-122"/>
                  <a:cs typeface="+mn-cs"/>
                </a:rPr>
                <a:t>判断与填充</a:t>
              </a:r>
              <a:endParaRPr lang="en-US" sz="2600" kern="1200">
                <a:solidFill>
                  <a:prstClr val="white"/>
                </a:solidFill>
                <a:latin typeface="微软雅黑" panose="020b0503020204020204" pitchFamily="34" charset="-122"/>
                <a:ea typeface="微软雅黑" panose="020b0503020204020204" pitchFamily="34" charset="-122"/>
                <a:cs typeface="+mn-cs"/>
              </a:endParaRPr>
            </a:p>
          </p:txBody>
        </p:sp>
      </p:grpSp>
    </p:spTree>
    <p:extLst>
      <p:ext uri="{BB962C8B-B14F-4D97-AF65-F5344CB8AC3E}">
        <p14:creationId xmlns:p14="http://schemas.microsoft.com/office/powerpoint/2010/main" val="375511736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方法技巧">
    <p:bg>
      <p:bgPr>
        <a:solidFill>
          <a:schemeClr val="bg1">
            <a:lumMod val="95000"/>
          </a:schemeClr>
        </a:solidFill>
        <a:effectLst/>
      </p:bgPr>
    </p:bg>
    <p:spTree>
      <p:nvGrpSpPr>
        <p:cNvPr id="1" name=""/>
        <p:cNvGrpSpPr/>
        <p:nvPr/>
      </p:nvGrpSpPr>
      <p:grpSpPr>
        <a:xfrm>
          <a:off x="0" y="0"/>
          <a:ext cx="0" cy="0"/>
        </a:xfrm>
      </p:grpSpPr>
      <p:grpSp>
        <p:nvGrpSpPr>
          <p:cNvPr id="10" name="组合 9">
            <a:extLst>
              <a:ext uri="{FF2B5EF4-FFF2-40B4-BE49-F238E27FC236}">
                <a16:creationId xmlns:a16="http://schemas.microsoft.com/office/drawing/2014/main" id="{1F751334-9570-49D6-9923-F89126B4A769}"/>
              </a:ext>
            </a:extLst>
          </p:cNvPr>
          <p:cNvGrpSpPr/>
          <p:nvPr userDrawn="1"/>
        </p:nvGrpSpPr>
        <p:grpSpPr>
          <a:xfrm>
            <a:off x="-21974" y="88336"/>
            <a:ext cx="11880703" cy="6392851"/>
            <a:chOff x="-21974" y="88336"/>
            <a:chExt cx="11880703" cy="6392851"/>
          </a:xfrm>
        </p:grpSpPr>
        <p:sp>
          <p:nvSpPr>
            <p:cNvPr id="11" name="矩形 10">
              <a:extLst>
                <a:ext uri="{FF2B5EF4-FFF2-40B4-BE49-F238E27FC236}">
                  <a16:creationId xmlns:a16="http://schemas.microsoft.com/office/drawing/2014/main" id="{D670C281-D903-4157-BB15-2B8FCB97FA1E}"/>
                </a:ext>
              </a:extLst>
            </p:cNvPr>
            <p:cNvSpPr/>
            <p:nvPr/>
          </p:nvSpPr>
          <p:spPr>
            <a:xfrm>
              <a:off x="333270" y="575985"/>
              <a:ext cx="11525459" cy="5905202"/>
            </a:xfrm>
            <a:prstGeom prst="rect">
              <a:avLst/>
            </a:prstGeom>
            <a:solidFill>
              <a:schemeClr val="bg1"/>
            </a:solidFill>
            <a:ln w="28575">
              <a:solidFill>
                <a:srgbClr val="4A66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ctr"/>
              <a:endParaRPr lang="zh-CN" altLang="en-US">
                <a:solidFill>
                  <a:prstClr val="white"/>
                </a:solidFill>
              </a:endParaRPr>
            </a:p>
          </p:txBody>
        </p:sp>
        <p:sp>
          <p:nvSpPr>
            <p:cNvPr id="13" name="Rectangle 4">
              <a:extLst>
                <a:ext uri="{FF2B5EF4-FFF2-40B4-BE49-F238E27FC236}">
                  <a16:creationId xmlns:a16="http://schemas.microsoft.com/office/drawing/2014/main" id="{10A8F4F5-83CA-4DFF-9FC0-BAA7792DC11D}"/>
                </a:ext>
              </a:extLst>
            </p:cNvPr>
            <p:cNvSpPr/>
            <p:nvPr/>
          </p:nvSpPr>
          <p:spPr>
            <a:xfrm>
              <a:off x="-21974" y="88336"/>
              <a:ext cx="3956940" cy="405458"/>
            </a:xfrm>
            <a:prstGeom prst="rect">
              <a:avLst/>
            </a:prstGeom>
            <a:solidFill>
              <a:srgbClr val="486553"/>
            </a:solidFill>
            <a:ln>
              <a:noFill/>
            </a:ln>
            <a:effectLst>
              <a:outerShdw blurRad="1524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marL="0" algn="ctr" defTabSz="1219140" rtl="0" eaLnBrk="1" latinLnBrk="0" hangingPunct="1"/>
              <a:r>
                <a:rPr lang="zh-CN" altLang="zh-CN" sz="2600" kern="1200">
                  <a:solidFill>
                    <a:prstClr val="white"/>
                  </a:solidFill>
                  <a:latin typeface="微软雅黑" panose="020b0503020204020204" pitchFamily="34" charset="-122"/>
                  <a:ea typeface="微软雅黑" panose="020b0503020204020204" pitchFamily="34" charset="-122"/>
                  <a:cs typeface="+mn-cs"/>
                </a:rPr>
                <a:t>思维延伸</a:t>
              </a:r>
              <a:r>
                <a:rPr lang="en-US" altLang="zh-CN" sz="2600" kern="1200">
                  <a:solidFill>
                    <a:prstClr val="white"/>
                  </a:solidFill>
                  <a:latin typeface="微软雅黑" panose="020b0503020204020204" pitchFamily="34" charset="-122"/>
                  <a:ea typeface="微软雅黑" panose="020b0503020204020204" pitchFamily="34" charset="-122"/>
                  <a:cs typeface="+mn-cs"/>
                </a:rPr>
                <a:t>——</a:t>
              </a:r>
              <a:r>
                <a:rPr lang="zh-CN" altLang="zh-CN" sz="2600" kern="1200">
                  <a:solidFill>
                    <a:prstClr val="white"/>
                  </a:solidFill>
                  <a:latin typeface="微软雅黑" panose="020b0503020204020204" pitchFamily="34" charset="-122"/>
                  <a:ea typeface="微软雅黑" panose="020b0503020204020204" pitchFamily="34" charset="-122"/>
                  <a:cs typeface="+mn-cs"/>
                </a:rPr>
                <a:t>判断与填充</a:t>
              </a:r>
              <a:endParaRPr lang="en-US" sz="2600" kern="1200">
                <a:solidFill>
                  <a:prstClr val="white"/>
                </a:solidFill>
                <a:latin typeface="微软雅黑" panose="020b0503020204020204" pitchFamily="34" charset="-122"/>
                <a:ea typeface="微软雅黑" panose="020b0503020204020204" pitchFamily="34" charset="-122"/>
                <a:cs typeface="+mn-cs"/>
              </a:endParaRPr>
            </a:p>
          </p:txBody>
        </p:sp>
      </p:grpSp>
    </p:spTree>
    <p:extLst>
      <p:ext uri="{BB962C8B-B14F-4D97-AF65-F5344CB8AC3E}">
        <p14:creationId xmlns:p14="http://schemas.microsoft.com/office/powerpoint/2010/main" val="317733561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方法技巧">
    <p:bg>
      <p:bgPr>
        <a:solidFill>
          <a:schemeClr val="bg1">
            <a:lumMod val="95000"/>
          </a:schemeClr>
        </a:solidFill>
        <a:effectLst/>
      </p:bgPr>
    </p:bg>
    <p:spTree>
      <p:nvGrpSpPr>
        <p:cNvPr id="1" name=""/>
        <p:cNvGrpSpPr/>
        <p:nvPr/>
      </p:nvGrpSpPr>
      <p:grpSpPr>
        <a:xfrm>
          <a:off x="0" y="0"/>
          <a:ext cx="0" cy="0"/>
        </a:xfrm>
      </p:grpSpPr>
      <p:sp>
        <p:nvSpPr>
          <p:cNvPr id="11" name="矩形 10">
            <a:extLst>
              <a:ext uri="{FF2B5EF4-FFF2-40B4-BE49-F238E27FC236}">
                <a16:creationId xmlns:a16="http://schemas.microsoft.com/office/drawing/2014/main" id="{D670C281-D903-4157-BB15-2B8FCB97FA1E}"/>
              </a:ext>
            </a:extLst>
          </p:cNvPr>
          <p:cNvSpPr/>
          <p:nvPr/>
        </p:nvSpPr>
        <p:spPr>
          <a:xfrm>
            <a:off x="333270" y="575985"/>
            <a:ext cx="11525459" cy="5905202"/>
          </a:xfrm>
          <a:prstGeom prst="rect">
            <a:avLst/>
          </a:prstGeom>
          <a:solidFill>
            <a:schemeClr val="bg1"/>
          </a:solidFill>
          <a:ln w="28575">
            <a:solidFill>
              <a:srgbClr val="4A66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ctr"/>
            <a:endParaRPr lang="zh-CN" altLang="en-US">
              <a:solidFill>
                <a:prstClr val="white"/>
              </a:solidFill>
            </a:endParaRPr>
          </a:p>
        </p:txBody>
      </p:sp>
      <p:sp>
        <p:nvSpPr>
          <p:cNvPr id="7" name="Rectangle 4">
            <a:extLst>
              <a:ext uri="{FF2B5EF4-FFF2-40B4-BE49-F238E27FC236}">
                <a16:creationId xmlns:a16="http://schemas.microsoft.com/office/drawing/2014/main" id="{10A8F4F5-83CA-4DFF-9FC0-BAA7792DC11D}"/>
              </a:ext>
            </a:extLst>
          </p:cNvPr>
          <p:cNvSpPr/>
          <p:nvPr userDrawn="1"/>
        </p:nvSpPr>
        <p:spPr>
          <a:xfrm>
            <a:off x="-21974" y="88336"/>
            <a:ext cx="3596900" cy="405458"/>
          </a:xfrm>
          <a:prstGeom prst="rect">
            <a:avLst/>
          </a:prstGeom>
          <a:solidFill>
            <a:srgbClr val="486553"/>
          </a:solidFill>
          <a:ln>
            <a:noFill/>
          </a:ln>
          <a:effectLst>
            <a:outerShdw blurRad="152400" sx="102000" sy="102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marL="0" algn="ctr" defTabSz="1219140" rtl="0" eaLnBrk="1" latinLnBrk="0" hangingPunct="1"/>
            <a:r>
              <a:rPr lang="zh-CN" altLang="zh-CN" sz="2600" kern="1200">
                <a:solidFill>
                  <a:prstClr val="white"/>
                </a:solidFill>
                <a:latin typeface="微软雅黑" panose="020b0503020204020204" pitchFamily="34" charset="-122"/>
                <a:ea typeface="微软雅黑" panose="020b0503020204020204" pitchFamily="34" charset="-122"/>
                <a:cs typeface="+mn-cs"/>
              </a:rPr>
              <a:t>思维延伸</a:t>
            </a:r>
            <a:r>
              <a:rPr lang="en-US" altLang="zh-CN" sz="2600" kern="1200">
                <a:solidFill>
                  <a:prstClr val="white"/>
                </a:solidFill>
                <a:latin typeface="微软雅黑" panose="020b0503020204020204" pitchFamily="34" charset="-122"/>
                <a:ea typeface="微软雅黑" panose="020b0503020204020204" pitchFamily="34" charset="-122"/>
                <a:cs typeface="+mn-cs"/>
              </a:rPr>
              <a:t>——</a:t>
            </a:r>
            <a:r>
              <a:rPr lang="zh-CN" altLang="zh-CN" sz="2600" kern="1200">
                <a:solidFill>
                  <a:prstClr val="white"/>
                </a:solidFill>
                <a:latin typeface="微软雅黑" panose="020b0503020204020204" pitchFamily="34" charset="-122"/>
                <a:ea typeface="微软雅黑" panose="020b0503020204020204" pitchFamily="34" charset="-122"/>
                <a:cs typeface="+mn-cs"/>
              </a:rPr>
              <a:t>判断</a:t>
            </a:r>
            <a:r>
              <a:rPr lang="zh-CN" altLang="en-US" sz="2600" kern="1200">
                <a:solidFill>
                  <a:prstClr val="white"/>
                </a:solidFill>
                <a:latin typeface="微软雅黑" panose="020b0503020204020204" pitchFamily="34" charset="-122"/>
                <a:ea typeface="微软雅黑" panose="020b0503020204020204" pitchFamily="34" charset="-122"/>
                <a:cs typeface="+mn-cs"/>
              </a:rPr>
              <a:t>正误</a:t>
            </a:r>
            <a:endParaRPr lang="en-US" sz="2600" kern="1200">
              <a:solidFill>
                <a:prstClr val="white"/>
              </a:solidFill>
              <a:latin typeface="微软雅黑" panose="020b0503020204020204" pitchFamily="34" charset="-122"/>
              <a:ea typeface="微软雅黑" panose="020b0503020204020204" pitchFamily="34" charset="-122"/>
              <a:cs typeface="+mn-cs"/>
            </a:endParaRPr>
          </a:p>
        </p:txBody>
      </p:sp>
    </p:spTree>
    <p:extLst>
      <p:ext uri="{BB962C8B-B14F-4D97-AF65-F5344CB8AC3E}">
        <p14:creationId xmlns:p14="http://schemas.microsoft.com/office/powerpoint/2010/main" val="36869723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自定义版式">
    <p:bg>
      <p:bgPr>
        <a:solidFill>
          <a:schemeClr val="bg1"/>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2525660784"/>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blipFill dpi="0" rotWithShape="1">
          <a:blip r:embed="rId1">
            <a:alphaModFix amt="10000"/>
            <a:lum/>
          </a:blip>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1523802" y="1122623"/>
            <a:ext cx="9142810" cy="2388153"/>
          </a:xfrm>
          <a:prstGeom prst="rect">
            <a:avLst/>
          </a:prstGeom>
        </p:spPr>
        <p:txBody>
          <a:bodyPr anchor="b"/>
          <a:lstStyle>
            <a:lvl1pPr algn="ctr">
              <a:defRPr sz="5999"/>
            </a:lvl1pPr>
          </a:lstStyle>
          <a:p>
            <a:r>
              <a:rPr lang="zh-CN" altLang="en-US"/>
              <a:t>单击此处编辑母版标题样式</a:t>
            </a:r>
          </a:p>
        </p:txBody>
      </p:sp>
      <p:sp>
        <p:nvSpPr>
          <p:cNvPr id="3" name="副标题 2"/>
          <p:cNvSpPr>
            <a:spLocks noGrp="1"/>
          </p:cNvSpPr>
          <p:nvPr>
            <p:ph type="subTitle" idx="1"/>
          </p:nvPr>
        </p:nvSpPr>
        <p:spPr>
          <a:xfrm>
            <a:off x="1523802" y="3602872"/>
            <a:ext cx="9142810" cy="1656145"/>
          </a:xfrm>
          <a:prstGeom prst="rect">
            <a:avLst/>
          </a:prstGeom>
        </p:spPr>
        <p:txBody>
          <a:bodyPr/>
          <a:lstStyle>
            <a:lvl1pPr marL="0" indent="0" algn="ctr">
              <a:buNone/>
              <a:defRPr sz="2400"/>
            </a:lvl1pPr>
            <a:lvl2pPr marL="457154" indent="0" algn="ctr">
              <a:buNone/>
              <a:defRPr sz="2000"/>
            </a:lvl2pPr>
            <a:lvl3pPr marL="914309" indent="0" algn="ctr">
              <a:buNone/>
              <a:defRPr sz="1800"/>
            </a:lvl3pPr>
            <a:lvl4pPr marL="1371463" indent="0" algn="ctr">
              <a:buNone/>
              <a:defRPr sz="1600"/>
            </a:lvl4pPr>
            <a:lvl5pPr marL="1828617" indent="0" algn="ctr">
              <a:buNone/>
              <a:defRPr sz="1600"/>
            </a:lvl5pPr>
            <a:lvl6pPr marL="2285771" indent="0" algn="ctr">
              <a:buNone/>
              <a:defRPr sz="1600"/>
            </a:lvl6pPr>
            <a:lvl7pPr marL="2742926" indent="0" algn="ctr">
              <a:buNone/>
              <a:defRPr sz="1600"/>
            </a:lvl7pPr>
            <a:lvl8pPr marL="3200080" indent="0" algn="ctr">
              <a:buNone/>
              <a:defRPr sz="1600"/>
            </a:lvl8pPr>
            <a:lvl9pPr marL="3657234"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a:xfrm>
            <a:off x="838091" y="6357822"/>
            <a:ext cx="2742843" cy="365210"/>
          </a:xfrm>
          <a:prstGeom prst="rect">
            <a:avLst/>
          </a:prstGeom>
        </p:spPr>
        <p:txBody>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fld id="{F82FBE09-B186-4CD5-9BE8-20EEB55D100C}" type="datetimeFigureOut">
              <a:rPr lang="zh-CN" altLang="en-US" smtClean="0"/>
              <a:t>2024/3/4</a:t>
            </a:fld>
            <a:endParaRPr lang="zh-CN" altLang="en-US"/>
          </a:p>
        </p:txBody>
      </p:sp>
      <p:sp>
        <p:nvSpPr>
          <p:cNvPr id="5" name="页脚占位符 4"/>
          <p:cNvSpPr>
            <a:spLocks noGrp="1"/>
          </p:cNvSpPr>
          <p:nvPr>
            <p:ph type="ftr" sz="quarter" idx="11"/>
          </p:nvPr>
        </p:nvSpPr>
        <p:spPr>
          <a:xfrm>
            <a:off x="4038075" y="6357822"/>
            <a:ext cx="4114264" cy="365210"/>
          </a:xfrm>
          <a:prstGeom prst="rect">
            <a:avLst/>
          </a:prstGeom>
        </p:spPr>
        <p:txBody>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09479" y="6357822"/>
            <a:ext cx="2742843" cy="365210"/>
          </a:xfrm>
          <a:prstGeom prst="rect">
            <a:avLst/>
          </a:prstGeom>
        </p:spPr>
        <p:txBody>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fld id="{A1D107C6-7EE9-428E-8901-685B89BEDB69}" type="slidenum">
              <a:rPr lang="zh-CN" altLang="en-US" smtClean="0"/>
              <a:t>‹#›</a:t>
            </a:fld>
            <a:endParaRPr lang="zh-CN" altLang="en-US"/>
          </a:p>
        </p:txBody>
      </p:sp>
    </p:spTree>
    <p:extLst>
      <p:ext uri="{BB962C8B-B14F-4D97-AF65-F5344CB8AC3E}">
        <p14:creationId xmlns:p14="http://schemas.microsoft.com/office/powerpoint/2010/main" val="1077153513"/>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自定义版式">
    <p:bg>
      <p:bgPr>
        <a:solidFill>
          <a:srgbClr val="4A6654"/>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321760927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596594042"/>
      </p:ext>
    </p:extLst>
  </p:cSld>
  <p:clrMap bg1="lt1" tx1="dk1" bg2="lt2" tx2="dk2" accent1="accent1" accent2="accent2" accent3="accent3" accent4="accent4" accent5="accent5" accent6="accent6" hlink="hlink" folHlink="folHlink"/>
  <p:sldLayoutIdLst>
    <p:sldLayoutId id="2147483660" r:id="rId1"/>
    <p:sldLayoutId id="2147483867" r:id="rId2"/>
    <p:sldLayoutId id="2147483868" r:id="rId3"/>
    <p:sldLayoutId id="2147483869" r:id="rId4"/>
    <p:sldLayoutId id="2147483870" r:id="rId5"/>
    <p:sldLayoutId id="2147483871" r:id="rId6"/>
    <p:sldLayoutId id="2147483875" r:id="rId7"/>
    <p:sldLayoutId id="2147483876" r:id="rId8"/>
    <p:sldLayoutId id="2147483877" r:id="rId9"/>
    <p:sldLayoutId id="2147483878" r:id="rId10"/>
  </p:sldLayoutIdLst>
  <p:transition/>
  <p:timing/>
  <p:txStyles>
    <p:titleStyle>
      <a:lvl1pPr algn="ctr" defTabSz="1219140" rtl="0" eaLnBrk="1" latinLnBrk="0" hangingPunct="1">
        <a:spcBef>
          <a:spcPct val="0"/>
        </a:spcBef>
        <a:buNone/>
        <a:defRPr sz="5900" kern="1200">
          <a:solidFill>
            <a:schemeClr val="tx1"/>
          </a:solidFill>
          <a:latin typeface="+mj-lt"/>
          <a:ea typeface="+mj-ea"/>
          <a:cs typeface="+mj-cs"/>
        </a:defRPr>
      </a:lvl1pPr>
    </p:titleStyle>
    <p:bodyStyle>
      <a:lvl1pPr marL="457178" indent="-457178" algn="l" defTabSz="1219140"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550" indent="-380981" algn="l" defTabSz="1219140"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3925" indent="-304784" algn="l" defTabSz="121914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493" indent="-304784" algn="l" defTabSz="1219140"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062" indent="-304784" algn="l" defTabSz="1219140"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632" indent="-304784" algn="l" defTabSz="1219140"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202" indent="-304784" algn="l" defTabSz="1219140"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772" indent="-304784" algn="l" defTabSz="1219140"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341" indent="-304784" algn="l" defTabSz="1219140"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10000221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 name="Picture 2" descr="https://img0.baidu.com/it/u=2201629570,2926481703&amp;fm=253&amp;fmt=auto&amp;app=120&amp;f=JPEG?w=1280&amp;h=800"/>
          <p:cNvPicPr>
            <a:picLocks noChangeAspect="1" noChangeArrowheads="1"/>
          </p:cNvPicPr>
          <p:nvPr/>
        </p:nvPicPr>
        <p:blipFill>
          <a:blip r:embed="rId2">
            <a:extLst>
              <a:ext uri="{28A0092B-C50C-407E-A947-70E740481C1C}">
                <a14:useLocalDpi xmlns:a14="http://schemas.microsoft.com/office/drawing/2010/main" val="0"/>
              </a:ext>
            </a:extLst>
          </a:blip>
          <a:srcRect b="10436"/>
          <a:stretch>
            <a:fillRect/>
          </a:stretch>
        </p:blipFill>
        <p:spPr bwMode="auto">
          <a:xfrm flipH="1">
            <a:off x="0" y="0"/>
            <a:ext cx="12189600" cy="6859587"/>
          </a:xfrm>
          <a:prstGeom prst="rect">
            <a:avLst/>
          </a:prstGeom>
          <a:noFill/>
          <a:extLst>
            <a:ext uri="{909E8E84-426E-40DD-AFC4-6F175D3DCCD1}">
              <a14:hiddenFill xmlns:a14="http://schemas.microsoft.com/office/drawing/2010/main">
                <a:solidFill>
                  <a:srgbClr val="FFFFFF"/>
                </a:solidFill>
              </a14:hiddenFill>
            </a:ext>
          </a:extLst>
        </p:spPr>
      </p:pic>
      <p:sp>
        <p:nvSpPr>
          <p:cNvPr id="17" name="矩形 16"/>
          <p:cNvSpPr/>
          <p:nvPr/>
        </p:nvSpPr>
        <p:spPr>
          <a:xfrm>
            <a:off x="1160613" y="1269553"/>
            <a:ext cx="9869186" cy="360040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rgbClr val="FFFFFF"/>
                </a:solidFill>
                <a:latin typeface="Arial"/>
                <a:ea typeface="+mn-ea"/>
                <a:cs typeface="+mn-cs"/>
              </a:defRPr>
            </a:lvl1pPr>
            <a:lvl2pPr marL="609570" algn="l" defTabSz="1219140" rtl="0" eaLnBrk="1" latinLnBrk="0" hangingPunct="1">
              <a:defRPr sz="2400" kern="1200">
                <a:solidFill>
                  <a:srgbClr val="FFFFFF"/>
                </a:solidFill>
                <a:latin typeface="Arial"/>
                <a:ea typeface="+mn-ea"/>
                <a:cs typeface="+mn-cs"/>
              </a:defRPr>
            </a:lvl2pPr>
            <a:lvl3pPr marL="1219140" algn="l" defTabSz="1219140" rtl="0" eaLnBrk="1" latinLnBrk="0" hangingPunct="1">
              <a:defRPr sz="2400" kern="1200">
                <a:solidFill>
                  <a:srgbClr val="FFFFFF"/>
                </a:solidFill>
                <a:latin typeface="Arial"/>
                <a:ea typeface="+mn-ea"/>
                <a:cs typeface="+mn-cs"/>
              </a:defRPr>
            </a:lvl3pPr>
            <a:lvl4pPr marL="1828709" algn="l" defTabSz="1219140" rtl="0" eaLnBrk="1" latinLnBrk="0" hangingPunct="1">
              <a:defRPr sz="2400" kern="1200">
                <a:solidFill>
                  <a:srgbClr val="FFFFFF"/>
                </a:solidFill>
                <a:latin typeface="Arial"/>
                <a:ea typeface="+mn-ea"/>
                <a:cs typeface="+mn-cs"/>
              </a:defRPr>
            </a:lvl4pPr>
            <a:lvl5pPr marL="2438278" algn="l" defTabSz="1219140" rtl="0" eaLnBrk="1" latinLnBrk="0" hangingPunct="1">
              <a:defRPr sz="2400" kern="1200">
                <a:solidFill>
                  <a:srgbClr val="FFFFFF"/>
                </a:solidFill>
                <a:latin typeface="Arial"/>
                <a:ea typeface="+mn-ea"/>
                <a:cs typeface="+mn-cs"/>
              </a:defRPr>
            </a:lvl5pPr>
            <a:lvl6pPr marL="3047848" algn="l" defTabSz="1219140" rtl="0" eaLnBrk="1" latinLnBrk="0" hangingPunct="1">
              <a:defRPr sz="2400" kern="1200">
                <a:solidFill>
                  <a:srgbClr val="FFFFFF"/>
                </a:solidFill>
                <a:latin typeface="Arial"/>
                <a:ea typeface="+mn-ea"/>
                <a:cs typeface="+mn-cs"/>
              </a:defRPr>
            </a:lvl6pPr>
            <a:lvl7pPr marL="3657418" algn="l" defTabSz="1219140" rtl="0" eaLnBrk="1" latinLnBrk="0" hangingPunct="1">
              <a:defRPr sz="2400" kern="1200">
                <a:solidFill>
                  <a:srgbClr val="FFFFFF"/>
                </a:solidFill>
                <a:latin typeface="Arial"/>
                <a:ea typeface="+mn-ea"/>
                <a:cs typeface="+mn-cs"/>
              </a:defRPr>
            </a:lvl7pPr>
            <a:lvl8pPr marL="4266987" algn="l" defTabSz="1219140" rtl="0" eaLnBrk="1" latinLnBrk="0" hangingPunct="1">
              <a:defRPr sz="2400" kern="1200">
                <a:solidFill>
                  <a:srgbClr val="FFFFFF"/>
                </a:solidFill>
                <a:latin typeface="Arial"/>
                <a:ea typeface="+mn-ea"/>
                <a:cs typeface="+mn-cs"/>
              </a:defRPr>
            </a:lvl8pPr>
            <a:lvl9pPr marL="4876557" algn="l" defTabSz="1219140"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9" name="文本框 28"/>
          <p:cNvSpPr txBox="1"/>
          <p:nvPr/>
        </p:nvSpPr>
        <p:spPr>
          <a:xfrm>
            <a:off x="4611022" y="1888009"/>
            <a:ext cx="2968368" cy="461665"/>
          </a:xfrm>
          <a:prstGeom prst="rect">
            <a:avLst/>
          </a:prstGeom>
          <a:noFill/>
        </p:spPr>
        <p:txBody>
          <a:bodyPr vert="horz" wrap="square" rtlCol="0">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ctr"/>
            <a:r>
              <a:rPr lang="zh-CN" altLang="zh-CN">
                <a:solidFill>
                  <a:prstClr val="white">
                    <a:lumMod val="50000"/>
                  </a:prstClr>
                </a:solidFill>
              </a:rPr>
              <a:t>专题</a:t>
            </a:r>
            <a:r>
              <a:rPr lang="en-US" altLang="zh-CN">
                <a:solidFill>
                  <a:prstClr val="white">
                    <a:lumMod val="50000"/>
                  </a:prstClr>
                </a:solidFill>
              </a:rPr>
              <a:t>(</a:t>
            </a:r>
            <a:r>
              <a:rPr lang="zh-CN" altLang="zh-CN">
                <a:solidFill>
                  <a:prstClr val="white">
                    <a:lumMod val="50000"/>
                  </a:prstClr>
                </a:solidFill>
              </a:rPr>
              <a:t>十</a:t>
            </a:r>
            <a:r>
              <a:rPr lang="zh-CN" altLang="en-US">
                <a:solidFill>
                  <a:prstClr val="white">
                    <a:lumMod val="50000"/>
                  </a:prstClr>
                </a:solidFill>
              </a:rPr>
              <a:t>四</a:t>
            </a:r>
            <a:r>
              <a:rPr lang="en-US" altLang="zh-CN">
                <a:solidFill>
                  <a:prstClr val="white">
                    <a:lumMod val="50000"/>
                  </a:prstClr>
                </a:solidFill>
              </a:rPr>
              <a:t>)</a:t>
            </a:r>
            <a:endParaRPr lang="zh-CN" altLang="en-US">
              <a:solidFill>
                <a:prstClr val="white">
                  <a:lumMod val="50000"/>
                </a:prstClr>
              </a:solidFill>
            </a:endParaRPr>
          </a:p>
        </p:txBody>
      </p:sp>
      <p:sp>
        <p:nvSpPr>
          <p:cNvPr id="9" name="文本框 8">
            <a:extLst>
              <a:ext uri="{FF2B5EF4-FFF2-40B4-BE49-F238E27FC236}">
                <a16:creationId xmlns:a16="http://schemas.microsoft.com/office/drawing/2014/main" id="{A7DF9EDC-A40F-4903-AFB2-934C6ABAF30F}"/>
              </a:ext>
            </a:extLst>
          </p:cNvPr>
          <p:cNvSpPr txBox="1"/>
          <p:nvPr/>
        </p:nvSpPr>
        <p:spPr>
          <a:xfrm>
            <a:off x="2092664" y="2537822"/>
            <a:ext cx="8005084" cy="1107996"/>
          </a:xfrm>
          <a:prstGeom prst="rect">
            <a:avLst/>
          </a:prstGeom>
          <a:noFill/>
        </p:spPr>
        <p:txBody>
          <a:bodyPr vert="horz" wrap="square" rtlCol="0">
            <a:spAutoFit/>
          </a:bodyPr>
          <a:lstStyle>
            <a:defPPr>
              <a:defRPr lang="zh-CN"/>
            </a:defPPr>
            <a:lvl1pPr marL="0" algn="ctr" defTabSz="1219140" rtl="0" eaLnBrk="1" latinLnBrk="0" hangingPunct="1">
              <a:defRPr sz="8800" b="1" kern="1200">
                <a:gradFill flip="none" rotWithShape="1">
                  <a:gsLst>
                    <a:gs pos="38000">
                      <a:srgbClr val="9E8348"/>
                    </a:gs>
                    <a:gs pos="71000">
                      <a:srgbClr val="FBF7F0"/>
                    </a:gs>
                    <a:gs pos="0">
                      <a:srgbClr val="FBF7F0"/>
                    </a:gs>
                    <a:gs pos="100000">
                      <a:srgbClr val="A0854A"/>
                    </a:gs>
                  </a:gsLst>
                  <a:lin ang="8100000" scaled="1"/>
                </a:gradFill>
                <a:latin typeface="微软雅黑 Light" panose="020b0502040204020203" pitchFamily="34" charset="-122"/>
                <a:ea typeface="锐字工房云字库细圆GBK" panose="02010604000000000000" pitchFamily="2" charset="-122"/>
                <a:cs typeface="+mn-ea"/>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r>
              <a:rPr lang="zh-CN" altLang="zh-CN" sz="6600" kern="100">
                <a:solidFill>
                  <a:prstClr val="black"/>
                </a:solidFill>
                <a:latin typeface="微软雅黑" panose="020b0503020204020204" pitchFamily="34" charset="-122"/>
                <a:ea typeface="微软雅黑" panose="020b0503020204020204" pitchFamily="34" charset="-122"/>
              </a:rPr>
              <a:t>实验与探究</a:t>
            </a:r>
          </a:p>
        </p:txBody>
      </p:sp>
    </p:spTree>
    <p:extLst>
      <p:ext uri="{BB962C8B-B14F-4D97-AF65-F5344CB8AC3E}">
        <p14:creationId xmlns:p14="http://schemas.microsoft.com/office/powerpoint/2010/main" val="2527076858"/>
      </p:ext>
    </p:extLst>
  </p:cSld>
  <p:clrMapOvr>
    <a:masterClrMapping/>
  </p:clrMapOvr>
  <mc:AlternateContent>
    <mc:Choice xmlns:p14="http://schemas.microsoft.com/office/powerpoint/2010/main" Requires="p14">
      <p:transition spd="slow" p14:dur="3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Picture 2" descr="https://img0.baidu.com/it/u=2201629570,2926481703&amp;fm=253&amp;fmt=auto&amp;app=120&amp;f=JPEG?w=1280&amp;h=800"/>
          <p:cNvPicPr>
            <a:picLocks noChangeAspect="1" noChangeArrowheads="1"/>
          </p:cNvPicPr>
          <p:nvPr/>
        </p:nvPicPr>
        <p:blipFill>
          <a:blip r:embed="rId2">
            <a:extLst>
              <a:ext uri="{28A0092B-C50C-407E-A947-70E740481C1C}">
                <a14:useLocalDpi xmlns:a14="http://schemas.microsoft.com/office/drawing/2010/main" val="0"/>
              </a:ext>
            </a:extLst>
          </a:blip>
          <a:srcRect b="10436"/>
          <a:stretch>
            <a:fillRect/>
          </a:stretch>
        </p:blipFill>
        <p:spPr bwMode="auto">
          <a:xfrm flipH="1">
            <a:off x="0" y="0"/>
            <a:ext cx="12189600" cy="6859587"/>
          </a:xfrm>
          <a:prstGeom prst="rect">
            <a:avLst/>
          </a:prstGeom>
          <a:noFill/>
          <a:extLst>
            <a:ext uri="{909E8E84-426E-40DD-AFC4-6F175D3DCCD1}">
              <a14:hiddenFill xmlns:a14="http://schemas.microsoft.com/office/drawing/2010/main">
                <a:solidFill>
                  <a:srgbClr val="FFFFFF"/>
                </a:solidFill>
              </a14:hiddenFill>
            </a:ext>
          </a:extLst>
        </p:spPr>
      </p:pic>
      <p:sp>
        <p:nvSpPr>
          <p:cNvPr id="12" name="矩形 11"/>
          <p:cNvSpPr/>
          <p:nvPr/>
        </p:nvSpPr>
        <p:spPr>
          <a:xfrm>
            <a:off x="2504749" y="1241"/>
            <a:ext cx="9685664" cy="6857107"/>
          </a:xfrm>
          <a:prstGeom prst="rect">
            <a:avLst/>
          </a:prstGeom>
          <a:solidFill>
            <a:srgbClr val="538F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rgbClr val="FFFFFF"/>
                </a:solidFill>
                <a:latin typeface="Arial"/>
                <a:ea typeface="+mn-ea"/>
                <a:cs typeface="+mn-cs"/>
              </a:defRPr>
            </a:lvl1pPr>
            <a:lvl2pPr marL="609570" algn="l" defTabSz="1219140" rtl="0" eaLnBrk="1" latinLnBrk="0" hangingPunct="1">
              <a:defRPr sz="2400" kern="1200">
                <a:solidFill>
                  <a:srgbClr val="FFFFFF"/>
                </a:solidFill>
                <a:latin typeface="Arial"/>
                <a:ea typeface="+mn-ea"/>
                <a:cs typeface="+mn-cs"/>
              </a:defRPr>
            </a:lvl2pPr>
            <a:lvl3pPr marL="1219140" algn="l" defTabSz="1219140" rtl="0" eaLnBrk="1" latinLnBrk="0" hangingPunct="1">
              <a:defRPr sz="2400" kern="1200">
                <a:solidFill>
                  <a:srgbClr val="FFFFFF"/>
                </a:solidFill>
                <a:latin typeface="Arial"/>
                <a:ea typeface="+mn-ea"/>
                <a:cs typeface="+mn-cs"/>
              </a:defRPr>
            </a:lvl3pPr>
            <a:lvl4pPr marL="1828709" algn="l" defTabSz="1219140" rtl="0" eaLnBrk="1" latinLnBrk="0" hangingPunct="1">
              <a:defRPr sz="2400" kern="1200">
                <a:solidFill>
                  <a:srgbClr val="FFFFFF"/>
                </a:solidFill>
                <a:latin typeface="Arial"/>
                <a:ea typeface="+mn-ea"/>
                <a:cs typeface="+mn-cs"/>
              </a:defRPr>
            </a:lvl4pPr>
            <a:lvl5pPr marL="2438278" algn="l" defTabSz="1219140" rtl="0" eaLnBrk="1" latinLnBrk="0" hangingPunct="1">
              <a:defRPr sz="2400" kern="1200">
                <a:solidFill>
                  <a:srgbClr val="FFFFFF"/>
                </a:solidFill>
                <a:latin typeface="Arial"/>
                <a:ea typeface="+mn-ea"/>
                <a:cs typeface="+mn-cs"/>
              </a:defRPr>
            </a:lvl5pPr>
            <a:lvl6pPr marL="3047848" algn="l" defTabSz="1219140" rtl="0" eaLnBrk="1" latinLnBrk="0" hangingPunct="1">
              <a:defRPr sz="2400" kern="1200">
                <a:solidFill>
                  <a:srgbClr val="FFFFFF"/>
                </a:solidFill>
                <a:latin typeface="Arial"/>
                <a:ea typeface="+mn-ea"/>
                <a:cs typeface="+mn-cs"/>
              </a:defRPr>
            </a:lvl6pPr>
            <a:lvl7pPr marL="3657418" algn="l" defTabSz="1219140" rtl="0" eaLnBrk="1" latinLnBrk="0" hangingPunct="1">
              <a:defRPr sz="2400" kern="1200">
                <a:solidFill>
                  <a:srgbClr val="FFFFFF"/>
                </a:solidFill>
                <a:latin typeface="Arial"/>
                <a:ea typeface="+mn-ea"/>
                <a:cs typeface="+mn-cs"/>
              </a:defRPr>
            </a:lvl7pPr>
            <a:lvl8pPr marL="4266987" algn="l" defTabSz="1219140" rtl="0" eaLnBrk="1" latinLnBrk="0" hangingPunct="1">
              <a:defRPr sz="2400" kern="1200">
                <a:solidFill>
                  <a:srgbClr val="FFFFFF"/>
                </a:solidFill>
                <a:latin typeface="Arial"/>
                <a:ea typeface="+mn-ea"/>
                <a:cs typeface="+mn-cs"/>
              </a:defRPr>
            </a:lvl8pPr>
            <a:lvl9pPr marL="4876557" algn="l" defTabSz="1219140" rtl="0" eaLnBrk="1" latinLnBrk="0" hangingPunct="1">
              <a:defRPr sz="2400" kern="1200">
                <a:solidFill>
                  <a:srgbClr val="FFFFFF"/>
                </a:solidFill>
                <a:latin typeface="Arial"/>
                <a:ea typeface="+mn-ea"/>
                <a:cs typeface="+mn-cs"/>
              </a:defRPr>
            </a:lvl9pPr>
          </a:lstStyle>
          <a:p>
            <a:pPr algn="ctr"/>
            <a:endParaRPr lang="zh-CN" altLang="en-US"/>
          </a:p>
        </p:txBody>
      </p:sp>
      <p:grpSp>
        <p:nvGrpSpPr>
          <p:cNvPr id="6" name="组合 5"/>
          <p:cNvGrpSpPr/>
          <p:nvPr/>
        </p:nvGrpSpPr>
        <p:grpSpPr>
          <a:xfrm>
            <a:off x="546193" y="2286022"/>
            <a:ext cx="10783351" cy="2252713"/>
            <a:chOff x="546264" y="2220012"/>
            <a:chExt cx="10784755" cy="2253006"/>
          </a:xfrm>
        </p:grpSpPr>
        <p:sp>
          <p:nvSpPr>
            <p:cNvPr id="29" name="矩形 28"/>
            <p:cNvSpPr/>
            <p:nvPr/>
          </p:nvSpPr>
          <p:spPr>
            <a:xfrm>
              <a:off x="546264" y="2222565"/>
              <a:ext cx="2254086" cy="2240929"/>
            </a:xfrm>
            <a:prstGeom prst="rect">
              <a:avLst/>
            </a:prstGeom>
            <a:solidFill>
              <a:srgbClr val="5A9B5B"/>
            </a:solidFill>
            <a:ln>
              <a:solidFill>
                <a:srgbClr val="5A9B5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rgbClr val="FFFFFF"/>
                  </a:solidFill>
                  <a:latin typeface="Arial"/>
                  <a:ea typeface="+mn-ea"/>
                  <a:cs typeface="+mn-cs"/>
                </a:defRPr>
              </a:lvl1pPr>
              <a:lvl2pPr marL="609570" algn="l" defTabSz="1219140" rtl="0" eaLnBrk="1" latinLnBrk="0" hangingPunct="1">
                <a:defRPr sz="2400" kern="1200">
                  <a:solidFill>
                    <a:srgbClr val="FFFFFF"/>
                  </a:solidFill>
                  <a:latin typeface="Arial"/>
                  <a:ea typeface="+mn-ea"/>
                  <a:cs typeface="+mn-cs"/>
                </a:defRPr>
              </a:lvl2pPr>
              <a:lvl3pPr marL="1219140" algn="l" defTabSz="1219140" rtl="0" eaLnBrk="1" latinLnBrk="0" hangingPunct="1">
                <a:defRPr sz="2400" kern="1200">
                  <a:solidFill>
                    <a:srgbClr val="FFFFFF"/>
                  </a:solidFill>
                  <a:latin typeface="Arial"/>
                  <a:ea typeface="+mn-ea"/>
                  <a:cs typeface="+mn-cs"/>
                </a:defRPr>
              </a:lvl3pPr>
              <a:lvl4pPr marL="1828709" algn="l" defTabSz="1219140" rtl="0" eaLnBrk="1" latinLnBrk="0" hangingPunct="1">
                <a:defRPr sz="2400" kern="1200">
                  <a:solidFill>
                    <a:srgbClr val="FFFFFF"/>
                  </a:solidFill>
                  <a:latin typeface="Arial"/>
                  <a:ea typeface="+mn-ea"/>
                  <a:cs typeface="+mn-cs"/>
                </a:defRPr>
              </a:lvl4pPr>
              <a:lvl5pPr marL="2438278" algn="l" defTabSz="1219140" rtl="0" eaLnBrk="1" latinLnBrk="0" hangingPunct="1">
                <a:defRPr sz="2400" kern="1200">
                  <a:solidFill>
                    <a:srgbClr val="FFFFFF"/>
                  </a:solidFill>
                  <a:latin typeface="Arial"/>
                  <a:ea typeface="+mn-ea"/>
                  <a:cs typeface="+mn-cs"/>
                </a:defRPr>
              </a:lvl5pPr>
              <a:lvl6pPr marL="3047848" algn="l" defTabSz="1219140" rtl="0" eaLnBrk="1" latinLnBrk="0" hangingPunct="1">
                <a:defRPr sz="2400" kern="1200">
                  <a:solidFill>
                    <a:srgbClr val="FFFFFF"/>
                  </a:solidFill>
                  <a:latin typeface="Arial"/>
                  <a:ea typeface="+mn-ea"/>
                  <a:cs typeface="+mn-cs"/>
                </a:defRPr>
              </a:lvl6pPr>
              <a:lvl7pPr marL="3657418" algn="l" defTabSz="1219140" rtl="0" eaLnBrk="1" latinLnBrk="0" hangingPunct="1">
                <a:defRPr sz="2400" kern="1200">
                  <a:solidFill>
                    <a:srgbClr val="FFFFFF"/>
                  </a:solidFill>
                  <a:latin typeface="Arial"/>
                  <a:ea typeface="+mn-ea"/>
                  <a:cs typeface="+mn-cs"/>
                </a:defRPr>
              </a:lvl7pPr>
              <a:lvl8pPr marL="4266987" algn="l" defTabSz="1219140" rtl="0" eaLnBrk="1" latinLnBrk="0" hangingPunct="1">
                <a:defRPr sz="2400" kern="1200">
                  <a:solidFill>
                    <a:srgbClr val="FFFFFF"/>
                  </a:solidFill>
                  <a:latin typeface="Arial"/>
                  <a:ea typeface="+mn-ea"/>
                  <a:cs typeface="+mn-cs"/>
                </a:defRPr>
              </a:lvl8pPr>
              <a:lvl9pPr marL="4876557" algn="l" defTabSz="1219140" rtl="0" eaLnBrk="1" latinLnBrk="0" hangingPunct="1">
                <a:defRPr sz="2400" kern="1200">
                  <a:solidFill>
                    <a:srgbClr val="FFFFFF"/>
                  </a:solidFill>
                  <a:latin typeface="Arial"/>
                  <a:ea typeface="+mn-ea"/>
                  <a:cs typeface="+mn-cs"/>
                </a:defRPr>
              </a:lvl9pPr>
            </a:lstStyle>
            <a:p>
              <a:pPr algn="ctr"/>
              <a:endParaRPr lang="zh-CN" altLang="en-US"/>
            </a:p>
          </p:txBody>
        </p:sp>
        <p:sp>
          <p:nvSpPr>
            <p:cNvPr id="11" name="矩形 10"/>
            <p:cNvSpPr/>
            <p:nvPr/>
          </p:nvSpPr>
          <p:spPr>
            <a:xfrm>
              <a:off x="2639505" y="2220012"/>
              <a:ext cx="8691514" cy="225300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rgbClr val="FFFFFF"/>
                  </a:solidFill>
                  <a:latin typeface="Arial"/>
                  <a:ea typeface="+mn-ea"/>
                  <a:cs typeface="+mn-cs"/>
                </a:defRPr>
              </a:lvl1pPr>
              <a:lvl2pPr marL="609570" algn="l" defTabSz="1219140" rtl="0" eaLnBrk="1" latinLnBrk="0" hangingPunct="1">
                <a:defRPr sz="2400" kern="1200">
                  <a:solidFill>
                    <a:srgbClr val="FFFFFF"/>
                  </a:solidFill>
                  <a:latin typeface="Arial"/>
                  <a:ea typeface="+mn-ea"/>
                  <a:cs typeface="+mn-cs"/>
                </a:defRPr>
              </a:lvl2pPr>
              <a:lvl3pPr marL="1219140" algn="l" defTabSz="1219140" rtl="0" eaLnBrk="1" latinLnBrk="0" hangingPunct="1">
                <a:defRPr sz="2400" kern="1200">
                  <a:solidFill>
                    <a:srgbClr val="FFFFFF"/>
                  </a:solidFill>
                  <a:latin typeface="Arial"/>
                  <a:ea typeface="+mn-ea"/>
                  <a:cs typeface="+mn-cs"/>
                </a:defRPr>
              </a:lvl3pPr>
              <a:lvl4pPr marL="1828709" algn="l" defTabSz="1219140" rtl="0" eaLnBrk="1" latinLnBrk="0" hangingPunct="1">
                <a:defRPr sz="2400" kern="1200">
                  <a:solidFill>
                    <a:srgbClr val="FFFFFF"/>
                  </a:solidFill>
                  <a:latin typeface="Arial"/>
                  <a:ea typeface="+mn-ea"/>
                  <a:cs typeface="+mn-cs"/>
                </a:defRPr>
              </a:lvl4pPr>
              <a:lvl5pPr marL="2438278" algn="l" defTabSz="1219140" rtl="0" eaLnBrk="1" latinLnBrk="0" hangingPunct="1">
                <a:defRPr sz="2400" kern="1200">
                  <a:solidFill>
                    <a:srgbClr val="FFFFFF"/>
                  </a:solidFill>
                  <a:latin typeface="Arial"/>
                  <a:ea typeface="+mn-ea"/>
                  <a:cs typeface="+mn-cs"/>
                </a:defRPr>
              </a:lvl5pPr>
              <a:lvl6pPr marL="3047848" algn="l" defTabSz="1219140" rtl="0" eaLnBrk="1" latinLnBrk="0" hangingPunct="1">
                <a:defRPr sz="2400" kern="1200">
                  <a:solidFill>
                    <a:srgbClr val="FFFFFF"/>
                  </a:solidFill>
                  <a:latin typeface="Arial"/>
                  <a:ea typeface="+mn-ea"/>
                  <a:cs typeface="+mn-cs"/>
                </a:defRPr>
              </a:lvl6pPr>
              <a:lvl7pPr marL="3657418" algn="l" defTabSz="1219140" rtl="0" eaLnBrk="1" latinLnBrk="0" hangingPunct="1">
                <a:defRPr sz="2400" kern="1200">
                  <a:solidFill>
                    <a:srgbClr val="FFFFFF"/>
                  </a:solidFill>
                  <a:latin typeface="Arial"/>
                  <a:ea typeface="+mn-ea"/>
                  <a:cs typeface="+mn-cs"/>
                </a:defRPr>
              </a:lvl7pPr>
              <a:lvl8pPr marL="4266987" algn="l" defTabSz="1219140" rtl="0" eaLnBrk="1" latinLnBrk="0" hangingPunct="1">
                <a:defRPr sz="2400" kern="1200">
                  <a:solidFill>
                    <a:srgbClr val="FFFFFF"/>
                  </a:solidFill>
                  <a:latin typeface="Arial"/>
                  <a:ea typeface="+mn-ea"/>
                  <a:cs typeface="+mn-cs"/>
                </a:defRPr>
              </a:lvl8pPr>
              <a:lvl9pPr marL="4876557" algn="l" defTabSz="1219140" rtl="0" eaLnBrk="1" latinLnBrk="0" hangingPunct="1">
                <a:defRPr sz="2400" kern="1200">
                  <a:solidFill>
                    <a:srgbClr val="FFFFFF"/>
                  </a:solidFill>
                  <a:latin typeface="Arial"/>
                  <a:ea typeface="+mn-ea"/>
                  <a:cs typeface="+mn-cs"/>
                </a:defRPr>
              </a:lvl9pPr>
            </a:lstStyle>
            <a:p>
              <a:pPr algn="ctr"/>
              <a:endParaRPr lang="zh-CN" altLang="en-US"/>
            </a:p>
          </p:txBody>
        </p:sp>
      </p:grpSp>
      <p:sp>
        <p:nvSpPr>
          <p:cNvPr id="28" name="矩形 27">
            <a:extLst>
              <a:ext uri="{FF2B5EF4-FFF2-40B4-BE49-F238E27FC236}">
                <a16:creationId xmlns:a16="http://schemas.microsoft.com/office/drawing/2014/main" id="{A1C069DB-73FB-4306-83D6-7AA10B7F15DF}"/>
              </a:ext>
            </a:extLst>
          </p:cNvPr>
          <p:cNvSpPr/>
          <p:nvPr/>
        </p:nvSpPr>
        <p:spPr>
          <a:xfrm>
            <a:off x="702254" y="2151978"/>
            <a:ext cx="10451974" cy="2507743"/>
          </a:xfrm>
          <a:prstGeom prst="rect">
            <a:avLst/>
          </a:prstGeom>
          <a:no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rgbClr val="FFFFFF"/>
                </a:solidFill>
                <a:latin typeface="Arial"/>
                <a:ea typeface="+mn-ea"/>
                <a:cs typeface="+mn-cs"/>
              </a:defRPr>
            </a:lvl1pPr>
            <a:lvl2pPr marL="609570" algn="l" defTabSz="1219140" rtl="0" eaLnBrk="1" latinLnBrk="0" hangingPunct="1">
              <a:defRPr sz="2400" kern="1200">
                <a:solidFill>
                  <a:srgbClr val="FFFFFF"/>
                </a:solidFill>
                <a:latin typeface="Arial"/>
                <a:ea typeface="+mn-ea"/>
                <a:cs typeface="+mn-cs"/>
              </a:defRPr>
            </a:lvl2pPr>
            <a:lvl3pPr marL="1219140" algn="l" defTabSz="1219140" rtl="0" eaLnBrk="1" latinLnBrk="0" hangingPunct="1">
              <a:defRPr sz="2400" kern="1200">
                <a:solidFill>
                  <a:srgbClr val="FFFFFF"/>
                </a:solidFill>
                <a:latin typeface="Arial"/>
                <a:ea typeface="+mn-ea"/>
                <a:cs typeface="+mn-cs"/>
              </a:defRPr>
            </a:lvl3pPr>
            <a:lvl4pPr marL="1828709" algn="l" defTabSz="1219140" rtl="0" eaLnBrk="1" latinLnBrk="0" hangingPunct="1">
              <a:defRPr sz="2400" kern="1200">
                <a:solidFill>
                  <a:srgbClr val="FFFFFF"/>
                </a:solidFill>
                <a:latin typeface="Arial"/>
                <a:ea typeface="+mn-ea"/>
                <a:cs typeface="+mn-cs"/>
              </a:defRPr>
            </a:lvl4pPr>
            <a:lvl5pPr marL="2438278" algn="l" defTabSz="1219140" rtl="0" eaLnBrk="1" latinLnBrk="0" hangingPunct="1">
              <a:defRPr sz="2400" kern="1200">
                <a:solidFill>
                  <a:srgbClr val="FFFFFF"/>
                </a:solidFill>
                <a:latin typeface="Arial"/>
                <a:ea typeface="+mn-ea"/>
                <a:cs typeface="+mn-cs"/>
              </a:defRPr>
            </a:lvl5pPr>
            <a:lvl6pPr marL="3047848" algn="l" defTabSz="1219140" rtl="0" eaLnBrk="1" latinLnBrk="0" hangingPunct="1">
              <a:defRPr sz="2400" kern="1200">
                <a:solidFill>
                  <a:srgbClr val="FFFFFF"/>
                </a:solidFill>
                <a:latin typeface="Arial"/>
                <a:ea typeface="+mn-ea"/>
                <a:cs typeface="+mn-cs"/>
              </a:defRPr>
            </a:lvl6pPr>
            <a:lvl7pPr marL="3657418" algn="l" defTabSz="1219140" rtl="0" eaLnBrk="1" latinLnBrk="0" hangingPunct="1">
              <a:defRPr sz="2400" kern="1200">
                <a:solidFill>
                  <a:srgbClr val="FFFFFF"/>
                </a:solidFill>
                <a:latin typeface="Arial"/>
                <a:ea typeface="+mn-ea"/>
                <a:cs typeface="+mn-cs"/>
              </a:defRPr>
            </a:lvl7pPr>
            <a:lvl8pPr marL="4266987" algn="l" defTabSz="1219140" rtl="0" eaLnBrk="1" latinLnBrk="0" hangingPunct="1">
              <a:defRPr sz="2400" kern="1200">
                <a:solidFill>
                  <a:srgbClr val="FFFFFF"/>
                </a:solidFill>
                <a:latin typeface="Arial"/>
                <a:ea typeface="+mn-ea"/>
                <a:cs typeface="+mn-cs"/>
              </a:defRPr>
            </a:lvl8pPr>
            <a:lvl9pPr marL="4876557" algn="l" defTabSz="1219140" rtl="0" eaLnBrk="1" latinLnBrk="0" hangingPunct="1">
              <a:defRPr sz="2400" kern="1200">
                <a:solidFill>
                  <a:srgbClr val="FFFFFF"/>
                </a:solidFill>
                <a:latin typeface="Arial"/>
                <a:ea typeface="+mn-ea"/>
                <a:cs typeface="+mn-cs"/>
              </a:defRPr>
            </a:lvl9pPr>
          </a:lstStyle>
          <a:p>
            <a:pPr algn="ctr" defTabSz="914309">
              <a:defRPr/>
            </a:pPr>
            <a:endParaRPr lang="zh-CN" altLang="en-US" sz="1800">
              <a:solidFill>
                <a:prstClr val="white"/>
              </a:solidFill>
              <a:cs typeface="+mn-ea"/>
              <a:sym typeface="+mn-lt"/>
            </a:endParaRPr>
          </a:p>
        </p:txBody>
      </p:sp>
      <p:sp>
        <p:nvSpPr>
          <p:cNvPr id="7" name="文本框 6"/>
          <p:cNvSpPr txBox="1"/>
          <p:nvPr/>
        </p:nvSpPr>
        <p:spPr>
          <a:xfrm>
            <a:off x="771279" y="3120029"/>
            <a:ext cx="1941669" cy="584699"/>
          </a:xfrm>
          <a:prstGeom prst="rect">
            <a:avLst/>
          </a:prstGeom>
          <a:noFill/>
        </p:spPr>
        <p:txBody>
          <a:bodyPr wrap="square" rtlCol="0">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lvl="0"/>
            <a:r>
              <a:rPr lang="zh-CN" altLang="en-US" sz="3200" kern="100">
                <a:solidFill>
                  <a:prstClr val="white"/>
                </a:solidFill>
                <a:effectLst>
                  <a:outerShdw blurRad="38100" dist="38100" dir="2700000" algn="tl">
                    <a:srgbClr val="000000">
                      <a:alpha val="43137"/>
                    </a:srgbClr>
                  </a:outerShdw>
                </a:effectLst>
                <a:latin typeface="汉仪大黑简" panose="02010609000101010101" pitchFamily="49" charset="-122"/>
                <a:ea typeface="汉仪大黑简" panose="02010609000101010101" pitchFamily="49" charset="-122"/>
                <a:cs typeface="Times New Roman" panose="02020603050405020304" pitchFamily="18" charset="0"/>
              </a:rPr>
              <a:t>命题点</a:t>
            </a:r>
            <a:r>
              <a:rPr lang="en-US" altLang="zh-CN" sz="3200" kern="100">
                <a:solidFill>
                  <a:prstClr val="white"/>
                </a:solidFill>
                <a:effectLst>
                  <a:outerShdw blurRad="38100" dist="38100" dir="2700000" algn="tl">
                    <a:srgbClr val="000000">
                      <a:alpha val="43137"/>
                    </a:srgbClr>
                  </a:outerShdw>
                </a:effectLst>
                <a:latin typeface="汉仪大黑简" panose="02010609000101010101" pitchFamily="49" charset="-122"/>
                <a:ea typeface="汉仪大黑简" panose="02010609000101010101" pitchFamily="49" charset="-122"/>
                <a:cs typeface="Times New Roman" panose="02020603050405020304" pitchFamily="18" charset="0"/>
              </a:rPr>
              <a:t>3</a:t>
            </a:r>
          </a:p>
        </p:txBody>
      </p:sp>
      <p:sp>
        <p:nvSpPr>
          <p:cNvPr id="10" name="文本框 9"/>
          <p:cNvSpPr txBox="1"/>
          <p:nvPr/>
        </p:nvSpPr>
        <p:spPr>
          <a:xfrm>
            <a:off x="3035034" y="2996880"/>
            <a:ext cx="8119193" cy="830997"/>
          </a:xfrm>
          <a:prstGeom prst="rect">
            <a:avLst/>
          </a:prstGeom>
          <a:noFill/>
        </p:spPr>
        <p:txBody>
          <a:bodyPr wrap="square" rtlCol="0">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r>
              <a:rPr lang="zh-CN" altLang="zh-CN" sz="4800" b="1" kern="100">
                <a:latin typeface="微软雅黑" panose="020b0503020204020204" pitchFamily="34" charset="-122"/>
                <a:ea typeface="微软雅黑" panose="020b0503020204020204" pitchFamily="34" charset="-122"/>
                <a:cs typeface="Times New Roman" panose="02020603050405020304" pitchFamily="18" charset="0"/>
              </a:rPr>
              <a:t>实验设计分析及答题技巧总结</a:t>
            </a:r>
          </a:p>
        </p:txBody>
      </p:sp>
    </p:spTree>
    <p:extLst>
      <p:ext uri="{BB962C8B-B14F-4D97-AF65-F5344CB8AC3E}">
        <p14:creationId xmlns:p14="http://schemas.microsoft.com/office/powerpoint/2010/main" val="3452596435"/>
      </p:ext>
    </p:extLst>
  </p:cSld>
  <p:clrMapOvr>
    <a:masterClrMapping/>
  </p:clrMapOvr>
  <mc:AlternateContent>
    <mc:Choice xmlns:p14="http://schemas.microsoft.com/office/powerpoint/2010/main" Requires="p14">
      <p:transition spd="slow" p14:dur="325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389206" y="969903"/>
            <a:ext cx="11466640" cy="3323987"/>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latin typeface="宋体" panose="02010600030101010101" pitchFamily="2" charset="-122"/>
                <a:ea typeface="微软雅黑" panose="020b0503020204020204" pitchFamily="34" charset="-122"/>
                <a:cs typeface="Times New Roman" panose="02020603050405020304" pitchFamily="18" charset="0"/>
              </a:rPr>
              <a:t>一、实验设计遵循的原则</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800" kern="100">
                <a:latin typeface="方正大黑简体" panose="03000509000000000000" pitchFamily="65" charset="-122"/>
                <a:ea typeface="方正大黑简体" panose="03000509000000000000" pitchFamily="65" charset="-122"/>
                <a:cs typeface="Courier New" panose="02070309020205020404" pitchFamily="49" charset="0"/>
              </a:rPr>
              <a:t>1.</a:t>
            </a:r>
            <a:r>
              <a:rPr lang="zh-CN" altLang="zh-CN" sz="2800" kern="100">
                <a:latin typeface="方正大黑简体" panose="03000509000000000000" pitchFamily="65" charset="-122"/>
                <a:ea typeface="方正大黑简体" panose="03000509000000000000" pitchFamily="65" charset="-122"/>
                <a:cs typeface="Courier New" panose="02070309020205020404" pitchFamily="49" charset="0"/>
              </a:rPr>
              <a:t>科学性原则</a:t>
            </a: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选材科学性：如鉴定还原糖的实验中不能以西瓜汁为实验材料，因为西瓜汁的红色会干扰颜色反应。</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实验方法科学性：如使用双缩脲试剂时应先加入</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液，再加入</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液。</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1965630212"/>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389206" y="687095"/>
            <a:ext cx="11466640" cy="5262979"/>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pPr>
            <a:r>
              <a:rPr lang="en-US" altLang="zh-CN" sz="2800" kern="100">
                <a:latin typeface="方正大黑简体" panose="03000509000000000000" pitchFamily="65" charset="-122"/>
                <a:ea typeface="方正大黑简体" panose="03000509000000000000" pitchFamily="65" charset="-122"/>
                <a:cs typeface="Courier New" panose="02070309020205020404" pitchFamily="49" charset="0"/>
              </a:rPr>
              <a:t>2.</a:t>
            </a:r>
            <a:r>
              <a:rPr lang="zh-CN" altLang="zh-CN" sz="2800" kern="100">
                <a:latin typeface="方正大黑简体" panose="03000509000000000000" pitchFamily="65" charset="-122"/>
                <a:ea typeface="方正大黑简体" panose="03000509000000000000" pitchFamily="65" charset="-122"/>
                <a:cs typeface="Courier New" panose="02070309020205020404" pitchFamily="49" charset="0"/>
              </a:rPr>
              <a:t>单一变量原则和等量原则</a:t>
            </a: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二者是完全统一的，只不过强调的侧重点不同，前者强调的是自变量的单一性即实验组和对照组相比只能有一个变量，而后者强调的是除了自变量之外的一切对实验结果有影响的无关变量，必须严格控制在适宜且等量条件下，以平衡和消除无关变量对实验结果的影响。</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r>
              <a:rPr lang="en-US" altLang="zh-CN" sz="2800" kern="100">
                <a:latin typeface="方正大黑简体" panose="03000509000000000000" pitchFamily="65" charset="-122"/>
                <a:ea typeface="方正大黑简体" panose="03000509000000000000" pitchFamily="65" charset="-122"/>
                <a:cs typeface="Courier New" panose="02070309020205020404" pitchFamily="49" charset="0"/>
              </a:rPr>
              <a:t>3.</a:t>
            </a:r>
            <a:r>
              <a:rPr lang="zh-CN" altLang="zh-CN" sz="2800" kern="100">
                <a:latin typeface="方正大黑简体" panose="03000509000000000000" pitchFamily="65" charset="-122"/>
                <a:ea typeface="方正大黑简体" panose="03000509000000000000" pitchFamily="65" charset="-122"/>
                <a:cs typeface="Courier New" panose="02070309020205020404" pitchFamily="49" charset="0"/>
              </a:rPr>
              <a:t>平行重复原则</a:t>
            </a: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为减小实验误差应进行多次实验，如探究培养液中酵母菌种群数量动态变化的实验中，每次计数都要重复至少</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次。</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1527078121"/>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389206" y="687095"/>
            <a:ext cx="11466640" cy="4542462"/>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pPr>
            <a:r>
              <a:rPr lang="en-US" altLang="zh-CN" sz="2800" kern="100">
                <a:latin typeface="方正大黑简体" panose="03000509000000000000" pitchFamily="65" charset="-122"/>
                <a:ea typeface="方正大黑简体" panose="03000509000000000000" pitchFamily="65" charset="-122"/>
                <a:cs typeface="Courier New" panose="02070309020205020404" pitchFamily="49" charset="0"/>
              </a:rPr>
              <a:t>4.</a:t>
            </a:r>
            <a:r>
              <a:rPr lang="zh-CN" altLang="zh-CN" sz="2800" kern="100">
                <a:latin typeface="方正大黑简体" panose="03000509000000000000" pitchFamily="65" charset="-122"/>
                <a:ea typeface="方正大黑简体" panose="03000509000000000000" pitchFamily="65" charset="-122"/>
                <a:cs typeface="Courier New" panose="02070309020205020404" pitchFamily="49" charset="0"/>
              </a:rPr>
              <a:t>对照原则</a:t>
            </a:r>
            <a:r>
              <a:rPr lang="en-US" altLang="zh-CN" sz="2800" b="1" kern="100">
                <a:latin typeface="Times New Roman" panose="02020603050405020304" pitchFamily="18" charset="0"/>
                <a:ea typeface="Times New Roman" panose="02020603050405020304" pitchFamily="18" charset="0"/>
                <a:cs typeface="Times New Roman" panose="02020603050405020304" pitchFamily="18" charset="0"/>
              </a:rPr>
              <a:t>(</a:t>
            </a:r>
            <a:r>
              <a:rPr lang="zh-CN" altLang="zh-CN" sz="2800" kern="100">
                <a:latin typeface="方正大黑简体" panose="03000509000000000000" pitchFamily="65" charset="-122"/>
                <a:ea typeface="方正大黑简体" panose="03000509000000000000" pitchFamily="65" charset="-122"/>
                <a:cs typeface="Courier New" panose="02070309020205020404" pitchFamily="49" charset="0"/>
              </a:rPr>
              <a:t>为使实验结果更有可信度，需设置对照组</a:t>
            </a:r>
            <a:r>
              <a:rPr lang="en-US" altLang="zh-CN" sz="2800" b="1" kern="100">
                <a:latin typeface="Times New Roman" panose="02020603050405020304" pitchFamily="18" charset="0"/>
                <a:ea typeface="Times New Roman" panose="02020603050405020304" pitchFamily="18" charset="0"/>
                <a:cs typeface="Times New Roman" panose="02020603050405020304" pitchFamily="18" charset="0"/>
              </a:rPr>
              <a:t>)</a:t>
            </a:r>
            <a:endParaRPr lang="zh-CN" altLang="zh-CN" sz="2800" b="1" kern="10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空白对照：即对照组不做任何变量处理。如探究胰岛素的生理作用实验中，对小鼠进行饥饿处理后，注射胰岛素的为实验组，注射等量生理盐水的为对照组。</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自身对照：即对照组和实验组在同一实验对象上进行，不再设置新的对照组。如观察植物细胞质壁分离和复原的实验中，质壁分离状态与自然状态形成对照。</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1329604589"/>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389206" y="687095"/>
            <a:ext cx="11466640" cy="4542462"/>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条件对照：即给对照组施加变量处理，但这种处理不是实验假设所定的。如探究甲状腺激素的生理作用实验中，实验组为饲喂甲状腺激素，空白对照为饲喂等量生理盐水，可以再增加一组对照组，饲喂甲状腺激素抑制剂，即条件对照，这样可以增加实验的说服力。</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相互对照：即不单独设对照组，而是几个实验组之间相互进行对照。如探究温度、</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pH</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对酶活性影响的实验中，各组既是实验组，又是其他组的对照组。</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2856053660"/>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389206" y="405458"/>
            <a:ext cx="11466640" cy="5835124"/>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latin typeface="宋体" panose="02010600030101010101" pitchFamily="2" charset="-122"/>
                <a:ea typeface="微软雅黑" panose="020b0503020204020204" pitchFamily="34" charset="-122"/>
                <a:cs typeface="Times New Roman" panose="02020603050405020304" pitchFamily="18" charset="0"/>
              </a:rPr>
              <a:t>二、实验设计的基本方法</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实验设计程序：明确实验目的</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选择实验原理</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确定实验思路</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设计实验步骤</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预期实验结果</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得出实验结论。</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方正大黑简体" panose="03000509000000000000" pitchFamily="65" charset="-122"/>
                <a:ea typeface="方正大黑简体" panose="03000509000000000000" pitchFamily="65" charset="-122"/>
                <a:cs typeface="Courier New" panose="02070309020205020404" pitchFamily="49" charset="0"/>
              </a:rPr>
              <a:t>1.</a:t>
            </a:r>
            <a:r>
              <a:rPr lang="zh-CN" altLang="zh-CN" sz="2800" kern="100">
                <a:latin typeface="方正大黑简体" panose="03000509000000000000" pitchFamily="65" charset="-122"/>
                <a:ea typeface="方正大黑简体" panose="03000509000000000000" pitchFamily="65" charset="-122"/>
                <a:cs typeface="Courier New" panose="02070309020205020404" pitchFamily="49" charset="0"/>
              </a:rPr>
              <a:t>实验目的</a:t>
            </a: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验证性实验：寻找题干信息，一般写有</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验证</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，即为该实验的实验目的。</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探究性实验：首先分析实验的自变量和因变量。此类实验的实验目的一般书写为</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探究自变量对因变量的影响</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探究自变量与因变量的关系</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探究自变量的作用</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等等。</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3617854439"/>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333450"/>
            <a:ext cx="11394632" cy="1310808"/>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70C0"/>
                </a:solidFill>
                <a:latin typeface="+mj-ea"/>
                <a:ea typeface="+mj-ea"/>
                <a:cs typeface="Times New Roman" panose="02020603050405020304" pitchFamily="18" charset="0"/>
              </a:rPr>
              <a:t>典题</a:t>
            </a:r>
            <a:r>
              <a:rPr lang="en-US" altLang="zh-CN" sz="2800" b="1" kern="100">
                <a:solidFill>
                  <a:srgbClr val="0070C0"/>
                </a:solidFill>
                <a:latin typeface="+mj-ea"/>
                <a:ea typeface="+mj-ea"/>
                <a:cs typeface="Times New Roman" panose="02020603050405020304" pitchFamily="18" charset="0"/>
              </a:rPr>
              <a:t>1</a:t>
            </a:r>
            <a:r>
              <a:rPr lang="zh-CN" altLang="zh-CN" sz="2800" kern="100">
                <a:solidFill>
                  <a:srgbClr val="0070C0"/>
                </a:solidFill>
                <a:latin typeface="Times New Roman" panose="02020603050405020304" pitchFamily="18" charset="0"/>
                <a:ea typeface="方正中等线简体" panose="03000509000000000000" pitchFamily="65" charset="-122"/>
                <a:cs typeface="Times New Roman" panose="02020603050405020304" pitchFamily="18" charset="0"/>
              </a:rPr>
              <a:t>　</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如图装置表示</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株脱淀粉</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经充分</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饥饿</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处理</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的长势相同的同种植株分别放在透光的密闭钟罩内。请将下列分析思路补充完整：</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5" name="矩形 4"/>
          <p:cNvSpPr/>
          <p:nvPr/>
        </p:nvSpPr>
        <p:spPr>
          <a:xfrm>
            <a:off x="389206" y="4711274"/>
            <a:ext cx="11394632" cy="1384995"/>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自变量：</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，因变量：</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实验目的：</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_____________________________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4" name="矩形 3"/>
          <p:cNvSpPr/>
          <p:nvPr/>
        </p:nvSpPr>
        <p:spPr>
          <a:xfrm>
            <a:off x="1947023" y="4786954"/>
            <a:ext cx="1521570" cy="523220"/>
          </a:xfrm>
          <a:prstGeom prst="rect">
            <a:avLst/>
          </a:prstGeom>
        </p:spPr>
        <p:txBody>
          <a:bodyPr wrap="non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anose="02020603050405020304" pitchFamily="18" charset="0"/>
                <a:ea typeface="方正中等线简体" panose="03000509000000000000" pitchFamily="65" charset="-122"/>
              </a:rPr>
              <a:t>CO</a:t>
            </a:r>
            <a:r>
              <a:rPr lang="en-US" altLang="zh-CN" sz="2800" kern="100" baseline="-25000">
                <a:solidFill>
                  <a:srgbClr val="C00000"/>
                </a:solidFill>
                <a:latin typeface="Times New Roman" panose="02020603050405020304" pitchFamily="18" charset="0"/>
                <a:ea typeface="方正中等线简体" panose="03000509000000000000" pitchFamily="65" charset="-122"/>
              </a:rPr>
              <a:t>2</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浓度</a:t>
            </a:r>
            <a:endParaRPr lang="zh-CN" altLang="en-US"/>
          </a:p>
        </p:txBody>
      </p:sp>
      <p:sp>
        <p:nvSpPr>
          <p:cNvPr id="6" name="矩形 5"/>
          <p:cNvSpPr/>
          <p:nvPr/>
        </p:nvSpPr>
        <p:spPr>
          <a:xfrm>
            <a:off x="5303118" y="4690188"/>
            <a:ext cx="1620957" cy="669158"/>
          </a:xfrm>
          <a:prstGeom prst="rect">
            <a:avLst/>
          </a:prstGeom>
        </p:spPr>
        <p:txBody>
          <a:bodyPr wrap="non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光合速率</a:t>
            </a:r>
            <a:endParaRPr lang="zh-CN" altLang="en-US"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p:txBody>
      </p:sp>
      <p:sp>
        <p:nvSpPr>
          <p:cNvPr id="8" name="矩形 7"/>
          <p:cNvSpPr/>
          <p:nvPr/>
        </p:nvSpPr>
        <p:spPr>
          <a:xfrm>
            <a:off x="2278782" y="5265506"/>
            <a:ext cx="5112297" cy="664477"/>
          </a:xfrm>
          <a:prstGeom prst="rect">
            <a:avLst/>
          </a:prstGeom>
        </p:spPr>
        <p:txBody>
          <a:bodyPr wrap="non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探究</a:t>
            </a:r>
            <a:r>
              <a:rPr lang="en-US" altLang="zh-CN" sz="2800" kern="1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CO</a:t>
            </a:r>
            <a:r>
              <a:rPr lang="en-US" altLang="zh-CN" sz="2800" kern="100" baseline="-25000">
                <a:solidFill>
                  <a:srgbClr val="C00000"/>
                </a:solidFill>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浓度与光合速率的关系</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pic>
        <p:nvPicPr>
          <p:cNvPr id="1026" name="Picture 2" descr="X609"/>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360572" y="1917626"/>
            <a:ext cx="7469268" cy="2412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62968880"/>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389206" y="1189847"/>
            <a:ext cx="11466640" cy="3896131"/>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pPr>
            <a:r>
              <a:rPr lang="en-US" altLang="zh-CN" sz="2800" kern="100">
                <a:solidFill>
                  <a:prstClr val="black"/>
                </a:solidFill>
                <a:latin typeface="方正大黑简体" panose="03000509000000000000" pitchFamily="65" charset="-122"/>
                <a:ea typeface="方正大黑简体" panose="03000509000000000000" pitchFamily="65" charset="-122"/>
                <a:cs typeface="Courier New" panose="02070309020205020404" pitchFamily="49" charset="0"/>
              </a:rPr>
              <a:t>2.</a:t>
            </a:r>
            <a:r>
              <a:rPr lang="zh-CN" altLang="zh-CN" sz="2800" kern="100">
                <a:solidFill>
                  <a:prstClr val="black"/>
                </a:solidFill>
                <a:latin typeface="方正大黑简体" panose="03000509000000000000" pitchFamily="65" charset="-122"/>
                <a:ea typeface="方正大黑简体" panose="03000509000000000000" pitchFamily="65" charset="-122"/>
                <a:cs typeface="Courier New" panose="02070309020205020404" pitchFamily="49" charset="0"/>
              </a:rPr>
              <a:t>实验假设</a:t>
            </a: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假设是指用来说明某种现象，但未经证实的论题，是对课题涉及的主要变量之间相互关系的设想，是研究者对研究结果预先赋予的答案，是一种可能的解释和说明。提出的假设可能正确，也可能错误，但必须能解释题目现象或与题干相符，一般情况下，若是实验中要求写出你的假设，我们应根据自己平常积累的知识，写出认为最可能的一种假设即可。</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917085128"/>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757362"/>
            <a:ext cx="11394632" cy="4616648"/>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70C0"/>
                </a:solidFill>
                <a:latin typeface="+mj-ea"/>
                <a:ea typeface="+mj-ea"/>
                <a:cs typeface="Times New Roman" panose="02020603050405020304" pitchFamily="18" charset="0"/>
              </a:rPr>
              <a:t>典题</a:t>
            </a:r>
            <a:r>
              <a:rPr lang="en-US" altLang="zh-CN" sz="2800" b="1" kern="100">
                <a:solidFill>
                  <a:srgbClr val="0070C0"/>
                </a:solidFill>
                <a:latin typeface="+mj-ea"/>
                <a:ea typeface="+mj-ea"/>
                <a:cs typeface="Courier New" panose="02070309020205020404" pitchFamily="49" charset="0"/>
              </a:rPr>
              <a:t>2</a:t>
            </a:r>
            <a:r>
              <a:rPr lang="zh-CN" altLang="zh-CN" sz="2800" b="1" kern="100">
                <a:solidFill>
                  <a:srgbClr val="0070C0"/>
                </a:solidFill>
                <a:latin typeface="+mj-ea"/>
                <a:ea typeface="+mj-ea"/>
                <a:cs typeface="Times New Roman" panose="02020603050405020304" pitchFamily="18" charset="0"/>
              </a:rPr>
              <a:t>　</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哺乳动物体温的相对恒定是完善的调节机制使机体产热量和散热量保持动态平衡的结果。动物产热的主要方式是细胞的有氧呼吸。为了探究随外界环境温度的改变，哺乳动物细胞有氧呼吸强度是否会产生变化，某校生物兴趣小组制定了以下实验方案：</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实验假设：</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__________________________________________________</a:t>
            </a: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材料用具：略。</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nvSpPr>
        <p:spPr>
          <a:xfrm>
            <a:off x="2782838" y="3285778"/>
            <a:ext cx="8928992" cy="664477"/>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随外界环境温度的改变，哺乳动物细胞有氧呼吸强度会</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10" name="矩形 9"/>
          <p:cNvSpPr/>
          <p:nvPr/>
        </p:nvSpPr>
        <p:spPr>
          <a:xfrm>
            <a:off x="478582" y="3933850"/>
            <a:ext cx="1620957" cy="664477"/>
          </a:xfrm>
          <a:prstGeom prst="rect">
            <a:avLst/>
          </a:prstGeom>
        </p:spPr>
        <p:txBody>
          <a:bodyPr wrap="non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产生变化</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192960896"/>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linds(horizont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899636"/>
            <a:ext cx="11394632" cy="3970318"/>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实验步骤：</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将</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个恒温培养箱分别调节成</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10 </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20 </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30 </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40 </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恒温，并编号为甲、乙、丙、丁</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组。</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取</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只体重</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400</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克，性别与生理状况相同的成年小白鼠分别放入</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4</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个恒温培养箱中。</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③</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一段时间后，用仪器测量小鼠耗氧量，作好记录并计算。</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1092805111"/>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1546404"/>
            <a:ext cx="11394632" cy="2677656"/>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solidFill>
                  <a:prstClr val="black"/>
                </a:solidFill>
                <a:latin typeface="方正大黑简体" panose="03000509000000000000" pitchFamily="65" charset="-122"/>
                <a:ea typeface="方正大黑简体" panose="03000509000000000000" pitchFamily="65" charset="-122"/>
                <a:cs typeface="Courier New" panose="02070309020205020404" pitchFamily="49" charset="0"/>
              </a:rPr>
              <a:t>3.</a:t>
            </a:r>
            <a:r>
              <a:rPr lang="zh-CN" altLang="zh-CN" sz="2800" kern="100">
                <a:solidFill>
                  <a:prstClr val="black"/>
                </a:solidFill>
                <a:latin typeface="方正大黑简体" panose="03000509000000000000" pitchFamily="65" charset="-122"/>
                <a:ea typeface="方正大黑简体" panose="03000509000000000000" pitchFamily="65" charset="-122"/>
                <a:cs typeface="Courier New" panose="02070309020205020404" pitchFamily="49" charset="0"/>
              </a:rPr>
              <a:t>实验原理</a:t>
            </a: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实验原理的确认与书写：实验原理就是进行实验的理论依据，书写基本套路概括为</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已知条件找变量</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根据目的提结论</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依据材料判结果</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结论结果巧联系</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组织语言写原理</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3462652733"/>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973823"/>
            <a:ext cx="11394632" cy="3896131"/>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70C0"/>
                </a:solidFill>
                <a:latin typeface="微软雅黑" panose="020b0503020204020204" pitchFamily="34" charset="-122"/>
                <a:ea typeface="微软雅黑" panose="020b0503020204020204" pitchFamily="34" charset="-122"/>
                <a:cs typeface="Times New Roman" panose="02020603050405020304" pitchFamily="18" charset="0"/>
              </a:rPr>
              <a:t>典题</a:t>
            </a:r>
            <a:r>
              <a:rPr lang="en-US" altLang="zh-CN" sz="2800" b="1" kern="100">
                <a:solidFill>
                  <a:srgbClr val="0070C0"/>
                </a:solidFill>
                <a:latin typeface="微软雅黑" panose="020b0503020204020204" pitchFamily="34" charset="-122"/>
                <a:ea typeface="微软雅黑" panose="020b0503020204020204" pitchFamily="34" charset="-122"/>
                <a:cs typeface="Courier New" panose="02070309020205020404" pitchFamily="49" charset="0"/>
              </a:rPr>
              <a:t>3</a:t>
            </a:r>
            <a:r>
              <a:rPr lang="zh-CN" altLang="zh-CN" sz="2800" b="1" kern="100">
                <a:solidFill>
                  <a:srgbClr val="0070C0"/>
                </a:solidFill>
                <a:latin typeface="微软雅黑" panose="020b0503020204020204" pitchFamily="34" charset="-122"/>
                <a:ea typeface="微软雅黑" panose="020b0503020204020204" pitchFamily="34" charset="-122"/>
                <a:cs typeface="Times New Roman" panose="02020603050405020304" pitchFamily="18" charset="0"/>
              </a:rPr>
              <a:t>　</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为验证胰岛素具有降低血糖的作用，以小鼠活动状况为观察指标设计实验，某同学的实验方案如下：</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(1)</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将正常小鼠随机分成</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两组，观察并记录其活动状况。</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(2)A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组小鼠注射适量胰岛素溶液，</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组小鼠注射等量生理盐水。一段时间后，</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组小鼠会出现活动减少，甚至昏迷等低血糖症状，</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组小鼠活动状况无变化。</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417896672"/>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973823"/>
            <a:ext cx="11394632" cy="3323987"/>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spc="-80">
                <a:latin typeface="Times New Roman" panose="02020603050405020304" pitchFamily="18" charset="0"/>
                <a:ea typeface="方正中等线简体" panose="03000509000000000000" pitchFamily="65" charset="-122"/>
                <a:cs typeface="Courier New" panose="02070309020205020404" pitchFamily="49" charset="0"/>
              </a:rPr>
              <a:t>(3)A</a:t>
            </a:r>
            <a:r>
              <a:rPr lang="zh-CN" altLang="zh-CN" sz="2800" kern="100" spc="-80">
                <a:latin typeface="Times New Roman" panose="02020603050405020304" pitchFamily="18" charset="0"/>
                <a:ea typeface="方正中等线简体" panose="03000509000000000000" pitchFamily="65" charset="-122"/>
                <a:cs typeface="Times New Roman" panose="02020603050405020304" pitchFamily="18" charset="0"/>
              </a:rPr>
              <a:t>组小鼠出现低血糖症状后，分别给</a:t>
            </a:r>
            <a:r>
              <a:rPr lang="en-US" altLang="zh-CN" sz="2800" kern="100" spc="-8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spc="-80">
                <a:latin typeface="Times New Roman" panose="02020603050405020304" pitchFamily="18" charset="0"/>
                <a:ea typeface="方正中等线简体" panose="03000509000000000000" pitchFamily="65" charset="-122"/>
                <a:cs typeface="Times New Roman" panose="02020603050405020304" pitchFamily="18" charset="0"/>
              </a:rPr>
              <a:t>、</a:t>
            </a:r>
            <a:r>
              <a:rPr lang="en-US" altLang="zh-CN" sz="2800" kern="100" spc="-8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spc="-80">
                <a:latin typeface="Times New Roman" panose="02020603050405020304" pitchFamily="18" charset="0"/>
                <a:ea typeface="方正中等线简体" panose="03000509000000000000" pitchFamily="65" charset="-122"/>
                <a:cs typeface="Times New Roman" panose="02020603050405020304" pitchFamily="18" charset="0"/>
              </a:rPr>
              <a:t>两组小鼠注射等量葡萄糖溶液。</a:t>
            </a:r>
            <a:endParaRPr lang="zh-CN" altLang="zh-CN" sz="1050" kern="100" spc="-8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一段时间后，</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组小鼠低血糖症状缓解，</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B</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组小鼠活动状况无变化。该实验方案可以说明胰岛素具有降低血糖的作用，则该实验的原理是</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__________________________________________________________________________________________________________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nvSpPr>
        <p:spPr>
          <a:xfrm>
            <a:off x="352854" y="2214802"/>
            <a:ext cx="11394632" cy="2031325"/>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 								    </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体内胰岛素含量过高时，引起血糖浓度下降，机体出现活动减少，甚至昏迷等低血糖症状，此症状可以通过注射葡萄糖来缓解</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1800784637"/>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48696" y="-26590"/>
            <a:ext cx="11435142" cy="664477"/>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latin typeface="Times New Roman" panose="02020603050405020304" pitchFamily="18" charset="0"/>
                <a:ea typeface="方正中等线简体" panose="03000509000000000000" pitchFamily="65" charset="-122"/>
                <a:cs typeface="Times New Roman" panose="02020603050405020304" pitchFamily="18" charset="0"/>
              </a:rPr>
              <a:t>思维导图　</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pic>
        <p:nvPicPr>
          <p:cNvPr id="2050" name="Picture 2" descr="X610"/>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459394" y="562565"/>
            <a:ext cx="7271625" cy="6048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3893926"/>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48696" y="1260114"/>
            <a:ext cx="11493021" cy="3249800"/>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pPr>
            <a:r>
              <a:rPr lang="en-US" altLang="zh-CN" sz="2800" kern="100">
                <a:latin typeface="方正大黑简体" panose="03000509000000000000" pitchFamily="65" charset="-122"/>
                <a:ea typeface="方正大黑简体" panose="03000509000000000000" pitchFamily="65" charset="-122"/>
                <a:cs typeface="Courier New" panose="02070309020205020404" pitchFamily="49" charset="0"/>
              </a:rPr>
              <a:t>4.</a:t>
            </a:r>
            <a:r>
              <a:rPr lang="zh-CN" altLang="zh-CN" sz="2800" kern="100">
                <a:latin typeface="方正大黑简体" panose="03000509000000000000" pitchFamily="65" charset="-122"/>
                <a:ea typeface="方正大黑简体" panose="03000509000000000000" pitchFamily="65" charset="-122"/>
                <a:cs typeface="Courier New" panose="02070309020205020404" pitchFamily="49" charset="0"/>
              </a:rPr>
              <a:t>实验思路</a:t>
            </a: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思路是</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想法</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，是较为粗线条的思考过程，其要求</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言简意赅</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。比如：用某种方法处理某种材料，观察其对某方面的影响效果。一般须体现</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对照思想</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，显示自变量和因变量，对无关变量表述时，应注意体现</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相同且适宜</a:t>
            </a:r>
            <a:r>
              <a:rPr lang="en-US" altLang="zh-CN" sz="2800" kern="100">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2293387507"/>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389206" y="471071"/>
            <a:ext cx="5994032" cy="4616648"/>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70C0"/>
                </a:solidFill>
                <a:latin typeface="微软雅黑" panose="020b0503020204020204" pitchFamily="34" charset="-122"/>
                <a:ea typeface="微软雅黑" panose="020b0503020204020204" pitchFamily="34" charset="-122"/>
                <a:cs typeface="Times New Roman" panose="02020603050405020304" pitchFamily="18" charset="0"/>
              </a:rPr>
              <a:t>典题</a:t>
            </a:r>
            <a:r>
              <a:rPr lang="en-US" altLang="zh-CN" sz="2800" b="1" kern="100">
                <a:solidFill>
                  <a:srgbClr val="0070C0"/>
                </a:solidFill>
                <a:latin typeface="微软雅黑" panose="020b0503020204020204" pitchFamily="34" charset="-122"/>
                <a:ea typeface="微软雅黑" panose="020b0503020204020204" pitchFamily="34" charset="-122"/>
                <a:cs typeface="Courier New" panose="02070309020205020404" pitchFamily="49" charset="0"/>
              </a:rPr>
              <a:t>4</a:t>
            </a:r>
            <a:r>
              <a:rPr lang="zh-CN" altLang="zh-CN" sz="2800" b="1" kern="100">
                <a:solidFill>
                  <a:srgbClr val="0070C0"/>
                </a:solidFill>
                <a:latin typeface="微软雅黑" panose="020b0503020204020204" pitchFamily="34" charset="-122"/>
                <a:ea typeface="微软雅黑" panose="020b0503020204020204" pitchFamily="34" charset="-122"/>
                <a:cs typeface="Times New Roman" panose="02020603050405020304" pitchFamily="18" charset="0"/>
              </a:rPr>
              <a:t>　</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冠心病是指给心脏供血的冠状动脉发生粥样硬化，使血管腔狭窄或闭塞，导致心肌缺血缺氧或坏死而引起的心脏病，心肌缺血缺氧引发心前区疼痛，导致心率加快，可通过受体阻断药来治疗。预防冠心病，要注意低脂饮食。回答下列问题：</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pic>
        <p:nvPicPr>
          <p:cNvPr id="3074" name="Picture 2" descr="xg64"/>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693440" y="693490"/>
            <a:ext cx="5058699" cy="4664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3220350"/>
      </p:ext>
    </p:extLst>
  </p:cSld>
  <p:clrMapOvr>
    <a:masterClrMapping/>
  </p:clrMapOvr>
  <mc:AlternateContent>
    <mc:Choice xmlns:p14="http://schemas.microsoft.com/office/powerpoint/2010/main" Requires="p14">
      <p:transition p14:dur="1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48696" y="117426"/>
            <a:ext cx="6682614" cy="4616648"/>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受体阻断药可选择性结合受体，阻止相应信号的作用。现以狗为实验对象，据图选择作用于心肌细胞的受体阻断药</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假定给药过程不影响心率</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，通过检测心率证明：交感神经和副交感神经对心率的调节作用相抗衡。</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实验思路：</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__________________________</a:t>
            </a:r>
          </a:p>
        </p:txBody>
      </p:sp>
      <p:pic>
        <p:nvPicPr>
          <p:cNvPr id="7" name="Picture 2" descr="xg64"/>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417903" y="282156"/>
            <a:ext cx="4437943" cy="4091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矩形 7"/>
          <p:cNvSpPr/>
          <p:nvPr/>
        </p:nvSpPr>
        <p:spPr>
          <a:xfrm>
            <a:off x="348696" y="4542274"/>
            <a:ext cx="11579158" cy="2031325"/>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____________________________________________________________________________________________________________________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预期结果：</a:t>
            </a:r>
            <a:r>
              <a:rPr lang="en-US" altLang="zh-CN" sz="2800" kern="100">
                <a:latin typeface="Times New Roman" panose="02020603050405020304" pitchFamily="18" charset="0"/>
                <a:ea typeface="方正中等线简体" panose="03000509000000000000" pitchFamily="65" charset="-122"/>
                <a:cs typeface="Courier New" panose="02070309020205020404" pitchFamily="49" charset="0"/>
              </a:rPr>
              <a:t>_____________________________</a:t>
            </a:r>
            <a:r>
              <a:rPr lang="zh-CN" altLang="zh-CN" sz="2800" kern="100">
                <a:latin typeface="Times New Roman" panose="02020603050405020304" pitchFamily="18" charset="0"/>
                <a:ea typeface="方正中等线简体" panose="03000509000000000000" pitchFamily="65" charset="-122"/>
                <a:cs typeface="Times New Roman" panose="02020603050405020304" pitchFamily="18" charset="0"/>
              </a:rPr>
              <a:t>。</a:t>
            </a:r>
            <a:endParaRPr lang="zh-CN" altLang="zh-CN" sz="1050" kern="100">
              <a:latin typeface="宋体" panose="02010600030101010101" pitchFamily="2" charset="-122"/>
              <a:ea typeface="宋体" panose="02010600030101010101" pitchFamily="2" charset="-122"/>
              <a:cs typeface="Courier New" panose="02070309020205020404" pitchFamily="49" charset="0"/>
            </a:endParaRPr>
          </a:p>
        </p:txBody>
      </p:sp>
      <p:sp>
        <p:nvSpPr>
          <p:cNvPr id="3" name="矩形 2"/>
          <p:cNvSpPr/>
          <p:nvPr/>
        </p:nvSpPr>
        <p:spPr>
          <a:xfrm>
            <a:off x="323835" y="3878986"/>
            <a:ext cx="11522868" cy="2031325"/>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nSpc>
                <a:spcPct val="150000"/>
              </a:lnSpc>
            </a:pPr>
            <a:r>
              <a:rPr lang="en-US"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                     </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取甲、乙两组狗，先测定正常</a:t>
            </a:r>
            <a:endParaRPr lang="en-US"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endParaRPr>
          </a:p>
          <a:p>
            <a:pPr>
              <a:lnSpc>
                <a:spcPct val="150000"/>
              </a:lnSpc>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安静状态下的心率，然后甲组用适量</a:t>
            </a:r>
            <a:r>
              <a:rPr lang="en-US" altLang="zh-CN" sz="2800" kern="100">
                <a:solidFill>
                  <a:srgbClr val="C00000"/>
                </a:solidFill>
                <a:latin typeface="Times New Roman" panose="02020603050405020304" pitchFamily="18" charset="0"/>
                <a:ea typeface="方正中等线简体" panose="03000509000000000000" pitchFamily="65" charset="-122"/>
              </a:rPr>
              <a:t>M3</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受体阻断药处理，乙组用等量</a:t>
            </a:r>
            <a:r>
              <a:rPr lang="en-US" altLang="zh-CN" sz="2800" kern="100">
                <a:solidFill>
                  <a:srgbClr val="C00000"/>
                </a:solidFill>
                <a:latin typeface="Times New Roman" panose="02020603050405020304" pitchFamily="18" charset="0"/>
                <a:ea typeface="方正中等线简体" panose="03000509000000000000" pitchFamily="65" charset="-122"/>
              </a:rPr>
              <a:t>α</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和</a:t>
            </a:r>
            <a:r>
              <a:rPr lang="en-US" altLang="zh-CN" sz="2800" kern="100">
                <a:solidFill>
                  <a:srgbClr val="C00000"/>
                </a:solidFill>
                <a:latin typeface="Times New Roman" panose="02020603050405020304" pitchFamily="18" charset="0"/>
                <a:ea typeface="方正中等线简体" panose="03000509000000000000" pitchFamily="65" charset="-122"/>
              </a:rPr>
              <a:t>β</a:t>
            </a: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型受体阻断药处理，再分别检测两组狗的心率进行比较</a:t>
            </a:r>
            <a:endParaRPr lang="zh-CN" altLang="en-US"/>
          </a:p>
        </p:txBody>
      </p:sp>
      <p:sp>
        <p:nvSpPr>
          <p:cNvPr id="10" name="矩形 9"/>
          <p:cNvSpPr/>
          <p:nvPr/>
        </p:nvSpPr>
        <p:spPr>
          <a:xfrm>
            <a:off x="2278782" y="5768042"/>
            <a:ext cx="4852610" cy="738664"/>
          </a:xfrm>
          <a:prstGeom prst="rect">
            <a:avLst/>
          </a:prstGeom>
        </p:spPr>
        <p:txBody>
          <a:bodyPr wrap="non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C00000"/>
                </a:solidFill>
                <a:latin typeface="Times New Roman" panose="02020603050405020304" pitchFamily="18" charset="0"/>
                <a:ea typeface="方正中等线简体" panose="03000509000000000000" pitchFamily="65" charset="-122"/>
                <a:cs typeface="Times New Roman" panose="02020603050405020304" pitchFamily="18" charset="0"/>
              </a:rPr>
              <a:t>甲组心率升高，乙组心率降低</a:t>
            </a:r>
            <a:endParaRPr lang="zh-CN" altLang="zh-CN" sz="1050" kern="100">
              <a:effectLst/>
              <a:latin typeface="宋体" panose="02010600030101010101" pitchFamily="2" charset="-122"/>
              <a:ea typeface="宋体" panose="02010600030101010101" pitchFamily="2" charset="-122"/>
              <a:cs typeface="Courier New" panose="02070309020205020404" pitchFamily="49" charset="0"/>
            </a:endParaRPr>
          </a:p>
        </p:txBody>
      </p:sp>
    </p:spTree>
    <p:extLst>
      <p:ext uri="{BB962C8B-B14F-4D97-AF65-F5344CB8AC3E}">
        <p14:creationId xmlns:p14="http://schemas.microsoft.com/office/powerpoint/2010/main" val="3224710964"/>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linds(horizontal)">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p:cNvGrpSpPr/>
          <p:nvPr/>
        </p:nvGrpSpPr>
        <p:grpSpPr>
          <a:xfrm>
            <a:off x="415371" y="261442"/>
            <a:ext cx="11248331" cy="5760640"/>
            <a:chOff x="471835" y="4581128"/>
            <a:chExt cx="11248331" cy="5760640"/>
          </a:xfrm>
        </p:grpSpPr>
        <p:sp>
          <p:nvSpPr>
            <p:cNvPr id="5" name="圆角矩形 4">
              <a:extLst>
                <a:ext uri="{FF2B5EF4-FFF2-40B4-BE49-F238E27FC236}">
                  <a16:creationId xmlns:a16="http://schemas.microsoft.com/office/drawing/2014/main" id="{DE721FF3-EA02-8E42-A717-6EFDB1105568}"/>
                </a:ext>
              </a:extLst>
            </p:cNvPr>
            <p:cNvSpPr/>
            <p:nvPr/>
          </p:nvSpPr>
          <p:spPr>
            <a:xfrm>
              <a:off x="471835" y="4694018"/>
              <a:ext cx="11248331" cy="5647750"/>
            </a:xfrm>
            <a:prstGeom prst="roundRect">
              <a:avLst>
                <a:gd name="adj" fmla="val 1734"/>
              </a:avLst>
            </a:prstGeom>
            <a:solidFill>
              <a:schemeClr val="bg1">
                <a:lumMod val="95000"/>
              </a:schemeClr>
            </a:solidFill>
            <a:ln w="285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rgbClr val="FFFFFF"/>
                  </a:solidFill>
                  <a:latin typeface="Arial"/>
                  <a:ea typeface="+mn-ea"/>
                  <a:cs typeface="+mn-cs"/>
                </a:defRPr>
              </a:lvl1pPr>
              <a:lvl2pPr marL="609570" algn="l" defTabSz="1219140" rtl="0" eaLnBrk="1" latinLnBrk="0" hangingPunct="1">
                <a:defRPr sz="2400" kern="1200">
                  <a:solidFill>
                    <a:srgbClr val="FFFFFF"/>
                  </a:solidFill>
                  <a:latin typeface="Arial"/>
                  <a:ea typeface="+mn-ea"/>
                  <a:cs typeface="+mn-cs"/>
                </a:defRPr>
              </a:lvl2pPr>
              <a:lvl3pPr marL="1219140" algn="l" defTabSz="1219140" rtl="0" eaLnBrk="1" latinLnBrk="0" hangingPunct="1">
                <a:defRPr sz="2400" kern="1200">
                  <a:solidFill>
                    <a:srgbClr val="FFFFFF"/>
                  </a:solidFill>
                  <a:latin typeface="Arial"/>
                  <a:ea typeface="+mn-ea"/>
                  <a:cs typeface="+mn-cs"/>
                </a:defRPr>
              </a:lvl3pPr>
              <a:lvl4pPr marL="1828709" algn="l" defTabSz="1219140" rtl="0" eaLnBrk="1" latinLnBrk="0" hangingPunct="1">
                <a:defRPr sz="2400" kern="1200">
                  <a:solidFill>
                    <a:srgbClr val="FFFFFF"/>
                  </a:solidFill>
                  <a:latin typeface="Arial"/>
                  <a:ea typeface="+mn-ea"/>
                  <a:cs typeface="+mn-cs"/>
                </a:defRPr>
              </a:lvl4pPr>
              <a:lvl5pPr marL="2438278" algn="l" defTabSz="1219140" rtl="0" eaLnBrk="1" latinLnBrk="0" hangingPunct="1">
                <a:defRPr sz="2400" kern="1200">
                  <a:solidFill>
                    <a:srgbClr val="FFFFFF"/>
                  </a:solidFill>
                  <a:latin typeface="Arial"/>
                  <a:ea typeface="+mn-ea"/>
                  <a:cs typeface="+mn-cs"/>
                </a:defRPr>
              </a:lvl5pPr>
              <a:lvl6pPr marL="3047848" algn="l" defTabSz="1219140" rtl="0" eaLnBrk="1" latinLnBrk="0" hangingPunct="1">
                <a:defRPr sz="2400" kern="1200">
                  <a:solidFill>
                    <a:srgbClr val="FFFFFF"/>
                  </a:solidFill>
                  <a:latin typeface="Arial"/>
                  <a:ea typeface="+mn-ea"/>
                  <a:cs typeface="+mn-cs"/>
                </a:defRPr>
              </a:lvl6pPr>
              <a:lvl7pPr marL="3657418" algn="l" defTabSz="1219140" rtl="0" eaLnBrk="1" latinLnBrk="0" hangingPunct="1">
                <a:defRPr sz="2400" kern="1200">
                  <a:solidFill>
                    <a:srgbClr val="FFFFFF"/>
                  </a:solidFill>
                  <a:latin typeface="Arial"/>
                  <a:ea typeface="+mn-ea"/>
                  <a:cs typeface="+mn-cs"/>
                </a:defRPr>
              </a:lvl7pPr>
              <a:lvl8pPr marL="4266987" algn="l" defTabSz="1219140" rtl="0" eaLnBrk="1" latinLnBrk="0" hangingPunct="1">
                <a:defRPr sz="2400" kern="1200">
                  <a:solidFill>
                    <a:srgbClr val="FFFFFF"/>
                  </a:solidFill>
                  <a:latin typeface="Arial"/>
                  <a:ea typeface="+mn-ea"/>
                  <a:cs typeface="+mn-cs"/>
                </a:defRPr>
              </a:lvl8pPr>
              <a:lvl9pPr marL="4876557" algn="l" defTabSz="1219140" rtl="0" eaLnBrk="1" latinLnBrk="0" hangingPunct="1">
                <a:defRPr sz="2400" kern="1200">
                  <a:solidFill>
                    <a:srgbClr val="FFFFFF"/>
                  </a:solidFill>
                  <a:latin typeface="Arial"/>
                  <a:ea typeface="+mn-ea"/>
                  <a:cs typeface="+mn-cs"/>
                </a:defRPr>
              </a:lvl9pPr>
            </a:lstStyle>
            <a:p>
              <a:pPr algn="ctr" defTabSz="914400"/>
              <a:endParaRPr kumimoji="1" lang="zh-CN" altLang="en-US" sz="1800">
                <a:solidFill>
                  <a:prstClr val="white"/>
                </a:solidFill>
                <a:ea typeface="微软雅黑"/>
              </a:endParaRPr>
            </a:p>
          </p:txBody>
        </p:sp>
        <p:sp>
          <p:nvSpPr>
            <p:cNvPr id="6" name="矩形 5"/>
            <p:cNvSpPr/>
            <p:nvPr/>
          </p:nvSpPr>
          <p:spPr>
            <a:xfrm>
              <a:off x="631264" y="4797152"/>
              <a:ext cx="6168478" cy="5262979"/>
            </a:xfrm>
            <a:prstGeom prst="rect">
              <a:avLst/>
            </a:prstGeom>
          </p:spPr>
          <p:txBody>
            <a:bodyPr wrap="square">
              <a:spAutoFit/>
            </a:bodyPr>
            <a:lstStyle>
              <a:defPPr>
                <a:defRPr lang="zh-CN"/>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solidFill>
                    <a:srgbClr val="0060A8"/>
                  </a:solidFill>
                  <a:latin typeface="Times New Roman" panose="02020603050405020304" pitchFamily="18" charset="0"/>
                  <a:ea typeface="楷体_GB2312" panose="02010609030101010101" pitchFamily="49" charset="-122"/>
                  <a:cs typeface="Times New Roman" panose="02020603050405020304" pitchFamily="18" charset="0"/>
                </a:rPr>
                <a:t>验证</a:t>
              </a:r>
              <a:r>
                <a:rPr lang="en-US" altLang="zh-CN" sz="2800" kern="100">
                  <a:solidFill>
                    <a:srgbClr val="0060A8"/>
                  </a:solidFill>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solidFill>
                    <a:srgbClr val="0060A8"/>
                  </a:solidFill>
                  <a:latin typeface="Times New Roman" panose="02020603050405020304" pitchFamily="18" charset="0"/>
                  <a:ea typeface="楷体_GB2312" panose="02010609030101010101" pitchFamily="49" charset="-122"/>
                  <a:cs typeface="Times New Roman" panose="02020603050405020304" pitchFamily="18" charset="0"/>
                </a:rPr>
                <a:t>交感神经和副交感神经对心率的调节作用相抗衡</a:t>
              </a:r>
              <a:r>
                <a:rPr lang="en-US" altLang="zh-CN" sz="2800" kern="100">
                  <a:solidFill>
                    <a:srgbClr val="0060A8"/>
                  </a:solidFill>
                  <a:latin typeface="宋体" panose="02010600030101010101" pitchFamily="2" charset="-122"/>
                  <a:ea typeface="方正中等线简体" panose="03000509000000000000" pitchFamily="65" charset="-122"/>
                  <a:cs typeface="Times New Roman" panose="02020603050405020304" pitchFamily="18" charset="0"/>
                </a:rPr>
                <a:t>”</a:t>
              </a:r>
              <a:r>
                <a:rPr lang="zh-CN" altLang="zh-CN" sz="2800" kern="100">
                  <a:solidFill>
                    <a:srgbClr val="0060A8"/>
                  </a:solidFill>
                  <a:latin typeface="Times New Roman" panose="02020603050405020304" pitchFamily="18" charset="0"/>
                  <a:ea typeface="楷体_GB2312" panose="02010609030101010101" pitchFamily="49" charset="-122"/>
                  <a:cs typeface="Times New Roman" panose="02020603050405020304" pitchFamily="18" charset="0"/>
                </a:rPr>
                <a:t>的实验，自变量是分别刺激交感神经和副交感神经，因变量是心率的变化。由于题干要求使用受体阻断药来控制自变量，图中</a:t>
              </a:r>
              <a:r>
                <a:rPr lang="en-US" altLang="zh-CN" sz="2800" kern="100">
                  <a:solidFill>
                    <a:srgbClr val="0060A8"/>
                  </a:solidFill>
                  <a:latin typeface="Times New Roman" panose="02020603050405020304" pitchFamily="18" charset="0"/>
                  <a:ea typeface="楷体_GB2312" panose="02010609030101010101" pitchFamily="49" charset="-122"/>
                  <a:cs typeface="Courier New" panose="02070309020205020404" pitchFamily="49" charset="0"/>
                </a:rPr>
                <a:t>M3</a:t>
              </a:r>
              <a:r>
                <a:rPr lang="zh-CN" altLang="zh-CN" sz="2800" kern="100">
                  <a:solidFill>
                    <a:srgbClr val="0060A8"/>
                  </a:solidFill>
                  <a:latin typeface="Times New Roman" panose="02020603050405020304" pitchFamily="18" charset="0"/>
                  <a:ea typeface="楷体_GB2312" panose="02010609030101010101" pitchFamily="49" charset="-122"/>
                  <a:cs typeface="Times New Roman" panose="02020603050405020304" pitchFamily="18" charset="0"/>
                </a:rPr>
                <a:t>受体为副交感神经反射弧中的激素受体，</a:t>
              </a:r>
              <a:r>
                <a:rPr lang="en-US" altLang="zh-CN" sz="2800" kern="100">
                  <a:solidFill>
                    <a:srgbClr val="0060A8"/>
                  </a:solidFill>
                  <a:latin typeface="Times New Roman" panose="02020603050405020304" pitchFamily="18" charset="0"/>
                  <a:ea typeface="楷体_GB2312" panose="02010609030101010101" pitchFamily="49" charset="-122"/>
                  <a:cs typeface="Courier New" panose="02070309020205020404" pitchFamily="49" charset="0"/>
                </a:rPr>
                <a:t>α</a:t>
              </a:r>
              <a:r>
                <a:rPr lang="zh-CN" altLang="zh-CN" sz="2800" kern="100">
                  <a:solidFill>
                    <a:srgbClr val="0060A8"/>
                  </a:solidFill>
                  <a:latin typeface="Times New Roman" panose="02020603050405020304" pitchFamily="18" charset="0"/>
                  <a:ea typeface="楷体_GB2312" panose="02010609030101010101" pitchFamily="49" charset="-122"/>
                  <a:cs typeface="Times New Roman" panose="02020603050405020304" pitchFamily="18" charset="0"/>
                </a:rPr>
                <a:t>和</a:t>
              </a:r>
              <a:r>
                <a:rPr lang="en-US" altLang="zh-CN" sz="2800" kern="100">
                  <a:solidFill>
                    <a:srgbClr val="0060A8"/>
                  </a:solidFill>
                  <a:latin typeface="Times New Roman" panose="02020603050405020304" pitchFamily="18" charset="0"/>
                  <a:ea typeface="楷体_GB2312" panose="02010609030101010101" pitchFamily="49" charset="-122"/>
                  <a:cs typeface="Courier New" panose="02070309020205020404" pitchFamily="49" charset="0"/>
                </a:rPr>
                <a:t>β</a:t>
              </a:r>
              <a:r>
                <a:rPr lang="zh-CN" altLang="zh-CN" sz="2800" kern="100">
                  <a:solidFill>
                    <a:srgbClr val="0060A8"/>
                  </a:solidFill>
                  <a:latin typeface="Times New Roman" panose="02020603050405020304" pitchFamily="18" charset="0"/>
                  <a:ea typeface="楷体_GB2312" panose="02010609030101010101" pitchFamily="49" charset="-122"/>
                  <a:cs typeface="Times New Roman" panose="02020603050405020304" pitchFamily="18" charset="0"/>
                </a:rPr>
                <a:t>型受体为交感神经反射弧中的激素受体，</a:t>
              </a:r>
              <a:endParaRPr lang="zh-CN" altLang="zh-CN" sz="1050" kern="100">
                <a:solidFill>
                  <a:srgbClr val="0060A8"/>
                </a:solidFill>
                <a:effectLst/>
                <a:latin typeface="宋体" panose="02010600030101010101" pitchFamily="2" charset="-122"/>
                <a:ea typeface="宋体" panose="02010600030101010101" pitchFamily="2" charset="-122"/>
                <a:cs typeface="Courier New" panose="02070309020205020404" pitchFamily="49" charset="0"/>
              </a:endParaRPr>
            </a:p>
          </p:txBody>
        </p:sp>
        <p:sp>
          <p:nvSpPr>
            <p:cNvPr id="8" name="矩形 7">
              <a:extLst>
                <a:ext uri="{FF2B5EF4-FFF2-40B4-BE49-F238E27FC236}">
                  <a16:creationId xmlns:a16="http://schemas.microsoft.com/office/drawing/2014/main" id="{1D55BF47-EABB-9F46-8766-078A7E435C35}"/>
                </a:ext>
              </a:extLst>
            </p:cNvPr>
            <p:cNvSpPr/>
            <p:nvPr/>
          </p:nvSpPr>
          <p:spPr>
            <a:xfrm>
              <a:off x="882350" y="4581128"/>
              <a:ext cx="707945" cy="216027"/>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40" rtl="0" eaLnBrk="1" latinLnBrk="0" hangingPunct="1">
                <a:defRPr sz="2400" kern="1200">
                  <a:solidFill>
                    <a:srgbClr val="FFFFFF"/>
                  </a:solidFill>
                  <a:latin typeface="Arial"/>
                  <a:ea typeface="+mn-ea"/>
                  <a:cs typeface="+mn-cs"/>
                </a:defRPr>
              </a:lvl1pPr>
              <a:lvl2pPr marL="609570" algn="l" defTabSz="1219140" rtl="0" eaLnBrk="1" latinLnBrk="0" hangingPunct="1">
                <a:defRPr sz="2400" kern="1200">
                  <a:solidFill>
                    <a:srgbClr val="FFFFFF"/>
                  </a:solidFill>
                  <a:latin typeface="Arial"/>
                  <a:ea typeface="+mn-ea"/>
                  <a:cs typeface="+mn-cs"/>
                </a:defRPr>
              </a:lvl2pPr>
              <a:lvl3pPr marL="1219140" algn="l" defTabSz="1219140" rtl="0" eaLnBrk="1" latinLnBrk="0" hangingPunct="1">
                <a:defRPr sz="2400" kern="1200">
                  <a:solidFill>
                    <a:srgbClr val="FFFFFF"/>
                  </a:solidFill>
                  <a:latin typeface="Arial"/>
                  <a:ea typeface="+mn-ea"/>
                  <a:cs typeface="+mn-cs"/>
                </a:defRPr>
              </a:lvl3pPr>
              <a:lvl4pPr marL="1828709" algn="l" defTabSz="1219140" rtl="0" eaLnBrk="1" latinLnBrk="0" hangingPunct="1">
                <a:defRPr sz="2400" kern="1200">
                  <a:solidFill>
                    <a:srgbClr val="FFFFFF"/>
                  </a:solidFill>
                  <a:latin typeface="Arial"/>
                  <a:ea typeface="+mn-ea"/>
                  <a:cs typeface="+mn-cs"/>
                </a:defRPr>
              </a:lvl4pPr>
              <a:lvl5pPr marL="2438278" algn="l" defTabSz="1219140" rtl="0" eaLnBrk="1" latinLnBrk="0" hangingPunct="1">
                <a:defRPr sz="2400" kern="1200">
                  <a:solidFill>
                    <a:srgbClr val="FFFFFF"/>
                  </a:solidFill>
                  <a:latin typeface="Arial"/>
                  <a:ea typeface="+mn-ea"/>
                  <a:cs typeface="+mn-cs"/>
                </a:defRPr>
              </a:lvl5pPr>
              <a:lvl6pPr marL="3047848" algn="l" defTabSz="1219140" rtl="0" eaLnBrk="1" latinLnBrk="0" hangingPunct="1">
                <a:defRPr sz="2400" kern="1200">
                  <a:solidFill>
                    <a:srgbClr val="FFFFFF"/>
                  </a:solidFill>
                  <a:latin typeface="Arial"/>
                  <a:ea typeface="+mn-ea"/>
                  <a:cs typeface="+mn-cs"/>
                </a:defRPr>
              </a:lvl6pPr>
              <a:lvl7pPr marL="3657418" algn="l" defTabSz="1219140" rtl="0" eaLnBrk="1" latinLnBrk="0" hangingPunct="1">
                <a:defRPr sz="2400" kern="1200">
                  <a:solidFill>
                    <a:srgbClr val="FFFFFF"/>
                  </a:solidFill>
                  <a:latin typeface="Arial"/>
                  <a:ea typeface="+mn-ea"/>
                  <a:cs typeface="+mn-cs"/>
                </a:defRPr>
              </a:lvl7pPr>
              <a:lvl8pPr marL="4266987" algn="l" defTabSz="1219140" rtl="0" eaLnBrk="1" latinLnBrk="0" hangingPunct="1">
                <a:defRPr sz="2400" kern="1200">
                  <a:solidFill>
                    <a:srgbClr val="FFFFFF"/>
                  </a:solidFill>
                  <a:latin typeface="Arial"/>
                  <a:ea typeface="+mn-ea"/>
                  <a:cs typeface="+mn-cs"/>
                </a:defRPr>
              </a:lvl8pPr>
              <a:lvl9pPr marL="4876557" algn="l" defTabSz="1219140" rtl="0" eaLnBrk="1" latinLnBrk="0" hangingPunct="1">
                <a:defRPr sz="2400" kern="1200">
                  <a:solidFill>
                    <a:srgbClr val="FFFFFF"/>
                  </a:solidFill>
                  <a:latin typeface="Arial"/>
                  <a:ea typeface="+mn-ea"/>
                  <a:cs typeface="+mn-cs"/>
                </a:defRPr>
              </a:lvl9pPr>
            </a:lstStyle>
            <a:p>
              <a:pPr algn="ctr" defTabSz="914400">
                <a:defRPr/>
              </a:pPr>
              <a:endParaRPr kumimoji="1" lang="zh-CN" altLang="en-US" sz="1800">
                <a:solidFill>
                  <a:prstClr val="white"/>
                </a:solidFill>
                <a:ea typeface="微软雅黑"/>
              </a:endParaRPr>
            </a:p>
          </p:txBody>
        </p:sp>
        <p:sp>
          <p:nvSpPr>
            <p:cNvPr id="9" name="文本框 8">
              <a:extLst>
                <a:ext uri="{FF2B5EF4-FFF2-40B4-BE49-F238E27FC236}">
                  <a16:creationId xmlns:a16="http://schemas.microsoft.com/office/drawing/2014/main" id="{7F2216E9-0435-7741-9918-93AFB1D17999}"/>
                </a:ext>
              </a:extLst>
            </p:cNvPr>
            <p:cNvSpPr txBox="1"/>
            <p:nvPr/>
          </p:nvSpPr>
          <p:spPr>
            <a:xfrm>
              <a:off x="961764" y="4592510"/>
              <a:ext cx="583768" cy="216027"/>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tx1">
                <a:lumMod val="50000"/>
                <a:lumOff val="5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marR="0" lvl="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a:ln>
                    <a:noFill/>
                  </a:ln>
                  <a:solidFill>
                    <a:prstClr val="white"/>
                  </a:solidFill>
                  <a:effectLst/>
                  <a:uLnTx/>
                  <a:uFillTx/>
                  <a:latin typeface="DOUYU Font" pitchFamily="2" charset="-122"/>
                  <a:ea typeface="DOUYU Font" pitchFamily="2" charset="-122"/>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a:lstStyle>
            <a:p>
              <a:endParaRPr lang="zh-CN" altLang="en-US"/>
            </a:p>
          </p:txBody>
        </p:sp>
      </p:grpSp>
      <p:pic>
        <p:nvPicPr>
          <p:cNvPr id="10" name="Picture 2" descr="xg64"/>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887294" y="765498"/>
            <a:ext cx="4437943" cy="4091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6748869"/>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linds(horizont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https://d.book118.com/356100002213010100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8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20</Slides>
  <Notes>13</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20</vt:i4>
      </vt:variant>
    </vt:vector>
  </HeadingPairs>
  <TitlesOfParts>
    <vt:vector baseType="lpstr" size="36">
      <vt:lpstr>Arial</vt:lpstr>
      <vt:lpstr>Calibri</vt:lpstr>
      <vt:lpstr>Arial Black</vt:lpstr>
      <vt:lpstr>微软雅黑</vt:lpstr>
      <vt:lpstr>黑体</vt:lpstr>
      <vt:lpstr>微软雅黑 Light</vt:lpstr>
      <vt:lpstr>锐字工房云字库细圆GBK</vt:lpstr>
      <vt:lpstr>汉仪大黑简</vt:lpstr>
      <vt:lpstr>Times New Roman</vt:lpstr>
      <vt:lpstr>宋体</vt:lpstr>
      <vt:lpstr>Courier New</vt:lpstr>
      <vt:lpstr>方正大黑简体</vt:lpstr>
      <vt:lpstr>方正中等线简体</vt:lpstr>
      <vt:lpstr>楷体_GB2312</vt:lpstr>
      <vt:lpstr>DOUYU Font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2024-09-25T01:49:56.365</cp:lastPrinted>
  <dcterms:created xsi:type="dcterms:W3CDTF">2024-09-24T17:49:56Z</dcterms:created>
  <dcterms:modified xsi:type="dcterms:W3CDTF">2024-09-24T17:49:57Z</dcterms:modified>
</cp:coreProperties>
</file>