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7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9" r:id="rId44"/>
    <p:sldId id="382" r:id="rId45"/>
    <p:sldId id="385" r:id="rId46"/>
    <p:sldId id="387" r:id="rId47"/>
  </p:sldIdLst>
  <p:sldSz cx="10693400" cy="7561263"/>
  <p:notesSz cx="6858000" cy="9144000"/>
  <p:custDataLst>
    <p:tags r:id="rId4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slide" Target="slides/slide42.xml" /><Relationship Id="rId46" Type="http://schemas.openxmlformats.org/officeDocument/2006/relationships/slide" Target="slides/slide43.xml" /><Relationship Id="rId47" Type="http://schemas.openxmlformats.org/officeDocument/2006/relationships/slide" Target="slides/slide44.xml" /><Relationship Id="rId48" Type="http://schemas.openxmlformats.org/officeDocument/2006/relationships/tags" Target="tags/tag1.xml" /><Relationship Id="rId49" Type="http://schemas.openxmlformats.org/officeDocument/2006/relationships/presProps" Target="presProps.xml" /><Relationship Id="rId5" Type="http://schemas.openxmlformats.org/officeDocument/2006/relationships/slide" Target="slides/slide2.xml" /><Relationship Id="rId50" Type="http://schemas.openxmlformats.org/officeDocument/2006/relationships/viewProps" Target="viewProps.xml" /><Relationship Id="rId51" Type="http://schemas.openxmlformats.org/officeDocument/2006/relationships/theme" Target="theme/theme1.xml" /><Relationship Id="rId52" Type="http://schemas.openxmlformats.org/officeDocument/2006/relationships/tableStyles" Target="tableStyles.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08546" name="Rectangle 2"/>
          <p:cNvSpPr>
            <a:spLocks noGrp="1" noChangeArrowheads="1"/>
          </p:cNvSpPr>
          <p:nvPr>
            <p:ph type="hdr" sz="quarter"/>
          </p:nvPr>
        </p:nvSpPr>
        <p:spPr bwMode="auto">
          <a:xfrm>
            <a:off x="0" y="0"/>
            <a:ext cx="2971800" cy="4572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lvl1pPr algn="l">
              <a:spcBef>
                <a:spcPct val="0"/>
              </a:spcBef>
              <a:buClrTx/>
              <a:defRPr sz="1200">
                <a:solidFill>
                  <a:schemeClr val="tx1"/>
                </a:solidFill>
                <a:latin typeface="Arial"/>
                <a:ea typeface="宋体" pitchFamily="2" charset="-122"/>
              </a:defRPr>
            </a:lvl1pPr>
          </a:lstStyle>
          <a:p>
            <a:pPr>
              <a:defRPr/>
            </a:pPr>
            <a:endParaRPr lang="en-US" altLang="zh-CN"/>
          </a:p>
        </p:txBody>
      </p:sp>
      <p:sp>
        <p:nvSpPr>
          <p:cNvPr id="108547" name="Rectangle 3"/>
          <p:cNvSpPr>
            <a:spLocks noGrp="1" noChangeArrowheads="1"/>
          </p:cNvSpPr>
          <p:nvPr>
            <p:ph type="dt" idx="1"/>
          </p:nvPr>
        </p:nvSpPr>
        <p:spPr bwMode="auto">
          <a:xfrm>
            <a:off x="3884613" y="0"/>
            <a:ext cx="2971800" cy="4572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lvl1pPr algn="r">
              <a:spcBef>
                <a:spcPct val="0"/>
              </a:spcBef>
              <a:buClrTx/>
              <a:defRPr sz="1200">
                <a:solidFill>
                  <a:schemeClr val="tx1"/>
                </a:solidFill>
                <a:latin typeface="Arial"/>
                <a:ea typeface="宋体" pitchFamily="2" charset="-122"/>
              </a:defRPr>
            </a:lvl1pPr>
          </a:lstStyle>
          <a:p>
            <a:pPr>
              <a:defRPr/>
            </a:pPr>
            <a:endParaRPr lang="en-US" altLang="zh-CN"/>
          </a:p>
        </p:txBody>
      </p:sp>
      <p:sp>
        <p:nvSpPr>
          <p:cNvPr id="159748" name="Rectangle 4"/>
          <p:cNvSpPr>
            <a:spLocks noGrp="1" noRot="1" noChangeAspect="1" noChangeArrowheads="1" noTextEdit="1"/>
          </p:cNvSpPr>
          <p:nvPr>
            <p:ph type="sldImg" idx="2"/>
          </p:nvPr>
        </p:nvSpPr>
        <p:spPr bwMode="auto">
          <a:xfrm>
            <a:off x="1004888" y="685800"/>
            <a:ext cx="4848225" cy="3429000"/>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sp>
      <p:sp>
        <p:nvSpPr>
          <p:cNvPr id="108549" name="Rectangle 5"/>
          <p:cNvSpPr>
            <a:spLocks noGrp="1" noChangeArrowheads="1"/>
          </p:cNvSpPr>
          <p:nvPr>
            <p:ph type="body" sz="quarter" idx="3"/>
          </p:nvPr>
        </p:nvSpPr>
        <p:spPr bwMode="auto">
          <a:xfrm>
            <a:off x="685800" y="4343400"/>
            <a:ext cx="5486400" cy="41148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108550" name="Rectangle 6"/>
          <p:cNvSpPr>
            <a:spLocks noGrp="1" noChangeArrowheads="1"/>
          </p:cNvSpPr>
          <p:nvPr>
            <p:ph type="ftr" sz="quarter" idx="4"/>
          </p:nvPr>
        </p:nvSpPr>
        <p:spPr bwMode="auto">
          <a:xfrm>
            <a:off x="0" y="8685213"/>
            <a:ext cx="29718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lvl1pPr algn="l">
              <a:spcBef>
                <a:spcPct val="0"/>
              </a:spcBef>
              <a:buClrTx/>
              <a:defRPr sz="1200">
                <a:solidFill>
                  <a:schemeClr val="tx1"/>
                </a:solidFill>
                <a:latin typeface="Arial"/>
                <a:ea typeface="宋体" pitchFamily="2" charset="-122"/>
              </a:defRPr>
            </a:lvl1pPr>
          </a:lstStyle>
          <a:p>
            <a:pPr>
              <a:defRPr/>
            </a:pPr>
            <a:endParaRPr lang="en-US" altLang="zh-CN"/>
          </a:p>
        </p:txBody>
      </p:sp>
      <p:sp>
        <p:nvSpPr>
          <p:cNvPr id="108551" name="Rectangle 7"/>
          <p:cNvSpPr>
            <a:spLocks noGrp="1" noChangeArrowheads="1"/>
          </p:cNvSpPr>
          <p:nvPr>
            <p:ph type="sldNum" sz="quarter" idx="5"/>
          </p:nvPr>
        </p:nvSpPr>
        <p:spPr bwMode="auto">
          <a:xfrm>
            <a:off x="3884613" y="8685213"/>
            <a:ext cx="29718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lvl1pPr algn="r">
              <a:spcBef>
                <a:spcPct val="0"/>
              </a:spcBef>
              <a:buClrTx/>
              <a:defRPr sz="1200">
                <a:solidFill>
                  <a:schemeClr val="tx1"/>
                </a:solidFill>
                <a:latin typeface="Arial"/>
                <a:ea typeface="宋体" pitchFamily="2" charset="-122"/>
              </a:defRPr>
            </a:lvl1pPr>
          </a:lstStyle>
          <a:p>
            <a:pPr>
              <a:defRPr/>
            </a:pPr>
            <a:fld id="{34B2680A-23F5-41F9-A053-EFE7128AB152}" type="slidenum">
              <a:rPr lang="en-US" altLang="zh-CN"/>
              <a:pPr>
                <a:defRPr/>
              </a:pPr>
              <a:t>‹#›</a:t>
            </a:fld>
            <a:endParaRPr lang="en-US" altLang="zh-CN"/>
          </a:p>
        </p:txBody>
      </p:sp>
    </p:spTree>
    <p:extLst>
      <p:ext uri="{BB962C8B-B14F-4D97-AF65-F5344CB8AC3E}">
        <p14:creationId xmlns:p14="http://schemas.microsoft.com/office/powerpoint/2010/main" val="91891071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400" kern="1200">
        <a:solidFill>
          <a:schemeClr val="tx1"/>
        </a:solidFill>
        <a:latin typeface="Arial"/>
        <a:ea typeface="宋体" pitchFamily="2" charset="-122"/>
        <a:cs typeface="+mn-cs"/>
      </a:defRPr>
    </a:lvl1pPr>
    <a:lvl2pPr marL="521252" algn="l" rtl="0" fontAlgn="base">
      <a:spcBef>
        <a:spcPct val="30000"/>
      </a:spcBef>
      <a:spcAft>
        <a:spcPct val="0"/>
      </a:spcAft>
      <a:defRPr sz="1400" kern="1200">
        <a:solidFill>
          <a:schemeClr val="tx1"/>
        </a:solidFill>
        <a:latin typeface="Arial"/>
        <a:ea typeface="宋体" pitchFamily="2" charset="-122"/>
        <a:cs typeface="+mn-cs"/>
      </a:defRPr>
    </a:lvl2pPr>
    <a:lvl3pPr marL="1042504" algn="l" rtl="0" fontAlgn="base">
      <a:spcBef>
        <a:spcPct val="30000"/>
      </a:spcBef>
      <a:spcAft>
        <a:spcPct val="0"/>
      </a:spcAft>
      <a:defRPr sz="1400" kern="1200">
        <a:solidFill>
          <a:schemeClr val="tx1"/>
        </a:solidFill>
        <a:latin typeface="Arial"/>
        <a:ea typeface="宋体" pitchFamily="2" charset="-122"/>
        <a:cs typeface="+mn-cs"/>
      </a:defRPr>
    </a:lvl3pPr>
    <a:lvl4pPr marL="1563756" algn="l" rtl="0" fontAlgn="base">
      <a:spcBef>
        <a:spcPct val="30000"/>
      </a:spcBef>
      <a:spcAft>
        <a:spcPct val="0"/>
      </a:spcAft>
      <a:defRPr sz="1400" kern="1200">
        <a:solidFill>
          <a:schemeClr val="tx1"/>
        </a:solidFill>
        <a:latin typeface="Arial"/>
        <a:ea typeface="宋体" pitchFamily="2" charset="-122"/>
        <a:cs typeface="+mn-cs"/>
      </a:defRPr>
    </a:lvl4pPr>
    <a:lvl5pPr marL="2085008" algn="l" rtl="0" fontAlgn="base">
      <a:spcBef>
        <a:spcPct val="30000"/>
      </a:spcBef>
      <a:spcAft>
        <a:spcPct val="0"/>
      </a:spcAft>
      <a:defRPr sz="1400" kern="1200">
        <a:solidFill>
          <a:schemeClr val="tx1"/>
        </a:solidFill>
        <a:latin typeface="Arial"/>
        <a:ea typeface="宋体" pitchFamily="2" charset="-122"/>
        <a:cs typeface="+mn-cs"/>
      </a:defRPr>
    </a:lvl5pPr>
    <a:lvl6pPr marL="2606259" algn="l" defTabSz="1042504" rtl="0" eaLnBrk="1" latinLnBrk="0" hangingPunct="1">
      <a:defRPr sz="1400" kern="1200">
        <a:solidFill>
          <a:schemeClr val="tx1"/>
        </a:solidFill>
        <a:latin typeface="+mn-lt"/>
        <a:ea typeface="+mn-ea"/>
        <a:cs typeface="+mn-cs"/>
      </a:defRPr>
    </a:lvl6pPr>
    <a:lvl7pPr marL="3127512" algn="l" defTabSz="1042504" rtl="0" eaLnBrk="1" latinLnBrk="0" hangingPunct="1">
      <a:defRPr sz="1400" kern="1200">
        <a:solidFill>
          <a:schemeClr val="tx1"/>
        </a:solidFill>
        <a:latin typeface="+mn-lt"/>
        <a:ea typeface="+mn-ea"/>
        <a:cs typeface="+mn-cs"/>
      </a:defRPr>
    </a:lvl7pPr>
    <a:lvl8pPr marL="3648764" algn="l" defTabSz="1042504" rtl="0" eaLnBrk="1" latinLnBrk="0" hangingPunct="1">
      <a:defRPr sz="1400" kern="1200">
        <a:solidFill>
          <a:schemeClr val="tx1"/>
        </a:solidFill>
        <a:latin typeface="+mn-lt"/>
        <a:ea typeface="+mn-ea"/>
        <a:cs typeface="+mn-cs"/>
      </a:defRPr>
    </a:lvl8pPr>
    <a:lvl9pPr marL="4170015" algn="l" defTabSz="1042504" rtl="0" eaLnBrk="1" latinLnBrk="0" hangingPunct="1">
      <a:defRPr sz="14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97666" name="Rectangle 2"/>
          <p:cNvSpPr>
            <a:spLocks noGrp="1" noRot="1" noChangeAspect="1" noChangeArrowheads="1" noTextEdit="1"/>
          </p:cNvSpPr>
          <p:nvPr>
            <p:ph type="sldImg"/>
          </p:nvPr>
        </p:nvSpPr>
        <p:spPr>
          <a:xfrm>
            <a:off x="1004888" y="685800"/>
            <a:ext cx="4848225" cy="3429000"/>
          </a:xfrm>
        </p:spPr>
      </p:sp>
      <p:sp>
        <p:nvSpPr>
          <p:cNvPr id="497667" name="Rectangle 3"/>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394" name="Rectangle 2"/>
          <p:cNvSpPr>
            <a:spLocks noGrp="1" noRot="1" noChangeAspect="1" noChangeArrowheads="1" noTextEdit="1"/>
          </p:cNvSpPr>
          <p:nvPr>
            <p:ph type="sldImg"/>
          </p:nvPr>
        </p:nvSpPr>
        <p:spPr>
          <a:xfrm>
            <a:off x="1004888" y="685800"/>
            <a:ext cx="4848225" cy="3429000"/>
          </a:xfrm>
        </p:spPr>
      </p:sp>
      <p:sp>
        <p:nvSpPr>
          <p:cNvPr id="59395" name="Rectangle 3"/>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CN" smtClean="0"/>
              <a:t>qweqwe</a:t>
            </a:r>
            <a:endParaRPr lang="zh-CN"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0418" name="Rectangle 2"/>
          <p:cNvSpPr>
            <a:spLocks noGrp="1" noRot="1" noChangeAspect="1" noChangeArrowheads="1" noTextEdit="1"/>
          </p:cNvSpPr>
          <p:nvPr>
            <p:ph type="sldImg"/>
          </p:nvPr>
        </p:nvSpPr>
        <p:spPr>
          <a:xfrm>
            <a:off x="1004888" y="685800"/>
            <a:ext cx="4848225" cy="3429000"/>
          </a:xfrm>
        </p:spPr>
      </p:sp>
      <p:sp>
        <p:nvSpPr>
          <p:cNvPr id="60419" name="Rectangle 3"/>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CN" smtClean="0"/>
              <a:t>qweqwe</a:t>
            </a:r>
            <a:endParaRPr lang="zh-CN"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2466" name="Rectangle 2"/>
          <p:cNvSpPr>
            <a:spLocks noGrp="1" noRot="1" noChangeAspect="1" noChangeArrowheads="1" noTextEdit="1"/>
          </p:cNvSpPr>
          <p:nvPr>
            <p:ph type="sldImg"/>
          </p:nvPr>
        </p:nvSpPr>
        <p:spPr>
          <a:xfrm>
            <a:off x="1004888" y="685800"/>
            <a:ext cx="4848225" cy="3429000"/>
          </a:xfrm>
        </p:spPr>
      </p:sp>
      <p:sp>
        <p:nvSpPr>
          <p:cNvPr id="62467" name="Rectangle 3"/>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CN" smtClean="0"/>
              <a:t>qweqwe</a:t>
            </a:r>
            <a:endParaRPr lang="zh-CN"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3490" name="Rectangle 2"/>
          <p:cNvSpPr>
            <a:spLocks noGrp="1" noRot="1" noChangeAspect="1" noChangeArrowheads="1" noTextEdit="1"/>
          </p:cNvSpPr>
          <p:nvPr>
            <p:ph type="sldImg"/>
          </p:nvPr>
        </p:nvSpPr>
        <p:spPr>
          <a:xfrm>
            <a:off x="1004888" y="685800"/>
            <a:ext cx="4848225" cy="3429000"/>
          </a:xfrm>
        </p:spPr>
      </p:sp>
      <p:sp>
        <p:nvSpPr>
          <p:cNvPr id="63491" name="Rectangle 3"/>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CN" smtClean="0"/>
              <a:t>qweqwe</a:t>
            </a:r>
            <a:endParaRPr lang="zh-CN"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97666" name="Rectangle 2"/>
          <p:cNvSpPr>
            <a:spLocks noGrp="1" noRot="1" noChangeAspect="1" noChangeArrowheads="1" noTextEdit="1"/>
          </p:cNvSpPr>
          <p:nvPr>
            <p:ph type="sldImg"/>
          </p:nvPr>
        </p:nvSpPr>
        <p:spPr>
          <a:xfrm>
            <a:off x="1004888" y="685800"/>
            <a:ext cx="4848225" cy="3429000"/>
          </a:xfrm>
        </p:spPr>
      </p:sp>
      <p:sp>
        <p:nvSpPr>
          <p:cNvPr id="497667" name="Rectangle 3"/>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0898" name="Rectangle 7"/>
          <p:cNvSpPr>
            <a:spLocks noGrp="1" noChangeArrowheads="1"/>
          </p:cNvSpPr>
          <p:nvPr>
            <p:ph type="sldNum" sz="quarter" idx="5"/>
          </p:nvPr>
        </p:nvSpPr>
        <p:spPr>
          <a:noFill/>
        </p:spPr>
        <p:txBody>
          <a:bodyPr/>
          <a:lstStyle>
            <a:lvl1pPr eaLnBrk="0" hangingPunct="0">
              <a:defRPr kumimoji="1" sz="3200">
                <a:solidFill>
                  <a:schemeClr val="tx1"/>
                </a:solidFill>
                <a:latin typeface="Verdana" pitchFamily="34" charset="0"/>
                <a:ea typeface="新細明體" charset="-120"/>
              </a:defRPr>
            </a:lvl1pPr>
            <a:lvl2pPr marL="742950" indent="-285750" eaLnBrk="0" hangingPunct="0">
              <a:defRPr kumimoji="1" sz="3200">
                <a:solidFill>
                  <a:schemeClr val="tx1"/>
                </a:solidFill>
                <a:latin typeface="Verdana" pitchFamily="34" charset="0"/>
                <a:ea typeface="新細明體" charset="-120"/>
              </a:defRPr>
            </a:lvl2pPr>
            <a:lvl3pPr marL="1143000" indent="-228600" eaLnBrk="0" hangingPunct="0">
              <a:defRPr kumimoji="1" sz="3200">
                <a:solidFill>
                  <a:schemeClr val="tx1"/>
                </a:solidFill>
                <a:latin typeface="Verdana" pitchFamily="34" charset="0"/>
                <a:ea typeface="新細明體" charset="-120"/>
              </a:defRPr>
            </a:lvl3pPr>
            <a:lvl4pPr marL="1600200" indent="-228600" eaLnBrk="0" hangingPunct="0">
              <a:defRPr kumimoji="1" sz="3200">
                <a:solidFill>
                  <a:schemeClr val="tx1"/>
                </a:solidFill>
                <a:latin typeface="Verdana" pitchFamily="34" charset="0"/>
                <a:ea typeface="新細明體" charset="-120"/>
              </a:defRPr>
            </a:lvl4pPr>
            <a:lvl5pPr marL="2057400" indent="-228600" eaLnBrk="0" hangingPunct="0">
              <a:defRPr kumimoji="1" sz="3200">
                <a:solidFill>
                  <a:schemeClr val="tx1"/>
                </a:solidFill>
                <a:latin typeface="Verdana" pitchFamily="34" charset="0"/>
                <a:ea typeface="新細明體" charset="-120"/>
              </a:defRPr>
            </a:lvl5pPr>
            <a:lvl6pPr marL="2514600" indent="-228600" algn="ctr" eaLnBrk="0" fontAlgn="base" hangingPunct="0">
              <a:spcBef>
                <a:spcPct val="20000"/>
              </a:spcBef>
              <a:spcAft>
                <a:spcPct val="0"/>
              </a:spcAft>
              <a:defRPr kumimoji="1" sz="3200">
                <a:solidFill>
                  <a:schemeClr val="tx1"/>
                </a:solidFill>
                <a:latin typeface="Verdana" pitchFamily="34" charset="0"/>
                <a:ea typeface="新細明體" charset="-120"/>
              </a:defRPr>
            </a:lvl6pPr>
            <a:lvl7pPr marL="2971800" indent="-228600" algn="ctr" eaLnBrk="0" fontAlgn="base" hangingPunct="0">
              <a:spcBef>
                <a:spcPct val="20000"/>
              </a:spcBef>
              <a:spcAft>
                <a:spcPct val="0"/>
              </a:spcAft>
              <a:defRPr kumimoji="1" sz="3200">
                <a:solidFill>
                  <a:schemeClr val="tx1"/>
                </a:solidFill>
                <a:latin typeface="Verdana" pitchFamily="34" charset="0"/>
                <a:ea typeface="新細明體" charset="-120"/>
              </a:defRPr>
            </a:lvl7pPr>
            <a:lvl8pPr marL="3429000" indent="-228600" algn="ctr" eaLnBrk="0" fontAlgn="base" hangingPunct="0">
              <a:spcBef>
                <a:spcPct val="20000"/>
              </a:spcBef>
              <a:spcAft>
                <a:spcPct val="0"/>
              </a:spcAft>
              <a:defRPr kumimoji="1" sz="3200">
                <a:solidFill>
                  <a:schemeClr val="tx1"/>
                </a:solidFill>
                <a:latin typeface="Verdana" pitchFamily="34" charset="0"/>
                <a:ea typeface="新細明體" charset="-120"/>
              </a:defRPr>
            </a:lvl8pPr>
            <a:lvl9pPr marL="3886200" indent="-228600" algn="ctr" eaLnBrk="0" fontAlgn="base" hangingPunct="0">
              <a:spcBef>
                <a:spcPct val="20000"/>
              </a:spcBef>
              <a:spcAft>
                <a:spcPct val="0"/>
              </a:spcAft>
              <a:defRPr kumimoji="1" sz="3200">
                <a:solidFill>
                  <a:schemeClr val="tx1"/>
                </a:solidFill>
                <a:latin typeface="Verdana" pitchFamily="34" charset="0"/>
                <a:ea typeface="新細明體" charset="-120"/>
              </a:defRPr>
            </a:lvl9pPr>
          </a:lstStyle>
          <a:p>
            <a:pPr eaLnBrk="1" hangingPunct="1"/>
            <a:fld id="{0DF1ABA5-ABB6-469A-BA67-1F11E5E18F9F}" type="slidenum">
              <a:rPr kumimoji="0" lang="en-US" altLang="zh-CN" sz="1200">
                <a:latin typeface="Arial"/>
                <a:ea typeface="宋体" charset="-122"/>
              </a:rPr>
              <a:pPr eaLnBrk="1" hangingPunct="1"/>
              <a:t>11</a:t>
            </a:fld>
            <a:endParaRPr kumimoji="0" lang="en-US" altLang="zh-CN" sz="1200">
              <a:latin typeface="Arial"/>
              <a:ea typeface="宋体" charset="-122"/>
            </a:endParaRPr>
          </a:p>
        </p:txBody>
      </p:sp>
      <p:sp>
        <p:nvSpPr>
          <p:cNvPr id="80899" name="Rectangle 2"/>
          <p:cNvSpPr>
            <a:spLocks noGrp="1" noRot="1" noChangeAspect="1" noChangeArrowheads="1" noTextEdit="1"/>
          </p:cNvSpPr>
          <p:nvPr>
            <p:ph type="sldImg"/>
          </p:nvPr>
        </p:nvSpPr>
        <p:spPr/>
      </p:sp>
      <p:sp>
        <p:nvSpPr>
          <p:cNvPr id="80900" name="Rectangle 3"/>
          <p:cNvSpPr>
            <a:spLocks noGrp="1" noChangeArrowheads="1"/>
          </p:cNvSpPr>
          <p:nvPr>
            <p:ph type="body" idx="1"/>
          </p:nvPr>
        </p:nvSpPr>
        <p:spPr>
          <a:noFill/>
        </p:spPr>
        <p:txBody>
          <a:bodyPr/>
          <a:lstStyle/>
          <a:p>
            <a:pPr eaLnBrk="1" hangingPunct="1"/>
            <a:r>
              <a:rPr lang="zh-CN" altLang="en-US" smtClean="0"/>
              <a:t>为了落实总体目标和建设重点，使集团信息化建设持续、有序、较快的发展，通过总结过往工作和分析影响未来信息化建设的主要因素，我们提出了集团信息化建设的指导思想、工作方法和系统建设方针。</a:t>
            </a:r>
          </a:p>
          <a:p>
            <a:pPr eaLnBrk="1" hangingPunct="1"/>
            <a:endParaRPr lang="zh-CN" altLang="en-US" smtClean="0"/>
          </a:p>
          <a:p>
            <a:pPr eaLnBrk="1" hangingPunct="1"/>
            <a:r>
              <a:rPr lang="zh-CN" altLang="en-US" smtClean="0"/>
              <a:t>指导思想有六句二十四个字， “战略牵引，需求为先，统筹规划，分合适度，注重效益，持续改进”。其中“分合适度” 是指在系统建设中，在考虑集团信息化建设应用环境的内外部因素下，要把握好集团总部与战略性业务单元，战略性业务单元与业务单元的纵向管控与横向经营信息化应用的</a:t>
            </a:r>
            <a:r>
              <a:rPr lang="zh-CN" altLang="en-US" smtClean="0">
                <a:solidFill>
                  <a:srgbClr val="000000"/>
                </a:solidFill>
                <a:ea typeface="宋体" charset="-122"/>
              </a:rPr>
              <a:t>关系，这是招商局集团信息化建设的难点，也是招商局集团信息化建设的特色。</a:t>
            </a:r>
          </a:p>
          <a:p>
            <a:pPr eaLnBrk="1" hangingPunct="1"/>
            <a:endParaRPr lang="en-US" altLang="zh-CN"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538" name="Rectangle 7"/>
          <p:cNvSpPr>
            <a:spLocks noGrp="1" noChangeArrowheads="1"/>
          </p:cNvSpPr>
          <p:nvPr>
            <p:ph type="sldNum" sz="quarter" idx="5"/>
          </p:nvPr>
        </p:nvSpPr>
        <p:spPr>
          <a:noFill/>
        </p:spPr>
        <p:txBody>
          <a:bodyPr/>
          <a:lstStyle>
            <a:lvl1pPr eaLnBrk="0" hangingPunct="0">
              <a:defRPr kumimoji="1" sz="3200">
                <a:solidFill>
                  <a:schemeClr val="tx1"/>
                </a:solidFill>
                <a:latin typeface="Verdana" pitchFamily="34" charset="0"/>
                <a:ea typeface="新細明體" charset="-120"/>
              </a:defRPr>
            </a:lvl1pPr>
            <a:lvl2pPr marL="742950" indent="-285750" eaLnBrk="0" hangingPunct="0">
              <a:defRPr kumimoji="1" sz="3200">
                <a:solidFill>
                  <a:schemeClr val="tx1"/>
                </a:solidFill>
                <a:latin typeface="Verdana" pitchFamily="34" charset="0"/>
                <a:ea typeface="新細明體" charset="-120"/>
              </a:defRPr>
            </a:lvl2pPr>
            <a:lvl3pPr marL="1143000" indent="-228600" eaLnBrk="0" hangingPunct="0">
              <a:defRPr kumimoji="1" sz="3200">
                <a:solidFill>
                  <a:schemeClr val="tx1"/>
                </a:solidFill>
                <a:latin typeface="Verdana" pitchFamily="34" charset="0"/>
                <a:ea typeface="新細明體" charset="-120"/>
              </a:defRPr>
            </a:lvl3pPr>
            <a:lvl4pPr marL="1600200" indent="-228600" eaLnBrk="0" hangingPunct="0">
              <a:defRPr kumimoji="1" sz="3200">
                <a:solidFill>
                  <a:schemeClr val="tx1"/>
                </a:solidFill>
                <a:latin typeface="Verdana" pitchFamily="34" charset="0"/>
                <a:ea typeface="新細明體" charset="-120"/>
              </a:defRPr>
            </a:lvl4pPr>
            <a:lvl5pPr marL="2057400" indent="-228600" eaLnBrk="0" hangingPunct="0">
              <a:defRPr kumimoji="1" sz="3200">
                <a:solidFill>
                  <a:schemeClr val="tx1"/>
                </a:solidFill>
                <a:latin typeface="Verdana" pitchFamily="34" charset="0"/>
                <a:ea typeface="新細明體" charset="-120"/>
              </a:defRPr>
            </a:lvl5pPr>
            <a:lvl6pPr marL="2514600" indent="-228600" algn="ctr" eaLnBrk="0" fontAlgn="base" hangingPunct="0">
              <a:spcBef>
                <a:spcPct val="20000"/>
              </a:spcBef>
              <a:spcAft>
                <a:spcPct val="0"/>
              </a:spcAft>
              <a:defRPr kumimoji="1" sz="3200">
                <a:solidFill>
                  <a:schemeClr val="tx1"/>
                </a:solidFill>
                <a:latin typeface="Verdana" pitchFamily="34" charset="0"/>
                <a:ea typeface="新細明體" charset="-120"/>
              </a:defRPr>
            </a:lvl6pPr>
            <a:lvl7pPr marL="2971800" indent="-228600" algn="ctr" eaLnBrk="0" fontAlgn="base" hangingPunct="0">
              <a:spcBef>
                <a:spcPct val="20000"/>
              </a:spcBef>
              <a:spcAft>
                <a:spcPct val="0"/>
              </a:spcAft>
              <a:defRPr kumimoji="1" sz="3200">
                <a:solidFill>
                  <a:schemeClr val="tx1"/>
                </a:solidFill>
                <a:latin typeface="Verdana" pitchFamily="34" charset="0"/>
                <a:ea typeface="新細明體" charset="-120"/>
              </a:defRPr>
            </a:lvl7pPr>
            <a:lvl8pPr marL="3429000" indent="-228600" algn="ctr" eaLnBrk="0" fontAlgn="base" hangingPunct="0">
              <a:spcBef>
                <a:spcPct val="20000"/>
              </a:spcBef>
              <a:spcAft>
                <a:spcPct val="0"/>
              </a:spcAft>
              <a:defRPr kumimoji="1" sz="3200">
                <a:solidFill>
                  <a:schemeClr val="tx1"/>
                </a:solidFill>
                <a:latin typeface="Verdana" pitchFamily="34" charset="0"/>
                <a:ea typeface="新細明體" charset="-120"/>
              </a:defRPr>
            </a:lvl8pPr>
            <a:lvl9pPr marL="3886200" indent="-228600" algn="ctr" eaLnBrk="0" fontAlgn="base" hangingPunct="0">
              <a:spcBef>
                <a:spcPct val="20000"/>
              </a:spcBef>
              <a:spcAft>
                <a:spcPct val="0"/>
              </a:spcAft>
              <a:defRPr kumimoji="1" sz="3200">
                <a:solidFill>
                  <a:schemeClr val="tx1"/>
                </a:solidFill>
                <a:latin typeface="Verdana" pitchFamily="34" charset="0"/>
                <a:ea typeface="新細明體" charset="-120"/>
              </a:defRPr>
            </a:lvl9pPr>
          </a:lstStyle>
          <a:p>
            <a:pPr eaLnBrk="1" hangingPunct="1"/>
            <a:fld id="{93732AA0-FC3C-4E78-B8A9-3C574BCA4BFD}" type="slidenum">
              <a:rPr kumimoji="0" lang="en-US" altLang="zh-CN" sz="1200">
                <a:latin typeface="Arial"/>
                <a:ea typeface="宋体" charset="-122"/>
              </a:rPr>
              <a:pPr eaLnBrk="1" hangingPunct="1"/>
              <a:t>12</a:t>
            </a:fld>
            <a:endParaRPr kumimoji="0" lang="en-US" altLang="zh-CN" sz="1200">
              <a:latin typeface="Arial"/>
              <a:ea typeface="宋体" charset="-122"/>
            </a:endParaRPr>
          </a:p>
        </p:txBody>
      </p:sp>
      <p:sp>
        <p:nvSpPr>
          <p:cNvPr id="65539" name="Rectangle 2"/>
          <p:cNvSpPr>
            <a:spLocks noGrp="1" noRot="1" noChangeAspect="1" noChangeArrowheads="1" noTextEdit="1"/>
          </p:cNvSpPr>
          <p:nvPr>
            <p:ph type="sldImg"/>
          </p:nvPr>
        </p:nvSpPr>
        <p:spPr/>
      </p:sp>
      <p:sp>
        <p:nvSpPr>
          <p:cNvPr id="65540" name="Rectangle 3"/>
          <p:cNvSpPr>
            <a:spLocks noGrp="1" noChangeArrowheads="1"/>
          </p:cNvSpPr>
          <p:nvPr>
            <p:ph type="body" idx="1"/>
          </p:nvPr>
        </p:nvSpPr>
        <p:spPr>
          <a:noFill/>
        </p:spPr>
        <p:txBody>
          <a:bodyPr/>
          <a:lstStyle/>
          <a:p>
            <a:pPr eaLnBrk="1" hangingPunct="1"/>
            <a:r>
              <a:rPr lang="zh-CN" altLang="en-US" sz="1000" smtClean="0"/>
              <a:t>在过去的八年中，集团一直基于这个思路开展信息化建设，经过努力，集团信息化应用从整体上看基本形成了纵横交错一定程度协同、集成的应用系统体系。</a:t>
            </a:r>
          </a:p>
          <a:p>
            <a:pPr eaLnBrk="1" hangingPunct="1"/>
            <a:r>
              <a:rPr lang="zh-CN" altLang="en-US" sz="1000" smtClean="0"/>
              <a:t> 一类应用是纵向的，集团从总部一直到基层，统一集中应用的部分职能管控系统，另一类是横向的，各企业根据产业和自身情况建立的生产、经营、管理系统。</a:t>
            </a:r>
          </a:p>
          <a:p>
            <a:pPr eaLnBrk="1" hangingPunct="1"/>
            <a:endParaRPr lang="zh-CN" altLang="en-US" sz="1000" smtClean="0"/>
          </a:p>
          <a:p>
            <a:pPr eaLnBrk="1" hangingPunct="1"/>
            <a:r>
              <a:rPr lang="zh-CN" altLang="en-US" sz="1000" smtClean="0"/>
              <a:t>具体来说，纵向系统最重要的有两个，一个是财务系统，包括财务会计核算、报表的产生合并、资金债务管理，及以这三项数据为基础对管理决策提供支持的财务分析；还有一个是综合办公系统，包括公文处理、视频会议、电子邮件、招商通和档案管理，还有产权普查和人事信息管理，后两者主要是信息统计。</a:t>
            </a:r>
          </a:p>
          <a:p>
            <a:pPr eaLnBrk="1" hangingPunct="1"/>
            <a:endParaRPr lang="zh-CN" altLang="en-US" sz="1000" smtClean="0"/>
          </a:p>
          <a:p>
            <a:pPr eaLnBrk="1" hangingPunct="1"/>
            <a:r>
              <a:rPr lang="zh-CN" altLang="en-US" sz="1000" smtClean="0"/>
              <a:t>横向系统有很多，比较突出的有国际的</a:t>
            </a:r>
            <a:r>
              <a:rPr lang="en-US" altLang="zh-CN" sz="1000" smtClean="0"/>
              <a:t>TOS</a:t>
            </a:r>
            <a:r>
              <a:rPr lang="zh-CN" altLang="en-US" sz="1000" smtClean="0"/>
              <a:t>系统，对集装箱码头生产非常重要，离开这个系统生产就瘫痪；还有一个西部港口电子通关平台，提升货物的流转和通关效率；另一个是西部港口的通讯集群系统。招商物流的</a:t>
            </a:r>
            <a:r>
              <a:rPr lang="en-US" altLang="zh-CN" sz="1000" smtClean="0"/>
              <a:t>SAP</a:t>
            </a:r>
            <a:r>
              <a:rPr lang="zh-CN" altLang="en-US" sz="1000" smtClean="0"/>
              <a:t>系统从系统本身说比较先进，还有招商证券的若干主体业务系统，招商地产的成本管理系统，这些大宗应用比较好。</a:t>
            </a:r>
          </a:p>
          <a:p>
            <a:pPr eaLnBrk="1" hangingPunct="1"/>
            <a:r>
              <a:rPr lang="zh-CN" altLang="en-US" sz="1000" smtClean="0"/>
              <a:t> </a:t>
            </a:r>
          </a:p>
          <a:p>
            <a:pPr eaLnBrk="1" hangingPunct="1"/>
            <a:r>
              <a:rPr lang="zh-CN" altLang="en-US" sz="1000" smtClean="0"/>
              <a:t>另外还有大量的非大范围应用的各企业根据自己条件和需要建立的系统。</a:t>
            </a:r>
          </a:p>
          <a:p>
            <a:pPr eaLnBrk="1" hangingPunct="1"/>
            <a:endParaRPr lang="zh-CN" altLang="en-US" sz="1000" smtClean="0"/>
          </a:p>
          <a:p>
            <a:pPr eaLnBrk="1" hangingPunct="1"/>
            <a:r>
              <a:rPr lang="zh-CN" altLang="en-US" sz="1000" smtClean="0"/>
              <a:t>为了保障应用系统使用，集团总部和下属公司根据各自的需要建设了一批包括机房、通讯网络和系统容灾环境等硬件基础设施。</a:t>
            </a:r>
          </a:p>
          <a:p>
            <a:pPr eaLnBrk="1" hangingPunct="1"/>
            <a:r>
              <a:rPr lang="zh-CN" altLang="en-US" sz="1000" smtClean="0"/>
              <a:t>这就是目前的状况。</a:t>
            </a:r>
          </a:p>
          <a:p>
            <a:pPr eaLnBrk="1" hangingPunct="1"/>
            <a:endParaRPr lang="en-US" altLang="zh-CN" sz="1000"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8482" name="Rectangle 7"/>
          <p:cNvSpPr>
            <a:spLocks noGrp="1" noChangeArrowheads="1"/>
          </p:cNvSpPr>
          <p:nvPr>
            <p:ph type="sldNum" sz="quarter" idx="5"/>
          </p:nvPr>
        </p:nvSpPr>
        <p:spPr>
          <a:noFill/>
        </p:spPr>
        <p:txBody>
          <a:bodyPr/>
          <a:lstStyle>
            <a:lvl1pPr eaLnBrk="0" hangingPunct="0">
              <a:defRPr sz="1400">
                <a:solidFill>
                  <a:schemeClr val="tx1"/>
                </a:solidFill>
                <a:latin typeface="宋体" charset="-122"/>
                <a:ea typeface="宋体" charset="-122"/>
              </a:defRPr>
            </a:lvl1pPr>
            <a:lvl2pPr marL="742950" indent="-285750" eaLnBrk="0" hangingPunct="0">
              <a:defRPr sz="1400">
                <a:solidFill>
                  <a:schemeClr val="tx1"/>
                </a:solidFill>
                <a:latin typeface="宋体" charset="-122"/>
                <a:ea typeface="宋体" charset="-122"/>
              </a:defRPr>
            </a:lvl2pPr>
            <a:lvl3pPr marL="1143000" indent="-228600" eaLnBrk="0" hangingPunct="0">
              <a:defRPr sz="1400">
                <a:solidFill>
                  <a:schemeClr val="tx1"/>
                </a:solidFill>
                <a:latin typeface="宋体" charset="-122"/>
                <a:ea typeface="宋体" charset="-122"/>
              </a:defRPr>
            </a:lvl3pPr>
            <a:lvl4pPr marL="1600200" indent="-228600" eaLnBrk="0" hangingPunct="0">
              <a:defRPr sz="1400">
                <a:solidFill>
                  <a:schemeClr val="tx1"/>
                </a:solidFill>
                <a:latin typeface="宋体" charset="-122"/>
                <a:ea typeface="宋体" charset="-122"/>
              </a:defRPr>
            </a:lvl4pPr>
            <a:lvl5pPr marL="2057400" indent="-228600" eaLnBrk="0" hangingPunct="0">
              <a:defRPr sz="1400">
                <a:solidFill>
                  <a:schemeClr val="tx1"/>
                </a:solidFill>
                <a:latin typeface="宋体" charset="-122"/>
                <a:ea typeface="宋体" charset="-122"/>
              </a:defRPr>
            </a:lvl5pPr>
            <a:lvl6pPr marL="2514600" indent="-228600" eaLnBrk="0" fontAlgn="base" hangingPunct="0">
              <a:lnSpc>
                <a:spcPct val="110000"/>
              </a:lnSpc>
              <a:spcBef>
                <a:spcPct val="20000"/>
              </a:spcBef>
              <a:spcAft>
                <a:spcPct val="0"/>
              </a:spcAft>
              <a:buClr>
                <a:srgbClr val="003399"/>
              </a:buClr>
              <a:buSzPct val="80000"/>
              <a:buFont typeface="Wingdings" pitchFamily="2" charset="2"/>
              <a:defRPr sz="1400">
                <a:solidFill>
                  <a:schemeClr val="tx1"/>
                </a:solidFill>
                <a:latin typeface="宋体" charset="-122"/>
                <a:ea typeface="宋体" charset="-122"/>
              </a:defRPr>
            </a:lvl6pPr>
            <a:lvl7pPr marL="2971800" indent="-228600" eaLnBrk="0" fontAlgn="base" hangingPunct="0">
              <a:lnSpc>
                <a:spcPct val="110000"/>
              </a:lnSpc>
              <a:spcBef>
                <a:spcPct val="20000"/>
              </a:spcBef>
              <a:spcAft>
                <a:spcPct val="0"/>
              </a:spcAft>
              <a:buClr>
                <a:srgbClr val="003399"/>
              </a:buClr>
              <a:buSzPct val="80000"/>
              <a:buFont typeface="Wingdings" pitchFamily="2" charset="2"/>
              <a:defRPr sz="1400">
                <a:solidFill>
                  <a:schemeClr val="tx1"/>
                </a:solidFill>
                <a:latin typeface="宋体" charset="-122"/>
                <a:ea typeface="宋体" charset="-122"/>
              </a:defRPr>
            </a:lvl7pPr>
            <a:lvl8pPr marL="3429000" indent="-228600" eaLnBrk="0" fontAlgn="base" hangingPunct="0">
              <a:lnSpc>
                <a:spcPct val="110000"/>
              </a:lnSpc>
              <a:spcBef>
                <a:spcPct val="20000"/>
              </a:spcBef>
              <a:spcAft>
                <a:spcPct val="0"/>
              </a:spcAft>
              <a:buClr>
                <a:srgbClr val="003399"/>
              </a:buClr>
              <a:buSzPct val="80000"/>
              <a:buFont typeface="Wingdings" pitchFamily="2" charset="2"/>
              <a:defRPr sz="1400">
                <a:solidFill>
                  <a:schemeClr val="tx1"/>
                </a:solidFill>
                <a:latin typeface="宋体" charset="-122"/>
                <a:ea typeface="宋体" charset="-122"/>
              </a:defRPr>
            </a:lvl8pPr>
            <a:lvl9pPr marL="3886200" indent="-228600" eaLnBrk="0" fontAlgn="base" hangingPunct="0">
              <a:lnSpc>
                <a:spcPct val="110000"/>
              </a:lnSpc>
              <a:spcBef>
                <a:spcPct val="20000"/>
              </a:spcBef>
              <a:spcAft>
                <a:spcPct val="0"/>
              </a:spcAft>
              <a:buClr>
                <a:srgbClr val="003399"/>
              </a:buClr>
              <a:buSzPct val="80000"/>
              <a:buFont typeface="Wingdings" pitchFamily="2" charset="2"/>
              <a:defRPr sz="1400">
                <a:solidFill>
                  <a:schemeClr val="tx1"/>
                </a:solidFill>
                <a:latin typeface="宋体" charset="-122"/>
                <a:ea typeface="宋体" charset="-122"/>
              </a:defRPr>
            </a:lvl9pPr>
          </a:lstStyle>
          <a:p>
            <a:pPr eaLnBrk="1" hangingPunct="1"/>
            <a:fld id="{C6124DD9-FA30-44C5-A82E-451F1318B1B2}" type="slidenum">
              <a:rPr lang="en-US" altLang="zh-CN" sz="1200">
                <a:latin typeface="Arial"/>
              </a:rPr>
              <a:pPr eaLnBrk="1" hangingPunct="1"/>
              <a:t>28</a:t>
            </a:fld>
            <a:endParaRPr lang="en-US" altLang="zh-CN" sz="1200">
              <a:latin typeface="Arial"/>
            </a:endParaRPr>
          </a:p>
        </p:txBody>
      </p:sp>
      <p:sp>
        <p:nvSpPr>
          <p:cNvPr id="148483" name="Rectangle 2"/>
          <p:cNvSpPr>
            <a:spLocks noGrp="1" noRot="1" noChangeAspect="1" noChangeArrowheads="1" noTextEdit="1"/>
          </p:cNvSpPr>
          <p:nvPr>
            <p:ph type="sldImg"/>
          </p:nvPr>
        </p:nvSpPr>
        <p:spPr>
          <a:xfrm>
            <a:off x="1011238" y="685800"/>
            <a:ext cx="4848225" cy="3429000"/>
          </a:xfrm>
        </p:spPr>
      </p:sp>
      <p:sp>
        <p:nvSpPr>
          <p:cNvPr id="148484" name="Rectangle 3"/>
          <p:cNvSpPr>
            <a:spLocks noGrp="1" noChangeArrowheads="1"/>
          </p:cNvSpPr>
          <p:nvPr>
            <p:ph type="body" idx="1"/>
          </p:nvPr>
        </p:nvSpPr>
        <p:spPr>
          <a:xfrm>
            <a:off x="684213" y="4344988"/>
            <a:ext cx="5489575" cy="4113212"/>
          </a:xfrm>
          <a:noFill/>
        </p:spPr>
        <p:txBody>
          <a:bodyPr lIns="88205" tIns="44104" rIns="88205" bIns="44104"/>
          <a:lstStyle/>
          <a:p>
            <a:pPr eaLnBrk="1" hangingPunct="1"/>
            <a:endParaRPr lang="zh-TW" altLang="en-US" smtClean="0">
              <a:ea typeface="宋体" charset="-122"/>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3D4652-BBEA-4BDB-ACCB-A826A6F838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08F0B1-3BB5-432F-AE69-19EFCB2DD4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FE8F9A-8B72-4DDF-8DCB-BDE625627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4F7B3F-C793-4285-9681-77AF83D095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E25D53-F52D-4F19-B978-E42C5CA524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F1BD54-682B-488A-9B15-74D234F120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EA5B0D-B046-48EA-818B-744F993388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3BBCBA-9310-4780-8054-84FF866957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1BB0EA-1624-4818-9204-A003245265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9CB855-FC55-4A4E-B233-F41050DF7F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5D8D7C-CD52-4D03-AB36-BB2C4453DA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11" name="Text Box 7"/>
          <p:cNvSpPr txBox="1">
            <a:spLocks noChangeArrowheads="1"/>
          </p:cNvSpPr>
          <p:nvPr/>
        </p:nvSpPr>
        <p:spPr bwMode="auto">
          <a:xfrm>
            <a:off x="4" y="7291719"/>
            <a:ext cx="8120301" cy="274602"/>
          </a:xfrm>
          <a:prstGeom prst="rect">
            <a:avLst/>
          </a:prstGeom>
          <a:noFill/>
          <a:ln w="9525">
            <a:noFill/>
            <a:miter lim="800000"/>
          </a:ln>
          <a:effectLst/>
        </p:spPr>
        <p:txBody>
          <a:bodyPr lIns="104251" tIns="52125" rIns="104251" bIns="52125">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buClrTx/>
              <a:defRPr/>
            </a:pPr>
            <a:r>
              <a:rPr kumimoji="1" lang="en-US" altLang="zh-CN" sz="1100" i="1">
                <a:latin typeface="Arial"/>
                <a:ea typeface="宋体" pitchFamily="2" charset="-122"/>
                <a:cs typeface="Times New Roman" pitchFamily="18" charset="0"/>
              </a:rPr>
              <a:t>© </a:t>
            </a:r>
            <a:r>
              <a:rPr kumimoji="1" lang="zh-CN" altLang="en-US" sz="1100" i="1">
                <a:latin typeface="Arial"/>
                <a:ea typeface="宋体" pitchFamily="2" charset="-122"/>
              </a:rPr>
              <a:t>本资料在</a:t>
            </a:r>
            <a:r>
              <a:rPr kumimoji="1" lang="en-US" altLang="zh-CN" sz="1100" i="1" smtClean="0">
                <a:latin typeface="Arial"/>
                <a:ea typeface="宋体" pitchFamily="2" charset="-122"/>
              </a:rPr>
              <a:t>AMT</a:t>
            </a:r>
            <a:r>
              <a:rPr kumimoji="1" lang="zh-CN" altLang="en-US" sz="1100" i="1" smtClean="0">
                <a:latin typeface="Arial"/>
                <a:ea typeface="宋体" pitchFamily="2" charset="-122"/>
              </a:rPr>
              <a:t>的</a:t>
            </a:r>
            <a:r>
              <a:rPr kumimoji="1" lang="zh-CN" altLang="en-US" sz="1100" i="1">
                <a:latin typeface="Arial"/>
                <a:ea typeface="宋体" pitchFamily="2" charset="-122"/>
              </a:rPr>
              <a:t>文档控制范围之内，在得到许可后方可使用</a:t>
            </a:r>
          </a:p>
        </p:txBody>
      </p:sp>
      <p:pic>
        <p:nvPicPr>
          <p:cNvPr id="489493" name="Picture 10" descr="AMT-new2"/>
          <p:cNvPicPr>
            <a:picLocks noChangeAspect="1" noChangeArrowheads="1"/>
          </p:cNvPicPr>
          <p:nvPr/>
        </p:nvPicPr>
        <p:blipFill>
          <a:blip r:embed="rId1">
            <a:extLst>
              <a:ext uri="{28A0092B-C50C-407E-A947-70E740481C1C}">
                <a14:useLocalDpi xmlns:a14="http://schemas.microsoft.com/office/drawing/2010/main" val="0"/>
              </a:ext>
            </a:extLst>
          </a:blip>
          <a:stretch>
            <a:fillRect/>
          </a:stretch>
        </p:blipFill>
        <p:spPr bwMode="auto">
          <a:xfrm>
            <a:off x="8799283" y="6654347"/>
            <a:ext cx="1683549" cy="7942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9496" name="Rectangle 21"/>
          <p:cNvSpPr>
            <a:spLocks noChangeArrowheads="1"/>
          </p:cNvSpPr>
          <p:nvPr/>
        </p:nvSpPr>
        <p:spPr bwMode="auto">
          <a:xfrm>
            <a:off x="4" y="4341242"/>
            <a:ext cx="10693399" cy="520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lIns="104251" tIns="52125" rIns="104251" bIns="52125">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spcBef>
                <a:spcPct val="50000"/>
              </a:spcBef>
              <a:buClrTx/>
            </a:pPr>
            <a:r>
              <a:rPr kumimoji="1" lang="zh-CN" altLang="en-US" sz="2700" b="1" smtClean="0">
                <a:solidFill>
                  <a:schemeClr val="tx2"/>
                </a:solidFill>
                <a:latin typeface="Arial"/>
              </a:rPr>
              <a:t>越秀集团</a:t>
            </a:r>
            <a:r>
              <a:rPr kumimoji="1" lang="en-US" altLang="zh-CN" sz="2700" b="1" smtClean="0">
                <a:solidFill>
                  <a:schemeClr val="tx2"/>
                </a:solidFill>
                <a:latin typeface="Arial"/>
              </a:rPr>
              <a:t>IT</a:t>
            </a:r>
            <a:r>
              <a:rPr kumimoji="1" lang="zh-CN" altLang="en-US" sz="2700" b="1" smtClean="0">
                <a:solidFill>
                  <a:schemeClr val="tx2"/>
                </a:solidFill>
                <a:latin typeface="Arial"/>
              </a:rPr>
              <a:t>规划更新项目</a:t>
            </a:r>
            <a:endParaRPr kumimoji="1" lang="zh-CN" altLang="en-US" sz="2700" b="1">
              <a:solidFill>
                <a:schemeClr val="tx2"/>
              </a:solidFill>
              <a:latin typeface="Arial"/>
            </a:endParaRPr>
          </a:p>
        </p:txBody>
      </p:sp>
      <p:sp>
        <p:nvSpPr>
          <p:cNvPr id="489498" name="Text Box 26"/>
          <p:cNvSpPr txBox="1">
            <a:spLocks noChangeArrowheads="1"/>
          </p:cNvSpPr>
          <p:nvPr/>
        </p:nvSpPr>
        <p:spPr bwMode="auto">
          <a:xfrm>
            <a:off x="209929" y="6576013"/>
            <a:ext cx="2946254" cy="24622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pPr>
            <a:r>
              <a:rPr lang="zh-CN" altLang="en-US" sz="1600" smtClean="0">
                <a:latin typeface="Arial"/>
              </a:rPr>
              <a:t>越秀集团项目</a:t>
            </a:r>
            <a:r>
              <a:rPr lang="zh-CN" altLang="en-US" sz="1600">
                <a:latin typeface="Arial"/>
              </a:rPr>
              <a:t>组</a:t>
            </a:r>
            <a:endParaRPr lang="en-US" altLang="zh-CN" sz="1600">
              <a:latin typeface="Arial"/>
            </a:endParaRPr>
          </a:p>
        </p:txBody>
      </p:sp>
      <p:sp>
        <p:nvSpPr>
          <p:cNvPr id="489500" name="Text Box 28"/>
          <p:cNvSpPr txBox="1">
            <a:spLocks noChangeArrowheads="1"/>
          </p:cNvSpPr>
          <p:nvPr/>
        </p:nvSpPr>
        <p:spPr bwMode="auto">
          <a:xfrm>
            <a:off x="4" y="5078180"/>
            <a:ext cx="10693399" cy="3693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pPr>
            <a:r>
              <a:rPr lang="en-US" altLang="zh-CN" sz="2400" b="1" smtClean="0">
                <a:latin typeface="Arial"/>
              </a:rPr>
              <a:t>—</a:t>
            </a:r>
            <a:r>
              <a:rPr lang="zh-CN" altLang="en-US" sz="2400" b="1" smtClean="0">
                <a:latin typeface="Arial"/>
              </a:rPr>
              <a:t>信息化标杆分析</a:t>
            </a:r>
            <a:endParaRPr lang="zh-CN" altLang="en-US" sz="2400" b="1">
              <a:latin typeface="Arial"/>
            </a:endParaRPr>
          </a:p>
        </p:txBody>
      </p:sp>
      <p:sp>
        <p:nvSpPr>
          <p:cNvPr id="489501" name="Text Box 29"/>
          <p:cNvSpPr txBox="1">
            <a:spLocks noChangeArrowheads="1"/>
          </p:cNvSpPr>
          <p:nvPr/>
        </p:nvSpPr>
        <p:spPr bwMode="auto">
          <a:xfrm>
            <a:off x="209932" y="6924950"/>
            <a:ext cx="2946255" cy="24622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pPr>
            <a:r>
              <a:rPr lang="en-US" altLang="zh-CN" sz="1600" smtClean="0">
                <a:latin typeface="Arial"/>
              </a:rPr>
              <a:t>2012</a:t>
            </a:r>
            <a:r>
              <a:rPr lang="zh-CN" altLang="en-US" sz="1600" smtClean="0">
                <a:latin typeface="Arial"/>
              </a:rPr>
              <a:t>年</a:t>
            </a:r>
            <a:r>
              <a:rPr lang="en-US" altLang="zh-CN" sz="1600" smtClean="0">
                <a:latin typeface="Arial"/>
              </a:rPr>
              <a:t>11</a:t>
            </a:r>
            <a:r>
              <a:rPr lang="zh-CN" altLang="en-US" sz="1600" smtClean="0">
                <a:latin typeface="Arial"/>
              </a:rPr>
              <a:t>月</a:t>
            </a:r>
            <a:endParaRPr lang="zh-CN" altLang="en-US" sz="1600">
              <a:latin typeface="Arial"/>
            </a:endParaRPr>
          </a:p>
        </p:txBody>
      </p:sp>
      <p:pic>
        <p:nvPicPr>
          <p:cNvPr id="3" name="图片 2"/>
          <p:cNvPicPr>
            <a:picLocks noChangeAspect="1"/>
          </p:cNvPicPr>
          <p:nvPr userDrawn="1"/>
        </p:nvPicPr>
        <p:blipFill>
          <a:blip r:embed="rId2">
            <a:extLst>
              <a:ext uri="{28A0092B-C50C-407E-A947-70E740481C1C}">
                <a14:useLocalDpi xmlns:a14="http://schemas.microsoft.com/office/drawing/2010/main" val="0"/>
              </a:ext>
            </a:extLst>
          </a:blip>
          <a:srcRect l="29722" r="1867"/>
          <a:stretch>
            <a:fillRect/>
          </a:stretch>
        </p:blipFill>
        <p:spPr>
          <a:xfrm>
            <a:off x="4" y="3"/>
            <a:ext cx="10693399" cy="3613551"/>
          </a:xfrm>
          <a:prstGeom prst="rect">
            <a:avLst/>
          </a:prstGeom>
        </p:spPr>
      </p:pic>
    </p:spTree>
  </p:cSld>
  <p:clrMapOvr>
    <a:masterClrMapping/>
  </p:clrMapOvr>
  <p:transition>
    <p:split orient="vert"/>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2" name="标题 1"/>
          <p:cNvSpPr>
            <a:spLocks noGrp="1"/>
          </p:cNvSpPr>
          <p:nvPr>
            <p:ph type="title"/>
          </p:nvPr>
        </p:nvSpPr>
        <p:spPr>
          <a:xfrm>
            <a:off x="74265" y="127772"/>
            <a:ext cx="8944844" cy="714119"/>
          </a:xfrm>
        </p:spPr>
        <p:txBody>
          <a:bodyPr/>
          <a:lstStyle/>
          <a:p>
            <a:r>
              <a:rPr lang="zh-CN" altLang="en-US" smtClean="0"/>
              <a:t>单击此处编辑母版标题样式</a:t>
            </a:r>
            <a:endParaRPr lang="zh-CN" altLang="en-US"/>
          </a:p>
        </p:txBody>
      </p:sp>
      <p:sp>
        <p:nvSpPr>
          <p:cNvPr id="4" name="文本占位符 2"/>
          <p:cNvSpPr>
            <a:spLocks noGrp="1"/>
          </p:cNvSpPr>
          <p:nvPr>
            <p:ph idx="1"/>
          </p:nvPr>
        </p:nvSpPr>
        <p:spPr>
          <a:xfrm>
            <a:off x="378148" y="1260353"/>
            <a:ext cx="9937104" cy="5494462"/>
          </a:xfrm>
          <a:prstGeom prst="rect">
            <a:avLst/>
          </a:prstGeom>
        </p:spPr>
        <p:txBody>
          <a:bodyPr vert="horz" lIns="91392" tIns="45696" rIns="91392" bIns="45696"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p:txBody>
      </p:sp>
    </p:spTree>
    <p:extLst>
      <p:ext uri="{BB962C8B-B14F-4D97-AF65-F5344CB8AC3E}">
        <p14:creationId xmlns:p14="http://schemas.microsoft.com/office/powerpoint/2010/main" val="3986847106"/>
      </p:ext>
    </p:extLst>
  </p:cSld>
  <p:clrMapOvr>
    <a:masterClrMapping/>
  </p:clrMapOvr>
  <p:transition>
    <p:split orient="vert"/>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74264" y="127772"/>
            <a:ext cx="8944843" cy="714119"/>
          </a:xfrm>
        </p:spPr>
        <p:txBody>
          <a:bodyPr/>
          <a:lstStyle/>
          <a:p>
            <a:r>
              <a:rPr lang="zh-CN" altLang="en-US" smtClean="0"/>
              <a:t>单击此处编辑母版标题样式</a:t>
            </a:r>
            <a:endParaRPr lang="zh-CN" altLang="en-US"/>
          </a:p>
        </p:txBody>
      </p:sp>
      <p:sp>
        <p:nvSpPr>
          <p:cNvPr id="3" name="内容占位符 2"/>
          <p:cNvSpPr>
            <a:spLocks noGrp="1"/>
          </p:cNvSpPr>
          <p:nvPr>
            <p:ph sz="half" idx="1" hasCustomPrompt="1"/>
          </p:nvPr>
        </p:nvSpPr>
        <p:spPr>
          <a:xfrm>
            <a:off x="252483" y="1041425"/>
            <a:ext cx="4984684" cy="6073514"/>
          </a:xfrm>
          <a:prstGeom prst="rect">
            <a:avLst/>
          </a:prstGeom>
        </p:spPr>
        <p:txBody>
          <a:bodyPr/>
          <a:lstStyle>
            <a:lvl1pPr marL="410652" indent="0">
              <a:buNone/>
              <a:tabLst>
                <a:tab pos="521528"/>
              </a:tabLst>
              <a:defRPr sz="3200"/>
            </a:lvl1pPr>
            <a:lvl2pPr>
              <a:defRPr sz="1600"/>
            </a:lvl2pPr>
            <a:lvl3pPr>
              <a:defRPr sz="2300"/>
            </a:lvl3pPr>
            <a:lvl4pPr>
              <a:defRPr sz="2100"/>
            </a:lvl4pPr>
            <a:lvl5pPr>
              <a:defRPr sz="2100"/>
            </a:lvl5pPr>
            <a:lvl6pPr>
              <a:defRPr sz="2100"/>
            </a:lvl6pPr>
            <a:lvl7pPr>
              <a:defRPr sz="2100"/>
            </a:lvl7pPr>
            <a:lvl8pPr>
              <a:defRPr sz="2100"/>
            </a:lvl8pPr>
            <a:lvl9pPr>
              <a:defRPr sz="2100"/>
            </a:lvl9pPr>
          </a:lstStyle>
          <a:p>
            <a:pPr marL="360000"/>
            <a:r>
              <a:rPr lang="zh-CN" altLang="en-US" sz="1600" smtClean="0"/>
              <a:t>第一级标题</a:t>
            </a:r>
            <a:endParaRPr lang="en-US" altLang="zh-CN" sz="1600" smtClean="0"/>
          </a:p>
          <a:p>
            <a:pPr marL="360000" indent="0">
              <a:buNone/>
              <a:tabLst>
                <a:tab pos="457200"/>
              </a:tabLst>
            </a:pPr>
            <a:r>
              <a:rPr lang="zh-CN" altLang="en-US" sz="1600" b="0" smtClean="0"/>
              <a:t>正文</a:t>
            </a:r>
            <a:endParaRPr lang="en-US" altLang="zh-CN" sz="1600" b="0" smtClean="0"/>
          </a:p>
          <a:p>
            <a:pPr marL="539714" lvl="1"/>
            <a:r>
              <a:rPr lang="zh-CN" altLang="en-US" smtClean="0"/>
              <a:t>第二级标题</a:t>
            </a:r>
            <a:endParaRPr lang="en-US" altLang="zh-CN" smtClean="0"/>
          </a:p>
          <a:p>
            <a:pPr marL="539714" lvl="1" indent="0">
              <a:buNone/>
              <a:tabLst>
                <a:tab pos="456960"/>
                <a:tab pos="816767"/>
              </a:tabLst>
            </a:pPr>
            <a:r>
              <a:rPr lang="zh-CN" altLang="en-US" sz="1400" b="0" smtClean="0"/>
              <a:t>正文</a:t>
            </a:r>
            <a:endParaRPr lang="en-US" altLang="zh-CN" sz="1400" b="0" smtClean="0"/>
          </a:p>
          <a:p>
            <a:pPr marL="719619" lvl="2"/>
            <a:r>
              <a:rPr lang="zh-CN" altLang="en-US" sz="1400" smtClean="0"/>
              <a:t>第三级标题</a:t>
            </a:r>
            <a:endParaRPr lang="en-US" altLang="zh-CN" sz="1400" smtClean="0"/>
          </a:p>
          <a:p>
            <a:pPr marL="719619" lvl="2" indent="0">
              <a:buNone/>
            </a:pPr>
            <a:r>
              <a:rPr lang="zh-CN" altLang="en-US" sz="1400" smtClean="0"/>
              <a:t>正文</a:t>
            </a:r>
            <a:endParaRPr lang="en-US" altLang="zh-CN" sz="1400" smtClean="0"/>
          </a:p>
          <a:p>
            <a:pPr marL="899524" lvl="3"/>
            <a:r>
              <a:rPr lang="zh-CN" altLang="en-US" sz="1400" smtClean="0"/>
              <a:t>第四级标题</a:t>
            </a:r>
            <a:endParaRPr lang="en-US" altLang="zh-CN" sz="1400" smtClean="0"/>
          </a:p>
          <a:p>
            <a:pPr marL="1079428" lvl="3" indent="0">
              <a:buNone/>
            </a:pPr>
            <a:r>
              <a:rPr lang="zh-CN" altLang="en-US" sz="1400" smtClean="0"/>
              <a:t>正文</a:t>
            </a:r>
            <a:endParaRPr lang="en-US" altLang="zh-CN" sz="1400" smtClean="0"/>
          </a:p>
        </p:txBody>
      </p:sp>
      <p:sp>
        <p:nvSpPr>
          <p:cNvPr id="4" name="内容占位符 3"/>
          <p:cNvSpPr>
            <a:spLocks noGrp="1"/>
          </p:cNvSpPr>
          <p:nvPr>
            <p:ph sz="half" idx="2" hasCustomPrompt="1"/>
          </p:nvPr>
        </p:nvSpPr>
        <p:spPr>
          <a:xfrm>
            <a:off x="5415395" y="1041425"/>
            <a:ext cx="4984683" cy="6073514"/>
          </a:xfrm>
          <a:prstGeom prst="rect">
            <a:avLst/>
          </a:prstGeom>
        </p:spPr>
        <p:txBody>
          <a:bodyPr/>
          <a:lstStyle>
            <a:lvl1pPr marL="410652" indent="0">
              <a:buNone/>
              <a:tabLst>
                <a:tab pos="521528"/>
              </a:tabLst>
              <a:defRPr sz="3200"/>
            </a:lvl1pPr>
            <a:lvl2pPr>
              <a:defRPr sz="1600"/>
            </a:lvl2pPr>
            <a:lvl3pPr>
              <a:defRPr sz="2300"/>
            </a:lvl3pPr>
            <a:lvl4pPr>
              <a:defRPr sz="2100"/>
            </a:lvl4pPr>
            <a:lvl5pPr>
              <a:defRPr sz="2100"/>
            </a:lvl5pPr>
            <a:lvl6pPr>
              <a:defRPr sz="2100"/>
            </a:lvl6pPr>
            <a:lvl7pPr>
              <a:defRPr sz="2100"/>
            </a:lvl7pPr>
            <a:lvl8pPr>
              <a:defRPr sz="2100"/>
            </a:lvl8pPr>
            <a:lvl9pPr>
              <a:defRPr sz="2100"/>
            </a:lvl9pPr>
          </a:lstStyle>
          <a:p>
            <a:pPr marL="360000"/>
            <a:r>
              <a:rPr lang="zh-CN" altLang="en-US" sz="1600" smtClean="0"/>
              <a:t>第一级标题</a:t>
            </a:r>
            <a:endParaRPr lang="en-US" altLang="zh-CN" sz="1600" smtClean="0"/>
          </a:p>
          <a:p>
            <a:pPr marL="360000" indent="0">
              <a:buNone/>
              <a:tabLst>
                <a:tab pos="457200"/>
              </a:tabLst>
            </a:pPr>
            <a:r>
              <a:rPr lang="zh-CN" altLang="en-US" sz="1600" b="0" smtClean="0"/>
              <a:t>正文</a:t>
            </a:r>
            <a:endParaRPr lang="en-US" altLang="zh-CN" sz="1600" b="0" smtClean="0"/>
          </a:p>
          <a:p>
            <a:pPr marL="539714" lvl="1"/>
            <a:r>
              <a:rPr lang="zh-CN" altLang="en-US" smtClean="0"/>
              <a:t>第二级标题</a:t>
            </a:r>
            <a:endParaRPr lang="en-US" altLang="zh-CN" smtClean="0"/>
          </a:p>
          <a:p>
            <a:pPr marL="539714" lvl="1" indent="0">
              <a:buNone/>
              <a:tabLst>
                <a:tab pos="456960"/>
                <a:tab pos="816767"/>
              </a:tabLst>
            </a:pPr>
            <a:r>
              <a:rPr lang="zh-CN" altLang="en-US" sz="1400" b="0" smtClean="0"/>
              <a:t>正文</a:t>
            </a:r>
            <a:endParaRPr lang="en-US" altLang="zh-CN" sz="1400" b="0" smtClean="0"/>
          </a:p>
          <a:p>
            <a:pPr marL="719619" lvl="2"/>
            <a:r>
              <a:rPr lang="zh-CN" altLang="en-US" sz="1400" smtClean="0"/>
              <a:t>第三级标题</a:t>
            </a:r>
            <a:endParaRPr lang="en-US" altLang="zh-CN" sz="1400" smtClean="0"/>
          </a:p>
          <a:p>
            <a:pPr marL="719619" lvl="2" indent="0">
              <a:buNone/>
            </a:pPr>
            <a:r>
              <a:rPr lang="zh-CN" altLang="en-US" sz="1400" smtClean="0"/>
              <a:t>正文</a:t>
            </a:r>
            <a:endParaRPr lang="en-US" altLang="zh-CN" sz="1400" smtClean="0"/>
          </a:p>
          <a:p>
            <a:pPr marL="899524" lvl="3"/>
            <a:r>
              <a:rPr lang="zh-CN" altLang="en-US" sz="1400" smtClean="0"/>
              <a:t>第四级标题</a:t>
            </a:r>
            <a:endParaRPr lang="en-US" altLang="zh-CN" sz="1400" smtClean="0"/>
          </a:p>
          <a:p>
            <a:pPr marL="1079428" lvl="3" indent="0">
              <a:buNone/>
            </a:pPr>
            <a:r>
              <a:rPr lang="zh-CN" altLang="en-US" sz="1400" smtClean="0"/>
              <a:t>正文</a:t>
            </a:r>
            <a:endParaRPr lang="en-US" altLang="zh-CN" sz="1400" smtClean="0"/>
          </a:p>
        </p:txBody>
      </p:sp>
    </p:spTree>
    <p:extLst>
      <p:ext uri="{BB962C8B-B14F-4D97-AF65-F5344CB8AC3E}">
        <p14:creationId xmlns:p14="http://schemas.microsoft.com/office/powerpoint/2010/main" val="2168737298"/>
      </p:ext>
    </p:extLst>
  </p:cSld>
  <p:clrMapOvr>
    <a:masterClrMapping/>
  </p:clrMapOvr>
  <p:transition>
    <p:split orient="vert"/>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比较">
    <p:spTree>
      <p:nvGrpSpPr>
        <p:cNvPr id="1" name=""/>
        <p:cNvGrpSpPr/>
        <p:nvPr/>
      </p:nvGrpSpPr>
      <p:grpSpPr>
        <a:xfrm>
          <a:off x="0" y="0"/>
          <a:ext cx="0" cy="0"/>
        </a:xfrm>
      </p:grpSpPr>
      <p:sp>
        <p:nvSpPr>
          <p:cNvPr id="3" name="文本占位符 2"/>
          <p:cNvSpPr>
            <a:spLocks noGrp="1"/>
          </p:cNvSpPr>
          <p:nvPr>
            <p:ph type="body" idx="1"/>
          </p:nvPr>
        </p:nvSpPr>
        <p:spPr>
          <a:xfrm>
            <a:off x="534670" y="1692533"/>
            <a:ext cx="4724775" cy="705367"/>
          </a:xfrm>
          <a:prstGeom prst="rect">
            <a:avLst/>
          </a:prstGeom>
        </p:spPr>
        <p:txBody>
          <a:bodyPr anchor="ctr"/>
          <a:lstStyle>
            <a:lvl1pPr marL="0" indent="0" algn="ctr">
              <a:buNone/>
              <a:defRPr sz="1600" b="1"/>
            </a:lvl1pPr>
            <a:lvl2pPr marL="521252" indent="0">
              <a:buNone/>
              <a:defRPr sz="2300" b="1"/>
            </a:lvl2pPr>
            <a:lvl3pPr marL="1042504" indent="0">
              <a:buNone/>
              <a:defRPr sz="2100" b="1"/>
            </a:lvl3pPr>
            <a:lvl4pPr marL="1563756" indent="0">
              <a:buNone/>
              <a:defRPr sz="1800" b="1"/>
            </a:lvl4pPr>
            <a:lvl5pPr marL="2085008" indent="0">
              <a:buNone/>
              <a:defRPr sz="1800" b="1"/>
            </a:lvl5pPr>
            <a:lvl6pPr marL="2606259" indent="0">
              <a:buNone/>
              <a:defRPr sz="1800" b="1"/>
            </a:lvl6pPr>
            <a:lvl7pPr marL="3127512" indent="0">
              <a:buNone/>
              <a:defRPr sz="1800" b="1"/>
            </a:lvl7pPr>
            <a:lvl8pPr marL="3648764" indent="0">
              <a:buNone/>
              <a:defRPr sz="1800" b="1"/>
            </a:lvl8pPr>
            <a:lvl9pPr marL="4170015" indent="0">
              <a:buNone/>
              <a:defRPr sz="1800" b="1"/>
            </a:lvl9pPr>
          </a:lstStyle>
          <a:p>
            <a:pPr lvl="0"/>
            <a:r>
              <a:rPr lang="zh-CN" altLang="en-US" smtClean="0"/>
              <a:t>单击此处编辑母版文本样式</a:t>
            </a:r>
          </a:p>
        </p:txBody>
      </p:sp>
      <p:sp>
        <p:nvSpPr>
          <p:cNvPr id="4" name="内容占位符 3"/>
          <p:cNvSpPr>
            <a:spLocks noGrp="1"/>
          </p:cNvSpPr>
          <p:nvPr>
            <p:ph sz="half" idx="2" hasCustomPrompt="1"/>
          </p:nvPr>
        </p:nvSpPr>
        <p:spPr>
          <a:xfrm>
            <a:off x="534670" y="2397901"/>
            <a:ext cx="4724775" cy="4356478"/>
          </a:xfrm>
          <a:prstGeom prst="rect">
            <a:avLst/>
          </a:prstGeom>
        </p:spPr>
        <p:txBody>
          <a:bodyPr/>
          <a:lstStyle>
            <a:lvl1pPr marL="410652" indent="0">
              <a:buNone/>
              <a:tabLst>
                <a:tab pos="521528"/>
              </a:tabLst>
              <a:defRPr sz="2700"/>
            </a:lvl1pPr>
            <a:lvl2pPr>
              <a:defRPr sz="1600"/>
            </a:lvl2pPr>
            <a:lvl3pPr>
              <a:defRPr sz="2100"/>
            </a:lvl3pPr>
            <a:lvl4pPr>
              <a:defRPr sz="1800"/>
            </a:lvl4pPr>
            <a:lvl5pPr>
              <a:defRPr sz="1800"/>
            </a:lvl5pPr>
            <a:lvl6pPr>
              <a:defRPr sz="1800"/>
            </a:lvl6pPr>
            <a:lvl7pPr>
              <a:defRPr sz="1800"/>
            </a:lvl7pPr>
            <a:lvl8pPr>
              <a:defRPr sz="1800"/>
            </a:lvl8pPr>
            <a:lvl9pPr>
              <a:defRPr sz="1800"/>
            </a:lvl9pPr>
          </a:lstStyle>
          <a:p>
            <a:pPr marL="360000"/>
            <a:r>
              <a:rPr lang="zh-CN" altLang="en-US" sz="1600" smtClean="0"/>
              <a:t>第一级标题</a:t>
            </a:r>
            <a:endParaRPr lang="en-US" altLang="zh-CN" sz="1600" smtClean="0"/>
          </a:p>
          <a:p>
            <a:pPr marL="360000" indent="0">
              <a:buNone/>
              <a:tabLst>
                <a:tab pos="457200"/>
              </a:tabLst>
            </a:pPr>
            <a:r>
              <a:rPr lang="zh-CN" altLang="en-US" sz="1600" b="0" smtClean="0"/>
              <a:t>正文</a:t>
            </a:r>
            <a:endParaRPr lang="en-US" altLang="zh-CN" sz="1600" b="0" smtClean="0"/>
          </a:p>
          <a:p>
            <a:pPr marL="539714" lvl="1"/>
            <a:r>
              <a:rPr lang="zh-CN" altLang="en-US" smtClean="0"/>
              <a:t>第二级标题</a:t>
            </a:r>
            <a:endParaRPr lang="en-US" altLang="zh-CN" smtClean="0"/>
          </a:p>
          <a:p>
            <a:pPr marL="539714" lvl="1" indent="0">
              <a:buNone/>
              <a:tabLst>
                <a:tab pos="456960"/>
                <a:tab pos="816767"/>
              </a:tabLst>
            </a:pPr>
            <a:r>
              <a:rPr lang="zh-CN" altLang="en-US" sz="1400" b="0" smtClean="0"/>
              <a:t>正文</a:t>
            </a:r>
            <a:endParaRPr lang="en-US" altLang="zh-CN" sz="1400" b="0" smtClean="0"/>
          </a:p>
          <a:p>
            <a:pPr marL="719619" lvl="2"/>
            <a:r>
              <a:rPr lang="zh-CN" altLang="en-US" sz="1400" smtClean="0"/>
              <a:t>第三级标题</a:t>
            </a:r>
            <a:endParaRPr lang="en-US" altLang="zh-CN" sz="1400" smtClean="0"/>
          </a:p>
          <a:p>
            <a:pPr marL="719619" lvl="2" indent="0">
              <a:buNone/>
            </a:pPr>
            <a:r>
              <a:rPr lang="zh-CN" altLang="en-US" sz="1400" smtClean="0"/>
              <a:t>正文</a:t>
            </a:r>
            <a:endParaRPr lang="en-US" altLang="zh-CN" sz="1400" smtClean="0"/>
          </a:p>
          <a:p>
            <a:pPr marL="899524" lvl="3"/>
            <a:r>
              <a:rPr lang="zh-CN" altLang="en-US" sz="1400" smtClean="0"/>
              <a:t>第四级标题</a:t>
            </a:r>
            <a:endParaRPr lang="en-US" altLang="zh-CN" sz="1400" smtClean="0"/>
          </a:p>
          <a:p>
            <a:pPr marL="1079428" lvl="3" indent="0">
              <a:buNone/>
            </a:pPr>
            <a:r>
              <a:rPr lang="zh-CN" altLang="en-US" sz="1400" smtClean="0"/>
              <a:t>正文</a:t>
            </a:r>
            <a:endParaRPr lang="en-US" altLang="zh-CN" sz="1400" smtClean="0"/>
          </a:p>
        </p:txBody>
      </p:sp>
      <p:sp>
        <p:nvSpPr>
          <p:cNvPr id="5" name="文本占位符 4"/>
          <p:cNvSpPr>
            <a:spLocks noGrp="1"/>
          </p:cNvSpPr>
          <p:nvPr>
            <p:ph type="body" sz="quarter" idx="3"/>
          </p:nvPr>
        </p:nvSpPr>
        <p:spPr>
          <a:xfrm>
            <a:off x="5432103" y="1692533"/>
            <a:ext cx="4726631" cy="705367"/>
          </a:xfrm>
          <a:prstGeom prst="rect">
            <a:avLst/>
          </a:prstGeom>
        </p:spPr>
        <p:txBody>
          <a:bodyPr anchor="ctr"/>
          <a:lstStyle>
            <a:lvl1pPr marL="0" indent="0" algn="ctr">
              <a:buNone/>
              <a:defRPr sz="1600" b="1"/>
            </a:lvl1pPr>
            <a:lvl2pPr marL="521252" indent="0">
              <a:buNone/>
              <a:defRPr sz="2300" b="1"/>
            </a:lvl2pPr>
            <a:lvl3pPr marL="1042504" indent="0">
              <a:buNone/>
              <a:defRPr sz="2100" b="1"/>
            </a:lvl3pPr>
            <a:lvl4pPr marL="1563756" indent="0">
              <a:buNone/>
              <a:defRPr sz="1800" b="1"/>
            </a:lvl4pPr>
            <a:lvl5pPr marL="2085008" indent="0">
              <a:buNone/>
              <a:defRPr sz="1800" b="1"/>
            </a:lvl5pPr>
            <a:lvl6pPr marL="2606259" indent="0">
              <a:buNone/>
              <a:defRPr sz="1800" b="1"/>
            </a:lvl6pPr>
            <a:lvl7pPr marL="3127512" indent="0">
              <a:buNone/>
              <a:defRPr sz="1800" b="1"/>
            </a:lvl7pPr>
            <a:lvl8pPr marL="3648764" indent="0">
              <a:buNone/>
              <a:defRPr sz="1800" b="1"/>
            </a:lvl8pPr>
            <a:lvl9pPr marL="4170015" indent="0">
              <a:buNone/>
              <a:defRPr sz="1800" b="1"/>
            </a:lvl9pPr>
          </a:lstStyle>
          <a:p>
            <a:pPr lvl="0"/>
            <a:r>
              <a:rPr lang="zh-CN" altLang="en-US" smtClean="0"/>
              <a:t>单击此处编辑母版文本样式</a:t>
            </a:r>
          </a:p>
        </p:txBody>
      </p:sp>
      <p:sp>
        <p:nvSpPr>
          <p:cNvPr id="6" name="内容占位符 5"/>
          <p:cNvSpPr>
            <a:spLocks noGrp="1"/>
          </p:cNvSpPr>
          <p:nvPr>
            <p:ph sz="quarter" idx="4" hasCustomPrompt="1"/>
          </p:nvPr>
        </p:nvSpPr>
        <p:spPr>
          <a:xfrm>
            <a:off x="5432103" y="2397901"/>
            <a:ext cx="4726631" cy="4356478"/>
          </a:xfrm>
          <a:prstGeom prst="rect">
            <a:avLst/>
          </a:prstGeom>
        </p:spPr>
        <p:txBody>
          <a:bodyPr/>
          <a:lstStyle>
            <a:lvl1pPr marL="410652" indent="0">
              <a:buNone/>
              <a:tabLst>
                <a:tab pos="521528"/>
              </a:tabLst>
              <a:defRPr sz="2700"/>
            </a:lvl1pPr>
            <a:lvl2pPr>
              <a:defRPr sz="1600"/>
            </a:lvl2pPr>
            <a:lvl3pPr>
              <a:defRPr sz="2100"/>
            </a:lvl3pPr>
            <a:lvl4pPr>
              <a:defRPr sz="1800"/>
            </a:lvl4pPr>
            <a:lvl5pPr>
              <a:defRPr sz="1800"/>
            </a:lvl5pPr>
            <a:lvl6pPr>
              <a:defRPr sz="1800"/>
            </a:lvl6pPr>
            <a:lvl7pPr>
              <a:defRPr sz="1800"/>
            </a:lvl7pPr>
            <a:lvl8pPr>
              <a:defRPr sz="1800"/>
            </a:lvl8pPr>
            <a:lvl9pPr>
              <a:defRPr sz="1800"/>
            </a:lvl9pPr>
          </a:lstStyle>
          <a:p>
            <a:pPr marL="360000"/>
            <a:r>
              <a:rPr lang="zh-CN" altLang="en-US" sz="1600" smtClean="0"/>
              <a:t>第一级标题</a:t>
            </a:r>
            <a:endParaRPr lang="en-US" altLang="zh-CN" sz="1600" smtClean="0"/>
          </a:p>
          <a:p>
            <a:pPr marL="360000" indent="0">
              <a:buNone/>
              <a:tabLst>
                <a:tab pos="457200"/>
              </a:tabLst>
            </a:pPr>
            <a:r>
              <a:rPr lang="zh-CN" altLang="en-US" sz="1600" b="0" smtClean="0"/>
              <a:t>正文</a:t>
            </a:r>
            <a:endParaRPr lang="en-US" altLang="zh-CN" sz="1600" b="0" smtClean="0"/>
          </a:p>
          <a:p>
            <a:pPr marL="539714" lvl="1"/>
            <a:r>
              <a:rPr lang="zh-CN" altLang="en-US" smtClean="0"/>
              <a:t>第二级标题</a:t>
            </a:r>
            <a:endParaRPr lang="en-US" altLang="zh-CN" smtClean="0"/>
          </a:p>
          <a:p>
            <a:pPr marL="539714" lvl="1" indent="0">
              <a:buNone/>
              <a:tabLst>
                <a:tab pos="456960"/>
                <a:tab pos="816767"/>
              </a:tabLst>
            </a:pPr>
            <a:r>
              <a:rPr lang="zh-CN" altLang="en-US" sz="1400" b="0" smtClean="0"/>
              <a:t>正文</a:t>
            </a:r>
            <a:endParaRPr lang="en-US" altLang="zh-CN" sz="1400" b="0" smtClean="0"/>
          </a:p>
          <a:p>
            <a:pPr marL="719619" lvl="2"/>
            <a:r>
              <a:rPr lang="zh-CN" altLang="en-US" sz="1400" smtClean="0"/>
              <a:t>第三级标题</a:t>
            </a:r>
            <a:endParaRPr lang="en-US" altLang="zh-CN" sz="1400" smtClean="0"/>
          </a:p>
          <a:p>
            <a:pPr marL="719619" lvl="2" indent="0">
              <a:buNone/>
            </a:pPr>
            <a:r>
              <a:rPr lang="zh-CN" altLang="en-US" sz="1400" smtClean="0"/>
              <a:t>正文</a:t>
            </a:r>
            <a:endParaRPr lang="en-US" altLang="zh-CN" sz="1400" smtClean="0"/>
          </a:p>
          <a:p>
            <a:pPr marL="899524" lvl="3"/>
            <a:r>
              <a:rPr lang="zh-CN" altLang="en-US" sz="1400" smtClean="0"/>
              <a:t>第四级标题</a:t>
            </a:r>
            <a:endParaRPr lang="en-US" altLang="zh-CN" sz="1400" smtClean="0"/>
          </a:p>
          <a:p>
            <a:pPr marL="1079428" lvl="3" indent="0">
              <a:buNone/>
            </a:pPr>
            <a:r>
              <a:rPr lang="zh-CN" altLang="en-US" sz="1400" smtClean="0"/>
              <a:t>正文</a:t>
            </a:r>
            <a:endParaRPr lang="en-US" altLang="zh-CN" sz="1400" smtClean="0"/>
          </a:p>
        </p:txBody>
      </p:sp>
      <p:sp>
        <p:nvSpPr>
          <p:cNvPr id="7" name="标题 1"/>
          <p:cNvSpPr>
            <a:spLocks noGrp="1"/>
          </p:cNvSpPr>
          <p:nvPr>
            <p:ph type="title"/>
          </p:nvPr>
        </p:nvSpPr>
        <p:spPr>
          <a:xfrm>
            <a:off x="74264" y="127772"/>
            <a:ext cx="8944843" cy="714119"/>
          </a:xfrm>
        </p:spPr>
        <p:txBody>
          <a:bodyPr/>
          <a:lstStyle/>
          <a:p>
            <a:r>
              <a:rPr lang="zh-CN" altLang="en-US" smtClean="0"/>
              <a:t>单击此处编辑母版标题样式</a:t>
            </a:r>
            <a:endParaRPr lang="zh-CN" altLang="en-US"/>
          </a:p>
        </p:txBody>
      </p:sp>
    </p:spTree>
    <p:extLst>
      <p:ext uri="{BB962C8B-B14F-4D97-AF65-F5344CB8AC3E}">
        <p14:creationId xmlns:p14="http://schemas.microsoft.com/office/powerpoint/2010/main" val="2877017103"/>
      </p:ext>
    </p:extLst>
  </p:cSld>
  <p:clrMapOvr>
    <a:masterClrMapping/>
  </p:clrMapOvr>
  <p:transition>
    <p:split orient="vert"/>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spTree>
      <p:nvGrpSpPr>
        <p:cNvPr id="1" name=""/>
        <p:cNvGrpSpPr/>
        <p:nvPr/>
      </p:nvGrpSpPr>
      <p:grpSpPr>
        <a:xfrm>
          <a:off x="0" y="0"/>
          <a:ext cx="0" cy="0"/>
        </a:xfrm>
      </p:grpSpPr>
      <p:sp>
        <p:nvSpPr>
          <p:cNvPr id="2" name="标题 1"/>
          <p:cNvSpPr>
            <a:spLocks noGrp="1"/>
          </p:cNvSpPr>
          <p:nvPr>
            <p:ph type="title"/>
          </p:nvPr>
        </p:nvSpPr>
        <p:spPr>
          <a:xfrm>
            <a:off x="74264" y="127772"/>
            <a:ext cx="8944843" cy="714119"/>
          </a:xfrm>
        </p:spPr>
        <p:txBody>
          <a:bodyPr/>
          <a:lstStyle/>
          <a:p>
            <a:r>
              <a:rPr lang="zh-CN" altLang="en-US" smtClean="0"/>
              <a:t>单击此处编辑母版标题样式</a:t>
            </a:r>
            <a:endParaRPr lang="zh-CN" altLang="en-US"/>
          </a:p>
        </p:txBody>
      </p:sp>
      <p:sp>
        <p:nvSpPr>
          <p:cNvPr id="4" name="文本占位符 2"/>
          <p:cNvSpPr>
            <a:spLocks noGrp="1"/>
          </p:cNvSpPr>
          <p:nvPr>
            <p:ph idx="1"/>
          </p:nvPr>
        </p:nvSpPr>
        <p:spPr>
          <a:xfrm>
            <a:off x="378148" y="1260353"/>
            <a:ext cx="9937104" cy="5494462"/>
          </a:xfrm>
          <a:prstGeom prst="rect">
            <a:avLst/>
          </a:prstGeom>
        </p:spPr>
        <p:txBody>
          <a:bodyPr vert="horz" lIns="91392" tIns="45696" rIns="91392" bIns="45696"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p:txBody>
      </p:sp>
    </p:spTree>
    <p:extLst>
      <p:ext uri="{BB962C8B-B14F-4D97-AF65-F5344CB8AC3E}">
        <p14:creationId xmlns:p14="http://schemas.microsoft.com/office/powerpoint/2010/main" val="4056838232"/>
      </p:ext>
    </p:extLst>
  </p:cSld>
  <p:clrMapOvr>
    <a:masterClrMapping/>
  </p:clrMapOvr>
  <p:transition>
    <p:split orient="vert"/>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TwoObj" preserve="1">
  <p:cSld name="标题，文本与两项内容">
    <p:spTree>
      <p:nvGrpSpPr>
        <p:cNvPr id="1" name=""/>
        <p:cNvGrpSpPr/>
        <p:nvPr/>
      </p:nvGrpSpPr>
      <p:grpSpPr>
        <a:xfrm>
          <a:off x="0" y="0"/>
          <a:ext cx="0" cy="0"/>
        </a:xfrm>
      </p:grpSpPr>
      <p:sp>
        <p:nvSpPr>
          <p:cNvPr id="2" name="标题 1"/>
          <p:cNvSpPr>
            <a:spLocks noGrp="1"/>
          </p:cNvSpPr>
          <p:nvPr>
            <p:ph type="title"/>
          </p:nvPr>
        </p:nvSpPr>
        <p:spPr>
          <a:xfrm>
            <a:off x="74260" y="127772"/>
            <a:ext cx="8944848" cy="714119"/>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hasCustomPrompt="1"/>
          </p:nvPr>
        </p:nvSpPr>
        <p:spPr>
          <a:xfrm>
            <a:off x="252483" y="1041425"/>
            <a:ext cx="4984684" cy="6073514"/>
          </a:xfrm>
          <a:prstGeom prst="rect">
            <a:avLst/>
          </a:prstGeom>
        </p:spPr>
        <p:txBody>
          <a:bodyPr/>
          <a:lstStyle>
            <a:lvl1pPr marL="410652" indent="0">
              <a:buNone/>
              <a:tabLst>
                <a:tab pos="521528"/>
              </a:tabLst>
              <a:defRPr/>
            </a:lvl1pPr>
          </a:lstStyle>
          <a:p>
            <a:pPr marL="360000"/>
            <a:r>
              <a:rPr lang="zh-CN" altLang="en-US" sz="1600" smtClean="0"/>
              <a:t>第一级标题</a:t>
            </a:r>
            <a:endParaRPr lang="en-US" altLang="zh-CN" sz="1600" smtClean="0"/>
          </a:p>
          <a:p>
            <a:pPr marL="360000" indent="0">
              <a:buNone/>
              <a:tabLst>
                <a:tab pos="457200"/>
              </a:tabLst>
            </a:pPr>
            <a:r>
              <a:rPr lang="zh-CN" altLang="en-US" sz="1600" b="0" smtClean="0"/>
              <a:t>正文</a:t>
            </a:r>
            <a:endParaRPr lang="en-US" altLang="zh-CN" sz="1600" b="0" smtClean="0"/>
          </a:p>
          <a:p>
            <a:pPr marL="539714" lvl="1"/>
            <a:r>
              <a:rPr lang="zh-CN" altLang="en-US" smtClean="0"/>
              <a:t>第二级标题</a:t>
            </a:r>
            <a:endParaRPr lang="en-US" altLang="zh-CN" smtClean="0"/>
          </a:p>
          <a:p>
            <a:pPr marL="539714" lvl="1" indent="0">
              <a:buNone/>
              <a:tabLst>
                <a:tab pos="456960"/>
                <a:tab pos="816767"/>
              </a:tabLst>
            </a:pPr>
            <a:r>
              <a:rPr lang="zh-CN" altLang="en-US" sz="1400" b="0" smtClean="0"/>
              <a:t>正文</a:t>
            </a:r>
            <a:endParaRPr lang="en-US" altLang="zh-CN" sz="1400" b="0" smtClean="0"/>
          </a:p>
          <a:p>
            <a:pPr marL="719619" lvl="2"/>
            <a:r>
              <a:rPr lang="zh-CN" altLang="en-US" sz="1400" smtClean="0"/>
              <a:t>第三级标题</a:t>
            </a:r>
            <a:endParaRPr lang="en-US" altLang="zh-CN" sz="1400" smtClean="0"/>
          </a:p>
          <a:p>
            <a:pPr marL="719619" lvl="2" indent="0">
              <a:buNone/>
            </a:pPr>
            <a:r>
              <a:rPr lang="zh-CN" altLang="en-US" sz="1400" smtClean="0"/>
              <a:t>正文</a:t>
            </a:r>
            <a:endParaRPr lang="en-US" altLang="zh-CN" sz="1400" smtClean="0"/>
          </a:p>
          <a:p>
            <a:pPr marL="899524" lvl="3"/>
            <a:r>
              <a:rPr lang="zh-CN" altLang="en-US" sz="1400" smtClean="0"/>
              <a:t>第四级标题</a:t>
            </a:r>
            <a:endParaRPr lang="en-US" altLang="zh-CN" sz="1400" smtClean="0"/>
          </a:p>
          <a:p>
            <a:pPr marL="1079428" lvl="3" indent="0">
              <a:buNone/>
            </a:pPr>
            <a:r>
              <a:rPr lang="zh-CN" altLang="en-US" sz="1400" smtClean="0"/>
              <a:t>正文</a:t>
            </a:r>
            <a:endParaRPr lang="en-US" altLang="zh-CN" sz="1400" smtClean="0"/>
          </a:p>
        </p:txBody>
      </p:sp>
      <p:sp>
        <p:nvSpPr>
          <p:cNvPr id="4" name="内容占位符 3"/>
          <p:cNvSpPr>
            <a:spLocks noGrp="1"/>
          </p:cNvSpPr>
          <p:nvPr>
            <p:ph sz="quarter" idx="2" hasCustomPrompt="1"/>
          </p:nvPr>
        </p:nvSpPr>
        <p:spPr>
          <a:xfrm>
            <a:off x="5415395" y="1041424"/>
            <a:ext cx="4984683" cy="2952743"/>
          </a:xfrm>
          <a:prstGeom prst="rect">
            <a:avLst/>
          </a:prstGeom>
        </p:spPr>
        <p:txBody>
          <a:bodyPr/>
          <a:lstStyle>
            <a:lvl1pPr marL="410652" indent="0">
              <a:buNone/>
              <a:tabLst>
                <a:tab pos="521528"/>
              </a:tabLst>
              <a:defRPr/>
            </a:lvl1pPr>
          </a:lstStyle>
          <a:p>
            <a:pPr marL="360000"/>
            <a:r>
              <a:rPr lang="zh-CN" altLang="en-US" sz="1600" smtClean="0"/>
              <a:t>第一级标题</a:t>
            </a:r>
            <a:endParaRPr lang="en-US" altLang="zh-CN" sz="1600" smtClean="0"/>
          </a:p>
          <a:p>
            <a:pPr marL="360000" indent="0">
              <a:buNone/>
              <a:tabLst>
                <a:tab pos="457200"/>
              </a:tabLst>
            </a:pPr>
            <a:r>
              <a:rPr lang="zh-CN" altLang="en-US" sz="1600" b="0" smtClean="0"/>
              <a:t>正文</a:t>
            </a:r>
            <a:endParaRPr lang="en-US" altLang="zh-CN" sz="1600" b="0" smtClean="0"/>
          </a:p>
          <a:p>
            <a:pPr marL="539714" lvl="1"/>
            <a:r>
              <a:rPr lang="zh-CN" altLang="en-US" smtClean="0"/>
              <a:t>第二级标题</a:t>
            </a:r>
            <a:endParaRPr lang="en-US" altLang="zh-CN" smtClean="0"/>
          </a:p>
          <a:p>
            <a:pPr marL="539714" lvl="1" indent="0">
              <a:buNone/>
              <a:tabLst>
                <a:tab pos="456960"/>
                <a:tab pos="816767"/>
              </a:tabLst>
            </a:pPr>
            <a:r>
              <a:rPr lang="zh-CN" altLang="en-US" sz="1400" b="0" smtClean="0"/>
              <a:t>正文</a:t>
            </a:r>
            <a:endParaRPr lang="en-US" altLang="zh-CN" sz="1400" b="0" smtClean="0"/>
          </a:p>
          <a:p>
            <a:pPr marL="719619" lvl="2"/>
            <a:r>
              <a:rPr lang="zh-CN" altLang="en-US" sz="1400" smtClean="0"/>
              <a:t>第三级标题</a:t>
            </a:r>
            <a:endParaRPr lang="en-US" altLang="zh-CN" sz="1400" smtClean="0"/>
          </a:p>
          <a:p>
            <a:pPr marL="719619" lvl="2" indent="0">
              <a:buNone/>
            </a:pPr>
            <a:r>
              <a:rPr lang="zh-CN" altLang="en-US" sz="1400" smtClean="0"/>
              <a:t>正文</a:t>
            </a:r>
            <a:endParaRPr lang="en-US" altLang="zh-CN" sz="1400" smtClean="0"/>
          </a:p>
          <a:p>
            <a:pPr marL="899524" lvl="3"/>
            <a:r>
              <a:rPr lang="zh-CN" altLang="en-US" sz="1400" smtClean="0"/>
              <a:t>第四级标题</a:t>
            </a:r>
            <a:endParaRPr lang="en-US" altLang="zh-CN" sz="1400" smtClean="0"/>
          </a:p>
          <a:p>
            <a:pPr marL="1079428" lvl="3" indent="0">
              <a:buNone/>
            </a:pPr>
            <a:r>
              <a:rPr lang="zh-CN" altLang="en-US" sz="1400" smtClean="0"/>
              <a:t>正文</a:t>
            </a:r>
            <a:endParaRPr lang="en-US" altLang="zh-CN" sz="1400" smtClean="0"/>
          </a:p>
        </p:txBody>
      </p:sp>
      <p:sp>
        <p:nvSpPr>
          <p:cNvPr id="5" name="内容占位符 4"/>
          <p:cNvSpPr>
            <a:spLocks noGrp="1"/>
          </p:cNvSpPr>
          <p:nvPr>
            <p:ph sz="quarter" idx="3" hasCustomPrompt="1"/>
          </p:nvPr>
        </p:nvSpPr>
        <p:spPr>
          <a:xfrm>
            <a:off x="5415395" y="4162199"/>
            <a:ext cx="4984683" cy="2952744"/>
          </a:xfrm>
          <a:prstGeom prst="rect">
            <a:avLst/>
          </a:prstGeom>
        </p:spPr>
        <p:txBody>
          <a:bodyPr/>
          <a:lstStyle>
            <a:lvl1pPr marL="410652" indent="0">
              <a:buNone/>
              <a:tabLst>
                <a:tab pos="521528"/>
              </a:tabLst>
              <a:defRPr/>
            </a:lvl1pPr>
          </a:lstStyle>
          <a:p>
            <a:pPr marL="360000"/>
            <a:r>
              <a:rPr lang="zh-CN" altLang="en-US" sz="1600" smtClean="0"/>
              <a:t>第一级标题</a:t>
            </a:r>
            <a:endParaRPr lang="en-US" altLang="zh-CN" sz="1600" smtClean="0"/>
          </a:p>
          <a:p>
            <a:pPr marL="360000" indent="0">
              <a:buNone/>
              <a:tabLst>
                <a:tab pos="457200"/>
              </a:tabLst>
            </a:pPr>
            <a:r>
              <a:rPr lang="zh-CN" altLang="en-US" sz="1600" b="0" smtClean="0"/>
              <a:t>正文</a:t>
            </a:r>
            <a:endParaRPr lang="en-US" altLang="zh-CN" sz="1600" b="0" smtClean="0"/>
          </a:p>
          <a:p>
            <a:pPr marL="539714" lvl="1"/>
            <a:r>
              <a:rPr lang="zh-CN" altLang="en-US" smtClean="0"/>
              <a:t>第二级标题</a:t>
            </a:r>
            <a:endParaRPr lang="en-US" altLang="zh-CN" smtClean="0"/>
          </a:p>
          <a:p>
            <a:pPr marL="539714" lvl="1" indent="0">
              <a:buNone/>
              <a:tabLst>
                <a:tab pos="456960"/>
                <a:tab pos="816767"/>
              </a:tabLst>
            </a:pPr>
            <a:r>
              <a:rPr lang="zh-CN" altLang="en-US" sz="1400" b="0" smtClean="0"/>
              <a:t>正文</a:t>
            </a:r>
            <a:endParaRPr lang="en-US" altLang="zh-CN" sz="1400" b="0" smtClean="0"/>
          </a:p>
          <a:p>
            <a:pPr marL="719619" lvl="2"/>
            <a:r>
              <a:rPr lang="zh-CN" altLang="en-US" sz="1400" smtClean="0"/>
              <a:t>第三级标题</a:t>
            </a:r>
            <a:endParaRPr lang="en-US" altLang="zh-CN" sz="1400" smtClean="0"/>
          </a:p>
          <a:p>
            <a:pPr marL="719619" lvl="2" indent="0">
              <a:buNone/>
            </a:pPr>
            <a:r>
              <a:rPr lang="zh-CN" altLang="en-US" sz="1400" smtClean="0"/>
              <a:t>正文</a:t>
            </a:r>
            <a:endParaRPr lang="en-US" altLang="zh-CN" sz="1400" smtClean="0"/>
          </a:p>
          <a:p>
            <a:pPr marL="899524" lvl="3"/>
            <a:r>
              <a:rPr lang="zh-CN" altLang="en-US" sz="1400" smtClean="0"/>
              <a:t>第四级标题</a:t>
            </a:r>
            <a:endParaRPr lang="en-US" altLang="zh-CN" sz="1400" smtClean="0"/>
          </a:p>
          <a:p>
            <a:pPr marL="1079428" lvl="3" indent="0">
              <a:buNone/>
            </a:pPr>
            <a:r>
              <a:rPr lang="zh-CN" altLang="en-US" sz="1400" smtClean="0"/>
              <a:t>正文</a:t>
            </a:r>
            <a:endParaRPr lang="en-US" altLang="zh-CN" sz="1400" smtClean="0"/>
          </a:p>
        </p:txBody>
      </p:sp>
    </p:spTree>
    <p:extLst>
      <p:ext uri="{BB962C8B-B14F-4D97-AF65-F5344CB8AC3E}">
        <p14:creationId xmlns:p14="http://schemas.microsoft.com/office/powerpoint/2010/main" val="3036664519"/>
      </p:ext>
    </p:extLst>
  </p:cSld>
  <p:clrMapOvr>
    <a:masterClrMapping/>
  </p:clrMapOvr>
  <p:transition>
    <p:split orient="vert"/>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fourObj" preserve="1">
  <p:cSld name="标题和四项内容">
    <p:spTree>
      <p:nvGrpSpPr>
        <p:cNvPr id="1" name=""/>
        <p:cNvGrpSpPr/>
        <p:nvPr/>
      </p:nvGrpSpPr>
      <p:grpSpPr>
        <a:xfrm>
          <a:off x="0" y="0"/>
          <a:ext cx="0" cy="0"/>
        </a:xfrm>
      </p:grpSpPr>
      <p:sp>
        <p:nvSpPr>
          <p:cNvPr id="2" name="标题 1"/>
          <p:cNvSpPr>
            <a:spLocks noGrp="1"/>
          </p:cNvSpPr>
          <p:nvPr>
            <p:ph type="title" sz="quarter"/>
          </p:nvPr>
        </p:nvSpPr>
        <p:spPr>
          <a:xfrm>
            <a:off x="74260" y="127772"/>
            <a:ext cx="8944848" cy="714119"/>
          </a:xfrm>
        </p:spPr>
        <p:txBody>
          <a:bodyPr/>
          <a:lstStyle/>
          <a:p>
            <a:r>
              <a:rPr lang="zh-CN" altLang="en-US" smtClean="0"/>
              <a:t>单击此处编辑母版标题样式</a:t>
            </a:r>
            <a:endParaRPr lang="zh-CN" altLang="en-US"/>
          </a:p>
        </p:txBody>
      </p:sp>
      <p:sp>
        <p:nvSpPr>
          <p:cNvPr id="3" name="内容占位符 2"/>
          <p:cNvSpPr>
            <a:spLocks noGrp="1"/>
          </p:cNvSpPr>
          <p:nvPr>
            <p:ph sz="quarter" idx="1" hasCustomPrompt="1"/>
          </p:nvPr>
        </p:nvSpPr>
        <p:spPr>
          <a:xfrm>
            <a:off x="252483" y="1041424"/>
            <a:ext cx="4984684" cy="2952743"/>
          </a:xfrm>
          <a:prstGeom prst="rect">
            <a:avLst/>
          </a:prstGeom>
        </p:spPr>
        <p:txBody>
          <a:bodyPr/>
          <a:lstStyle>
            <a:lvl1pPr marL="410652" indent="0">
              <a:buNone/>
              <a:tabLst>
                <a:tab pos="521528"/>
              </a:tabLst>
              <a:defRPr/>
            </a:lvl1pPr>
          </a:lstStyle>
          <a:p>
            <a:pPr marL="360000"/>
            <a:r>
              <a:rPr lang="zh-CN" altLang="en-US" sz="1600" smtClean="0"/>
              <a:t>第一级标题</a:t>
            </a:r>
            <a:endParaRPr lang="en-US" altLang="zh-CN" sz="1600" smtClean="0"/>
          </a:p>
          <a:p>
            <a:pPr marL="360000" indent="0">
              <a:buNone/>
              <a:tabLst>
                <a:tab pos="457200"/>
              </a:tabLst>
            </a:pPr>
            <a:r>
              <a:rPr lang="zh-CN" altLang="en-US" sz="1600" b="0" smtClean="0"/>
              <a:t>正文</a:t>
            </a:r>
            <a:endParaRPr lang="en-US" altLang="zh-CN" sz="1600" b="0" smtClean="0"/>
          </a:p>
          <a:p>
            <a:pPr marL="539714" lvl="1"/>
            <a:r>
              <a:rPr lang="zh-CN" altLang="en-US" smtClean="0"/>
              <a:t>第二级标题</a:t>
            </a:r>
            <a:endParaRPr lang="en-US" altLang="zh-CN" smtClean="0"/>
          </a:p>
          <a:p>
            <a:pPr marL="539714" lvl="1" indent="0">
              <a:buNone/>
              <a:tabLst>
                <a:tab pos="456960"/>
                <a:tab pos="816767"/>
              </a:tabLst>
            </a:pPr>
            <a:r>
              <a:rPr lang="zh-CN" altLang="en-US" sz="1400" b="0" smtClean="0"/>
              <a:t>正文</a:t>
            </a:r>
            <a:endParaRPr lang="en-US" altLang="zh-CN" sz="1400" b="0" smtClean="0"/>
          </a:p>
          <a:p>
            <a:pPr marL="719619" lvl="2"/>
            <a:r>
              <a:rPr lang="zh-CN" altLang="en-US" sz="1400" smtClean="0"/>
              <a:t>第三级标题</a:t>
            </a:r>
            <a:endParaRPr lang="en-US" altLang="zh-CN" sz="1400" smtClean="0"/>
          </a:p>
          <a:p>
            <a:pPr marL="719619" lvl="2" indent="0">
              <a:buNone/>
            </a:pPr>
            <a:r>
              <a:rPr lang="zh-CN" altLang="en-US" sz="1400" smtClean="0"/>
              <a:t>正文</a:t>
            </a:r>
            <a:endParaRPr lang="en-US" altLang="zh-CN" sz="1400" smtClean="0"/>
          </a:p>
          <a:p>
            <a:pPr marL="899524" lvl="3"/>
            <a:r>
              <a:rPr lang="zh-CN" altLang="en-US" sz="1400" smtClean="0"/>
              <a:t>第四级标题</a:t>
            </a:r>
            <a:endParaRPr lang="en-US" altLang="zh-CN" sz="1400" smtClean="0"/>
          </a:p>
          <a:p>
            <a:pPr marL="1079428" lvl="3" indent="0">
              <a:buNone/>
            </a:pPr>
            <a:r>
              <a:rPr lang="zh-CN" altLang="en-US" sz="1400" smtClean="0"/>
              <a:t>正文</a:t>
            </a:r>
            <a:endParaRPr lang="en-US" altLang="zh-CN" sz="1400" smtClean="0"/>
          </a:p>
        </p:txBody>
      </p:sp>
      <p:sp>
        <p:nvSpPr>
          <p:cNvPr id="4" name="内容占位符 3"/>
          <p:cNvSpPr>
            <a:spLocks noGrp="1"/>
          </p:cNvSpPr>
          <p:nvPr>
            <p:ph sz="quarter" idx="2" hasCustomPrompt="1"/>
          </p:nvPr>
        </p:nvSpPr>
        <p:spPr>
          <a:xfrm>
            <a:off x="5415395" y="1041424"/>
            <a:ext cx="4984683" cy="2952743"/>
          </a:xfrm>
          <a:prstGeom prst="rect">
            <a:avLst/>
          </a:prstGeom>
        </p:spPr>
        <p:txBody>
          <a:bodyPr/>
          <a:lstStyle>
            <a:lvl1pPr marL="410652" indent="0">
              <a:buNone/>
              <a:tabLst>
                <a:tab pos="521528"/>
              </a:tabLst>
              <a:defRPr/>
            </a:lvl1pPr>
          </a:lstStyle>
          <a:p>
            <a:pPr marL="360000"/>
            <a:r>
              <a:rPr lang="zh-CN" altLang="en-US" sz="1600" smtClean="0"/>
              <a:t>第一级标题</a:t>
            </a:r>
            <a:endParaRPr lang="en-US" altLang="zh-CN" sz="1600" smtClean="0"/>
          </a:p>
          <a:p>
            <a:pPr marL="360000" indent="0">
              <a:buNone/>
              <a:tabLst>
                <a:tab pos="457200"/>
              </a:tabLst>
            </a:pPr>
            <a:r>
              <a:rPr lang="zh-CN" altLang="en-US" sz="1600" b="0" smtClean="0"/>
              <a:t>正文</a:t>
            </a:r>
            <a:endParaRPr lang="en-US" altLang="zh-CN" sz="1600" b="0" smtClean="0"/>
          </a:p>
          <a:p>
            <a:pPr marL="539714" lvl="1"/>
            <a:r>
              <a:rPr lang="zh-CN" altLang="en-US" smtClean="0"/>
              <a:t>第二级标题</a:t>
            </a:r>
            <a:endParaRPr lang="en-US" altLang="zh-CN" smtClean="0"/>
          </a:p>
          <a:p>
            <a:pPr marL="539714" lvl="1" indent="0">
              <a:buNone/>
              <a:tabLst>
                <a:tab pos="456960"/>
                <a:tab pos="816767"/>
              </a:tabLst>
            </a:pPr>
            <a:r>
              <a:rPr lang="zh-CN" altLang="en-US" sz="1400" b="0" smtClean="0"/>
              <a:t>正文</a:t>
            </a:r>
            <a:endParaRPr lang="en-US" altLang="zh-CN" sz="1400" b="0" smtClean="0"/>
          </a:p>
          <a:p>
            <a:pPr marL="719619" lvl="2"/>
            <a:r>
              <a:rPr lang="zh-CN" altLang="en-US" sz="1400" smtClean="0"/>
              <a:t>第三级标题</a:t>
            </a:r>
            <a:endParaRPr lang="en-US" altLang="zh-CN" sz="1400" smtClean="0"/>
          </a:p>
          <a:p>
            <a:pPr marL="719619" lvl="2" indent="0">
              <a:buNone/>
            </a:pPr>
            <a:r>
              <a:rPr lang="zh-CN" altLang="en-US" sz="1400" smtClean="0"/>
              <a:t>正文</a:t>
            </a:r>
            <a:endParaRPr lang="en-US" altLang="zh-CN" sz="1400" smtClean="0"/>
          </a:p>
          <a:p>
            <a:pPr marL="899524" lvl="3"/>
            <a:r>
              <a:rPr lang="zh-CN" altLang="en-US" sz="1400" smtClean="0"/>
              <a:t>第四级标题</a:t>
            </a:r>
            <a:endParaRPr lang="en-US" altLang="zh-CN" sz="1400" smtClean="0"/>
          </a:p>
          <a:p>
            <a:pPr marL="1079428" lvl="3" indent="0">
              <a:buNone/>
            </a:pPr>
            <a:r>
              <a:rPr lang="zh-CN" altLang="en-US" sz="1400" smtClean="0"/>
              <a:t>正文</a:t>
            </a:r>
            <a:endParaRPr lang="en-US" altLang="zh-CN" sz="1400" smtClean="0"/>
          </a:p>
        </p:txBody>
      </p:sp>
      <p:sp>
        <p:nvSpPr>
          <p:cNvPr id="5" name="内容占位符 4"/>
          <p:cNvSpPr>
            <a:spLocks noGrp="1"/>
          </p:cNvSpPr>
          <p:nvPr>
            <p:ph sz="quarter" idx="3" hasCustomPrompt="1"/>
          </p:nvPr>
        </p:nvSpPr>
        <p:spPr>
          <a:xfrm>
            <a:off x="252483" y="4162199"/>
            <a:ext cx="4984684" cy="2952744"/>
          </a:xfrm>
          <a:prstGeom prst="rect">
            <a:avLst/>
          </a:prstGeom>
        </p:spPr>
        <p:txBody>
          <a:bodyPr/>
          <a:lstStyle>
            <a:lvl1pPr marL="410652" indent="0">
              <a:buNone/>
              <a:tabLst>
                <a:tab pos="521528"/>
              </a:tabLst>
              <a:defRPr/>
            </a:lvl1pPr>
          </a:lstStyle>
          <a:p>
            <a:pPr marL="360000"/>
            <a:r>
              <a:rPr lang="zh-CN" altLang="en-US" sz="1600" smtClean="0"/>
              <a:t>第一级标题</a:t>
            </a:r>
            <a:endParaRPr lang="en-US" altLang="zh-CN" sz="1600" smtClean="0"/>
          </a:p>
          <a:p>
            <a:pPr marL="360000" indent="0">
              <a:buNone/>
              <a:tabLst>
                <a:tab pos="457200"/>
              </a:tabLst>
            </a:pPr>
            <a:r>
              <a:rPr lang="zh-CN" altLang="en-US" sz="1600" b="0" smtClean="0"/>
              <a:t>正文</a:t>
            </a:r>
            <a:endParaRPr lang="en-US" altLang="zh-CN" sz="1600" b="0" smtClean="0"/>
          </a:p>
          <a:p>
            <a:pPr marL="539714" lvl="1"/>
            <a:r>
              <a:rPr lang="zh-CN" altLang="en-US" smtClean="0"/>
              <a:t>第二级标题</a:t>
            </a:r>
            <a:endParaRPr lang="en-US" altLang="zh-CN" smtClean="0"/>
          </a:p>
          <a:p>
            <a:pPr marL="539714" lvl="1" indent="0">
              <a:buNone/>
              <a:tabLst>
                <a:tab pos="456960"/>
                <a:tab pos="816767"/>
              </a:tabLst>
            </a:pPr>
            <a:r>
              <a:rPr lang="zh-CN" altLang="en-US" sz="1400" b="0" smtClean="0"/>
              <a:t>正文</a:t>
            </a:r>
            <a:endParaRPr lang="en-US" altLang="zh-CN" sz="1400" b="0" smtClean="0"/>
          </a:p>
          <a:p>
            <a:pPr marL="719619" lvl="2"/>
            <a:r>
              <a:rPr lang="zh-CN" altLang="en-US" sz="1400" smtClean="0"/>
              <a:t>第三级标题</a:t>
            </a:r>
            <a:endParaRPr lang="en-US" altLang="zh-CN" sz="1400" smtClean="0"/>
          </a:p>
          <a:p>
            <a:pPr marL="719619" lvl="2" indent="0">
              <a:buNone/>
            </a:pPr>
            <a:r>
              <a:rPr lang="zh-CN" altLang="en-US" sz="1400" smtClean="0"/>
              <a:t>正文</a:t>
            </a:r>
            <a:endParaRPr lang="en-US" altLang="zh-CN" sz="1400" smtClean="0"/>
          </a:p>
          <a:p>
            <a:pPr marL="899524" lvl="3"/>
            <a:r>
              <a:rPr lang="zh-CN" altLang="en-US" sz="1400" smtClean="0"/>
              <a:t>第四级标题</a:t>
            </a:r>
            <a:endParaRPr lang="en-US" altLang="zh-CN" sz="1400" smtClean="0"/>
          </a:p>
          <a:p>
            <a:pPr marL="1079428" lvl="3" indent="0">
              <a:buNone/>
            </a:pPr>
            <a:r>
              <a:rPr lang="zh-CN" altLang="en-US" sz="1400" smtClean="0"/>
              <a:t>正文</a:t>
            </a:r>
            <a:endParaRPr lang="en-US" altLang="zh-CN" sz="1400" smtClean="0"/>
          </a:p>
        </p:txBody>
      </p:sp>
      <p:sp>
        <p:nvSpPr>
          <p:cNvPr id="6" name="内容占位符 5"/>
          <p:cNvSpPr>
            <a:spLocks noGrp="1"/>
          </p:cNvSpPr>
          <p:nvPr>
            <p:ph sz="quarter" idx="4" hasCustomPrompt="1"/>
          </p:nvPr>
        </p:nvSpPr>
        <p:spPr>
          <a:xfrm>
            <a:off x="5415395" y="4162199"/>
            <a:ext cx="4984683" cy="2952744"/>
          </a:xfrm>
          <a:prstGeom prst="rect">
            <a:avLst/>
          </a:prstGeom>
        </p:spPr>
        <p:txBody>
          <a:bodyPr/>
          <a:lstStyle>
            <a:lvl1pPr marL="410652" indent="0">
              <a:buNone/>
              <a:tabLst>
                <a:tab pos="521528"/>
              </a:tabLst>
              <a:defRPr/>
            </a:lvl1pPr>
          </a:lstStyle>
          <a:p>
            <a:pPr marL="360000"/>
            <a:r>
              <a:rPr lang="zh-CN" altLang="en-US" sz="1600" smtClean="0"/>
              <a:t>第一级标题</a:t>
            </a:r>
            <a:endParaRPr lang="en-US" altLang="zh-CN" sz="1600" smtClean="0"/>
          </a:p>
          <a:p>
            <a:pPr marL="360000" indent="0">
              <a:buNone/>
              <a:tabLst>
                <a:tab pos="457200"/>
              </a:tabLst>
            </a:pPr>
            <a:r>
              <a:rPr lang="zh-CN" altLang="en-US" sz="1600" b="0" smtClean="0"/>
              <a:t>正文</a:t>
            </a:r>
            <a:endParaRPr lang="en-US" altLang="zh-CN" sz="1600" b="0" smtClean="0"/>
          </a:p>
          <a:p>
            <a:pPr marL="539714" lvl="1"/>
            <a:r>
              <a:rPr lang="zh-CN" altLang="en-US" smtClean="0"/>
              <a:t>第二级标题</a:t>
            </a:r>
            <a:endParaRPr lang="en-US" altLang="zh-CN" smtClean="0"/>
          </a:p>
          <a:p>
            <a:pPr marL="539714" lvl="1" indent="0">
              <a:buNone/>
              <a:tabLst>
                <a:tab pos="456960"/>
                <a:tab pos="816767"/>
              </a:tabLst>
            </a:pPr>
            <a:r>
              <a:rPr lang="zh-CN" altLang="en-US" sz="1400" b="0" smtClean="0"/>
              <a:t>正文</a:t>
            </a:r>
            <a:endParaRPr lang="en-US" altLang="zh-CN" sz="1400" b="0" smtClean="0"/>
          </a:p>
          <a:p>
            <a:pPr marL="719619" lvl="2"/>
            <a:r>
              <a:rPr lang="zh-CN" altLang="en-US" sz="1400" smtClean="0"/>
              <a:t>第三级标题</a:t>
            </a:r>
            <a:endParaRPr lang="en-US" altLang="zh-CN" sz="1400" smtClean="0"/>
          </a:p>
          <a:p>
            <a:pPr marL="719619" lvl="2" indent="0">
              <a:buNone/>
            </a:pPr>
            <a:r>
              <a:rPr lang="zh-CN" altLang="en-US" sz="1400" smtClean="0"/>
              <a:t>正文</a:t>
            </a:r>
            <a:endParaRPr lang="en-US" altLang="zh-CN" sz="1400" smtClean="0"/>
          </a:p>
          <a:p>
            <a:pPr marL="899524" lvl="3"/>
            <a:r>
              <a:rPr lang="zh-CN" altLang="en-US" sz="1400" smtClean="0"/>
              <a:t>第四级标题</a:t>
            </a:r>
            <a:endParaRPr lang="en-US" altLang="zh-CN" sz="1400" smtClean="0"/>
          </a:p>
          <a:p>
            <a:pPr marL="1079428" lvl="3" indent="0">
              <a:buNone/>
            </a:pPr>
            <a:r>
              <a:rPr lang="zh-CN" altLang="en-US" sz="1400" smtClean="0"/>
              <a:t>正文</a:t>
            </a:r>
            <a:endParaRPr lang="en-US" altLang="zh-CN" sz="1400" smtClean="0"/>
          </a:p>
        </p:txBody>
      </p:sp>
    </p:spTree>
    <p:extLst>
      <p:ext uri="{BB962C8B-B14F-4D97-AF65-F5344CB8AC3E}">
        <p14:creationId xmlns:p14="http://schemas.microsoft.com/office/powerpoint/2010/main" val="3407237728"/>
      </p:ext>
    </p:extLst>
  </p:cSld>
  <p:clrMapOvr>
    <a:masterClrMapping/>
  </p:clrMapOvr>
  <p:transition>
    <p:split orient="vert"/>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表格">
    <p:spTree>
      <p:nvGrpSpPr>
        <p:cNvPr id="1" name=""/>
        <p:cNvGrpSpPr/>
        <p:nvPr/>
      </p:nvGrpSpPr>
      <p:grpSpPr>
        <a:xfrm>
          <a:off x="0" y="0"/>
          <a:ext cx="0" cy="0"/>
        </a:xfrm>
      </p:grpSpPr>
      <p:sp>
        <p:nvSpPr>
          <p:cNvPr id="2" name="标题 1"/>
          <p:cNvSpPr>
            <a:spLocks noGrp="1"/>
          </p:cNvSpPr>
          <p:nvPr>
            <p:ph type="title"/>
          </p:nvPr>
        </p:nvSpPr>
        <p:spPr>
          <a:xfrm>
            <a:off x="74260" y="127772"/>
            <a:ext cx="8944848" cy="714119"/>
          </a:xfrm>
        </p:spPr>
        <p:txBody>
          <a:bodyPr/>
          <a:lstStyle/>
          <a:p>
            <a:r>
              <a:rPr lang="zh-CN" altLang="en-US" smtClean="0"/>
              <a:t>单击此处编辑母版标题样式</a:t>
            </a:r>
            <a:endParaRPr lang="zh-CN" altLang="en-US"/>
          </a:p>
        </p:txBody>
      </p:sp>
      <p:sp>
        <p:nvSpPr>
          <p:cNvPr id="6" name="文本占位符 2"/>
          <p:cNvSpPr>
            <a:spLocks noGrp="1"/>
          </p:cNvSpPr>
          <p:nvPr>
            <p:ph idx="1"/>
          </p:nvPr>
        </p:nvSpPr>
        <p:spPr>
          <a:xfrm>
            <a:off x="378148" y="1260353"/>
            <a:ext cx="9937104" cy="5494462"/>
          </a:xfrm>
          <a:prstGeom prst="rect">
            <a:avLst/>
          </a:prstGeom>
        </p:spPr>
        <p:txBody>
          <a:bodyPr vert="horz" lIns="91392" tIns="45696" rIns="91392" bIns="45696"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p:txBody>
      </p:sp>
    </p:spTree>
    <p:extLst>
      <p:ext uri="{BB962C8B-B14F-4D97-AF65-F5344CB8AC3E}">
        <p14:creationId xmlns:p14="http://schemas.microsoft.com/office/powerpoint/2010/main" val="4251776419"/>
      </p:ext>
    </p:extLst>
  </p:cSld>
  <p:clrMapOvr>
    <a:masterClrMapping/>
  </p:clrMapOvr>
  <p:transition>
    <p:split orient="vert"/>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1" name=""/>
        <p:cNvGrpSpPr/>
        <p:nvPr/>
      </p:nvGrpSpPr>
      <p:grpSpPr>
        <a:xfrm>
          <a:off x="0" y="0"/>
          <a:ext cx="0" cy="0"/>
        </a:xfrm>
      </p:grpSpPr>
      <p:sp>
        <p:nvSpPr>
          <p:cNvPr id="2" name="标题 1"/>
          <p:cNvSpPr>
            <a:spLocks noGrp="1"/>
          </p:cNvSpPr>
          <p:nvPr>
            <p:ph type="title"/>
          </p:nvPr>
        </p:nvSpPr>
        <p:spPr>
          <a:xfrm>
            <a:off x="74264" y="127772"/>
            <a:ext cx="8944843" cy="714119"/>
          </a:xfrm>
        </p:spPr>
        <p:txBody>
          <a:bodyPr/>
          <a:lstStyle/>
          <a:p>
            <a:r>
              <a:rPr lang="zh-CN" altLang="en-US" smtClean="0"/>
              <a:t>单击此处编辑母版标题样式</a:t>
            </a:r>
            <a:endParaRPr lang="zh-CN" altLang="en-US"/>
          </a:p>
        </p:txBody>
      </p:sp>
    </p:spTree>
    <p:extLst>
      <p:ext uri="{BB962C8B-B14F-4D97-AF65-F5344CB8AC3E}">
        <p14:creationId xmlns:p14="http://schemas.microsoft.com/office/powerpoint/2010/main" val="3788856713"/>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空白">
    <p:spTree>
      <p:nvGrpSpPr>
        <p:cNvPr id="1" name=""/>
        <p:cNvGrpSpPr/>
        <p:nvPr/>
      </p:nvGrpSpPr>
      <p:grpSpPr>
        <a:xfrm>
          <a:off x="0" y="0"/>
          <a:ext cx="0" cy="0"/>
        </a:xfrm>
      </p:grpSpPr>
      <p:sp>
        <p:nvSpPr>
          <p:cNvPr id="3" name="标题 1"/>
          <p:cNvSpPr>
            <a:spLocks noGrp="1"/>
          </p:cNvSpPr>
          <p:nvPr>
            <p:ph type="title"/>
          </p:nvPr>
        </p:nvSpPr>
        <p:spPr>
          <a:xfrm>
            <a:off x="74264" y="127772"/>
            <a:ext cx="8944843" cy="714119"/>
          </a:xfrm>
        </p:spPr>
        <p:txBody>
          <a:bodyPr/>
          <a:lstStyle/>
          <a:p>
            <a:r>
              <a:rPr lang="zh-CN" altLang="en-US" smtClean="0"/>
              <a:t>单击此处编辑母版标题样式</a:t>
            </a:r>
            <a:endParaRPr lang="zh-CN" altLang="en-US"/>
          </a:p>
        </p:txBody>
      </p:sp>
    </p:spTree>
    <p:extLst>
      <p:ext uri="{BB962C8B-B14F-4D97-AF65-F5344CB8AC3E}">
        <p14:creationId xmlns:p14="http://schemas.microsoft.com/office/powerpoint/2010/main" val="3747073945"/>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cSld name="1_内容">
    <p:spTree>
      <p:nvGrpSpPr>
        <p:cNvPr id="1" name=""/>
        <p:cNvGrpSpPr/>
        <p:nvPr/>
      </p:nvGrpSpPr>
      <p:grpSpPr>
        <a:xfrm>
          <a:off x="0" y="0"/>
          <a:ext cx="0" cy="0"/>
        </a:xfrm>
      </p:grpSpPr>
      <p:sp>
        <p:nvSpPr>
          <p:cNvPr id="2" name="内容占位符 1"/>
          <p:cNvSpPr>
            <a:spLocks noGrp="1"/>
          </p:cNvSpPr>
          <p:nvPr>
            <p:ph/>
          </p:nvPr>
        </p:nvSpPr>
        <p:spPr>
          <a:xfrm>
            <a:off x="458460" y="1188342"/>
            <a:ext cx="9640768" cy="548902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extLst>
      <p:ext uri="{BB962C8B-B14F-4D97-AF65-F5344CB8AC3E}">
        <p14:creationId xmlns:p14="http://schemas.microsoft.com/office/powerpoint/2010/main" val="3344371085"/>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sp>
        <p:nvSpPr>
          <p:cNvPr id="6146" name="Rectangle 10"/>
          <p:cNvSpPr>
            <a:spLocks noGrp="1" noChangeArrowheads="1"/>
          </p:cNvSpPr>
          <p:nvPr>
            <p:ph type="title"/>
          </p:nvPr>
        </p:nvSpPr>
        <p:spPr bwMode="auto">
          <a:xfrm>
            <a:off x="74264" y="127772"/>
            <a:ext cx="8926537" cy="7141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4251" tIns="52125" rIns="104251" bIns="52125" numCol="1" anchor="ctr" anchorCtr="0" compatLnSpc="1">
            <a:prstTxWarp prst="textNoShape">
              <a:avLst/>
            </a:prstTxWarp>
          </a:bodyPr>
          <a:lstStyle/>
          <a:p>
            <a:pPr lvl="0"/>
            <a:r>
              <a:rPr lang="zh-CN" altLang="en-US" smtClean="0"/>
              <a:t>单击此处编辑母版标题样式</a:t>
            </a:r>
          </a:p>
        </p:txBody>
      </p:sp>
      <p:sp>
        <p:nvSpPr>
          <p:cNvPr id="4102" name="Line 6"/>
          <p:cNvSpPr>
            <a:spLocks noChangeShapeType="1"/>
          </p:cNvSpPr>
          <p:nvPr/>
        </p:nvSpPr>
        <p:spPr bwMode="auto">
          <a:xfrm>
            <a:off x="4" y="953910"/>
            <a:ext cx="10394505" cy="0"/>
          </a:xfrm>
          <a:prstGeom prst="line">
            <a:avLst/>
          </a:prstGeom>
          <a:noFill/>
          <a:ln w="57150" cmpd="thinThick">
            <a:solidFill>
              <a:srgbClr val="346A6C"/>
            </a:solidFill>
            <a:round/>
          </a:ln>
          <a:effectLst/>
        </p:spPr>
        <p:txBody>
          <a:bodyPr wrap="none" lIns="104251" tIns="52125" rIns="104251" bIns="52125"/>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defRPr/>
            </a:pPr>
            <a:endParaRPr kumimoji="1" lang="zh-CN" altLang="en-US" b="1">
              <a:latin typeface="Arial"/>
            </a:endParaRPr>
          </a:p>
        </p:txBody>
      </p:sp>
      <p:sp>
        <p:nvSpPr>
          <p:cNvPr id="4103" name="Line 7"/>
          <p:cNvSpPr>
            <a:spLocks noChangeShapeType="1"/>
          </p:cNvSpPr>
          <p:nvPr/>
        </p:nvSpPr>
        <p:spPr bwMode="auto">
          <a:xfrm>
            <a:off x="7451963" y="7471999"/>
            <a:ext cx="3113339" cy="0"/>
          </a:xfrm>
          <a:prstGeom prst="line">
            <a:avLst/>
          </a:prstGeom>
          <a:noFill/>
          <a:ln w="50800" cmpd="dbl">
            <a:solidFill>
              <a:srgbClr val="346A6C"/>
            </a:solidFill>
            <a:round/>
          </a:ln>
          <a:effectLst/>
        </p:spPr>
        <p:txBody>
          <a:bodyPr wrap="none" lIns="104251" tIns="52125" rIns="104251" bIns="52125"/>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defRPr/>
            </a:pPr>
            <a:endParaRPr kumimoji="1" lang="zh-CN" altLang="en-US" b="1">
              <a:latin typeface="Arial"/>
            </a:endParaRPr>
          </a:p>
        </p:txBody>
      </p:sp>
      <p:sp>
        <p:nvSpPr>
          <p:cNvPr id="13326" name="灯片编号占位符 3"/>
          <p:cNvSpPr txBox="1">
            <a:spLocks noGrp="1"/>
          </p:cNvSpPr>
          <p:nvPr/>
        </p:nvSpPr>
        <p:spPr bwMode="auto">
          <a:xfrm>
            <a:off x="6651815" y="6957413"/>
            <a:ext cx="3995173" cy="504084"/>
          </a:xfrm>
          <a:prstGeom prst="rect">
            <a:avLst/>
          </a:prstGeom>
          <a:noFill/>
          <a:ln w="9525">
            <a:noFill/>
            <a:miter lim="800000"/>
          </a:ln>
        </p:spPr>
        <p:txBody>
          <a:bodyPr lIns="104251" tIns="52125" rIns="104251" bIns="52125" anchor="b"/>
          <a:lstStyle>
            <a:defPPr>
              <a:defRPr lang="zh-CN"/>
            </a:defPPr>
            <a:lvl1pPr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1pPr>
            <a:lvl2pPr marL="742950" indent="-28575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2pPr>
            <a:lvl3pPr marL="11430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3pPr>
            <a:lvl4pPr marL="16002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4pPr>
            <a:lvl5pPr marL="20574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5pPr>
            <a:lvl6pPr marL="25146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6pPr>
            <a:lvl7pPr marL="29718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7pPr>
            <a:lvl8pPr marL="34290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8pPr>
            <a:lvl9pPr marL="38862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9pPr>
          </a:lstStyle>
          <a:p>
            <a:pPr algn="r" eaLnBrk="1" hangingPunct="1">
              <a:spcBef>
                <a:spcPct val="0"/>
              </a:spcBef>
              <a:buClrTx/>
            </a:pPr>
            <a:r>
              <a:rPr lang="en-US" altLang="zh-CN" sz="1100" b="1">
                <a:solidFill>
                  <a:schemeClr val="tx1"/>
                </a:solidFill>
              </a:rPr>
              <a:t>AMT</a:t>
            </a:r>
            <a:r>
              <a:rPr lang="zh-CN" altLang="en-US" sz="1100" b="1">
                <a:solidFill>
                  <a:schemeClr val="tx1"/>
                </a:solidFill>
              </a:rPr>
              <a:t>咨询 专业实用 为您着想</a:t>
            </a:r>
            <a:r>
              <a:rPr lang="zh-CN" altLang="en-US" sz="1100">
                <a:solidFill>
                  <a:schemeClr val="tx1"/>
                </a:solidFill>
              </a:rPr>
              <a:t>  </a:t>
            </a:r>
            <a:r>
              <a:rPr lang="zh-CN" altLang="en-US" sz="1100" smtClean="0">
                <a:solidFill>
                  <a:schemeClr val="tx1"/>
                </a:solidFill>
              </a:rPr>
              <a:t> </a:t>
            </a:r>
            <a:fld id="{5480273B-CF92-4D29-84AB-CF7A27F5B69A}" type="slidenum">
              <a:rPr lang="zh-CN" altLang="en-US" sz="1100">
                <a:solidFill>
                  <a:schemeClr val="tx1"/>
                </a:solidFill>
              </a:rPr>
              <a:pPr algn="r" eaLnBrk="1" hangingPunct="1">
                <a:spcBef>
                  <a:spcPct val="0"/>
                </a:spcBef>
                <a:buClrTx/>
              </a:pPr>
              <a:t>‹#›</a:t>
            </a:fld>
            <a:r>
              <a:rPr lang="en-US" altLang="zh-CN" sz="1100">
                <a:solidFill>
                  <a:schemeClr val="tx1"/>
                </a:solidFill>
              </a:rPr>
              <a:t> </a:t>
            </a:r>
            <a:r>
              <a:rPr lang="en-US" altLang="zh-CN" sz="1100" smtClean="0">
                <a:solidFill>
                  <a:schemeClr val="tx1"/>
                </a:solidFill>
              </a:rPr>
              <a:t>/ 87</a:t>
            </a:r>
            <a:endParaRPr lang="zh-CN" altLang="en-US" sz="1100">
              <a:solidFill>
                <a:schemeClr val="tx1"/>
              </a:solidFill>
            </a:endParaRPr>
          </a:p>
        </p:txBody>
      </p:sp>
      <p:sp>
        <p:nvSpPr>
          <p:cNvPr id="7" name="文本占位符 2"/>
          <p:cNvSpPr>
            <a:spLocks noGrp="1"/>
          </p:cNvSpPr>
          <p:nvPr>
            <p:ph type="body" idx="1"/>
          </p:nvPr>
        </p:nvSpPr>
        <p:spPr>
          <a:xfrm>
            <a:off x="378148" y="1260353"/>
            <a:ext cx="9937104" cy="5494462"/>
          </a:xfrm>
          <a:prstGeom prst="rect">
            <a:avLst/>
          </a:prstGeom>
        </p:spPr>
        <p:txBody>
          <a:bodyPr vert="horz" lIns="91392" tIns="45696" rIns="91392" bIns="45696"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p:txBody>
      </p:sp>
      <p:pic>
        <p:nvPicPr>
          <p:cNvPr id="2" name="Picture 2"/>
          <p:cNvPicPr>
            <a:picLocks noChangeAspect="1" noChangeArrowheads="1"/>
          </p:cNvPicPr>
          <p:nvPr userDrawn="1"/>
        </p:nvPicPr>
        <p:blipFill>
          <a:blip r:embed="rId12">
            <a:extLst>
              <a:ext uri="{28A0092B-C50C-407E-A947-70E740481C1C}">
                <a14:useLocalDpi xmlns:a14="http://schemas.microsoft.com/office/drawing/2010/main" val="0"/>
              </a:ext>
            </a:extLst>
          </a:blip>
          <a:stretch>
            <a:fillRect/>
          </a:stretch>
        </p:blipFill>
        <p:spPr bwMode="auto">
          <a:xfrm>
            <a:off x="9000802" y="180231"/>
            <a:ext cx="1314450"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 bg1="lt1" tx1="dk1" bg2="lt2" tx2="dk2" accent1="accent1" accent2="accent2" accent3="accent3" accent4="accent4" accent5="accent5" accent6="accent6" hlink="hlink" folHlink="folHlink"/>
  <p:sldLayoutIdLst>
    <p:sldLayoutId id="2147483660" r:id="rId1"/>
    <p:sldLayoutId id="2147483717" r:id="rId2"/>
    <p:sldLayoutId id="2147483730" r:id="rId3"/>
    <p:sldLayoutId id="2147483731" r:id="rId4"/>
    <p:sldLayoutId id="2147483732" r:id="rId5"/>
    <p:sldLayoutId id="2147483733" r:id="rId6"/>
    <p:sldLayoutId id="2147483734" r:id="rId7"/>
    <p:sldLayoutId id="2147483735" r:id="rId8"/>
    <p:sldLayoutId id="2147483736" r:id="rId9"/>
    <p:sldLayoutId id="2147483766" r:id="rId10"/>
    <p:sldLayoutId id="2147483767" r:id="rId11"/>
  </p:sldLayoutIdLst>
  <p:transition>
    <p:split orient="vert"/>
  </p:transition>
  <p:timing/>
  <p:txStyles>
    <p:titleStyle>
      <a:lvl1pPr algn="l" rtl="0" eaLnBrk="1" fontAlgn="base" hangingPunct="1">
        <a:lnSpc>
          <a:spcPct val="100000"/>
        </a:lnSpc>
        <a:spcBef>
          <a:spcPct val="0"/>
        </a:spcBef>
        <a:spcAft>
          <a:spcPct val="0"/>
        </a:spcAft>
        <a:defRPr sz="2100" b="1">
          <a:solidFill>
            <a:schemeClr val="tx2"/>
          </a:solidFill>
          <a:latin typeface="+mj-lt"/>
          <a:ea typeface="+mj-ea"/>
          <a:cs typeface="+mj-cs"/>
        </a:defRPr>
      </a:lvl1pPr>
      <a:lvl2pPr algn="l" rtl="0" eaLnBrk="1" fontAlgn="base" hangingPunct="1">
        <a:lnSpc>
          <a:spcPct val="85000"/>
        </a:lnSpc>
        <a:spcBef>
          <a:spcPct val="0"/>
        </a:spcBef>
        <a:spcAft>
          <a:spcPct val="0"/>
        </a:spcAft>
        <a:defRPr sz="2300" b="1">
          <a:solidFill>
            <a:schemeClr val="tx2"/>
          </a:solidFill>
          <a:latin typeface="Arial"/>
          <a:ea typeface="楷体_GB2312" pitchFamily="49" charset="-122"/>
        </a:defRPr>
      </a:lvl2pPr>
      <a:lvl3pPr algn="l" rtl="0" eaLnBrk="1" fontAlgn="base" hangingPunct="1">
        <a:lnSpc>
          <a:spcPct val="85000"/>
        </a:lnSpc>
        <a:spcBef>
          <a:spcPct val="0"/>
        </a:spcBef>
        <a:spcAft>
          <a:spcPct val="0"/>
        </a:spcAft>
        <a:defRPr sz="2300" b="1">
          <a:solidFill>
            <a:schemeClr val="tx2"/>
          </a:solidFill>
          <a:latin typeface="Arial"/>
          <a:ea typeface="楷体_GB2312" pitchFamily="49" charset="-122"/>
        </a:defRPr>
      </a:lvl3pPr>
      <a:lvl4pPr algn="l" rtl="0" eaLnBrk="1" fontAlgn="base" hangingPunct="1">
        <a:lnSpc>
          <a:spcPct val="85000"/>
        </a:lnSpc>
        <a:spcBef>
          <a:spcPct val="0"/>
        </a:spcBef>
        <a:spcAft>
          <a:spcPct val="0"/>
        </a:spcAft>
        <a:defRPr sz="2300" b="1">
          <a:solidFill>
            <a:schemeClr val="tx2"/>
          </a:solidFill>
          <a:latin typeface="Arial"/>
          <a:ea typeface="楷体_GB2312" pitchFamily="49" charset="-122"/>
        </a:defRPr>
      </a:lvl4pPr>
      <a:lvl5pPr algn="l" rtl="0" eaLnBrk="1" fontAlgn="base" hangingPunct="1">
        <a:lnSpc>
          <a:spcPct val="85000"/>
        </a:lnSpc>
        <a:spcBef>
          <a:spcPct val="0"/>
        </a:spcBef>
        <a:spcAft>
          <a:spcPct val="0"/>
        </a:spcAft>
        <a:defRPr sz="2300" b="1">
          <a:solidFill>
            <a:schemeClr val="tx2"/>
          </a:solidFill>
          <a:latin typeface="Arial"/>
          <a:ea typeface="楷体_GB2312" pitchFamily="49" charset="-122"/>
        </a:defRPr>
      </a:lvl5pPr>
      <a:lvl6pPr marL="521252" algn="l" rtl="0" eaLnBrk="1" fontAlgn="base" hangingPunct="1">
        <a:lnSpc>
          <a:spcPct val="85000"/>
        </a:lnSpc>
        <a:spcBef>
          <a:spcPct val="0"/>
        </a:spcBef>
        <a:spcAft>
          <a:spcPct val="0"/>
        </a:spcAft>
        <a:defRPr sz="2300" b="1">
          <a:solidFill>
            <a:schemeClr val="tx2"/>
          </a:solidFill>
          <a:latin typeface="Arial"/>
          <a:ea typeface="楷体_GB2312" pitchFamily="49" charset="-122"/>
        </a:defRPr>
      </a:lvl6pPr>
      <a:lvl7pPr marL="1042504" algn="l" rtl="0" eaLnBrk="1" fontAlgn="base" hangingPunct="1">
        <a:lnSpc>
          <a:spcPct val="85000"/>
        </a:lnSpc>
        <a:spcBef>
          <a:spcPct val="0"/>
        </a:spcBef>
        <a:spcAft>
          <a:spcPct val="0"/>
        </a:spcAft>
        <a:defRPr sz="2300" b="1">
          <a:solidFill>
            <a:schemeClr val="tx2"/>
          </a:solidFill>
          <a:latin typeface="Arial"/>
          <a:ea typeface="楷体_GB2312" pitchFamily="49" charset="-122"/>
        </a:defRPr>
      </a:lvl7pPr>
      <a:lvl8pPr marL="1563756" algn="l" rtl="0" eaLnBrk="1" fontAlgn="base" hangingPunct="1">
        <a:lnSpc>
          <a:spcPct val="85000"/>
        </a:lnSpc>
        <a:spcBef>
          <a:spcPct val="0"/>
        </a:spcBef>
        <a:spcAft>
          <a:spcPct val="0"/>
        </a:spcAft>
        <a:defRPr sz="2300" b="1">
          <a:solidFill>
            <a:schemeClr val="tx2"/>
          </a:solidFill>
          <a:latin typeface="Arial"/>
          <a:ea typeface="楷体_GB2312" pitchFamily="49" charset="-122"/>
        </a:defRPr>
      </a:lvl8pPr>
      <a:lvl9pPr marL="2085008" algn="l" rtl="0" eaLnBrk="1" fontAlgn="base" hangingPunct="1">
        <a:lnSpc>
          <a:spcPct val="85000"/>
        </a:lnSpc>
        <a:spcBef>
          <a:spcPct val="0"/>
        </a:spcBef>
        <a:spcAft>
          <a:spcPct val="0"/>
        </a:spcAft>
        <a:defRPr sz="2300" b="1">
          <a:solidFill>
            <a:schemeClr val="tx2"/>
          </a:solidFill>
          <a:latin typeface="Arial"/>
          <a:ea typeface="楷体_GB2312" pitchFamily="49" charset="-122"/>
        </a:defRPr>
      </a:lvl9pPr>
    </p:titleStyle>
    <p:bodyStyle>
      <a:lvl1pPr marL="359810" indent="-359810" algn="l" rtl="0" eaLnBrk="1" fontAlgn="base" hangingPunct="1">
        <a:spcBef>
          <a:spcPct val="25000"/>
        </a:spcBef>
        <a:spcAft>
          <a:spcPct val="25000"/>
        </a:spcAft>
        <a:buClr>
          <a:srgbClr val="4E9EA2"/>
        </a:buClr>
        <a:buSzPct val="80000"/>
        <a:buFont typeface="Wingdings" pitchFamily="2" charset="2"/>
        <a:buChar char="n"/>
        <a:defRPr sz="1600" b="1">
          <a:solidFill>
            <a:schemeClr val="tx1"/>
          </a:solidFill>
          <a:latin typeface="+mn-lt"/>
          <a:ea typeface="+mn-ea"/>
          <a:cs typeface="+mn-cs"/>
        </a:defRPr>
      </a:lvl1pPr>
      <a:lvl2pPr marL="539714" indent="-359810" algn="l" rtl="0" eaLnBrk="1" fontAlgn="base" hangingPunct="1">
        <a:spcBef>
          <a:spcPct val="25000"/>
        </a:spcBef>
        <a:spcAft>
          <a:spcPct val="25000"/>
        </a:spcAft>
        <a:buClr>
          <a:srgbClr val="4E9EA2"/>
        </a:buClr>
        <a:buSzPct val="80000"/>
        <a:buFont typeface="Wingdings" pitchFamily="2" charset="2"/>
        <a:buChar char="Ø"/>
        <a:defRPr sz="1600" b="1">
          <a:solidFill>
            <a:schemeClr val="tx1"/>
          </a:solidFill>
          <a:latin typeface="+mn-lt"/>
          <a:ea typeface="+mn-ea"/>
        </a:defRPr>
      </a:lvl2pPr>
      <a:lvl3pPr marL="719619" indent="-359810" algn="l" rtl="0" eaLnBrk="1" fontAlgn="base" hangingPunct="1">
        <a:spcBef>
          <a:spcPct val="25000"/>
        </a:spcBef>
        <a:spcAft>
          <a:spcPct val="25000"/>
        </a:spcAft>
        <a:buClr>
          <a:srgbClr val="4E9EA2"/>
        </a:buClr>
        <a:buSzPct val="80000"/>
        <a:buChar char="•"/>
        <a:defRPr sz="1400">
          <a:solidFill>
            <a:schemeClr val="tx1"/>
          </a:solidFill>
          <a:latin typeface="+mn-lt"/>
          <a:ea typeface="+mn-ea"/>
        </a:defRPr>
      </a:lvl3pPr>
      <a:lvl4pPr marL="899524" indent="-359810" algn="l" rtl="0" eaLnBrk="1" fontAlgn="base" hangingPunct="1">
        <a:spcBef>
          <a:spcPct val="25000"/>
        </a:spcBef>
        <a:spcAft>
          <a:spcPct val="25000"/>
        </a:spcAft>
        <a:buClr>
          <a:schemeClr val="accent2"/>
        </a:buClr>
        <a:buSzPct val="80000"/>
        <a:buChar char="•"/>
        <a:defRPr lang="zh-CN" altLang="en-US" sz="1400">
          <a:solidFill>
            <a:schemeClr val="tx1"/>
          </a:solidFill>
          <a:latin typeface="+mn-lt"/>
          <a:ea typeface="+mn-ea"/>
        </a:defRPr>
      </a:lvl4pPr>
      <a:lvl5pPr marL="899524" indent="-99547" algn="l" rtl="0" eaLnBrk="1" fontAlgn="base" hangingPunct="1">
        <a:spcBef>
          <a:spcPct val="25000"/>
        </a:spcBef>
        <a:spcAft>
          <a:spcPct val="25000"/>
        </a:spcAft>
        <a:buClr>
          <a:schemeClr val="accent2"/>
        </a:buClr>
        <a:buSzPct val="80000"/>
        <a:buFont typeface="Wingdings" pitchFamily="2" charset="2"/>
        <a:buChar char="u"/>
        <a:defRPr sz="1400">
          <a:solidFill>
            <a:schemeClr val="tx1"/>
          </a:solidFill>
          <a:latin typeface="Times New Roman" pitchFamily="18" charset="0"/>
          <a:ea typeface="宋体" pitchFamily="2" charset="-122"/>
        </a:defRPr>
      </a:lvl5pPr>
      <a:lvl6pPr marL="2723905" indent="-260626" algn="l" rtl="0" eaLnBrk="1" fontAlgn="base" hangingPunct="1">
        <a:spcBef>
          <a:spcPct val="25000"/>
        </a:spcBef>
        <a:spcAft>
          <a:spcPct val="25000"/>
        </a:spcAft>
        <a:buClr>
          <a:schemeClr val="accent2"/>
        </a:buClr>
        <a:buSzPct val="80000"/>
        <a:buFont typeface="Wingdings" pitchFamily="2" charset="2"/>
        <a:buChar char="u"/>
        <a:defRPr>
          <a:solidFill>
            <a:schemeClr val="tx1"/>
          </a:solidFill>
          <a:latin typeface="Times New Roman" pitchFamily="18" charset="0"/>
          <a:ea typeface="宋体" pitchFamily="2" charset="-122"/>
        </a:defRPr>
      </a:lvl6pPr>
      <a:lvl7pPr marL="3245157" indent="-260626" algn="l" rtl="0" eaLnBrk="1" fontAlgn="base" hangingPunct="1">
        <a:spcBef>
          <a:spcPct val="25000"/>
        </a:spcBef>
        <a:spcAft>
          <a:spcPct val="25000"/>
        </a:spcAft>
        <a:buClr>
          <a:schemeClr val="accent2"/>
        </a:buClr>
        <a:buSzPct val="80000"/>
        <a:buFont typeface="Wingdings" pitchFamily="2" charset="2"/>
        <a:buChar char="u"/>
        <a:defRPr>
          <a:solidFill>
            <a:schemeClr val="tx1"/>
          </a:solidFill>
          <a:latin typeface="Times New Roman" pitchFamily="18" charset="0"/>
          <a:ea typeface="宋体" pitchFamily="2" charset="-122"/>
        </a:defRPr>
      </a:lvl7pPr>
      <a:lvl8pPr marL="3766408" indent="-260626" algn="l" rtl="0" eaLnBrk="1" fontAlgn="base" hangingPunct="1">
        <a:spcBef>
          <a:spcPct val="25000"/>
        </a:spcBef>
        <a:spcAft>
          <a:spcPct val="25000"/>
        </a:spcAft>
        <a:buClr>
          <a:schemeClr val="accent2"/>
        </a:buClr>
        <a:buSzPct val="80000"/>
        <a:buFont typeface="Wingdings" pitchFamily="2" charset="2"/>
        <a:buChar char="u"/>
        <a:defRPr>
          <a:solidFill>
            <a:schemeClr val="tx1"/>
          </a:solidFill>
          <a:latin typeface="Times New Roman" pitchFamily="18" charset="0"/>
          <a:ea typeface="宋体" pitchFamily="2" charset="-122"/>
        </a:defRPr>
      </a:lvl8pPr>
      <a:lvl9pPr marL="4287661" indent="-260626" algn="l" rtl="0" eaLnBrk="1" fontAlgn="base" hangingPunct="1">
        <a:spcBef>
          <a:spcPct val="25000"/>
        </a:spcBef>
        <a:spcAft>
          <a:spcPct val="25000"/>
        </a:spcAft>
        <a:buClr>
          <a:schemeClr val="accent2"/>
        </a:buClr>
        <a:buSzPct val="80000"/>
        <a:buFont typeface="Wingdings" pitchFamily="2" charset="2"/>
        <a:buChar char="u"/>
        <a:defRPr>
          <a:solidFill>
            <a:schemeClr val="tx1"/>
          </a:solidFill>
          <a:latin typeface="Times New Roman" pitchFamily="18" charset="0"/>
          <a:ea typeface="宋体" pitchFamily="2" charset="-122"/>
        </a:defRPr>
      </a:lvl9pPr>
    </p:bodyStyle>
    <p:otherStyle>
      <a:defPPr>
        <a:defRPr lang="zh-CN"/>
      </a:defPPr>
      <a:lvl1pPr marL="0" algn="l" defTabSz="1042504" rtl="0" eaLnBrk="1" latinLnBrk="0" hangingPunct="1">
        <a:defRPr sz="2100" kern="1200">
          <a:solidFill>
            <a:schemeClr val="tx1"/>
          </a:solidFill>
          <a:latin typeface="+mn-lt"/>
          <a:ea typeface="+mn-ea"/>
          <a:cs typeface="+mn-cs"/>
        </a:defRPr>
      </a:lvl1pPr>
      <a:lvl2pPr marL="521252" algn="l" defTabSz="1042504" rtl="0" eaLnBrk="1" latinLnBrk="0" hangingPunct="1">
        <a:defRPr sz="2100" kern="1200">
          <a:solidFill>
            <a:schemeClr val="tx1"/>
          </a:solidFill>
          <a:latin typeface="+mn-lt"/>
          <a:ea typeface="+mn-ea"/>
          <a:cs typeface="+mn-cs"/>
        </a:defRPr>
      </a:lvl2pPr>
      <a:lvl3pPr marL="1042504" algn="l" defTabSz="1042504" rtl="0" eaLnBrk="1" latinLnBrk="0" hangingPunct="1">
        <a:defRPr sz="2100" kern="1200">
          <a:solidFill>
            <a:schemeClr val="tx1"/>
          </a:solidFill>
          <a:latin typeface="+mn-lt"/>
          <a:ea typeface="+mn-ea"/>
          <a:cs typeface="+mn-cs"/>
        </a:defRPr>
      </a:lvl3pPr>
      <a:lvl4pPr marL="1563756" algn="l" defTabSz="1042504" rtl="0" eaLnBrk="1" latinLnBrk="0" hangingPunct="1">
        <a:defRPr sz="2100" kern="1200">
          <a:solidFill>
            <a:schemeClr val="tx1"/>
          </a:solidFill>
          <a:latin typeface="+mn-lt"/>
          <a:ea typeface="+mn-ea"/>
          <a:cs typeface="+mn-cs"/>
        </a:defRPr>
      </a:lvl4pPr>
      <a:lvl5pPr marL="2085008" algn="l" defTabSz="1042504" rtl="0" eaLnBrk="1" latinLnBrk="0" hangingPunct="1">
        <a:defRPr sz="2100" kern="1200">
          <a:solidFill>
            <a:schemeClr val="tx1"/>
          </a:solidFill>
          <a:latin typeface="+mn-lt"/>
          <a:ea typeface="+mn-ea"/>
          <a:cs typeface="+mn-cs"/>
        </a:defRPr>
      </a:lvl5pPr>
      <a:lvl6pPr marL="2606259" algn="l" defTabSz="1042504" rtl="0" eaLnBrk="1" latinLnBrk="0" hangingPunct="1">
        <a:defRPr sz="2100" kern="1200">
          <a:solidFill>
            <a:schemeClr val="tx1"/>
          </a:solidFill>
          <a:latin typeface="+mn-lt"/>
          <a:ea typeface="+mn-ea"/>
          <a:cs typeface="+mn-cs"/>
        </a:defRPr>
      </a:lvl6pPr>
      <a:lvl7pPr marL="3127512" algn="l" defTabSz="1042504" rtl="0" eaLnBrk="1" latinLnBrk="0" hangingPunct="1">
        <a:defRPr sz="2100" kern="1200">
          <a:solidFill>
            <a:schemeClr val="tx1"/>
          </a:solidFill>
          <a:latin typeface="+mn-lt"/>
          <a:ea typeface="+mn-ea"/>
          <a:cs typeface="+mn-cs"/>
        </a:defRPr>
      </a:lvl7pPr>
      <a:lvl8pPr marL="3648764" algn="l" defTabSz="1042504" rtl="0" eaLnBrk="1" latinLnBrk="0" hangingPunct="1">
        <a:defRPr sz="2100" kern="1200">
          <a:solidFill>
            <a:schemeClr val="tx1"/>
          </a:solidFill>
          <a:latin typeface="+mn-lt"/>
          <a:ea typeface="+mn-ea"/>
          <a:cs typeface="+mn-cs"/>
        </a:defRPr>
      </a:lvl8pPr>
      <a:lvl9pPr marL="4170015" algn="l" defTabSz="1042504" rtl="0" eaLnBrk="1" latinLnBrk="0" hangingPunct="1">
        <a:defRPr sz="21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notesSlide" Target="../notesSlides/notesSlide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4.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4.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4.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4.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wmf" /><Relationship Id="rId3" Type="http://schemas.openxmlformats.org/officeDocument/2006/relationships/image" Target="../media/image4.png"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101224243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split orient="vert"/>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6642" name="Rectangle 2"/>
          <p:cNvSpPr>
            <a:spLocks noGrp="1" noChangeArrowheads="1"/>
          </p:cNvSpPr>
          <p:nvPr>
            <p:ph type="title"/>
          </p:nvPr>
        </p:nvSpPr>
        <p:spPr>
          <a:xfrm>
            <a:off x="74260" y="127772"/>
            <a:ext cx="8387636" cy="714119"/>
          </a:xfrm>
        </p:spPr>
        <p:txBody>
          <a:bodyPr/>
          <a:lstStyle/>
          <a:p>
            <a:r>
              <a:rPr lang="zh-CN" altLang="en-US"/>
              <a:t>目录</a:t>
            </a:r>
          </a:p>
        </p:txBody>
      </p:sp>
      <p:sp>
        <p:nvSpPr>
          <p:cNvPr id="496643" name="Text Box 2"/>
          <p:cNvSpPr txBox="1">
            <a:spLocks noChangeArrowheads="1"/>
          </p:cNvSpPr>
          <p:nvPr/>
        </p:nvSpPr>
        <p:spPr bwMode="auto">
          <a:xfrm>
            <a:off x="326747" y="1904321"/>
            <a:ext cx="1431357" cy="459211"/>
          </a:xfrm>
          <a:prstGeom prst="rect">
            <a:avLst/>
          </a:prstGeom>
          <a:noFill/>
          <a:ln w="9525" algn="ctr">
            <a:solidFill>
              <a:srgbClr val="346A6C"/>
            </a:solidFill>
            <a:miter lim="800000"/>
          </a:ln>
          <a:extLst>
            <a:ext uri="{909E8E84-426E-40DD-AFC4-6F175D3DCCD1}">
              <a14:hiddenFill xmlns:a14="http://schemas.microsoft.com/office/drawing/2010/main">
                <a:solidFill>
                  <a:srgbClr val="FFFFFF"/>
                </a:solidFill>
              </a14:hiddenFill>
            </a:ext>
          </a:extLst>
        </p:spPr>
        <p:txBody>
          <a:bodyPr lIns="104251" tIns="52125" rIns="104251" bIns="52125">
            <a:spAutoFit/>
          </a:bodyPr>
          <a:lstStyle>
            <a:defPPr>
              <a:defRPr lang="zh-CN"/>
            </a:defPPr>
            <a:lvl1pPr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1pPr>
            <a:lvl2pPr marL="742950" indent="-28575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2pPr>
            <a:lvl3pPr marL="11430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3pPr>
            <a:lvl4pPr marL="16002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4pPr>
            <a:lvl5pPr marL="20574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5pPr>
            <a:lvl6pPr marL="25146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6pPr>
            <a:lvl7pPr marL="29718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7pPr>
            <a:lvl8pPr marL="34290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8pPr>
            <a:lvl9pPr marL="38862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9pPr>
          </a:lstStyle>
          <a:p>
            <a:pPr algn="l" eaLnBrk="1" hangingPunct="1">
              <a:buClrTx/>
              <a:buFont typeface="Wingdings" pitchFamily="2" charset="2"/>
              <a:buNone/>
            </a:pPr>
            <a:r>
              <a:rPr kumimoji="1" lang="zh-CN" altLang="en-US" sz="2300" b="1">
                <a:solidFill>
                  <a:schemeClr val="tx1"/>
                </a:solidFill>
              </a:rPr>
              <a:t>第二部分</a:t>
            </a:r>
          </a:p>
        </p:txBody>
      </p:sp>
      <p:sp>
        <p:nvSpPr>
          <p:cNvPr id="496644" name="Text Box 3"/>
          <p:cNvSpPr txBox="1">
            <a:spLocks noChangeArrowheads="1"/>
          </p:cNvSpPr>
          <p:nvPr/>
        </p:nvSpPr>
        <p:spPr bwMode="auto">
          <a:xfrm>
            <a:off x="326747" y="2555430"/>
            <a:ext cx="1431357" cy="459211"/>
          </a:xfrm>
          <a:prstGeom prst="rect">
            <a:avLst/>
          </a:prstGeom>
          <a:noFill/>
          <a:ln w="9525" algn="ctr">
            <a:solidFill>
              <a:srgbClr val="346A6C"/>
            </a:solidFill>
            <a:miter lim="800000"/>
          </a:ln>
          <a:extLst>
            <a:ext uri="{909E8E84-426E-40DD-AFC4-6F175D3DCCD1}">
              <a14:hiddenFill xmlns:a14="http://schemas.microsoft.com/office/drawing/2010/main">
                <a:solidFill>
                  <a:srgbClr val="FFFFFF"/>
                </a:solidFill>
              </a14:hiddenFill>
            </a:ext>
          </a:extLst>
        </p:spPr>
        <p:txBody>
          <a:bodyPr lIns="104251" tIns="52125" rIns="104251" bIns="52125">
            <a:spAutoFit/>
          </a:bodyPr>
          <a:lstStyle>
            <a:defPPr>
              <a:defRPr lang="zh-CN"/>
            </a:defPPr>
            <a:lvl1pPr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1pPr>
            <a:lvl2pPr marL="742950" indent="-28575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2pPr>
            <a:lvl3pPr marL="11430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3pPr>
            <a:lvl4pPr marL="16002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4pPr>
            <a:lvl5pPr marL="20574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5pPr>
            <a:lvl6pPr marL="25146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6pPr>
            <a:lvl7pPr marL="29718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7pPr>
            <a:lvl8pPr marL="34290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8pPr>
            <a:lvl9pPr marL="38862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9pPr>
          </a:lstStyle>
          <a:p>
            <a:pPr algn="l" eaLnBrk="1" hangingPunct="1">
              <a:buClrTx/>
              <a:buFont typeface="Wingdings" pitchFamily="2" charset="2"/>
              <a:buNone/>
            </a:pPr>
            <a:r>
              <a:rPr kumimoji="1" lang="zh-CN" altLang="en-US" sz="2300" b="1">
                <a:solidFill>
                  <a:schemeClr val="tx1"/>
                </a:solidFill>
              </a:rPr>
              <a:t>第三部分</a:t>
            </a:r>
          </a:p>
        </p:txBody>
      </p:sp>
      <p:sp>
        <p:nvSpPr>
          <p:cNvPr id="496645" name="Text Box 5"/>
          <p:cNvSpPr txBox="1">
            <a:spLocks noChangeArrowheads="1"/>
          </p:cNvSpPr>
          <p:nvPr/>
        </p:nvSpPr>
        <p:spPr bwMode="auto">
          <a:xfrm>
            <a:off x="326747" y="1228708"/>
            <a:ext cx="1431357" cy="459211"/>
          </a:xfrm>
          <a:prstGeom prst="rect">
            <a:avLst/>
          </a:prstGeom>
          <a:noFill/>
          <a:ln w="9525" algn="ctr">
            <a:solidFill>
              <a:srgbClr val="346A6C"/>
            </a:solidFill>
            <a:miter lim="800000"/>
          </a:ln>
          <a:extLst>
            <a:ext uri="{909E8E84-426E-40DD-AFC4-6F175D3DCCD1}">
              <a14:hiddenFill xmlns:a14="http://schemas.microsoft.com/office/drawing/2010/main">
                <a:solidFill>
                  <a:srgbClr val="FFFFFF"/>
                </a:solidFill>
              </a14:hiddenFill>
            </a:ext>
          </a:extLst>
        </p:spPr>
        <p:txBody>
          <a:bodyPr lIns="104251" tIns="52125" rIns="104251" bIns="52125">
            <a:spAutoFit/>
          </a:bodyPr>
          <a:lstStyle>
            <a:defPPr>
              <a:defRPr lang="zh-CN"/>
            </a:defPPr>
            <a:lvl1pPr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1pPr>
            <a:lvl2pPr marL="742950" indent="-28575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2pPr>
            <a:lvl3pPr marL="11430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3pPr>
            <a:lvl4pPr marL="16002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4pPr>
            <a:lvl5pPr marL="20574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5pPr>
            <a:lvl6pPr marL="25146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6pPr>
            <a:lvl7pPr marL="29718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7pPr>
            <a:lvl8pPr marL="34290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8pPr>
            <a:lvl9pPr marL="38862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9pPr>
          </a:lstStyle>
          <a:p>
            <a:pPr algn="l" eaLnBrk="1" hangingPunct="1">
              <a:buClrTx/>
              <a:buFont typeface="Wingdings" pitchFamily="2" charset="2"/>
              <a:buNone/>
            </a:pPr>
            <a:r>
              <a:rPr kumimoji="1" lang="zh-CN" altLang="en-US" sz="2300" b="1">
                <a:solidFill>
                  <a:schemeClr val="tx1"/>
                </a:solidFill>
              </a:rPr>
              <a:t>第一部分</a:t>
            </a:r>
          </a:p>
        </p:txBody>
      </p:sp>
      <p:sp>
        <p:nvSpPr>
          <p:cNvPr id="496646" name="Text Box 6"/>
          <p:cNvSpPr txBox="1">
            <a:spLocks noChangeArrowheads="1"/>
          </p:cNvSpPr>
          <p:nvPr/>
        </p:nvSpPr>
        <p:spPr bwMode="auto">
          <a:xfrm>
            <a:off x="1769239" y="1902572"/>
            <a:ext cx="8211268" cy="459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104251" tIns="52125" rIns="104251" bIns="52125">
            <a:spAutoFit/>
          </a:bodyPr>
          <a:lstStyle>
            <a:defPPr>
              <a:defRPr lang="zh-CN"/>
            </a:defPPr>
            <a:lvl1pPr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1pPr>
            <a:lvl2pPr marL="742950" indent="-28575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2pPr>
            <a:lvl3pPr marL="11430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3pPr>
            <a:lvl4pPr marL="16002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4pPr>
            <a:lvl5pPr marL="20574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5pPr>
            <a:lvl6pPr marL="25146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6pPr>
            <a:lvl7pPr marL="29718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7pPr>
            <a:lvl8pPr marL="34290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8pPr>
            <a:lvl9pPr marL="38862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9pPr>
          </a:lstStyle>
          <a:p>
            <a:pPr algn="l" eaLnBrk="1" hangingPunct="1">
              <a:buClrTx/>
              <a:buFont typeface="Wingdings" pitchFamily="2" charset="2"/>
              <a:buNone/>
            </a:pPr>
            <a:r>
              <a:rPr kumimoji="1" lang="zh-CN" altLang="en-US" sz="2300" b="1">
                <a:solidFill>
                  <a:schemeClr val="tx1"/>
                </a:solidFill>
              </a:rPr>
              <a:t>招商局集团信息化分析</a:t>
            </a:r>
          </a:p>
        </p:txBody>
      </p:sp>
      <p:sp>
        <p:nvSpPr>
          <p:cNvPr id="1253386" name="Line 10"/>
          <p:cNvSpPr>
            <a:spLocks noChangeShapeType="1"/>
          </p:cNvSpPr>
          <p:nvPr/>
        </p:nvSpPr>
        <p:spPr bwMode="auto">
          <a:xfrm flipV="1">
            <a:off x="293326" y="1783548"/>
            <a:ext cx="8085028" cy="0"/>
          </a:xfrm>
          <a:prstGeom prst="line">
            <a:avLst/>
          </a:prstGeom>
          <a:noFill/>
          <a:ln w="28575">
            <a:solidFill>
              <a:srgbClr val="008080"/>
            </a:solidFill>
            <a:round/>
          </a:ln>
          <a:extLst>
            <a:ext uri="{909E8E84-426E-40DD-AFC4-6F175D3DCCD1}">
              <a14:hiddenFill xmlns:a14="http://schemas.microsoft.com/office/drawing/2010/main">
                <a:noFill/>
              </a14:hiddenFill>
            </a:ext>
          </a:extLst>
        </p:spPr>
        <p:txBody>
          <a:bodyPr lIns="104251" tIns="52125" rIns="104251" bIns="52125"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496650" name="Text Box 13"/>
          <p:cNvSpPr txBox="1">
            <a:spLocks noChangeArrowheads="1"/>
          </p:cNvSpPr>
          <p:nvPr/>
        </p:nvSpPr>
        <p:spPr bwMode="auto">
          <a:xfrm>
            <a:off x="1769239" y="2578185"/>
            <a:ext cx="8211268" cy="459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104251" tIns="52125" rIns="104251" bIns="52125">
            <a:spAutoFit/>
          </a:bodyPr>
          <a:lstStyle>
            <a:defPPr>
              <a:defRPr lang="zh-CN"/>
            </a:defPPr>
            <a:lvl1pPr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1pPr>
            <a:lvl2pPr marL="742950" indent="-28575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2pPr>
            <a:lvl3pPr marL="11430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3pPr>
            <a:lvl4pPr marL="16002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4pPr>
            <a:lvl5pPr marL="20574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5pPr>
            <a:lvl6pPr marL="25146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6pPr>
            <a:lvl7pPr marL="29718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7pPr>
            <a:lvl8pPr marL="34290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8pPr>
            <a:lvl9pPr marL="38862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9pPr>
          </a:lstStyle>
          <a:p>
            <a:pPr algn="l" eaLnBrk="1" hangingPunct="1">
              <a:buClrTx/>
              <a:buFont typeface="Wingdings" pitchFamily="2" charset="2"/>
              <a:buNone/>
            </a:pPr>
            <a:r>
              <a:rPr kumimoji="1" lang="zh-CN" altLang="en-US" sz="2300" b="1">
                <a:solidFill>
                  <a:schemeClr val="tx1"/>
                </a:solidFill>
              </a:rPr>
              <a:t>华润集团信息化分析</a:t>
            </a:r>
          </a:p>
        </p:txBody>
      </p:sp>
      <p:sp>
        <p:nvSpPr>
          <p:cNvPr id="496651" name="Text Box 15"/>
          <p:cNvSpPr txBox="1">
            <a:spLocks noChangeArrowheads="1"/>
          </p:cNvSpPr>
          <p:nvPr/>
        </p:nvSpPr>
        <p:spPr bwMode="auto">
          <a:xfrm>
            <a:off x="1769239" y="1226958"/>
            <a:ext cx="8211268" cy="459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104251" tIns="52125" rIns="104251" bIns="52125">
            <a:spAutoFit/>
          </a:bodyPr>
          <a:lstStyle>
            <a:defPPr>
              <a:defRPr lang="zh-CN"/>
            </a:defPPr>
            <a:lvl1pPr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1pPr>
            <a:lvl2pPr marL="742950" indent="-28575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2pPr>
            <a:lvl3pPr marL="11430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3pPr>
            <a:lvl4pPr marL="16002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4pPr>
            <a:lvl5pPr marL="20574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5pPr>
            <a:lvl6pPr marL="25146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6pPr>
            <a:lvl7pPr marL="29718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7pPr>
            <a:lvl8pPr marL="34290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8pPr>
            <a:lvl9pPr marL="38862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9pPr>
          </a:lstStyle>
          <a:p>
            <a:pPr algn="l" eaLnBrk="1" hangingPunct="1">
              <a:buClrTx/>
            </a:pPr>
            <a:r>
              <a:rPr kumimoji="1" lang="zh-CN" altLang="en-US" sz="2300" b="1">
                <a:solidFill>
                  <a:schemeClr val="tx1"/>
                </a:solidFill>
              </a:rPr>
              <a:t>全球信息化发展趋势</a:t>
            </a:r>
          </a:p>
        </p:txBody>
      </p:sp>
    </p:spTree>
  </p:cSld>
  <p:clrMapOvr>
    <a:masterClrMapping/>
  </p:clrMapOvr>
  <p:transition>
    <p:split orient="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253386"/>
                                        </p:tgtEl>
                                        <p:attrNameLst>
                                          <p:attrName>style.visibility</p:attrName>
                                        </p:attrNameLst>
                                      </p:cBhvr>
                                      <p:to>
                                        <p:strVal val="visible"/>
                                      </p:to>
                                    </p:set>
                                    <p:anim calcmode="lin" valueType="num">
                                      <p:cBhvr additive="base">
                                        <p:cTn id="7" dur="500" fill="hold"/>
                                        <p:tgtEl>
                                          <p:spTgt spid="1253386"/>
                                        </p:tgtEl>
                                        <p:attrNameLst>
                                          <p:attrName>ppt_x</p:attrName>
                                        </p:attrNameLst>
                                      </p:cBhvr>
                                      <p:tavLst>
                                        <p:tav tm="0">
                                          <p:val>
                                            <p:strVal val="#ppt_x"/>
                                          </p:val>
                                        </p:tav>
                                        <p:tav tm="100000">
                                          <p:val>
                                            <p:strVal val="#ppt_x"/>
                                          </p:val>
                                        </p:tav>
                                      </p:tavLst>
                                    </p:anim>
                                    <p:anim calcmode="lin" valueType="num">
                                      <p:cBhvr additive="base">
                                        <p:cTn id="8" dur="500" fill="hold"/>
                                        <p:tgtEl>
                                          <p:spTgt spid="125338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3386"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标题 12"/>
          <p:cNvSpPr>
            <a:spLocks noGrp="1"/>
          </p:cNvSpPr>
          <p:nvPr>
            <p:ph type="title"/>
          </p:nvPr>
        </p:nvSpPr>
        <p:spPr/>
        <p:txBody>
          <a:bodyPr/>
          <a:lstStyle/>
          <a:p>
            <a:r>
              <a:rPr lang="zh-CN" altLang="en-US" smtClean="0"/>
              <a:t>引言</a:t>
            </a:r>
          </a:p>
        </p:txBody>
      </p:sp>
      <p:sp>
        <p:nvSpPr>
          <p:cNvPr id="90" name="矩形 89"/>
          <p:cNvSpPr/>
          <p:nvPr/>
        </p:nvSpPr>
        <p:spPr bwMode="auto">
          <a:xfrm>
            <a:off x="1242244" y="1147726"/>
            <a:ext cx="8326516" cy="1800200"/>
          </a:xfrm>
          <a:prstGeom prst="rect">
            <a:avLst/>
          </a:prstGeom>
          <a:noFill/>
          <a:ln w="9525" cap="flat" cmpd="sng" algn="ctr">
            <a:noFill/>
            <a:prstDash val="solid"/>
            <a:round/>
            <a:headEnd type="none" w="med" len="med"/>
            <a:tailEnd type="none" w="med" len="med"/>
          </a:ln>
          <a:effectLst/>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buClrTx/>
              <a:defRPr/>
            </a:pPr>
            <a:r>
              <a:rPr lang="zh-CN" altLang="en-US" sz="1800">
                <a:solidFill>
                  <a:srgbClr val="080808"/>
                </a:solidFill>
                <a:latin typeface="+mn-lt"/>
                <a:ea typeface="楷体_GB2312"/>
              </a:rPr>
              <a:t>世界是平的，意味着在今天这样一个因信息技术而紧密、方便的互联网世界中，全球市场、劳动力和产品都可以被整个世界共享，一切都有可能以最有效率和最低成本的方式实施</a:t>
            </a:r>
            <a:endParaRPr lang="en-US" altLang="zh-CN" sz="1800">
              <a:solidFill>
                <a:srgbClr val="080808"/>
              </a:solidFill>
              <a:latin typeface="+mn-lt"/>
              <a:ea typeface="楷体_GB2312"/>
            </a:endParaRPr>
          </a:p>
          <a:p>
            <a:pPr algn="r">
              <a:spcBef>
                <a:spcPct val="50000"/>
              </a:spcBef>
              <a:buClrTx/>
              <a:defRPr/>
            </a:pPr>
            <a:r>
              <a:rPr lang="en-US" altLang="zh-CN" sz="1800">
                <a:solidFill>
                  <a:srgbClr val="080808"/>
                </a:solidFill>
                <a:latin typeface="+mn-lt"/>
                <a:ea typeface="楷体_GB2312"/>
              </a:rPr>
              <a:t>                 -----Thomas L.   Friedman(2005</a:t>
            </a:r>
            <a:r>
              <a:rPr lang="zh-CN" altLang="en-US" sz="1800">
                <a:solidFill>
                  <a:srgbClr val="080808"/>
                </a:solidFill>
                <a:latin typeface="+mn-lt"/>
                <a:ea typeface="楷体_GB2312"/>
              </a:rPr>
              <a:t>年</a:t>
            </a:r>
            <a:r>
              <a:rPr lang="en-US" altLang="zh-CN" sz="1800" smtClean="0">
                <a:solidFill>
                  <a:srgbClr val="080808"/>
                </a:solidFill>
                <a:latin typeface="+mn-lt"/>
                <a:ea typeface="楷体_GB2312"/>
              </a:rPr>
              <a:t>)</a:t>
            </a:r>
          </a:p>
          <a:p>
            <a:pPr algn="r">
              <a:spcBef>
                <a:spcPct val="50000"/>
              </a:spcBef>
              <a:buClrTx/>
              <a:defRPr/>
            </a:pPr>
            <a:r>
              <a:rPr lang="en-US" altLang="zh-CN" sz="1800"/>
              <a:t>《</a:t>
            </a:r>
            <a:r>
              <a:rPr lang="zh-CN" altLang="en-US" sz="1800"/>
              <a:t>纽约时报</a:t>
            </a:r>
            <a:r>
              <a:rPr lang="en-US" altLang="zh-CN" sz="1800"/>
              <a:t>》</a:t>
            </a:r>
            <a:r>
              <a:rPr lang="zh-CN" altLang="en-US" sz="1800"/>
              <a:t>专栏作家</a:t>
            </a:r>
            <a:endParaRPr lang="zh-CN" altLang="en-US" sz="1800">
              <a:solidFill>
                <a:srgbClr val="080808"/>
              </a:solidFill>
              <a:latin typeface="+mn-lt"/>
              <a:ea typeface="楷体_GB2312"/>
            </a:endParaRPr>
          </a:p>
        </p:txBody>
      </p:sp>
      <p:sp>
        <p:nvSpPr>
          <p:cNvPr id="29" name="矩形 28"/>
          <p:cNvSpPr/>
          <p:nvPr/>
        </p:nvSpPr>
        <p:spPr bwMode="auto">
          <a:xfrm>
            <a:off x="1242244" y="3276575"/>
            <a:ext cx="8326516" cy="1944216"/>
          </a:xfrm>
          <a:prstGeom prst="rect">
            <a:avLst/>
          </a:prstGeom>
          <a:noFill/>
          <a:ln w="9525" cap="flat" cmpd="sng" algn="ctr">
            <a:noFill/>
            <a:prstDash val="solid"/>
            <a:round/>
            <a:headEnd type="none" w="med" len="med"/>
            <a:tailEnd type="none" w="med" len="med"/>
          </a:ln>
          <a:effectLst/>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buClrTx/>
              <a:defRPr/>
            </a:pPr>
            <a:r>
              <a:rPr lang="zh-CN" altLang="en-US" sz="1800">
                <a:solidFill>
                  <a:srgbClr val="080808"/>
                </a:solidFill>
                <a:latin typeface="+mn-lt"/>
                <a:ea typeface="楷体_GB2312"/>
              </a:rPr>
              <a:t>信息化已成为经济发展的第一驱动力（甚至不亚于</a:t>
            </a:r>
            <a:r>
              <a:rPr lang="en-US" altLang="zh-CN" sz="1800">
                <a:solidFill>
                  <a:srgbClr val="080808"/>
                </a:solidFill>
                <a:latin typeface="+mn-lt"/>
                <a:ea typeface="楷体_GB2312"/>
              </a:rPr>
              <a:t>16</a:t>
            </a:r>
            <a:r>
              <a:rPr lang="zh-CN" altLang="en-US" sz="1800">
                <a:solidFill>
                  <a:srgbClr val="080808"/>
                </a:solidFill>
                <a:latin typeface="+mn-lt"/>
                <a:ea typeface="楷体_GB2312"/>
              </a:rPr>
              <a:t>世纪的欧洲工业革命）是抢占全球竞争制高点的有效途径，将打开制造业的涅槃之门。</a:t>
            </a:r>
            <a:endParaRPr lang="en-US" altLang="zh-CN" sz="1800">
              <a:solidFill>
                <a:srgbClr val="080808"/>
              </a:solidFill>
              <a:latin typeface="+mn-lt"/>
              <a:ea typeface="楷体_GB2312"/>
            </a:endParaRPr>
          </a:p>
          <a:p>
            <a:pPr algn="r">
              <a:spcBef>
                <a:spcPct val="50000"/>
              </a:spcBef>
              <a:buClrTx/>
              <a:defRPr/>
            </a:pPr>
            <a:r>
              <a:rPr lang="en-US" altLang="zh-CN" sz="1800">
                <a:solidFill>
                  <a:srgbClr val="080808"/>
                </a:solidFill>
                <a:latin typeface="+mn-lt"/>
                <a:ea typeface="楷体_GB2312"/>
              </a:rPr>
              <a:t>                 -----</a:t>
            </a:r>
            <a:r>
              <a:rPr lang="zh-CN" altLang="en-US" sz="1800">
                <a:solidFill>
                  <a:srgbClr val="080808"/>
                </a:solidFill>
                <a:latin typeface="+mn-lt"/>
                <a:ea typeface="楷体_GB2312"/>
              </a:rPr>
              <a:t>国务院发展中心党组书记、副主任李伟（国资委原副主任）</a:t>
            </a:r>
          </a:p>
        </p:txBody>
      </p:sp>
      <p:sp>
        <p:nvSpPr>
          <p:cNvPr id="30" name="矩形 29"/>
          <p:cNvSpPr/>
          <p:nvPr/>
        </p:nvSpPr>
        <p:spPr bwMode="auto">
          <a:xfrm>
            <a:off x="1242244" y="5292799"/>
            <a:ext cx="8326516" cy="1800200"/>
          </a:xfrm>
          <a:prstGeom prst="rect">
            <a:avLst/>
          </a:prstGeom>
          <a:noFill/>
          <a:ln w="9525" cap="flat" cmpd="sng" algn="ctr">
            <a:noFill/>
            <a:prstDash val="solid"/>
            <a:round/>
            <a:headEnd type="none" w="med" len="med"/>
            <a:tailEnd type="none" w="med" len="med"/>
          </a:ln>
          <a:effectLst/>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buClrTx/>
              <a:defRPr/>
            </a:pPr>
            <a:r>
              <a:rPr lang="zh-CN" altLang="en-US" sz="1800">
                <a:solidFill>
                  <a:srgbClr val="080808"/>
                </a:solidFill>
                <a:latin typeface="+mn-lt"/>
                <a:ea typeface="楷体_GB2312"/>
              </a:rPr>
              <a:t>信息化支撑和引领企业战略发展目标，支撑现在，引领未来。</a:t>
            </a:r>
            <a:endParaRPr lang="en-US" altLang="zh-CN" sz="1800">
              <a:solidFill>
                <a:srgbClr val="080808"/>
              </a:solidFill>
              <a:latin typeface="+mn-lt"/>
              <a:ea typeface="楷体_GB2312"/>
            </a:endParaRPr>
          </a:p>
          <a:p>
            <a:pPr algn="r">
              <a:spcBef>
                <a:spcPct val="50000"/>
              </a:spcBef>
              <a:buClrTx/>
              <a:defRPr/>
            </a:pPr>
            <a:r>
              <a:rPr lang="en-US" altLang="zh-CN" sz="1800">
                <a:solidFill>
                  <a:srgbClr val="080808"/>
                </a:solidFill>
                <a:latin typeface="+mn-lt"/>
                <a:ea typeface="楷体_GB2312"/>
              </a:rPr>
              <a:t>                 ------</a:t>
            </a:r>
            <a:r>
              <a:rPr lang="zh-CN" altLang="en-US" sz="1800">
                <a:solidFill>
                  <a:srgbClr val="080808"/>
                </a:solidFill>
                <a:latin typeface="+mn-lt"/>
                <a:ea typeface="楷体_GB2312"/>
              </a:rPr>
              <a:t>国家信息专家咨询委员会委员高新民</a:t>
            </a:r>
          </a:p>
        </p:txBody>
      </p:sp>
    </p:spTree>
    <p:extLst>
      <p:ext uri="{BB962C8B-B14F-4D97-AF65-F5344CB8AC3E}">
        <p14:creationId xmlns:p14="http://schemas.microsoft.com/office/powerpoint/2010/main" val="259076895"/>
      </p:ext>
    </p:extLst>
  </p:cSld>
  <p:clrMapOvr>
    <a:masterClrMapping/>
  </p:clrMapOvr>
  <p:transition>
    <p:split orient="vert"/>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标题 12"/>
          <p:cNvSpPr>
            <a:spLocks noGrp="1"/>
          </p:cNvSpPr>
          <p:nvPr>
            <p:ph type="title"/>
          </p:nvPr>
        </p:nvSpPr>
        <p:spPr>
          <a:xfrm>
            <a:off x="74259" y="127772"/>
            <a:ext cx="8450493" cy="714119"/>
          </a:xfrm>
        </p:spPr>
        <p:txBody>
          <a:bodyPr/>
          <a:lstStyle/>
          <a:p>
            <a:pPr>
              <a:spcBef>
                <a:spcPct val="50000"/>
              </a:spcBef>
            </a:pPr>
            <a:r>
              <a:rPr lang="zh-CN" altLang="en-US" smtClean="0">
                <a:solidFill>
                  <a:srgbClr val="080808"/>
                </a:solidFill>
                <a:latin typeface="Arial"/>
              </a:rPr>
              <a:t>从宏观看，先进企业信息化发展规律反映了企业发展对信息化由分散</a:t>
            </a:r>
            <a:r>
              <a:rPr lang="en-US" altLang="zh-CN" smtClean="0">
                <a:solidFill>
                  <a:srgbClr val="080808"/>
                </a:solidFill>
                <a:latin typeface="Arial"/>
              </a:rPr>
              <a:t>—</a:t>
            </a:r>
            <a:r>
              <a:rPr lang="zh-CN" altLang="en-US" smtClean="0">
                <a:solidFill>
                  <a:srgbClr val="080808"/>
                </a:solidFill>
                <a:latin typeface="Arial"/>
              </a:rPr>
              <a:t>标准化</a:t>
            </a:r>
            <a:r>
              <a:rPr lang="en-US" altLang="zh-CN" smtClean="0">
                <a:solidFill>
                  <a:srgbClr val="080808"/>
                </a:solidFill>
                <a:latin typeface="Arial"/>
              </a:rPr>
              <a:t>—</a:t>
            </a:r>
            <a:r>
              <a:rPr lang="zh-CN" altLang="en-US">
                <a:solidFill>
                  <a:srgbClr val="080808"/>
                </a:solidFill>
                <a:latin typeface="Arial"/>
              </a:rPr>
              <a:t>集中</a:t>
            </a:r>
            <a:r>
              <a:rPr lang="zh-CN" altLang="en-US" smtClean="0">
                <a:solidFill>
                  <a:srgbClr val="080808"/>
                </a:solidFill>
                <a:latin typeface="Arial"/>
              </a:rPr>
              <a:t>不断提升的要求，同时也对应到了应用集成的发展上</a:t>
            </a:r>
            <a:endParaRPr lang="en-US" altLang="zh-CN">
              <a:solidFill>
                <a:srgbClr val="080808"/>
              </a:solidFill>
              <a:latin typeface="Arial"/>
            </a:endParaRPr>
          </a:p>
        </p:txBody>
      </p:sp>
      <p:sp>
        <p:nvSpPr>
          <p:cNvPr id="16392" name="椭圆 11"/>
          <p:cNvSpPr>
            <a:spLocks noChangeArrowheads="1"/>
          </p:cNvSpPr>
          <p:nvPr/>
        </p:nvSpPr>
        <p:spPr bwMode="auto">
          <a:xfrm>
            <a:off x="1013206" y="3252014"/>
            <a:ext cx="1178874" cy="1032672"/>
          </a:xfrm>
          <a:prstGeom prst="ellipse">
            <a:avLst/>
          </a:prstGeom>
          <a:solidFill>
            <a:srgbClr val="B2DAD9"/>
          </a:solidFill>
          <a:ln w="9525" algn="ctr">
            <a:solidFill>
              <a:schemeClr val="accent1"/>
            </a:solidFill>
            <a:round/>
          </a:ln>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b="1">
                <a:solidFill>
                  <a:srgbClr val="080808"/>
                </a:solidFill>
                <a:latin typeface="Arial"/>
              </a:rPr>
              <a:t>分散</a:t>
            </a:r>
          </a:p>
        </p:txBody>
      </p:sp>
      <p:sp>
        <p:nvSpPr>
          <p:cNvPr id="16393" name="椭圆 12"/>
          <p:cNvSpPr>
            <a:spLocks noChangeArrowheads="1"/>
          </p:cNvSpPr>
          <p:nvPr/>
        </p:nvSpPr>
        <p:spPr bwMode="auto">
          <a:xfrm>
            <a:off x="2980136" y="2821716"/>
            <a:ext cx="1178874" cy="1030922"/>
          </a:xfrm>
          <a:prstGeom prst="ellipse">
            <a:avLst/>
          </a:prstGeom>
          <a:solidFill>
            <a:srgbClr val="B2DAD9"/>
          </a:solidFill>
          <a:ln w="9525" algn="ctr">
            <a:solidFill>
              <a:schemeClr val="accent1"/>
            </a:solidFill>
            <a:round/>
          </a:ln>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b="1">
                <a:solidFill>
                  <a:srgbClr val="080808"/>
                </a:solidFill>
                <a:latin typeface="Arial"/>
              </a:rPr>
              <a:t>标准化</a:t>
            </a:r>
          </a:p>
        </p:txBody>
      </p:sp>
      <p:sp>
        <p:nvSpPr>
          <p:cNvPr id="16394" name="椭圆 13"/>
          <p:cNvSpPr>
            <a:spLocks noChangeArrowheads="1"/>
          </p:cNvSpPr>
          <p:nvPr/>
        </p:nvSpPr>
        <p:spPr bwMode="auto">
          <a:xfrm>
            <a:off x="6400074" y="1692399"/>
            <a:ext cx="1178874" cy="1032672"/>
          </a:xfrm>
          <a:prstGeom prst="ellipse">
            <a:avLst/>
          </a:prstGeom>
          <a:solidFill>
            <a:srgbClr val="B2DAD9"/>
          </a:solidFill>
          <a:ln w="9525" algn="ctr">
            <a:solidFill>
              <a:schemeClr val="accent1"/>
            </a:solidFill>
            <a:round/>
          </a:ln>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b="1" smtClean="0">
                <a:solidFill>
                  <a:srgbClr val="080808"/>
                </a:solidFill>
                <a:latin typeface="Arial"/>
              </a:rPr>
              <a:t>集中</a:t>
            </a:r>
            <a:r>
              <a:rPr lang="en-US" altLang="zh-CN" b="1" smtClean="0">
                <a:solidFill>
                  <a:srgbClr val="080808"/>
                </a:solidFill>
                <a:latin typeface="Arial"/>
              </a:rPr>
              <a:t>/</a:t>
            </a:r>
            <a:r>
              <a:rPr lang="zh-CN" altLang="en-US" b="1" smtClean="0">
                <a:solidFill>
                  <a:srgbClr val="080808"/>
                </a:solidFill>
                <a:latin typeface="Arial"/>
              </a:rPr>
              <a:t>共享</a:t>
            </a:r>
            <a:endParaRPr lang="zh-CN" altLang="en-US" b="1">
              <a:solidFill>
                <a:srgbClr val="080808"/>
              </a:solidFill>
              <a:latin typeface="Arial"/>
            </a:endParaRPr>
          </a:p>
        </p:txBody>
      </p:sp>
      <p:sp>
        <p:nvSpPr>
          <p:cNvPr id="16397" name="矩形 16"/>
          <p:cNvSpPr>
            <a:spLocks noChangeArrowheads="1"/>
          </p:cNvSpPr>
          <p:nvPr/>
        </p:nvSpPr>
        <p:spPr bwMode="auto">
          <a:xfrm>
            <a:off x="940160" y="1044327"/>
            <a:ext cx="9519107" cy="2175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
                <a:schemeClr val="bg2"/>
              </a:buClr>
            </a:pPr>
            <a:r>
              <a:rPr lang="zh-CN" altLang="en-US" b="1">
                <a:solidFill>
                  <a:srgbClr val="080808"/>
                </a:solidFill>
                <a:latin typeface="Arial"/>
              </a:rPr>
              <a:t>世界先进企业的信息化发展</a:t>
            </a:r>
            <a:r>
              <a:rPr lang="zh-CN" altLang="en-US" b="1" smtClean="0">
                <a:solidFill>
                  <a:srgbClr val="080808"/>
                </a:solidFill>
                <a:latin typeface="Arial"/>
              </a:rPr>
              <a:t>规律</a:t>
            </a:r>
            <a:r>
              <a:rPr lang="en-US" altLang="zh-CN" b="1" smtClean="0">
                <a:solidFill>
                  <a:srgbClr val="080808"/>
                </a:solidFill>
                <a:latin typeface="Arial"/>
              </a:rPr>
              <a:t>&amp;</a:t>
            </a:r>
            <a:r>
              <a:rPr lang="zh-CN" altLang="en-US" b="1" smtClean="0">
                <a:solidFill>
                  <a:srgbClr val="080808"/>
                </a:solidFill>
                <a:latin typeface="Arial"/>
              </a:rPr>
              <a:t>信息化应用集成层次发展趋势</a:t>
            </a:r>
            <a:endParaRPr lang="en-US" altLang="zh-CN" b="1">
              <a:solidFill>
                <a:srgbClr val="080808"/>
              </a:solidFill>
              <a:latin typeface="Arial"/>
            </a:endParaRPr>
          </a:p>
          <a:p>
            <a:pPr algn="l">
              <a:spcBef>
                <a:spcPct val="50000"/>
              </a:spcBef>
              <a:buClr>
                <a:schemeClr val="bg2"/>
              </a:buClr>
            </a:pPr>
            <a:r>
              <a:rPr lang="zh-CN" altLang="en-US" sz="1400">
                <a:solidFill>
                  <a:srgbClr val="080808"/>
                </a:solidFill>
                <a:latin typeface="Arial"/>
              </a:rPr>
              <a:t>对管理信息系统的</a:t>
            </a:r>
            <a:r>
              <a:rPr lang="zh-CN" altLang="en-US" sz="1400" smtClean="0">
                <a:solidFill>
                  <a:srgbClr val="080808"/>
                </a:solidFill>
                <a:latin typeface="Arial"/>
              </a:rPr>
              <a:t>要求：</a:t>
            </a:r>
            <a:endParaRPr lang="en-US" altLang="zh-CN" sz="1400" smtClean="0">
              <a:solidFill>
                <a:srgbClr val="080808"/>
              </a:solidFill>
              <a:latin typeface="Arial"/>
            </a:endParaRPr>
          </a:p>
          <a:p>
            <a:pPr marL="285750" indent="-285750" algn="l">
              <a:spcBef>
                <a:spcPct val="50000"/>
              </a:spcBef>
              <a:buClr>
                <a:schemeClr val="bg2"/>
              </a:buClr>
              <a:buFont typeface="Wingdings" pitchFamily="2" charset="2"/>
              <a:buChar char="Ø"/>
            </a:pPr>
            <a:r>
              <a:rPr lang="zh-CN" altLang="en-US" sz="1400" smtClean="0">
                <a:solidFill>
                  <a:srgbClr val="080808"/>
                </a:solidFill>
                <a:latin typeface="Arial"/>
              </a:rPr>
              <a:t>能够</a:t>
            </a:r>
            <a:r>
              <a:rPr lang="zh-CN" altLang="en-US" sz="1400">
                <a:solidFill>
                  <a:srgbClr val="080808"/>
                </a:solidFill>
                <a:latin typeface="Arial"/>
              </a:rPr>
              <a:t>提升企业的竞争力，支持、驱动、引领企业战略目标的实现</a:t>
            </a:r>
            <a:endParaRPr lang="en-US" altLang="zh-CN" sz="1400">
              <a:solidFill>
                <a:srgbClr val="080808"/>
              </a:solidFill>
              <a:latin typeface="Arial"/>
            </a:endParaRPr>
          </a:p>
          <a:p>
            <a:pPr marL="285750" indent="-285750" algn="l">
              <a:spcBef>
                <a:spcPct val="50000"/>
              </a:spcBef>
              <a:buClr>
                <a:schemeClr val="bg2"/>
              </a:buClr>
              <a:buFont typeface="Wingdings" pitchFamily="2" charset="2"/>
              <a:buChar char="Ø"/>
            </a:pPr>
            <a:r>
              <a:rPr lang="zh-CN" altLang="en-US" sz="1400">
                <a:solidFill>
                  <a:srgbClr val="080808"/>
                </a:solidFill>
                <a:latin typeface="Arial"/>
              </a:rPr>
              <a:t>能够提升企业的营运效率</a:t>
            </a:r>
            <a:endParaRPr lang="en-US" altLang="zh-CN" sz="1400">
              <a:solidFill>
                <a:srgbClr val="080808"/>
              </a:solidFill>
              <a:latin typeface="Arial"/>
            </a:endParaRPr>
          </a:p>
          <a:p>
            <a:pPr marL="285750" indent="-285750" algn="l">
              <a:spcBef>
                <a:spcPct val="50000"/>
              </a:spcBef>
              <a:buClr>
                <a:schemeClr val="bg2"/>
              </a:buClr>
              <a:buFont typeface="Wingdings" pitchFamily="2" charset="2"/>
              <a:buChar char="Ø"/>
            </a:pPr>
            <a:r>
              <a:rPr lang="zh-CN" altLang="en-US" sz="1400">
                <a:solidFill>
                  <a:srgbClr val="080808"/>
                </a:solidFill>
                <a:latin typeface="Arial"/>
              </a:rPr>
              <a:t>能够支持人员权责体系的建立</a:t>
            </a:r>
          </a:p>
          <a:p>
            <a:pPr marL="285750" indent="-285750" algn="l">
              <a:spcBef>
                <a:spcPct val="50000"/>
              </a:spcBef>
              <a:buClr>
                <a:schemeClr val="bg2"/>
              </a:buClr>
              <a:buFont typeface="Wingdings" pitchFamily="2" charset="2"/>
              <a:buChar char="Ø"/>
            </a:pPr>
            <a:r>
              <a:rPr lang="zh-CN" altLang="en-US" sz="1400" smtClean="0">
                <a:solidFill>
                  <a:srgbClr val="080808"/>
                </a:solidFill>
                <a:latin typeface="Arial"/>
              </a:rPr>
              <a:t>能够</a:t>
            </a:r>
            <a:r>
              <a:rPr lang="zh-CN" altLang="en-US" sz="1400">
                <a:solidFill>
                  <a:srgbClr val="080808"/>
                </a:solidFill>
                <a:latin typeface="Arial"/>
              </a:rPr>
              <a:t>预警企业的风险</a:t>
            </a:r>
            <a:endParaRPr lang="en-US" altLang="zh-CN" sz="1400">
              <a:solidFill>
                <a:srgbClr val="080808"/>
              </a:solidFill>
              <a:latin typeface="Arial"/>
            </a:endParaRPr>
          </a:p>
          <a:p>
            <a:pPr marL="285750" indent="-285750" algn="l">
              <a:spcBef>
                <a:spcPct val="50000"/>
              </a:spcBef>
              <a:buClr>
                <a:schemeClr val="bg2"/>
              </a:buClr>
              <a:buFont typeface="Wingdings" pitchFamily="2" charset="2"/>
              <a:buChar char="Ø"/>
            </a:pPr>
            <a:r>
              <a:rPr lang="zh-CN" altLang="en-US" sz="1400">
                <a:solidFill>
                  <a:srgbClr val="080808"/>
                </a:solidFill>
                <a:latin typeface="Arial"/>
              </a:rPr>
              <a:t>能够支撑组织的</a:t>
            </a:r>
            <a:r>
              <a:rPr lang="zh-CN" altLang="en-US" sz="1400" smtClean="0">
                <a:solidFill>
                  <a:srgbClr val="080808"/>
                </a:solidFill>
                <a:latin typeface="Arial"/>
              </a:rPr>
              <a:t>变革</a:t>
            </a:r>
            <a:endParaRPr lang="en-US" altLang="zh-CN" sz="1400">
              <a:solidFill>
                <a:srgbClr val="080808"/>
              </a:solidFill>
              <a:latin typeface="Arial"/>
            </a:endParaRPr>
          </a:p>
        </p:txBody>
      </p:sp>
      <p:sp>
        <p:nvSpPr>
          <p:cNvPr id="15" name="Freeform 3"/>
          <p:cNvSpPr/>
          <p:nvPr/>
        </p:nvSpPr>
        <p:spPr bwMode="auto">
          <a:xfrm>
            <a:off x="846642" y="1597580"/>
            <a:ext cx="9229725" cy="5207387"/>
          </a:xfrm>
          <a:custGeom>
            <a:gdLst>
              <a:gd name="T0" fmla="*/ 0 w 4461"/>
              <a:gd name="T1" fmla="*/ 0 h 2346"/>
              <a:gd name="T2" fmla="*/ 0 w 4461"/>
              <a:gd name="T3" fmla="*/ 4079875 h 2346"/>
              <a:gd name="T4" fmla="*/ 9229725 w 4461"/>
              <a:gd name="T5" fmla="*/ 4079875 h 2346"/>
              <a:gd name="T6" fmla="*/ 0 60000 65536"/>
              <a:gd name="T7" fmla="*/ 0 60000 65536"/>
              <a:gd name="T8" fmla="*/ 0 60000 65536"/>
              <a:gd name="T9" fmla="*/ 0 w 4461"/>
              <a:gd name="T10" fmla="*/ 0 h 2346"/>
              <a:gd name="T11" fmla="*/ 4461 w 4461"/>
              <a:gd name="T12" fmla="*/ 2346 h 2346"/>
            </a:gdLst>
            <a:cxnLst>
              <a:cxn ang="T6">
                <a:pos x="T0" y="T1"/>
              </a:cxn>
              <a:cxn ang="T7">
                <a:pos x="T2" y="T3"/>
              </a:cxn>
              <a:cxn ang="T8">
                <a:pos x="T4" y="T5"/>
              </a:cxn>
            </a:cxnLst>
            <a:rect l="T9" t="T10" r="T11" b="T12"/>
            <a:pathLst>
              <a:path w="4461" h="2346">
                <a:moveTo>
                  <a:pt x="0" y="0"/>
                </a:moveTo>
                <a:lnTo>
                  <a:pt x="0" y="2346"/>
                </a:lnTo>
                <a:lnTo>
                  <a:pt x="4461" y="2346"/>
                </a:lnTo>
              </a:path>
            </a:pathLst>
          </a:custGeom>
          <a:noFill/>
          <a:ln w="9525">
            <a:solidFill>
              <a:schemeClr val="tx1"/>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grpSp>
        <p:nvGrpSpPr>
          <p:cNvPr id="16" name="Group 12"/>
          <p:cNvGrpSpPr/>
          <p:nvPr/>
        </p:nvGrpSpPr>
        <p:grpSpPr>
          <a:xfrm>
            <a:off x="864105" y="2557145"/>
            <a:ext cx="8996687" cy="2159589"/>
            <a:chOff x="213" y="945"/>
            <a:chExt cx="5127" cy="1102"/>
          </a:xfrm>
        </p:grpSpPr>
        <p:sp>
          <p:nvSpPr>
            <p:cNvPr id="17" name="Freeform 13"/>
            <p:cNvSpPr/>
            <p:nvPr/>
          </p:nvSpPr>
          <p:spPr bwMode="auto">
            <a:xfrm>
              <a:off x="213" y="1793"/>
              <a:ext cx="1070" cy="254"/>
            </a:xfrm>
            <a:custGeom>
              <a:gdLst>
                <a:gd name="T0" fmla="*/ 0 w 1849"/>
                <a:gd name="T1" fmla="*/ 254 h 726"/>
                <a:gd name="T2" fmla="*/ 311 w 1849"/>
                <a:gd name="T3" fmla="*/ 95 h 726"/>
                <a:gd name="T4" fmla="*/ 707 w 1849"/>
                <a:gd name="T5" fmla="*/ 10 h 726"/>
                <a:gd name="T6" fmla="*/ 1070 w 1849"/>
                <a:gd name="T7" fmla="*/ 37 h 726"/>
                <a:gd name="T8" fmla="*/ 0 60000 65536"/>
                <a:gd name="T9" fmla="*/ 0 60000 65536"/>
                <a:gd name="T10" fmla="*/ 0 60000 65536"/>
                <a:gd name="T11" fmla="*/ 0 60000 65536"/>
                <a:gd name="T12" fmla="*/ 0 w 1849"/>
                <a:gd name="T13" fmla="*/ 0 h 726"/>
                <a:gd name="T14" fmla="*/ 1849 w 1849"/>
                <a:gd name="T15" fmla="*/ 726 h 726"/>
              </a:gdLst>
              <a:cxnLst>
                <a:cxn ang="T8">
                  <a:pos x="T0" y="T1"/>
                </a:cxn>
                <a:cxn ang="T9">
                  <a:pos x="T2" y="T3"/>
                </a:cxn>
                <a:cxn ang="T10">
                  <a:pos x="T4" y="T5"/>
                </a:cxn>
                <a:cxn ang="T11">
                  <a:pos x="T6" y="T7"/>
                </a:cxn>
              </a:cxnLst>
              <a:rect l="T12" t="T13" r="T14" b="T15"/>
              <a:pathLst>
                <a:path w="1849" h="726">
                  <a:moveTo>
                    <a:pt x="0" y="726"/>
                  </a:moveTo>
                  <a:cubicBezTo>
                    <a:pt x="167" y="557"/>
                    <a:pt x="334" y="388"/>
                    <a:pt x="537" y="272"/>
                  </a:cubicBezTo>
                  <a:cubicBezTo>
                    <a:pt x="740" y="156"/>
                    <a:pt x="1002" y="56"/>
                    <a:pt x="1221" y="28"/>
                  </a:cubicBezTo>
                  <a:cubicBezTo>
                    <a:pt x="1440" y="0"/>
                    <a:pt x="1695" y="56"/>
                    <a:pt x="1849" y="105"/>
                  </a:cubicBezTo>
                </a:path>
              </a:pathLst>
            </a:custGeom>
            <a:noFill/>
            <a:ln w="9525" cap="flat" cmpd="sng">
              <a:solidFill>
                <a:schemeClr val="hlink"/>
              </a:solidFill>
              <a:prstDash val="solid"/>
              <a:round/>
              <a:headEnd type="none" w="med" len="med"/>
              <a:tailEnd type="none" w="med" len="med"/>
            </a:ln>
            <a:scene3d>
              <a:camera prst="legacyObliqueTopRight"/>
              <a:lightRig rig="legacyFlat3" dir="b"/>
            </a:scene3d>
            <a:sp3d extrusionH="227000" prstMaterial="legacyMatte">
              <a:bevelT w="13500" h="13500" prst="angle"/>
              <a:bevelB w="13500" h="13500" prst="angle"/>
              <a:extrusionClr>
                <a:schemeClr val="hlink"/>
              </a:extrusionClr>
            </a:sp3d>
            <a:extLst>
              <a:ext uri="{909E8E84-426E-40DD-AFC4-6F175D3DCCD1}">
                <a14:hiddenFill xmlns:a14="http://schemas.microsoft.com/office/drawing/2010/main">
                  <a:solidFill>
                    <a:srgbClr val="FFFFFF"/>
                  </a:solidFill>
                </a14:hiddenFill>
              </a:ext>
            </a:extLst>
          </p:spPr>
          <p:txBody>
            <a:bodyPr wrap="none" anchor="ctr">
              <a:flatTx/>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18" name="Freeform 14"/>
            <p:cNvSpPr/>
            <p:nvPr/>
          </p:nvSpPr>
          <p:spPr bwMode="auto">
            <a:xfrm>
              <a:off x="1238" y="1598"/>
              <a:ext cx="1070" cy="252"/>
            </a:xfrm>
            <a:custGeom>
              <a:gdLst>
                <a:gd name="T0" fmla="*/ 0 w 1849"/>
                <a:gd name="T1" fmla="*/ 252 h 726"/>
                <a:gd name="T2" fmla="*/ 311 w 1849"/>
                <a:gd name="T3" fmla="*/ 94 h 726"/>
                <a:gd name="T4" fmla="*/ 707 w 1849"/>
                <a:gd name="T5" fmla="*/ 10 h 726"/>
                <a:gd name="T6" fmla="*/ 1070 w 1849"/>
                <a:gd name="T7" fmla="*/ 36 h 726"/>
                <a:gd name="T8" fmla="*/ 0 60000 65536"/>
                <a:gd name="T9" fmla="*/ 0 60000 65536"/>
                <a:gd name="T10" fmla="*/ 0 60000 65536"/>
                <a:gd name="T11" fmla="*/ 0 60000 65536"/>
                <a:gd name="T12" fmla="*/ 0 w 1849"/>
                <a:gd name="T13" fmla="*/ 0 h 726"/>
                <a:gd name="T14" fmla="*/ 1849 w 1849"/>
                <a:gd name="T15" fmla="*/ 726 h 726"/>
              </a:gdLst>
              <a:cxnLst>
                <a:cxn ang="T8">
                  <a:pos x="T0" y="T1"/>
                </a:cxn>
                <a:cxn ang="T9">
                  <a:pos x="T2" y="T3"/>
                </a:cxn>
                <a:cxn ang="T10">
                  <a:pos x="T4" y="T5"/>
                </a:cxn>
                <a:cxn ang="T11">
                  <a:pos x="T6" y="T7"/>
                </a:cxn>
              </a:cxnLst>
              <a:rect l="T12" t="T13" r="T14" b="T15"/>
              <a:pathLst>
                <a:path w="1849" h="726">
                  <a:moveTo>
                    <a:pt x="0" y="726"/>
                  </a:moveTo>
                  <a:cubicBezTo>
                    <a:pt x="167" y="557"/>
                    <a:pt x="334" y="388"/>
                    <a:pt x="537" y="272"/>
                  </a:cubicBezTo>
                  <a:cubicBezTo>
                    <a:pt x="740" y="156"/>
                    <a:pt x="1002" y="56"/>
                    <a:pt x="1221" y="28"/>
                  </a:cubicBezTo>
                  <a:cubicBezTo>
                    <a:pt x="1440" y="0"/>
                    <a:pt x="1695" y="56"/>
                    <a:pt x="1849" y="105"/>
                  </a:cubicBezTo>
                </a:path>
              </a:pathLst>
            </a:custGeom>
            <a:noFill/>
            <a:ln w="9525" cap="flat" cmpd="sng">
              <a:solidFill>
                <a:schemeClr val="hlink"/>
              </a:solidFill>
              <a:prstDash val="solid"/>
              <a:round/>
              <a:headEnd type="none" w="med" len="med"/>
              <a:tailEnd type="none" w="med" len="med"/>
            </a:ln>
            <a:scene3d>
              <a:camera prst="legacyObliqueTopRight"/>
              <a:lightRig rig="legacyFlat3" dir="b"/>
            </a:scene3d>
            <a:sp3d extrusionH="227000" prstMaterial="legacyMatte">
              <a:bevelT w="13500" h="13500" prst="angle"/>
              <a:bevelB w="13500" h="13500" prst="angle"/>
              <a:extrusionClr>
                <a:schemeClr val="hlink"/>
              </a:extrusionClr>
            </a:sp3d>
            <a:extLst>
              <a:ext uri="{909E8E84-426E-40DD-AFC4-6F175D3DCCD1}">
                <a14:hiddenFill xmlns:a14="http://schemas.microsoft.com/office/drawing/2010/main">
                  <a:solidFill>
                    <a:srgbClr val="FFFFFF"/>
                  </a:solidFill>
                </a14:hiddenFill>
              </a:ext>
            </a:extLst>
          </p:spPr>
          <p:txBody>
            <a:bodyPr wrap="none" anchor="ctr">
              <a:flatTx/>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19" name="Freeform 15"/>
            <p:cNvSpPr/>
            <p:nvPr/>
          </p:nvSpPr>
          <p:spPr bwMode="auto">
            <a:xfrm>
              <a:off x="2263" y="945"/>
              <a:ext cx="3077" cy="709"/>
            </a:xfrm>
            <a:custGeom>
              <a:gdLst>
                <a:gd name="T0" fmla="*/ 0 w 1849"/>
                <a:gd name="T1" fmla="*/ 253 h 726"/>
                <a:gd name="T2" fmla="*/ 311 w 1849"/>
                <a:gd name="T3" fmla="*/ 95 h 726"/>
                <a:gd name="T4" fmla="*/ 707 w 1849"/>
                <a:gd name="T5" fmla="*/ 10 h 726"/>
                <a:gd name="T6" fmla="*/ 1070 w 1849"/>
                <a:gd name="T7" fmla="*/ 37 h 726"/>
                <a:gd name="T8" fmla="*/ 0 60000 65536"/>
                <a:gd name="T9" fmla="*/ 0 60000 65536"/>
                <a:gd name="T10" fmla="*/ 0 60000 65536"/>
                <a:gd name="T11" fmla="*/ 0 60000 65536"/>
                <a:gd name="T12" fmla="*/ 0 w 1849"/>
                <a:gd name="T13" fmla="*/ 0 h 726"/>
                <a:gd name="T14" fmla="*/ 1849 w 1849"/>
                <a:gd name="T15" fmla="*/ 726 h 726"/>
              </a:gdLst>
              <a:cxnLst>
                <a:cxn ang="T8">
                  <a:pos x="T0" y="T1"/>
                </a:cxn>
                <a:cxn ang="T9">
                  <a:pos x="T2" y="T3"/>
                </a:cxn>
                <a:cxn ang="T10">
                  <a:pos x="T4" y="T5"/>
                </a:cxn>
                <a:cxn ang="T11">
                  <a:pos x="T6" y="T7"/>
                </a:cxn>
              </a:cxnLst>
              <a:rect l="T12" t="T13" r="T14" b="T15"/>
              <a:pathLst>
                <a:path w="1849" h="726">
                  <a:moveTo>
                    <a:pt x="0" y="726"/>
                  </a:moveTo>
                  <a:cubicBezTo>
                    <a:pt x="167" y="557"/>
                    <a:pt x="334" y="388"/>
                    <a:pt x="537" y="272"/>
                  </a:cubicBezTo>
                  <a:cubicBezTo>
                    <a:pt x="740" y="156"/>
                    <a:pt x="1002" y="56"/>
                    <a:pt x="1221" y="28"/>
                  </a:cubicBezTo>
                  <a:cubicBezTo>
                    <a:pt x="1440" y="0"/>
                    <a:pt x="1695" y="56"/>
                    <a:pt x="1849" y="105"/>
                  </a:cubicBezTo>
                </a:path>
              </a:pathLst>
            </a:custGeom>
            <a:noFill/>
            <a:ln w="9525" cap="flat" cmpd="sng">
              <a:solidFill>
                <a:schemeClr val="hlink"/>
              </a:solidFill>
              <a:prstDash val="solid"/>
              <a:round/>
              <a:headEnd type="none" w="med" len="med"/>
              <a:tailEnd type="none" w="med" len="med"/>
            </a:ln>
            <a:scene3d>
              <a:camera prst="legacyObliqueTopRight"/>
              <a:lightRig rig="legacyFlat3" dir="b"/>
            </a:scene3d>
            <a:sp3d extrusionH="227000" prstMaterial="legacyMatte">
              <a:bevelT w="13500" h="13500" prst="angle"/>
              <a:bevelB w="13500" h="13500" prst="angle"/>
              <a:extrusionClr>
                <a:schemeClr val="hlink"/>
              </a:extrusionClr>
            </a:sp3d>
            <a:extLst>
              <a:ext uri="{909E8E84-426E-40DD-AFC4-6F175D3DCCD1}">
                <a14:hiddenFill xmlns:a14="http://schemas.microsoft.com/office/drawing/2010/main">
                  <a:solidFill>
                    <a:srgbClr val="FFFFFF"/>
                  </a:solidFill>
                </a14:hiddenFill>
              </a:ext>
            </a:extLst>
          </p:spPr>
          <p:txBody>
            <a:bodyPr wrap="none" anchor="ctr">
              <a:flatTx/>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grpSp>
      <p:sp>
        <p:nvSpPr>
          <p:cNvPr id="24" name="矩形 23"/>
          <p:cNvSpPr/>
          <p:nvPr/>
        </p:nvSpPr>
        <p:spPr bwMode="auto">
          <a:xfrm>
            <a:off x="859342" y="6804967"/>
            <a:ext cx="9599926" cy="407445"/>
          </a:xfrm>
          <a:prstGeom prst="rect">
            <a:avLst/>
          </a:prstGeom>
          <a:noFill/>
          <a:ln w="9525" cap="flat" cmpd="sng" algn="ctr">
            <a:noFill/>
            <a:prstDash val="solid"/>
            <a:round/>
            <a:headEnd type="none" w="med" len="med"/>
            <a:tailEnd type="none" w="med" len="med"/>
          </a:ln>
          <a:effectLst/>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buClrTx/>
              <a:defRPr/>
            </a:pPr>
            <a:r>
              <a:rPr lang="zh-CN" altLang="en-US" sz="1400" b="1">
                <a:solidFill>
                  <a:srgbClr val="080808"/>
                </a:solidFill>
                <a:latin typeface="楷体_GB2312"/>
                <a:ea typeface="楷体_GB2312"/>
              </a:rPr>
              <a:t>低                                        业务流程的复杂度                                         </a:t>
            </a:r>
            <a:r>
              <a:rPr lang="zh-CN" altLang="en-US" sz="1400" b="1" smtClean="0">
                <a:solidFill>
                  <a:srgbClr val="080808"/>
                </a:solidFill>
                <a:latin typeface="楷体_GB2312"/>
                <a:ea typeface="楷体_GB2312"/>
              </a:rPr>
              <a:t> </a:t>
            </a:r>
            <a:r>
              <a:rPr lang="zh-CN" altLang="en-US" sz="1400" b="1">
                <a:solidFill>
                  <a:srgbClr val="080808"/>
                </a:solidFill>
                <a:latin typeface="楷体_GB2312"/>
                <a:ea typeface="楷体_GB2312"/>
              </a:rPr>
              <a:t>高</a:t>
            </a:r>
            <a:r>
              <a:rPr lang="zh-CN" altLang="en-US" sz="2300">
                <a:solidFill>
                  <a:srgbClr val="080808"/>
                </a:solidFill>
                <a:latin typeface="楷体_GB2312"/>
                <a:ea typeface="楷体_GB2312"/>
              </a:rPr>
              <a:t>                  </a:t>
            </a:r>
          </a:p>
        </p:txBody>
      </p:sp>
      <p:sp>
        <p:nvSpPr>
          <p:cNvPr id="25" name="矩形 24"/>
          <p:cNvSpPr/>
          <p:nvPr/>
        </p:nvSpPr>
        <p:spPr bwMode="auto">
          <a:xfrm>
            <a:off x="280117" y="1795799"/>
            <a:ext cx="579226" cy="5009167"/>
          </a:xfrm>
          <a:prstGeom prst="rect">
            <a:avLst/>
          </a:prstGeom>
          <a:noFill/>
          <a:ln w="9525" cap="flat" cmpd="sng" algn="ctr">
            <a:noFill/>
            <a:prstDash val="solid"/>
            <a:round/>
            <a:headEnd type="none" w="med" len="med"/>
            <a:tailEnd type="none" w="med" len="med"/>
          </a:ln>
          <a:effectLst/>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buClrTx/>
              <a:defRPr/>
            </a:pPr>
            <a:r>
              <a:rPr lang="zh-CN" altLang="en-US" sz="1400" b="1">
                <a:solidFill>
                  <a:srgbClr val="080808"/>
                </a:solidFill>
                <a:latin typeface="楷体_GB2312"/>
                <a:ea typeface="楷体_GB2312"/>
              </a:rPr>
              <a:t>高</a:t>
            </a:r>
            <a:endParaRPr lang="en-US" altLang="zh-CN" sz="1400" b="1">
              <a:solidFill>
                <a:srgbClr val="080808"/>
              </a:solidFill>
              <a:latin typeface="楷体_GB2312"/>
              <a:ea typeface="楷体_GB2312"/>
            </a:endParaRPr>
          </a:p>
          <a:p>
            <a:pPr algn="l">
              <a:spcBef>
                <a:spcPct val="50000"/>
              </a:spcBef>
              <a:buClrTx/>
              <a:defRPr/>
            </a:pPr>
            <a:endParaRPr lang="en-US" altLang="zh-CN" sz="1400" b="1">
              <a:solidFill>
                <a:srgbClr val="080808"/>
              </a:solidFill>
              <a:latin typeface="楷体_GB2312"/>
              <a:ea typeface="楷体_GB2312"/>
            </a:endParaRPr>
          </a:p>
          <a:p>
            <a:pPr algn="l">
              <a:spcBef>
                <a:spcPct val="50000"/>
              </a:spcBef>
              <a:buClrTx/>
              <a:defRPr/>
            </a:pPr>
            <a:endParaRPr lang="en-US" altLang="zh-CN" sz="1400" b="1">
              <a:solidFill>
                <a:srgbClr val="080808"/>
              </a:solidFill>
              <a:latin typeface="楷体_GB2312"/>
              <a:ea typeface="楷体_GB2312"/>
            </a:endParaRPr>
          </a:p>
          <a:p>
            <a:pPr algn="l">
              <a:spcBef>
                <a:spcPct val="50000"/>
              </a:spcBef>
              <a:buClrTx/>
              <a:defRPr/>
            </a:pPr>
            <a:endParaRPr lang="en-US" altLang="zh-CN" sz="1400" b="1" smtClean="0">
              <a:solidFill>
                <a:srgbClr val="080808"/>
              </a:solidFill>
              <a:latin typeface="楷体_GB2312"/>
              <a:ea typeface="楷体_GB2312"/>
            </a:endParaRPr>
          </a:p>
          <a:p>
            <a:pPr algn="l">
              <a:spcBef>
                <a:spcPct val="50000"/>
              </a:spcBef>
              <a:buClrTx/>
              <a:defRPr/>
            </a:pPr>
            <a:endParaRPr lang="en-US" altLang="zh-CN" sz="1400" b="1">
              <a:solidFill>
                <a:srgbClr val="080808"/>
              </a:solidFill>
              <a:latin typeface="楷体_GB2312"/>
              <a:ea typeface="楷体_GB2312"/>
            </a:endParaRPr>
          </a:p>
          <a:p>
            <a:pPr algn="l">
              <a:spcBef>
                <a:spcPct val="50000"/>
              </a:spcBef>
              <a:buClrTx/>
              <a:defRPr/>
            </a:pPr>
            <a:r>
              <a:rPr lang="zh-CN" altLang="en-US" sz="1400" b="1" smtClean="0">
                <a:solidFill>
                  <a:srgbClr val="080808"/>
                </a:solidFill>
                <a:latin typeface="楷体_GB2312"/>
                <a:ea typeface="楷体_GB2312"/>
              </a:rPr>
              <a:t>业</a:t>
            </a:r>
            <a:endParaRPr lang="en-US" altLang="zh-CN" sz="1400" b="1">
              <a:solidFill>
                <a:srgbClr val="080808"/>
              </a:solidFill>
              <a:latin typeface="楷体_GB2312"/>
              <a:ea typeface="楷体_GB2312"/>
            </a:endParaRPr>
          </a:p>
          <a:p>
            <a:pPr algn="l">
              <a:spcBef>
                <a:spcPct val="50000"/>
              </a:spcBef>
              <a:buClrTx/>
              <a:defRPr/>
            </a:pPr>
            <a:r>
              <a:rPr lang="zh-CN" altLang="en-US" sz="1400" b="1">
                <a:solidFill>
                  <a:srgbClr val="080808"/>
                </a:solidFill>
                <a:latin typeface="楷体_GB2312"/>
                <a:ea typeface="楷体_GB2312"/>
              </a:rPr>
              <a:t>务</a:t>
            </a:r>
            <a:endParaRPr lang="en-US" altLang="zh-CN" sz="1400" b="1">
              <a:solidFill>
                <a:srgbClr val="080808"/>
              </a:solidFill>
              <a:latin typeface="楷体_GB2312"/>
              <a:ea typeface="楷体_GB2312"/>
            </a:endParaRPr>
          </a:p>
          <a:p>
            <a:pPr algn="l">
              <a:spcBef>
                <a:spcPct val="50000"/>
              </a:spcBef>
              <a:buClrTx/>
              <a:defRPr/>
            </a:pPr>
            <a:r>
              <a:rPr lang="zh-CN" altLang="en-US" sz="1400" b="1">
                <a:solidFill>
                  <a:srgbClr val="080808"/>
                </a:solidFill>
                <a:latin typeface="楷体_GB2312"/>
                <a:ea typeface="楷体_GB2312"/>
              </a:rPr>
              <a:t>价</a:t>
            </a:r>
            <a:endParaRPr lang="en-US" altLang="zh-CN" sz="1400" b="1">
              <a:solidFill>
                <a:srgbClr val="080808"/>
              </a:solidFill>
              <a:latin typeface="楷体_GB2312"/>
              <a:ea typeface="楷体_GB2312"/>
            </a:endParaRPr>
          </a:p>
          <a:p>
            <a:pPr algn="l">
              <a:spcBef>
                <a:spcPct val="50000"/>
              </a:spcBef>
              <a:buClrTx/>
              <a:defRPr/>
            </a:pPr>
            <a:r>
              <a:rPr lang="zh-CN" altLang="en-US" sz="1400" b="1">
                <a:solidFill>
                  <a:srgbClr val="080808"/>
                </a:solidFill>
                <a:latin typeface="楷体_GB2312"/>
                <a:ea typeface="楷体_GB2312"/>
              </a:rPr>
              <a:t>值</a:t>
            </a:r>
            <a:endParaRPr lang="en-US" altLang="zh-CN" sz="1400" b="1">
              <a:solidFill>
                <a:srgbClr val="080808"/>
              </a:solidFill>
              <a:latin typeface="楷体_GB2312"/>
              <a:ea typeface="楷体_GB2312"/>
            </a:endParaRPr>
          </a:p>
          <a:p>
            <a:pPr algn="l">
              <a:spcBef>
                <a:spcPct val="50000"/>
              </a:spcBef>
              <a:buClrTx/>
              <a:defRPr/>
            </a:pPr>
            <a:endParaRPr lang="en-US" altLang="zh-CN" sz="1400" b="1" smtClean="0">
              <a:solidFill>
                <a:srgbClr val="080808"/>
              </a:solidFill>
              <a:latin typeface="楷体_GB2312"/>
              <a:ea typeface="楷体_GB2312"/>
            </a:endParaRPr>
          </a:p>
          <a:p>
            <a:pPr algn="l">
              <a:spcBef>
                <a:spcPct val="50000"/>
              </a:spcBef>
              <a:buClrTx/>
              <a:defRPr/>
            </a:pPr>
            <a:endParaRPr lang="en-US" altLang="zh-CN" sz="1400" b="1">
              <a:solidFill>
                <a:srgbClr val="080808"/>
              </a:solidFill>
              <a:latin typeface="楷体_GB2312"/>
              <a:ea typeface="楷体_GB2312"/>
            </a:endParaRPr>
          </a:p>
          <a:p>
            <a:pPr algn="l">
              <a:spcBef>
                <a:spcPct val="50000"/>
              </a:spcBef>
              <a:buClrTx/>
              <a:defRPr/>
            </a:pPr>
            <a:endParaRPr lang="en-US" altLang="zh-CN" sz="1400" b="1">
              <a:solidFill>
                <a:srgbClr val="080808"/>
              </a:solidFill>
              <a:latin typeface="楷体_GB2312"/>
              <a:ea typeface="楷体_GB2312"/>
            </a:endParaRPr>
          </a:p>
          <a:p>
            <a:pPr algn="l">
              <a:spcBef>
                <a:spcPct val="50000"/>
              </a:spcBef>
              <a:buClrTx/>
              <a:defRPr/>
            </a:pPr>
            <a:endParaRPr lang="en-US" altLang="zh-CN" sz="1400" b="1">
              <a:solidFill>
                <a:srgbClr val="080808"/>
              </a:solidFill>
              <a:latin typeface="楷体_GB2312"/>
              <a:ea typeface="楷体_GB2312"/>
            </a:endParaRPr>
          </a:p>
          <a:p>
            <a:pPr algn="l">
              <a:spcBef>
                <a:spcPct val="50000"/>
              </a:spcBef>
              <a:buClrTx/>
              <a:defRPr/>
            </a:pPr>
            <a:endParaRPr lang="en-US" altLang="zh-CN" sz="1400" b="1">
              <a:solidFill>
                <a:srgbClr val="080808"/>
              </a:solidFill>
              <a:latin typeface="楷体_GB2312"/>
              <a:ea typeface="楷体_GB2312"/>
            </a:endParaRPr>
          </a:p>
          <a:p>
            <a:pPr algn="l">
              <a:spcBef>
                <a:spcPct val="50000"/>
              </a:spcBef>
              <a:buClrTx/>
              <a:defRPr/>
            </a:pPr>
            <a:r>
              <a:rPr lang="zh-CN" altLang="en-US" sz="1400" b="1" smtClean="0">
                <a:solidFill>
                  <a:srgbClr val="080808"/>
                </a:solidFill>
                <a:latin typeface="楷体_GB2312"/>
                <a:ea typeface="楷体_GB2312"/>
              </a:rPr>
              <a:t>低</a:t>
            </a:r>
            <a:r>
              <a:rPr lang="zh-CN" altLang="en-US" sz="2300" smtClean="0">
                <a:solidFill>
                  <a:srgbClr val="080808"/>
                </a:solidFill>
                <a:latin typeface="楷体_GB2312"/>
                <a:ea typeface="楷体_GB2312"/>
              </a:rPr>
              <a:t>                  </a:t>
            </a:r>
            <a:endParaRPr lang="zh-CN" altLang="en-US" sz="2300">
              <a:solidFill>
                <a:srgbClr val="080808"/>
              </a:solidFill>
              <a:latin typeface="楷体_GB2312"/>
              <a:ea typeface="楷体_GB2312"/>
            </a:endParaRPr>
          </a:p>
        </p:txBody>
      </p:sp>
      <p:sp>
        <p:nvSpPr>
          <p:cNvPr id="32" name="矩形 48"/>
          <p:cNvSpPr>
            <a:spLocks noChangeArrowheads="1"/>
          </p:cNvSpPr>
          <p:nvPr/>
        </p:nvSpPr>
        <p:spPr bwMode="auto">
          <a:xfrm>
            <a:off x="8803084" y="4644727"/>
            <a:ext cx="1152128" cy="1380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buClrTx/>
            </a:pPr>
            <a:r>
              <a:rPr lang="zh-CN" altLang="en-US" b="1">
                <a:solidFill>
                  <a:srgbClr val="080808"/>
                </a:solidFill>
                <a:latin typeface="Arial"/>
              </a:rPr>
              <a:t>云计算</a:t>
            </a:r>
            <a:endParaRPr lang="en-US" altLang="zh-CN" b="1">
              <a:solidFill>
                <a:srgbClr val="080808"/>
              </a:solidFill>
              <a:latin typeface="Arial"/>
            </a:endParaRPr>
          </a:p>
          <a:p>
            <a:pPr algn="l">
              <a:spcBef>
                <a:spcPct val="50000"/>
              </a:spcBef>
              <a:buClrTx/>
            </a:pPr>
            <a:r>
              <a:rPr lang="en-US" altLang="zh-CN" b="1">
                <a:solidFill>
                  <a:srgbClr val="080808"/>
                </a:solidFill>
                <a:latin typeface="Arial"/>
              </a:rPr>
              <a:t>WEB 2.0</a:t>
            </a:r>
          </a:p>
          <a:p>
            <a:pPr algn="l">
              <a:spcBef>
                <a:spcPct val="50000"/>
              </a:spcBef>
              <a:buClrTx/>
            </a:pPr>
            <a:r>
              <a:rPr lang="en-US" altLang="zh-CN" b="1">
                <a:solidFill>
                  <a:srgbClr val="080808"/>
                </a:solidFill>
                <a:latin typeface="Arial"/>
              </a:rPr>
              <a:t>BPM</a:t>
            </a:r>
            <a:r>
              <a:rPr lang="zh-CN" altLang="en-US" b="1">
                <a:solidFill>
                  <a:srgbClr val="080808"/>
                </a:solidFill>
                <a:latin typeface="Arial"/>
              </a:rPr>
              <a:t>、</a:t>
            </a:r>
            <a:r>
              <a:rPr lang="en-US" altLang="zh-CN" b="1">
                <a:solidFill>
                  <a:srgbClr val="080808"/>
                </a:solidFill>
                <a:latin typeface="Arial"/>
              </a:rPr>
              <a:t>SOA</a:t>
            </a:r>
          </a:p>
        </p:txBody>
      </p:sp>
      <p:sp>
        <p:nvSpPr>
          <p:cNvPr id="4" name="圆角矩形 3"/>
          <p:cNvSpPr/>
          <p:nvPr/>
        </p:nvSpPr>
        <p:spPr bwMode="auto">
          <a:xfrm>
            <a:off x="1219383" y="5259524"/>
            <a:ext cx="1080120" cy="1257411"/>
          </a:xfrm>
          <a:prstGeom prst="roundRect">
            <a:avLst/>
          </a:prstGeom>
          <a:solidFill>
            <a:schemeClr val="bg1">
              <a:lumMod val="85000"/>
            </a:schemeClr>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sz="1400" b="1">
                <a:solidFill>
                  <a:srgbClr val="080808"/>
                </a:solidFill>
                <a:latin typeface="Arial"/>
              </a:rPr>
              <a:t>数据传输</a:t>
            </a:r>
          </a:p>
        </p:txBody>
      </p:sp>
      <p:sp>
        <p:nvSpPr>
          <p:cNvPr id="34" name="圆角矩形 33"/>
          <p:cNvSpPr/>
          <p:nvPr/>
        </p:nvSpPr>
        <p:spPr bwMode="auto">
          <a:xfrm>
            <a:off x="3019583" y="4500711"/>
            <a:ext cx="3240360" cy="432048"/>
          </a:xfrm>
          <a:prstGeom prst="roundRect">
            <a:avLst/>
          </a:prstGeom>
          <a:solidFill>
            <a:schemeClr val="bg1">
              <a:lumMod val="85000"/>
            </a:schemeClr>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sz="1400" b="1">
                <a:solidFill>
                  <a:srgbClr val="080808"/>
                </a:solidFill>
                <a:latin typeface="Arial"/>
              </a:rPr>
              <a:t>数据集成</a:t>
            </a:r>
          </a:p>
        </p:txBody>
      </p:sp>
      <p:sp>
        <p:nvSpPr>
          <p:cNvPr id="35" name="圆角矩形 34"/>
          <p:cNvSpPr/>
          <p:nvPr/>
        </p:nvSpPr>
        <p:spPr bwMode="auto">
          <a:xfrm>
            <a:off x="3019583" y="5171695"/>
            <a:ext cx="3240360" cy="458233"/>
          </a:xfrm>
          <a:prstGeom prst="roundRect">
            <a:avLst/>
          </a:prstGeom>
          <a:solidFill>
            <a:schemeClr val="bg1">
              <a:lumMod val="85000"/>
            </a:schemeClr>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sz="1400" b="1">
                <a:solidFill>
                  <a:srgbClr val="080808"/>
                </a:solidFill>
                <a:latin typeface="Arial"/>
              </a:rPr>
              <a:t>应用集成</a:t>
            </a:r>
          </a:p>
        </p:txBody>
      </p:sp>
      <p:sp>
        <p:nvSpPr>
          <p:cNvPr id="36" name="圆角矩形 35"/>
          <p:cNvSpPr/>
          <p:nvPr/>
        </p:nvSpPr>
        <p:spPr bwMode="auto">
          <a:xfrm>
            <a:off x="3019583" y="5868863"/>
            <a:ext cx="3240360" cy="432048"/>
          </a:xfrm>
          <a:prstGeom prst="roundRect">
            <a:avLst/>
          </a:prstGeom>
          <a:solidFill>
            <a:schemeClr val="bg1">
              <a:lumMod val="85000"/>
            </a:schemeClr>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sz="1400" b="1">
                <a:solidFill>
                  <a:srgbClr val="080808"/>
                </a:solidFill>
                <a:latin typeface="Arial"/>
              </a:rPr>
              <a:t>流程集成</a:t>
            </a:r>
          </a:p>
        </p:txBody>
      </p:sp>
      <p:sp>
        <p:nvSpPr>
          <p:cNvPr id="37" name="圆角矩形 36"/>
          <p:cNvSpPr/>
          <p:nvPr/>
        </p:nvSpPr>
        <p:spPr bwMode="auto">
          <a:xfrm>
            <a:off x="6836007" y="3963379"/>
            <a:ext cx="1106478" cy="1257412"/>
          </a:xfrm>
          <a:prstGeom prst="roundRect">
            <a:avLst/>
          </a:prstGeom>
          <a:solidFill>
            <a:schemeClr val="bg1">
              <a:lumMod val="85000"/>
            </a:schemeClr>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sz="1400" b="1">
                <a:solidFill>
                  <a:srgbClr val="080808"/>
                </a:solidFill>
                <a:latin typeface="Arial"/>
              </a:rPr>
              <a:t>协同</a:t>
            </a:r>
            <a:r>
              <a:rPr lang="en-US" altLang="zh-CN" sz="1400" b="1">
                <a:solidFill>
                  <a:srgbClr val="080808"/>
                </a:solidFill>
                <a:latin typeface="Arial"/>
              </a:rPr>
              <a:t>/</a:t>
            </a:r>
            <a:r>
              <a:rPr lang="zh-CN" altLang="en-US" sz="1400" b="1">
                <a:solidFill>
                  <a:srgbClr val="080808"/>
                </a:solidFill>
                <a:latin typeface="Arial"/>
              </a:rPr>
              <a:t>共享</a:t>
            </a:r>
          </a:p>
        </p:txBody>
      </p:sp>
      <p:sp>
        <p:nvSpPr>
          <p:cNvPr id="39" name="圆角矩形 38"/>
          <p:cNvSpPr/>
          <p:nvPr/>
        </p:nvSpPr>
        <p:spPr bwMode="auto">
          <a:xfrm>
            <a:off x="8681469" y="3315308"/>
            <a:ext cx="1178874" cy="1257411"/>
          </a:xfrm>
          <a:prstGeom prst="roundRect">
            <a:avLst/>
          </a:prstGeom>
          <a:solidFill>
            <a:schemeClr val="bg1">
              <a:lumMod val="85000"/>
            </a:schemeClr>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buClrTx/>
            </a:pPr>
            <a:r>
              <a:rPr lang="zh-CN" altLang="en-US" sz="1400" b="1">
                <a:solidFill>
                  <a:srgbClr val="080808"/>
                </a:solidFill>
                <a:latin typeface="Arial"/>
              </a:rPr>
              <a:t>无处不在的服务</a:t>
            </a:r>
          </a:p>
        </p:txBody>
      </p:sp>
      <p:cxnSp>
        <p:nvCxnSpPr>
          <p:cNvPr id="16403" name="肘形连接符 16402"/>
          <p:cNvCxnSpPr>
            <a:stCxn id="4" idx="3"/>
            <a:endCxn id="34" idx="0"/>
          </p:cNvCxnSpPr>
          <p:nvPr/>
        </p:nvCxnSpPr>
        <p:spPr bwMode="auto">
          <a:xfrm flipV="1">
            <a:off x="2299503" y="4500711"/>
            <a:ext cx="2340260" cy="1387519"/>
          </a:xfrm>
          <a:prstGeom prst="bentConnector4">
            <a:avLst>
              <a:gd name="adj1" fmla="val 19228"/>
              <a:gd name="adj2" fmla="val 108913"/>
            </a:avLst>
          </a:prstGeom>
          <a:noFill/>
          <a:ln w="9525" cap="flat" cmpd="sng" algn="ctr">
            <a:solidFill>
              <a:schemeClr val="tx1"/>
            </a:solidFill>
            <a:prstDash val="solid"/>
            <a:round/>
            <a:headEnd type="none" w="med" len="med"/>
            <a:tailEnd type="arrow"/>
          </a:ln>
          <a:effectLst/>
        </p:spPr>
      </p:cxnSp>
      <p:cxnSp>
        <p:nvCxnSpPr>
          <p:cNvPr id="16406" name="直接箭头连接符 16405"/>
          <p:cNvCxnSpPr>
            <a:stCxn id="34" idx="2"/>
            <a:endCxn id="35" idx="0"/>
          </p:cNvCxnSpPr>
          <p:nvPr/>
        </p:nvCxnSpPr>
        <p:spPr bwMode="auto">
          <a:xfrm flipH="1">
            <a:off x="4639763" y="4932759"/>
            <a:ext cx="0" cy="238936"/>
          </a:xfrm>
          <a:prstGeom prst="straightConnector1">
            <a:avLst/>
          </a:prstGeom>
          <a:noFill/>
          <a:ln w="9525" cap="flat" cmpd="sng" algn="ctr">
            <a:solidFill>
              <a:schemeClr val="tx1"/>
            </a:solidFill>
            <a:prstDash val="solid"/>
            <a:round/>
            <a:headEnd type="none" w="med" len="med"/>
            <a:tailEnd type="arrow"/>
          </a:ln>
          <a:effectLst/>
        </p:spPr>
      </p:cxnSp>
      <p:cxnSp>
        <p:nvCxnSpPr>
          <p:cNvPr id="16408" name="直接箭头连接符 16407"/>
          <p:cNvCxnSpPr>
            <a:stCxn id="35" idx="2"/>
            <a:endCxn id="36" idx="0"/>
          </p:cNvCxnSpPr>
          <p:nvPr/>
        </p:nvCxnSpPr>
        <p:spPr bwMode="auto">
          <a:xfrm flipH="1">
            <a:off x="4639763" y="5629928"/>
            <a:ext cx="0" cy="238935"/>
          </a:xfrm>
          <a:prstGeom prst="straightConnector1">
            <a:avLst/>
          </a:prstGeom>
          <a:noFill/>
          <a:ln w="9525" cap="flat" cmpd="sng" algn="ctr">
            <a:solidFill>
              <a:schemeClr val="tx1"/>
            </a:solidFill>
            <a:prstDash val="solid"/>
            <a:round/>
            <a:headEnd type="none" w="med" len="med"/>
            <a:tailEnd type="arrow"/>
          </a:ln>
          <a:effectLst/>
        </p:spPr>
      </p:cxnSp>
      <p:cxnSp>
        <p:nvCxnSpPr>
          <p:cNvPr id="16410" name="肘形连接符 16409"/>
          <p:cNvCxnSpPr>
            <a:stCxn id="36" idx="2"/>
            <a:endCxn id="37" idx="1"/>
          </p:cNvCxnSpPr>
          <p:nvPr/>
        </p:nvCxnSpPr>
        <p:spPr bwMode="auto">
          <a:xfrm rot="5400000" flipH="1" flipV="1">
            <a:off x="4883472" y="4348376"/>
            <a:ext cx="1708826" cy="2196244"/>
          </a:xfrm>
          <a:prstGeom prst="bentConnector4">
            <a:avLst>
              <a:gd name="adj1" fmla="val -13378"/>
              <a:gd name="adj2" fmla="val 80059"/>
            </a:avLst>
          </a:prstGeom>
          <a:noFill/>
          <a:ln w="9525" cap="flat" cmpd="sng" algn="ctr">
            <a:solidFill>
              <a:schemeClr val="tx1"/>
            </a:solidFill>
            <a:prstDash val="solid"/>
            <a:round/>
            <a:headEnd type="none" w="med" len="med"/>
            <a:tailEnd type="arrow"/>
          </a:ln>
          <a:effectLst/>
        </p:spPr>
      </p:cxnSp>
      <p:cxnSp>
        <p:nvCxnSpPr>
          <p:cNvPr id="16412" name="肘形连接符 16411"/>
          <p:cNvCxnSpPr>
            <a:stCxn id="37" idx="3"/>
            <a:endCxn id="39" idx="1"/>
          </p:cNvCxnSpPr>
          <p:nvPr/>
        </p:nvCxnSpPr>
        <p:spPr bwMode="auto">
          <a:xfrm flipV="1">
            <a:off x="7942485" y="3944014"/>
            <a:ext cx="738984" cy="648071"/>
          </a:xfrm>
          <a:prstGeom prst="bentConnector3">
            <a:avLst>
              <a:gd name="adj1" fmla="val 27687"/>
            </a:avLst>
          </a:prstGeom>
          <a:noFill/>
          <a:ln w="9525" cap="flat" cmpd="sng" algn="ctr">
            <a:solidFill>
              <a:schemeClr val="tx1"/>
            </a:solidFill>
            <a:prstDash val="solid"/>
            <a:round/>
            <a:headEnd type="none" w="med" len="med"/>
            <a:tailEnd type="arrow"/>
          </a:ln>
          <a:effectLst/>
        </p:spPr>
      </p:cxnSp>
      <p:cxnSp>
        <p:nvCxnSpPr>
          <p:cNvPr id="16415" name="直接连接符 16414"/>
          <p:cNvCxnSpPr/>
          <p:nvPr/>
        </p:nvCxnSpPr>
        <p:spPr bwMode="auto">
          <a:xfrm flipH="1">
            <a:off x="2741705" y="4212679"/>
            <a:ext cx="0" cy="2592287"/>
          </a:xfrm>
          <a:prstGeom prst="line">
            <a:avLst/>
          </a:prstGeom>
          <a:noFill/>
          <a:ln w="9525" cap="flat" cmpd="sng" algn="ctr">
            <a:solidFill>
              <a:srgbClr val="C00000"/>
            </a:solidFill>
            <a:prstDash val="dash"/>
            <a:round/>
            <a:headEnd type="none" w="med" len="med"/>
            <a:tailEnd type="none" w="med" len="med"/>
          </a:ln>
          <a:effectLst/>
        </p:spPr>
      </p:cxnSp>
      <p:cxnSp>
        <p:nvCxnSpPr>
          <p:cNvPr id="38" name="直接连接符 37"/>
          <p:cNvCxnSpPr/>
          <p:nvPr/>
        </p:nvCxnSpPr>
        <p:spPr bwMode="auto">
          <a:xfrm flipH="1">
            <a:off x="6403959" y="3488504"/>
            <a:ext cx="0" cy="3316462"/>
          </a:xfrm>
          <a:prstGeom prst="line">
            <a:avLst/>
          </a:prstGeom>
          <a:noFill/>
          <a:ln w="9525" cap="flat" cmpd="sng" algn="ctr">
            <a:solidFill>
              <a:srgbClr val="C00000"/>
            </a:solidFill>
            <a:prstDash val="dash"/>
            <a:round/>
            <a:headEnd type="none" w="med" len="med"/>
            <a:tailEnd type="none" w="med" len="med"/>
          </a:ln>
          <a:effectLst/>
        </p:spPr>
      </p:cxnSp>
      <p:cxnSp>
        <p:nvCxnSpPr>
          <p:cNvPr id="41" name="直接连接符 40"/>
          <p:cNvCxnSpPr/>
          <p:nvPr/>
        </p:nvCxnSpPr>
        <p:spPr bwMode="auto">
          <a:xfrm flipH="1">
            <a:off x="8148141" y="2990740"/>
            <a:ext cx="0" cy="3814227"/>
          </a:xfrm>
          <a:prstGeom prst="line">
            <a:avLst/>
          </a:prstGeom>
          <a:noFill/>
          <a:ln w="9525" cap="flat" cmpd="sng" algn="ctr">
            <a:solidFill>
              <a:srgbClr val="C00000"/>
            </a:solidFill>
            <a:prstDash val="dash"/>
            <a:round/>
            <a:headEnd type="none" w="med" len="med"/>
            <a:tailEnd type="none" w="med" len="med"/>
          </a:ln>
          <a:effectLst/>
        </p:spPr>
      </p:cxnSp>
      <p:sp>
        <p:nvSpPr>
          <p:cNvPr id="60" name="椭圆 59"/>
          <p:cNvSpPr/>
          <p:nvPr/>
        </p:nvSpPr>
        <p:spPr bwMode="auto">
          <a:xfrm>
            <a:off x="8227020" y="6240979"/>
            <a:ext cx="206324" cy="203948"/>
          </a:xfrm>
          <a:prstGeom prst="ellipse">
            <a:avLst/>
          </a:prstGeom>
          <a:solidFill>
            <a:schemeClr val="accent1"/>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61" name="圆角矩形 60"/>
          <p:cNvSpPr/>
          <p:nvPr/>
        </p:nvSpPr>
        <p:spPr bwMode="auto">
          <a:xfrm>
            <a:off x="8227020" y="6588943"/>
            <a:ext cx="206324" cy="144016"/>
          </a:xfrm>
          <a:prstGeom prst="roundRect">
            <a:avLst/>
          </a:prstGeom>
          <a:solidFill>
            <a:schemeClr val="bg1">
              <a:lumMod val="85000"/>
            </a:schemeClr>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62" name="TextBox 61"/>
          <p:cNvSpPr txBox="1"/>
          <p:nvPr/>
        </p:nvSpPr>
        <p:spPr>
          <a:xfrm>
            <a:off x="8155012" y="6199748"/>
            <a:ext cx="1728191" cy="307777"/>
          </a:xfrm>
          <a:prstGeom prst="rect">
            <a:avLst/>
          </a:prstGeom>
          <a:noFill/>
        </p:spPr>
        <p:txBody>
          <a:bodyPr wrap="square" rtlCol="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r>
              <a:rPr lang="zh-CN" altLang="en-US" sz="1400" smtClean="0"/>
              <a:t>  信息化发展规律</a:t>
            </a:r>
            <a:endParaRPr lang="zh-CN" altLang="en-US" sz="1400"/>
          </a:p>
        </p:txBody>
      </p:sp>
      <p:sp>
        <p:nvSpPr>
          <p:cNvPr id="95" name="TextBox 94"/>
          <p:cNvSpPr txBox="1"/>
          <p:nvPr/>
        </p:nvSpPr>
        <p:spPr>
          <a:xfrm>
            <a:off x="8155012" y="6497190"/>
            <a:ext cx="2232248" cy="307777"/>
          </a:xfrm>
          <a:prstGeom prst="rect">
            <a:avLst/>
          </a:prstGeom>
          <a:noFill/>
        </p:spPr>
        <p:txBody>
          <a:bodyPr wrap="square" rtlCol="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r>
              <a:rPr lang="zh-CN" altLang="en-US" sz="1400" smtClean="0"/>
              <a:t>信息化应用集成趋势</a:t>
            </a:r>
            <a:endParaRPr lang="zh-CN" altLang="en-US" sz="1400"/>
          </a:p>
        </p:txBody>
      </p:sp>
    </p:spTree>
    <p:extLst>
      <p:ext uri="{BB962C8B-B14F-4D97-AF65-F5344CB8AC3E}">
        <p14:creationId xmlns:p14="http://schemas.microsoft.com/office/powerpoint/2010/main" val="2962001262"/>
      </p:ext>
    </p:extLst>
  </p:cSld>
  <p:clrMapOvr>
    <a:masterClrMapping/>
  </p:clrMapOvr>
  <p:transition>
    <p:split orient="vert"/>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标题 12"/>
          <p:cNvSpPr>
            <a:spLocks noGrp="1"/>
          </p:cNvSpPr>
          <p:nvPr>
            <p:ph type="title"/>
          </p:nvPr>
        </p:nvSpPr>
        <p:spPr/>
        <p:txBody>
          <a:bodyPr/>
          <a:lstStyle/>
          <a:p>
            <a:pPr>
              <a:spcBef>
                <a:spcPct val="50000"/>
              </a:spcBef>
            </a:pPr>
            <a:r>
              <a:rPr lang="zh-CN" altLang="en-US">
                <a:solidFill>
                  <a:srgbClr val="080808"/>
                </a:solidFill>
                <a:latin typeface="Arial"/>
              </a:rPr>
              <a:t>从</a:t>
            </a:r>
            <a:r>
              <a:rPr lang="zh-CN" altLang="en-US" smtClean="0">
                <a:solidFill>
                  <a:srgbClr val="080808"/>
                </a:solidFill>
                <a:latin typeface="Arial"/>
              </a:rPr>
              <a:t>微观</a:t>
            </a:r>
            <a:r>
              <a:rPr lang="zh-CN" altLang="en-US">
                <a:solidFill>
                  <a:srgbClr val="080808"/>
                </a:solidFill>
                <a:latin typeface="Arial"/>
              </a:rPr>
              <a:t>看</a:t>
            </a:r>
            <a:r>
              <a:rPr lang="zh-CN" altLang="en-US" smtClean="0">
                <a:solidFill>
                  <a:srgbClr val="080808"/>
                </a:solidFill>
                <a:latin typeface="Arial"/>
              </a:rPr>
              <a:t>，企业</a:t>
            </a:r>
            <a:r>
              <a:rPr lang="zh-CN" altLang="en-US">
                <a:solidFill>
                  <a:srgbClr val="080808"/>
                </a:solidFill>
                <a:latin typeface="Arial"/>
              </a:rPr>
              <a:t>的</a:t>
            </a:r>
            <a:r>
              <a:rPr lang="zh-CN" altLang="en-US" smtClean="0">
                <a:solidFill>
                  <a:srgbClr val="080808"/>
                </a:solidFill>
                <a:latin typeface="Arial"/>
              </a:rPr>
              <a:t>信息化在范围、对象、功能和技术上全面升级，以适应现代企业的发展趋势</a:t>
            </a:r>
            <a:endParaRPr lang="en-US" altLang="zh-CN">
              <a:solidFill>
                <a:srgbClr val="080808"/>
              </a:solidFill>
              <a:latin typeface="Arial"/>
            </a:endParaRPr>
          </a:p>
        </p:txBody>
      </p:sp>
      <p:sp>
        <p:nvSpPr>
          <p:cNvPr id="18436" name="矩形 6"/>
          <p:cNvSpPr>
            <a:spLocks noChangeArrowheads="1"/>
          </p:cNvSpPr>
          <p:nvPr/>
        </p:nvSpPr>
        <p:spPr bwMode="auto">
          <a:xfrm>
            <a:off x="882204" y="2553157"/>
            <a:ext cx="2013599" cy="635356"/>
          </a:xfrm>
          <a:prstGeom prst="rect">
            <a:avLst/>
          </a:prstGeom>
          <a:solidFill>
            <a:schemeClr val="bg1">
              <a:lumMod val="85000"/>
            </a:schemeClr>
          </a:solidFill>
          <a:ln w="9525" algn="ctr">
            <a:solidFill>
              <a:schemeClr val="accent1"/>
            </a:solidFill>
            <a:round/>
          </a:ln>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a:solidFill>
                  <a:srgbClr val="080808"/>
                </a:solidFill>
                <a:latin typeface="Arial"/>
              </a:rPr>
              <a:t>企业内部管理优化</a:t>
            </a:r>
          </a:p>
        </p:txBody>
      </p:sp>
      <p:sp>
        <p:nvSpPr>
          <p:cNvPr id="18437" name="矩形 7"/>
          <p:cNvSpPr>
            <a:spLocks noChangeArrowheads="1"/>
          </p:cNvSpPr>
          <p:nvPr/>
        </p:nvSpPr>
        <p:spPr bwMode="auto">
          <a:xfrm>
            <a:off x="882204" y="3505316"/>
            <a:ext cx="2013599" cy="635356"/>
          </a:xfrm>
          <a:prstGeom prst="rect">
            <a:avLst/>
          </a:prstGeom>
          <a:solidFill>
            <a:schemeClr val="bg1">
              <a:lumMod val="85000"/>
            </a:schemeClr>
          </a:solidFill>
          <a:ln w="9525" algn="ctr">
            <a:solidFill>
              <a:schemeClr val="accent1"/>
            </a:solidFill>
            <a:round/>
          </a:ln>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a:solidFill>
                  <a:srgbClr val="080808"/>
                </a:solidFill>
                <a:latin typeface="Arial"/>
              </a:rPr>
              <a:t>数据处理</a:t>
            </a:r>
          </a:p>
        </p:txBody>
      </p:sp>
      <p:sp>
        <p:nvSpPr>
          <p:cNvPr id="18438" name="矩形 8"/>
          <p:cNvSpPr>
            <a:spLocks noChangeArrowheads="1"/>
          </p:cNvSpPr>
          <p:nvPr/>
        </p:nvSpPr>
        <p:spPr bwMode="auto">
          <a:xfrm>
            <a:off x="882204" y="4457475"/>
            <a:ext cx="2013599" cy="635356"/>
          </a:xfrm>
          <a:prstGeom prst="rect">
            <a:avLst/>
          </a:prstGeom>
          <a:solidFill>
            <a:schemeClr val="bg1">
              <a:lumMod val="85000"/>
            </a:schemeClr>
          </a:solidFill>
          <a:ln w="9525" algn="ctr">
            <a:solidFill>
              <a:schemeClr val="accent1"/>
            </a:solidFill>
            <a:round/>
          </a:ln>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a:solidFill>
                  <a:srgbClr val="080808"/>
                </a:solidFill>
                <a:latin typeface="Arial"/>
              </a:rPr>
              <a:t>标准与普及</a:t>
            </a:r>
          </a:p>
        </p:txBody>
      </p:sp>
      <p:sp>
        <p:nvSpPr>
          <p:cNvPr id="18439" name="矩形 9"/>
          <p:cNvSpPr>
            <a:spLocks noChangeArrowheads="1"/>
          </p:cNvSpPr>
          <p:nvPr/>
        </p:nvSpPr>
        <p:spPr bwMode="auto">
          <a:xfrm>
            <a:off x="882204" y="5411389"/>
            <a:ext cx="2013599" cy="635357"/>
          </a:xfrm>
          <a:prstGeom prst="rect">
            <a:avLst/>
          </a:prstGeom>
          <a:solidFill>
            <a:schemeClr val="bg1">
              <a:lumMod val="85000"/>
            </a:schemeClr>
          </a:solidFill>
          <a:ln w="9525" algn="ctr">
            <a:solidFill>
              <a:schemeClr val="accent1"/>
            </a:solidFill>
            <a:round/>
          </a:ln>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a:solidFill>
                  <a:srgbClr val="080808"/>
                </a:solidFill>
                <a:latin typeface="Arial"/>
              </a:rPr>
              <a:t>自成体系、组件技术</a:t>
            </a:r>
          </a:p>
        </p:txBody>
      </p:sp>
      <p:sp>
        <p:nvSpPr>
          <p:cNvPr id="18440" name="矩形 10"/>
          <p:cNvSpPr>
            <a:spLocks noChangeArrowheads="1"/>
          </p:cNvSpPr>
          <p:nvPr/>
        </p:nvSpPr>
        <p:spPr bwMode="auto">
          <a:xfrm>
            <a:off x="5039047" y="2553157"/>
            <a:ext cx="2012332" cy="635356"/>
          </a:xfrm>
          <a:prstGeom prst="rect">
            <a:avLst/>
          </a:prstGeom>
          <a:solidFill>
            <a:schemeClr val="accent6"/>
          </a:solidFill>
          <a:ln w="9525" algn="ctr">
            <a:solidFill>
              <a:schemeClr val="accent1"/>
            </a:solidFill>
            <a:round/>
          </a:ln>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a:solidFill>
                  <a:schemeClr val="bg1"/>
                </a:solidFill>
                <a:latin typeface="Arial"/>
              </a:rPr>
              <a:t>价值链</a:t>
            </a:r>
            <a:r>
              <a:rPr lang="en-US" altLang="zh-CN">
                <a:solidFill>
                  <a:schemeClr val="bg1"/>
                </a:solidFill>
                <a:latin typeface="Arial"/>
              </a:rPr>
              <a:t>/</a:t>
            </a:r>
            <a:r>
              <a:rPr lang="zh-CN" altLang="en-US">
                <a:solidFill>
                  <a:schemeClr val="bg1"/>
                </a:solidFill>
                <a:latin typeface="Arial"/>
              </a:rPr>
              <a:t>协同商务</a:t>
            </a:r>
          </a:p>
        </p:txBody>
      </p:sp>
      <p:sp>
        <p:nvSpPr>
          <p:cNvPr id="18441" name="矩形 11"/>
          <p:cNvSpPr>
            <a:spLocks noChangeArrowheads="1"/>
          </p:cNvSpPr>
          <p:nvPr/>
        </p:nvSpPr>
        <p:spPr bwMode="auto">
          <a:xfrm>
            <a:off x="5039047" y="3505316"/>
            <a:ext cx="2012332" cy="635356"/>
          </a:xfrm>
          <a:prstGeom prst="rect">
            <a:avLst/>
          </a:prstGeom>
          <a:solidFill>
            <a:schemeClr val="accent6"/>
          </a:solidFill>
          <a:ln w="9525" algn="ctr">
            <a:solidFill>
              <a:schemeClr val="accent1"/>
            </a:solidFill>
            <a:round/>
          </a:ln>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a:solidFill>
                  <a:schemeClr val="bg1"/>
                </a:solidFill>
                <a:latin typeface="Arial"/>
              </a:rPr>
              <a:t>数据、信息、智慧</a:t>
            </a:r>
          </a:p>
        </p:txBody>
      </p:sp>
      <p:sp>
        <p:nvSpPr>
          <p:cNvPr id="18442" name="矩形 12"/>
          <p:cNvSpPr>
            <a:spLocks noChangeArrowheads="1"/>
          </p:cNvSpPr>
          <p:nvPr/>
        </p:nvSpPr>
        <p:spPr bwMode="auto">
          <a:xfrm>
            <a:off x="5039047" y="4457475"/>
            <a:ext cx="2012332" cy="635356"/>
          </a:xfrm>
          <a:prstGeom prst="rect">
            <a:avLst/>
          </a:prstGeom>
          <a:solidFill>
            <a:schemeClr val="accent6"/>
          </a:solidFill>
          <a:ln w="9525" algn="ctr">
            <a:solidFill>
              <a:schemeClr val="accent1"/>
            </a:solidFill>
            <a:round/>
          </a:ln>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a:solidFill>
                  <a:schemeClr val="bg1"/>
                </a:solidFill>
                <a:latin typeface="Arial"/>
              </a:rPr>
              <a:t>跨行业集成</a:t>
            </a:r>
          </a:p>
        </p:txBody>
      </p:sp>
      <p:sp>
        <p:nvSpPr>
          <p:cNvPr id="18443" name="矩形 13"/>
          <p:cNvSpPr>
            <a:spLocks noChangeArrowheads="1"/>
          </p:cNvSpPr>
          <p:nvPr/>
        </p:nvSpPr>
        <p:spPr bwMode="auto">
          <a:xfrm>
            <a:off x="5039047" y="5411389"/>
            <a:ext cx="2012332" cy="635357"/>
          </a:xfrm>
          <a:prstGeom prst="rect">
            <a:avLst/>
          </a:prstGeom>
          <a:solidFill>
            <a:schemeClr val="accent6"/>
          </a:solidFill>
          <a:ln w="9525" algn="ctr">
            <a:solidFill>
              <a:schemeClr val="accent1"/>
            </a:solidFill>
            <a:round/>
          </a:ln>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en-US" altLang="zh-CN">
                <a:solidFill>
                  <a:schemeClr val="bg1"/>
                </a:solidFill>
                <a:latin typeface="Arial"/>
              </a:rPr>
              <a:t>SOA</a:t>
            </a:r>
            <a:r>
              <a:rPr lang="zh-CN" altLang="en-US">
                <a:solidFill>
                  <a:schemeClr val="bg1"/>
                </a:solidFill>
                <a:latin typeface="Arial"/>
              </a:rPr>
              <a:t>架构</a:t>
            </a:r>
            <a:endParaRPr lang="en-US" altLang="zh-CN">
              <a:solidFill>
                <a:schemeClr val="bg1"/>
              </a:solidFill>
              <a:latin typeface="Arial"/>
            </a:endParaRPr>
          </a:p>
          <a:p>
            <a:pPr>
              <a:spcBef>
                <a:spcPct val="50000"/>
              </a:spcBef>
              <a:buClrTx/>
            </a:pPr>
            <a:r>
              <a:rPr lang="zh-CN" altLang="en-US">
                <a:solidFill>
                  <a:schemeClr val="bg1"/>
                </a:solidFill>
                <a:latin typeface="Arial"/>
              </a:rPr>
              <a:t>（开发平台化）</a:t>
            </a:r>
          </a:p>
        </p:txBody>
      </p:sp>
      <p:sp>
        <p:nvSpPr>
          <p:cNvPr id="18444" name="右箭头 14"/>
          <p:cNvSpPr>
            <a:spLocks noChangeArrowheads="1"/>
          </p:cNvSpPr>
          <p:nvPr/>
        </p:nvSpPr>
        <p:spPr bwMode="auto">
          <a:xfrm>
            <a:off x="3304061" y="2569211"/>
            <a:ext cx="1322559" cy="635356"/>
          </a:xfrm>
          <a:prstGeom prst="rightArrow">
            <a:avLst>
              <a:gd name="adj1" fmla="val 50000"/>
              <a:gd name="adj2" fmla="val 49989"/>
            </a:avLst>
          </a:prstGeom>
          <a:noFill/>
          <a:ln w="9525" algn="ctr">
            <a:solidFill>
              <a:schemeClr val="accent6"/>
            </a:solidFill>
            <a:round/>
          </a:ln>
          <a:extLst>
            <a:ext uri="{909E8E84-426E-40DD-AFC4-6F175D3DCCD1}">
              <a14:hiddenFill xmlns:a14="http://schemas.microsoft.com/office/drawing/2010/main">
                <a:solidFill>
                  <a:srgbClr val="FFFFFF"/>
                </a:solidFill>
              </a14:hiddenFill>
            </a:ext>
          </a:extLst>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a:solidFill>
                  <a:srgbClr val="080808"/>
                </a:solidFill>
                <a:latin typeface="Arial"/>
              </a:rPr>
              <a:t>范围</a:t>
            </a:r>
          </a:p>
        </p:txBody>
      </p:sp>
      <p:sp>
        <p:nvSpPr>
          <p:cNvPr id="18445" name="右箭头 15"/>
          <p:cNvSpPr>
            <a:spLocks noChangeArrowheads="1"/>
          </p:cNvSpPr>
          <p:nvPr/>
        </p:nvSpPr>
        <p:spPr bwMode="auto">
          <a:xfrm>
            <a:off x="3304061" y="3577323"/>
            <a:ext cx="1322559" cy="635356"/>
          </a:xfrm>
          <a:prstGeom prst="rightArrow">
            <a:avLst>
              <a:gd name="adj1" fmla="val 50000"/>
              <a:gd name="adj2" fmla="val 49989"/>
            </a:avLst>
          </a:prstGeom>
          <a:noFill/>
          <a:ln w="9525" algn="ctr">
            <a:solidFill>
              <a:schemeClr val="accent6"/>
            </a:solidFill>
            <a:round/>
          </a:ln>
          <a:extLst>
            <a:ext uri="{909E8E84-426E-40DD-AFC4-6F175D3DCCD1}">
              <a14:hiddenFill xmlns:a14="http://schemas.microsoft.com/office/drawing/2010/main">
                <a:solidFill>
                  <a:srgbClr val="FFFFFF"/>
                </a:solidFill>
              </a14:hiddenFill>
            </a:ext>
          </a:extLst>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a:solidFill>
                  <a:srgbClr val="080808"/>
                </a:solidFill>
                <a:latin typeface="Arial"/>
              </a:rPr>
              <a:t>对象</a:t>
            </a:r>
          </a:p>
        </p:txBody>
      </p:sp>
      <p:sp>
        <p:nvSpPr>
          <p:cNvPr id="18446" name="右箭头 16"/>
          <p:cNvSpPr>
            <a:spLocks noChangeArrowheads="1"/>
          </p:cNvSpPr>
          <p:nvPr/>
        </p:nvSpPr>
        <p:spPr bwMode="auto">
          <a:xfrm>
            <a:off x="3304061" y="4513427"/>
            <a:ext cx="1322559" cy="635356"/>
          </a:xfrm>
          <a:prstGeom prst="rightArrow">
            <a:avLst>
              <a:gd name="adj1" fmla="val 50000"/>
              <a:gd name="adj2" fmla="val 49989"/>
            </a:avLst>
          </a:prstGeom>
          <a:noFill/>
          <a:ln w="9525" algn="ctr">
            <a:solidFill>
              <a:schemeClr val="accent6"/>
            </a:solidFill>
            <a:round/>
          </a:ln>
          <a:extLst>
            <a:ext uri="{909E8E84-426E-40DD-AFC4-6F175D3DCCD1}">
              <a14:hiddenFill xmlns:a14="http://schemas.microsoft.com/office/drawing/2010/main">
                <a:solidFill>
                  <a:srgbClr val="FFFFFF"/>
                </a:solidFill>
              </a14:hiddenFill>
            </a:ext>
          </a:extLst>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a:solidFill>
                  <a:srgbClr val="080808"/>
                </a:solidFill>
                <a:latin typeface="Arial"/>
              </a:rPr>
              <a:t>功能</a:t>
            </a:r>
          </a:p>
        </p:txBody>
      </p:sp>
      <p:sp>
        <p:nvSpPr>
          <p:cNvPr id="18447" name="右箭头 17"/>
          <p:cNvSpPr>
            <a:spLocks noChangeArrowheads="1"/>
          </p:cNvSpPr>
          <p:nvPr/>
        </p:nvSpPr>
        <p:spPr bwMode="auto">
          <a:xfrm>
            <a:off x="3304061" y="5436815"/>
            <a:ext cx="1322559" cy="635356"/>
          </a:xfrm>
          <a:prstGeom prst="rightArrow">
            <a:avLst>
              <a:gd name="adj1" fmla="val 50000"/>
              <a:gd name="adj2" fmla="val 49989"/>
            </a:avLst>
          </a:prstGeom>
          <a:noFill/>
          <a:ln w="9525" algn="ctr">
            <a:solidFill>
              <a:schemeClr val="accent6"/>
            </a:solidFill>
            <a:round/>
          </a:ln>
          <a:extLst>
            <a:ext uri="{909E8E84-426E-40DD-AFC4-6F175D3DCCD1}">
              <a14:hiddenFill xmlns:a14="http://schemas.microsoft.com/office/drawing/2010/main">
                <a:solidFill>
                  <a:srgbClr val="FFFFFF"/>
                </a:solidFill>
              </a14:hiddenFill>
            </a:ext>
          </a:extLst>
        </p:spPr>
        <p:txBody>
          <a:bodyPr lIns="102590" tIns="53347" rIns="102590" bIns="53347"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a:solidFill>
                  <a:srgbClr val="080808"/>
                </a:solidFill>
                <a:latin typeface="Arial"/>
              </a:rPr>
              <a:t>技术</a:t>
            </a:r>
          </a:p>
        </p:txBody>
      </p:sp>
      <p:sp>
        <p:nvSpPr>
          <p:cNvPr id="17" name="椭圆 16"/>
          <p:cNvSpPr/>
          <p:nvPr/>
        </p:nvSpPr>
        <p:spPr bwMode="auto">
          <a:xfrm>
            <a:off x="4675787" y="1829869"/>
            <a:ext cx="2975169" cy="4896544"/>
          </a:xfrm>
          <a:prstGeom prst="ellipse">
            <a:avLst/>
          </a:prstGeom>
          <a:noFill/>
          <a:ln w="9525" cap="flat" cmpd="sng" algn="ctr">
            <a:solidFill>
              <a:schemeClr val="accent6"/>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3" name="TextBox 2"/>
          <p:cNvSpPr txBox="1"/>
          <p:nvPr/>
        </p:nvSpPr>
        <p:spPr>
          <a:xfrm>
            <a:off x="234132" y="3885738"/>
            <a:ext cx="432048" cy="830997"/>
          </a:xfrm>
          <a:prstGeom prst="rect">
            <a:avLst/>
          </a:prstGeom>
          <a:noFill/>
        </p:spPr>
        <p:txBody>
          <a:bodyPr wrap="square" rtlCol="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r>
              <a:rPr lang="zh-CN" altLang="en-US" b="1" smtClean="0"/>
              <a:t>传统的</a:t>
            </a:r>
            <a:endParaRPr lang="zh-CN" altLang="en-US" b="1"/>
          </a:p>
        </p:txBody>
      </p:sp>
      <p:sp>
        <p:nvSpPr>
          <p:cNvPr id="19" name="TextBox 18"/>
          <p:cNvSpPr txBox="1"/>
          <p:nvPr/>
        </p:nvSpPr>
        <p:spPr>
          <a:xfrm>
            <a:off x="7218908" y="3885738"/>
            <a:ext cx="432048" cy="830997"/>
          </a:xfrm>
          <a:prstGeom prst="rect">
            <a:avLst/>
          </a:prstGeom>
          <a:noFill/>
        </p:spPr>
        <p:txBody>
          <a:bodyPr wrap="square" rtlCol="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r>
              <a:rPr lang="zh-CN" altLang="en-US" b="1" smtClean="0"/>
              <a:t>新一代</a:t>
            </a:r>
            <a:endParaRPr lang="zh-CN" altLang="en-US" b="1"/>
          </a:p>
        </p:txBody>
      </p:sp>
      <p:sp>
        <p:nvSpPr>
          <p:cNvPr id="4" name="矩形 3"/>
          <p:cNvSpPr/>
          <p:nvPr/>
        </p:nvSpPr>
        <p:spPr bwMode="auto">
          <a:xfrm>
            <a:off x="8429952" y="2569211"/>
            <a:ext cx="2029316" cy="619302"/>
          </a:xfrm>
          <a:prstGeom prst="rect">
            <a:avLst/>
          </a:prstGeom>
          <a:solidFill>
            <a:srgbClr val="FFC000"/>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b="1" i="0" u="none" strike="noStrike" cap="none" normalizeH="0" baseline="0" smtClean="0">
                <a:ln>
                  <a:noFill/>
                </a:ln>
                <a:effectLst/>
                <a:latin typeface="Arial"/>
                <a:ea typeface="楷体_GB2312" pitchFamily="49" charset="-122"/>
              </a:rPr>
              <a:t>产业链的协同商务</a:t>
            </a:r>
          </a:p>
        </p:txBody>
      </p:sp>
      <p:sp>
        <p:nvSpPr>
          <p:cNvPr id="21" name="矩形 20"/>
          <p:cNvSpPr/>
          <p:nvPr/>
        </p:nvSpPr>
        <p:spPr bwMode="auto">
          <a:xfrm>
            <a:off x="8429952" y="3492599"/>
            <a:ext cx="2029316" cy="619302"/>
          </a:xfrm>
          <a:prstGeom prst="rect">
            <a:avLst/>
          </a:prstGeom>
          <a:solidFill>
            <a:srgbClr val="FFC000"/>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b="1" i="0" u="none" strike="noStrike" cap="none" normalizeH="0" baseline="0" smtClean="0">
                <a:ln>
                  <a:noFill/>
                </a:ln>
                <a:effectLst/>
                <a:latin typeface="Arial"/>
                <a:ea typeface="楷体_GB2312" pitchFamily="49" charset="-122"/>
              </a:rPr>
              <a:t>从信息化到知识化</a:t>
            </a:r>
          </a:p>
        </p:txBody>
      </p:sp>
      <p:sp>
        <p:nvSpPr>
          <p:cNvPr id="22" name="矩形 21"/>
          <p:cNvSpPr/>
          <p:nvPr/>
        </p:nvSpPr>
        <p:spPr bwMode="auto">
          <a:xfrm>
            <a:off x="8429952" y="4500711"/>
            <a:ext cx="2029316" cy="619302"/>
          </a:xfrm>
          <a:prstGeom prst="rect">
            <a:avLst/>
          </a:prstGeom>
          <a:solidFill>
            <a:srgbClr val="FFC000"/>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b="1" i="0" u="none" strike="noStrike" cap="none" normalizeH="0" baseline="0" smtClean="0">
                <a:ln>
                  <a:noFill/>
                </a:ln>
                <a:effectLst/>
                <a:latin typeface="Arial"/>
                <a:ea typeface="楷体_GB2312" pitchFamily="49" charset="-122"/>
              </a:rPr>
              <a:t>通过平台化实现个性化</a:t>
            </a:r>
          </a:p>
        </p:txBody>
      </p:sp>
      <p:sp>
        <p:nvSpPr>
          <p:cNvPr id="23" name="矩形 22"/>
          <p:cNvSpPr/>
          <p:nvPr/>
        </p:nvSpPr>
        <p:spPr bwMode="auto">
          <a:xfrm>
            <a:off x="8429952" y="5424099"/>
            <a:ext cx="2029316" cy="619302"/>
          </a:xfrm>
          <a:prstGeom prst="rect">
            <a:avLst/>
          </a:prstGeom>
          <a:solidFill>
            <a:srgbClr val="FFC000"/>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en-US" altLang="zh-CN" b="1" i="0" u="none" strike="noStrike" cap="none" normalizeH="0" baseline="0" smtClean="0">
                <a:ln>
                  <a:noFill/>
                </a:ln>
                <a:effectLst/>
                <a:latin typeface="Arial"/>
                <a:ea typeface="楷体_GB2312" pitchFamily="49" charset="-122"/>
              </a:rPr>
              <a:t>SOA</a:t>
            </a:r>
            <a:r>
              <a:rPr kumimoji="0" lang="zh-CN" altLang="en-US" b="1" i="0" u="none" strike="noStrike" cap="none" normalizeH="0" baseline="0" smtClean="0">
                <a:ln>
                  <a:noFill/>
                </a:ln>
                <a:effectLst/>
                <a:latin typeface="Arial"/>
                <a:ea typeface="楷体_GB2312" pitchFamily="49" charset="-122"/>
              </a:rPr>
              <a:t>实现业务的灵活性</a:t>
            </a:r>
          </a:p>
        </p:txBody>
      </p:sp>
      <p:sp>
        <p:nvSpPr>
          <p:cNvPr id="5" name="圆角矩形 4"/>
          <p:cNvSpPr/>
          <p:nvPr/>
        </p:nvSpPr>
        <p:spPr bwMode="auto">
          <a:xfrm>
            <a:off x="8429952" y="1692399"/>
            <a:ext cx="2029316" cy="720080"/>
          </a:xfrm>
          <a:prstGeom prst="roundRect">
            <a:avLst/>
          </a:prstGeom>
          <a:no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b="1" i="0" u="none" strike="noStrike" cap="none" normalizeH="0" baseline="0" smtClean="0">
                <a:ln>
                  <a:noFill/>
                </a:ln>
                <a:effectLst/>
                <a:latin typeface="Arial"/>
                <a:ea typeface="楷体_GB2312" pitchFamily="49" charset="-122"/>
              </a:rPr>
              <a:t>企业信息化发展的趋势</a:t>
            </a:r>
          </a:p>
        </p:txBody>
      </p:sp>
      <p:sp>
        <p:nvSpPr>
          <p:cNvPr id="25" name="AutoShape 12"/>
          <p:cNvSpPr>
            <a:spLocks noChangeArrowheads="1"/>
          </p:cNvSpPr>
          <p:nvPr/>
        </p:nvSpPr>
        <p:spPr bwMode="auto">
          <a:xfrm rot="5400000">
            <a:off x="6735029" y="4185017"/>
            <a:ext cx="2544553" cy="280650"/>
          </a:xfrm>
          <a:prstGeom prst="triangle">
            <a:avLst>
              <a:gd name="adj" fmla="val 50000"/>
            </a:avLst>
          </a:prstGeom>
          <a:solidFill>
            <a:schemeClr val="accent6"/>
          </a:solidFill>
          <a:ln>
            <a:noFill/>
          </a:ln>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6" name="矩形 5"/>
          <p:cNvSpPr/>
          <p:nvPr/>
        </p:nvSpPr>
        <p:spPr bwMode="auto">
          <a:xfrm>
            <a:off x="146268" y="1620391"/>
            <a:ext cx="10457016" cy="5256584"/>
          </a:xfrm>
          <a:prstGeom prst="rect">
            <a:avLst/>
          </a:prstGeom>
          <a:noFill/>
          <a:ln w="9525" cap="flat" cmpd="sng" algn="ctr">
            <a:solidFill>
              <a:schemeClr val="accent2"/>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27" name="椭圆 26"/>
          <p:cNvSpPr/>
          <p:nvPr/>
        </p:nvSpPr>
        <p:spPr bwMode="auto">
          <a:xfrm>
            <a:off x="283299" y="1836415"/>
            <a:ext cx="2975169" cy="4896544"/>
          </a:xfrm>
          <a:prstGeom prst="ellipse">
            <a:avLst/>
          </a:prstGeom>
          <a:noFill/>
          <a:ln w="9525" cap="flat" cmpd="sng" algn="ctr">
            <a:solidFill>
              <a:schemeClr val="accent6"/>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Tree>
    <p:extLst>
      <p:ext uri="{BB962C8B-B14F-4D97-AF65-F5344CB8AC3E}">
        <p14:creationId xmlns:p14="http://schemas.microsoft.com/office/powerpoint/2010/main" val="1821367232"/>
      </p:ext>
    </p:extLst>
  </p:cSld>
  <p:clrMapOvr>
    <a:masterClrMapping/>
  </p:clrMapOvr>
  <p:transition>
    <p:split orient="vert"/>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标题 12"/>
          <p:cNvSpPr>
            <a:spLocks noGrp="1"/>
          </p:cNvSpPr>
          <p:nvPr>
            <p:ph type="title"/>
          </p:nvPr>
        </p:nvSpPr>
        <p:spPr/>
        <p:txBody>
          <a:bodyPr/>
          <a:lstStyle/>
          <a:p>
            <a:pPr>
              <a:spcBef>
                <a:spcPct val="50000"/>
              </a:spcBef>
            </a:pPr>
            <a:r>
              <a:rPr lang="zh-CN" altLang="en-US" smtClean="0">
                <a:solidFill>
                  <a:srgbClr val="080808"/>
                </a:solidFill>
                <a:latin typeface="+mn-lt"/>
                <a:ea typeface="+mn-ea"/>
              </a:rPr>
              <a:t>综合来看，对于大型</a:t>
            </a:r>
            <a:r>
              <a:rPr lang="zh-CN" altLang="en-US">
                <a:solidFill>
                  <a:srgbClr val="080808"/>
                </a:solidFill>
                <a:latin typeface="+mn-lt"/>
                <a:ea typeface="+mn-ea"/>
              </a:rPr>
              <a:t>集团</a:t>
            </a:r>
            <a:r>
              <a:rPr lang="zh-CN" altLang="en-US" smtClean="0">
                <a:solidFill>
                  <a:srgbClr val="080808"/>
                </a:solidFill>
                <a:latin typeface="+mn-lt"/>
                <a:ea typeface="+mn-ea"/>
              </a:rPr>
              <a:t>企业来说，信息化走向集团一体化、业务一体化、平台一体化并实现集团管控是必然的趋势</a:t>
            </a:r>
            <a:endParaRPr lang="en-US" altLang="zh-CN">
              <a:solidFill>
                <a:srgbClr val="080808"/>
              </a:solidFill>
              <a:latin typeface="+mn-lt"/>
              <a:ea typeface="+mn-ea"/>
            </a:endParaRPr>
          </a:p>
        </p:txBody>
      </p:sp>
      <p:sp>
        <p:nvSpPr>
          <p:cNvPr id="9" name="Rectangle 6"/>
          <p:cNvSpPr>
            <a:spLocks noChangeArrowheads="1"/>
          </p:cNvSpPr>
          <p:nvPr/>
        </p:nvSpPr>
        <p:spPr bwMode="auto">
          <a:xfrm>
            <a:off x="807309" y="1622504"/>
            <a:ext cx="3727450"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defTabSz="330200">
              <a:tabLst>
                <a:tab pos="8521700" algn="r"/>
              </a:tabLst>
            </a:pPr>
            <a:r>
              <a:rPr lang="zh-CN" altLang="en-US" b="1">
                <a:latin typeface="+mn-lt"/>
                <a:ea typeface="+mn-ea"/>
              </a:rPr>
              <a:t>阶段</a:t>
            </a:r>
            <a:r>
              <a:rPr lang="zh-CN" altLang="en-US" b="1" smtClean="0">
                <a:latin typeface="+mn-lt"/>
                <a:ea typeface="+mn-ea"/>
              </a:rPr>
              <a:t>现状</a:t>
            </a:r>
            <a:endParaRPr lang="de-DE" altLang="en-US" b="1">
              <a:latin typeface="+mn-lt"/>
              <a:ea typeface="+mn-ea"/>
            </a:endParaRPr>
          </a:p>
        </p:txBody>
      </p:sp>
      <p:sp>
        <p:nvSpPr>
          <p:cNvPr id="10" name="Freeform 7"/>
          <p:cNvSpPr/>
          <p:nvPr/>
        </p:nvSpPr>
        <p:spPr bwMode="auto">
          <a:xfrm>
            <a:off x="738188" y="2036147"/>
            <a:ext cx="4184015" cy="4604145"/>
          </a:xfrm>
          <a:custGeom>
            <a:gdLst>
              <a:gd name="T0" fmla="*/ 2173 w 2173"/>
              <a:gd name="T1" fmla="*/ 963 h 963"/>
              <a:gd name="T2" fmla="*/ 2173 w 2173"/>
              <a:gd name="T3" fmla="*/ 0 h 963"/>
              <a:gd name="T4" fmla="*/ 0 w 2173"/>
              <a:gd name="T5" fmla="*/ 0 h 963"/>
            </a:gdLst>
            <a:cxnLst>
              <a:cxn ang="0">
                <a:pos x="T0" y="T1"/>
              </a:cxn>
              <a:cxn ang="0">
                <a:pos x="T2" y="T3"/>
              </a:cxn>
              <a:cxn ang="0">
                <a:pos x="T4" y="T5"/>
              </a:cxn>
            </a:cxnLst>
            <a:rect l="0" t="0" r="r" b="b"/>
            <a:pathLst>
              <a:path w="2173" h="963">
                <a:moveTo>
                  <a:pt x="2173" y="963"/>
                </a:moveTo>
                <a:lnTo>
                  <a:pt x="2173" y="0"/>
                </a:lnTo>
                <a:lnTo>
                  <a:pt x="0" y="0"/>
                </a:lnTo>
              </a:path>
            </a:pathLst>
          </a:custGeom>
          <a:noFill/>
          <a:ln w="22225" cap="flat" cmpd="sng">
            <a:solidFill>
              <a:schemeClr val="hlink"/>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11" name="Rectangle 8"/>
          <p:cNvSpPr>
            <a:spLocks noChangeArrowheads="1"/>
          </p:cNvSpPr>
          <p:nvPr/>
        </p:nvSpPr>
        <p:spPr bwMode="auto">
          <a:xfrm>
            <a:off x="6025833" y="1620391"/>
            <a:ext cx="4070508"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defTabSz="330200">
              <a:tabLst>
                <a:tab pos="8521700" algn="r"/>
              </a:tabLst>
            </a:pPr>
            <a:r>
              <a:rPr lang="zh-CN" altLang="en-US" b="1">
                <a:solidFill>
                  <a:srgbClr val="080808"/>
                </a:solidFill>
                <a:latin typeface="+mn-lt"/>
                <a:ea typeface="+mn-ea"/>
              </a:rPr>
              <a:t>未来趋势</a:t>
            </a:r>
            <a:endParaRPr lang="en-US" altLang="de-DE" b="1">
              <a:solidFill>
                <a:srgbClr val="080808"/>
              </a:solidFill>
              <a:latin typeface="+mn-lt"/>
              <a:ea typeface="+mn-ea"/>
            </a:endParaRPr>
          </a:p>
        </p:txBody>
      </p:sp>
      <p:sp>
        <p:nvSpPr>
          <p:cNvPr id="13" name="Freeform 10"/>
          <p:cNvSpPr/>
          <p:nvPr/>
        </p:nvSpPr>
        <p:spPr bwMode="auto">
          <a:xfrm flipH="1">
            <a:off x="5910580" y="2036147"/>
            <a:ext cx="4184015" cy="4604145"/>
          </a:xfrm>
          <a:custGeom>
            <a:gdLst>
              <a:gd name="T0" fmla="*/ 2173 w 2173"/>
              <a:gd name="T1" fmla="*/ 963 h 963"/>
              <a:gd name="T2" fmla="*/ 2173 w 2173"/>
              <a:gd name="T3" fmla="*/ 0 h 963"/>
              <a:gd name="T4" fmla="*/ 0 w 2173"/>
              <a:gd name="T5" fmla="*/ 0 h 963"/>
            </a:gdLst>
            <a:cxnLst>
              <a:cxn ang="0">
                <a:pos x="T0" y="T1"/>
              </a:cxn>
              <a:cxn ang="0">
                <a:pos x="T2" y="T3"/>
              </a:cxn>
              <a:cxn ang="0">
                <a:pos x="T4" y="T5"/>
              </a:cxn>
            </a:cxnLst>
            <a:rect l="0" t="0" r="r" b="b"/>
            <a:pathLst>
              <a:path w="2173" h="963">
                <a:moveTo>
                  <a:pt x="2173" y="963"/>
                </a:moveTo>
                <a:lnTo>
                  <a:pt x="2173" y="0"/>
                </a:lnTo>
                <a:lnTo>
                  <a:pt x="0" y="0"/>
                </a:lnTo>
              </a:path>
            </a:pathLst>
          </a:custGeom>
          <a:noFill/>
          <a:ln w="22225" cap="flat" cmpd="sng">
            <a:solidFill>
              <a:schemeClr val="hlink"/>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14" name="AutoShape 11"/>
          <p:cNvSpPr>
            <a:spLocks noChangeArrowheads="1"/>
          </p:cNvSpPr>
          <p:nvPr/>
        </p:nvSpPr>
        <p:spPr bwMode="auto">
          <a:xfrm>
            <a:off x="5109051" y="3530497"/>
            <a:ext cx="660082" cy="1211868"/>
          </a:xfrm>
          <a:prstGeom prst="rightArrow">
            <a:avLst>
              <a:gd name="adj1" fmla="val 49787"/>
              <a:gd name="adj2" fmla="val 50528"/>
            </a:avLst>
          </a:prstGeom>
          <a:solidFill>
            <a:schemeClr val="hlink"/>
          </a:solid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15" name="Rectangle 12"/>
          <p:cNvSpPr>
            <a:spLocks noChangeArrowheads="1"/>
          </p:cNvSpPr>
          <p:nvPr/>
        </p:nvSpPr>
        <p:spPr bwMode="auto">
          <a:xfrm>
            <a:off x="966487" y="2281012"/>
            <a:ext cx="3369214" cy="1002323"/>
          </a:xfrm>
          <a:prstGeom prst="rect">
            <a:avLst/>
          </a:prstGeom>
          <a:solidFill>
            <a:schemeClr val="bg1">
              <a:lumMod val="85000"/>
            </a:schemeClr>
          </a:solidFill>
          <a:ln>
            <a:solidFill>
              <a:schemeClr val="accent2"/>
            </a:solidFill>
          </a:ln>
          <a:effectLst/>
        </p:spPr>
        <p:txBody>
          <a:bodyPr wrap="squar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b="1">
                <a:solidFill>
                  <a:srgbClr val="080808"/>
                </a:solidFill>
                <a:latin typeface="+mn-lt"/>
                <a:ea typeface="+mn-ea"/>
              </a:rPr>
              <a:t>分布独立部署</a:t>
            </a:r>
            <a:endParaRPr lang="en-US" altLang="zh-CN" b="1">
              <a:solidFill>
                <a:srgbClr val="080808"/>
              </a:solidFill>
              <a:latin typeface="+mn-lt"/>
              <a:ea typeface="+mn-ea"/>
            </a:endParaRPr>
          </a:p>
          <a:p>
            <a:pPr algn="l">
              <a:spcBef>
                <a:spcPct val="50000"/>
              </a:spcBef>
              <a:buClrTx/>
            </a:pPr>
            <a:r>
              <a:rPr lang="zh-CN" altLang="en-US" sz="1400">
                <a:solidFill>
                  <a:srgbClr val="080808"/>
                </a:solidFill>
                <a:latin typeface="+mn-lt"/>
                <a:ea typeface="+mn-ea"/>
              </a:rPr>
              <a:t>企业各自为政，信息系统种类复杂，集团与下属企业不能互动，成员企业之间不能协同交易</a:t>
            </a:r>
            <a:endParaRPr lang="en-US" altLang="zh-CN" sz="1400">
              <a:solidFill>
                <a:srgbClr val="080808"/>
              </a:solidFill>
              <a:latin typeface="+mn-lt"/>
              <a:ea typeface="+mn-ea"/>
            </a:endParaRPr>
          </a:p>
        </p:txBody>
      </p:sp>
      <p:sp>
        <p:nvSpPr>
          <p:cNvPr id="16" name="Rectangle 13"/>
          <p:cNvSpPr>
            <a:spLocks noChangeArrowheads="1"/>
          </p:cNvSpPr>
          <p:nvPr/>
        </p:nvSpPr>
        <p:spPr bwMode="auto">
          <a:xfrm>
            <a:off x="966487" y="3490432"/>
            <a:ext cx="3369214" cy="828366"/>
          </a:xfrm>
          <a:prstGeom prst="rect">
            <a:avLst/>
          </a:prstGeom>
          <a:solidFill>
            <a:schemeClr val="bg1">
              <a:lumMod val="85000"/>
            </a:schemeClr>
          </a:solidFill>
          <a:ln>
            <a:solidFill>
              <a:schemeClr val="accent2"/>
            </a:solidFill>
          </a:ln>
          <a:effectLst/>
        </p:spPr>
        <p:txBody>
          <a:bodyPr wrap="squar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b="1">
                <a:solidFill>
                  <a:srgbClr val="080808"/>
                </a:solidFill>
                <a:latin typeface="+mn-lt"/>
                <a:ea typeface="+mn-ea"/>
              </a:rPr>
              <a:t>垂直化的功能</a:t>
            </a:r>
            <a:endParaRPr lang="en-US" altLang="zh-CN" b="1">
              <a:solidFill>
                <a:srgbClr val="080808"/>
              </a:solidFill>
              <a:latin typeface="+mn-lt"/>
              <a:ea typeface="+mn-ea"/>
            </a:endParaRPr>
          </a:p>
          <a:p>
            <a:pPr algn="l">
              <a:spcBef>
                <a:spcPct val="50000"/>
              </a:spcBef>
              <a:buClrTx/>
            </a:pPr>
            <a:r>
              <a:rPr lang="zh-CN" altLang="en-US" sz="1400">
                <a:solidFill>
                  <a:srgbClr val="080808"/>
                </a:solidFill>
                <a:latin typeface="+mn-lt"/>
                <a:ea typeface="+mn-ea"/>
              </a:rPr>
              <a:t>解决部门级的业务操作过程，管理没有形成闭环，流程没有形成企业级的应用</a:t>
            </a:r>
            <a:endParaRPr lang="en-US" altLang="zh-CN" sz="1400">
              <a:solidFill>
                <a:srgbClr val="080808"/>
              </a:solidFill>
              <a:latin typeface="+mn-lt"/>
              <a:ea typeface="+mn-ea"/>
            </a:endParaRPr>
          </a:p>
        </p:txBody>
      </p:sp>
      <p:sp>
        <p:nvSpPr>
          <p:cNvPr id="17" name="Rectangle 14"/>
          <p:cNvSpPr>
            <a:spLocks noChangeArrowheads="1"/>
          </p:cNvSpPr>
          <p:nvPr/>
        </p:nvSpPr>
        <p:spPr bwMode="auto">
          <a:xfrm>
            <a:off x="966487" y="4570552"/>
            <a:ext cx="3369214" cy="828366"/>
          </a:xfrm>
          <a:prstGeom prst="rect">
            <a:avLst/>
          </a:prstGeom>
          <a:solidFill>
            <a:schemeClr val="bg1">
              <a:lumMod val="85000"/>
            </a:schemeClr>
          </a:solidFill>
          <a:ln>
            <a:solidFill>
              <a:schemeClr val="accent2"/>
            </a:solidFill>
          </a:ln>
          <a:effectLst/>
        </p:spPr>
        <p:txBody>
          <a:bodyPr wrap="squar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b="1">
                <a:solidFill>
                  <a:srgbClr val="080808"/>
                </a:solidFill>
                <a:latin typeface="+mn-lt"/>
                <a:ea typeface="+mn-ea"/>
              </a:rPr>
              <a:t>分散管理数据和业务</a:t>
            </a:r>
            <a:endParaRPr lang="en-US" altLang="zh-CN" b="1">
              <a:solidFill>
                <a:srgbClr val="080808"/>
              </a:solidFill>
              <a:latin typeface="+mn-lt"/>
              <a:ea typeface="+mn-ea"/>
            </a:endParaRPr>
          </a:p>
          <a:p>
            <a:pPr algn="l">
              <a:spcBef>
                <a:spcPct val="50000"/>
              </a:spcBef>
              <a:buClrTx/>
            </a:pPr>
            <a:r>
              <a:rPr lang="zh-CN" altLang="en-US" sz="1400">
                <a:solidFill>
                  <a:srgbClr val="080808"/>
                </a:solidFill>
                <a:latin typeface="+mn-lt"/>
                <a:ea typeface="+mn-ea"/>
              </a:rPr>
              <a:t>基础数据地理管理，业务单据和业务流程没有统一</a:t>
            </a:r>
            <a:endParaRPr lang="en-US" altLang="zh-CN" sz="1400">
              <a:solidFill>
                <a:srgbClr val="080808"/>
              </a:solidFill>
              <a:latin typeface="+mn-lt"/>
              <a:ea typeface="+mn-ea"/>
            </a:endParaRPr>
          </a:p>
        </p:txBody>
      </p:sp>
      <p:sp>
        <p:nvSpPr>
          <p:cNvPr id="22" name="Rectangle 14"/>
          <p:cNvSpPr>
            <a:spLocks noChangeArrowheads="1"/>
          </p:cNvSpPr>
          <p:nvPr/>
        </p:nvSpPr>
        <p:spPr bwMode="auto">
          <a:xfrm>
            <a:off x="963501" y="5650672"/>
            <a:ext cx="3369214" cy="828366"/>
          </a:xfrm>
          <a:prstGeom prst="rect">
            <a:avLst/>
          </a:prstGeom>
          <a:solidFill>
            <a:schemeClr val="bg1">
              <a:lumMod val="85000"/>
            </a:schemeClr>
          </a:solidFill>
          <a:ln>
            <a:solidFill>
              <a:schemeClr val="accent2"/>
            </a:solidFill>
          </a:ln>
          <a:effectLst/>
        </p:spPr>
        <p:txBody>
          <a:bodyPr wrap="squar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b="1">
                <a:solidFill>
                  <a:srgbClr val="080808"/>
                </a:solidFill>
                <a:latin typeface="+mn-lt"/>
                <a:ea typeface="+mn-ea"/>
              </a:rPr>
              <a:t>下属企业运营管理</a:t>
            </a:r>
            <a:endParaRPr lang="en-US" altLang="zh-CN" b="1">
              <a:solidFill>
                <a:srgbClr val="080808"/>
              </a:solidFill>
              <a:latin typeface="+mn-lt"/>
              <a:ea typeface="+mn-ea"/>
            </a:endParaRPr>
          </a:p>
          <a:p>
            <a:pPr algn="l">
              <a:spcBef>
                <a:spcPct val="50000"/>
              </a:spcBef>
              <a:buClrTx/>
            </a:pPr>
            <a:r>
              <a:rPr lang="zh-CN" altLang="en-US" sz="1400">
                <a:solidFill>
                  <a:srgbClr val="080808"/>
                </a:solidFill>
                <a:latin typeface="+mn-lt"/>
                <a:ea typeface="+mn-ea"/>
              </a:rPr>
              <a:t>系统只是独立运作，覆盖基础管理和操作过程</a:t>
            </a:r>
          </a:p>
        </p:txBody>
      </p:sp>
      <p:sp>
        <p:nvSpPr>
          <p:cNvPr id="23" name="Rectangle 12"/>
          <p:cNvSpPr>
            <a:spLocks noChangeArrowheads="1"/>
          </p:cNvSpPr>
          <p:nvPr/>
        </p:nvSpPr>
        <p:spPr bwMode="auto">
          <a:xfrm>
            <a:off x="6448225" y="2281012"/>
            <a:ext cx="3369214" cy="915344"/>
          </a:xfrm>
          <a:prstGeom prst="rect">
            <a:avLst/>
          </a:prstGeom>
          <a:solidFill>
            <a:schemeClr val="accent2"/>
          </a:solidFill>
          <a:ln>
            <a:noFill/>
          </a:ln>
          <a:effectLst/>
        </p:spPr>
        <p:txBody>
          <a:bodyPr wrap="squar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b="1">
                <a:solidFill>
                  <a:srgbClr val="080808"/>
                </a:solidFill>
                <a:latin typeface="+mn-lt"/>
                <a:ea typeface="+mn-ea"/>
              </a:rPr>
              <a:t>集团一体化</a:t>
            </a:r>
            <a:endParaRPr lang="en-US" altLang="zh-CN" b="1">
              <a:solidFill>
                <a:srgbClr val="080808"/>
              </a:solidFill>
              <a:latin typeface="+mn-lt"/>
              <a:ea typeface="+mn-ea"/>
            </a:endParaRPr>
          </a:p>
          <a:p>
            <a:pPr algn="l">
              <a:spcBef>
                <a:spcPct val="50000"/>
              </a:spcBef>
              <a:buClrTx/>
            </a:pPr>
            <a:r>
              <a:rPr lang="zh-CN" altLang="en-US" sz="1400">
                <a:solidFill>
                  <a:srgbClr val="080808"/>
                </a:solidFill>
                <a:latin typeface="+mn-lt"/>
                <a:ea typeface="+mn-ea"/>
              </a:rPr>
              <a:t>统一组织架构，集团与下属企业互动，成员企业之间协同交易</a:t>
            </a:r>
            <a:endParaRPr lang="en-US" altLang="zh-CN" sz="1400">
              <a:solidFill>
                <a:srgbClr val="080808"/>
              </a:solidFill>
              <a:latin typeface="+mn-lt"/>
              <a:ea typeface="+mn-ea"/>
            </a:endParaRPr>
          </a:p>
        </p:txBody>
      </p:sp>
      <p:sp>
        <p:nvSpPr>
          <p:cNvPr id="24" name="Rectangle 13"/>
          <p:cNvSpPr>
            <a:spLocks noChangeArrowheads="1"/>
          </p:cNvSpPr>
          <p:nvPr/>
        </p:nvSpPr>
        <p:spPr bwMode="auto">
          <a:xfrm>
            <a:off x="6448225" y="3490432"/>
            <a:ext cx="3369214" cy="828366"/>
          </a:xfrm>
          <a:prstGeom prst="rect">
            <a:avLst/>
          </a:prstGeom>
          <a:solidFill>
            <a:schemeClr val="accent2"/>
          </a:solidFill>
          <a:ln>
            <a:noFill/>
          </a:ln>
          <a:effectLst/>
        </p:spPr>
        <p:txBody>
          <a:bodyPr wrap="squar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b="1">
                <a:solidFill>
                  <a:srgbClr val="080808"/>
                </a:solidFill>
                <a:latin typeface="+mn-lt"/>
                <a:ea typeface="+mn-ea"/>
              </a:rPr>
              <a:t>业务一体化</a:t>
            </a:r>
            <a:endParaRPr lang="en-US" altLang="zh-CN" b="1">
              <a:solidFill>
                <a:srgbClr val="080808"/>
              </a:solidFill>
              <a:latin typeface="+mn-lt"/>
              <a:ea typeface="+mn-ea"/>
            </a:endParaRPr>
          </a:p>
          <a:p>
            <a:pPr algn="l">
              <a:spcBef>
                <a:spcPct val="50000"/>
              </a:spcBef>
              <a:buClrTx/>
            </a:pPr>
            <a:r>
              <a:rPr lang="zh-CN" altLang="en-US" sz="1400">
                <a:solidFill>
                  <a:srgbClr val="080808"/>
                </a:solidFill>
                <a:latin typeface="+mn-lt"/>
                <a:ea typeface="+mn-ea"/>
              </a:rPr>
              <a:t>业务跨部门协同，形成企业级应用</a:t>
            </a:r>
            <a:endParaRPr lang="en-US" altLang="zh-CN" sz="1400">
              <a:solidFill>
                <a:srgbClr val="080808"/>
              </a:solidFill>
              <a:latin typeface="+mn-lt"/>
              <a:ea typeface="+mn-ea"/>
            </a:endParaRPr>
          </a:p>
        </p:txBody>
      </p:sp>
      <p:sp>
        <p:nvSpPr>
          <p:cNvPr id="25" name="Rectangle 14"/>
          <p:cNvSpPr>
            <a:spLocks noChangeArrowheads="1"/>
          </p:cNvSpPr>
          <p:nvPr/>
        </p:nvSpPr>
        <p:spPr bwMode="auto">
          <a:xfrm>
            <a:off x="6448225" y="4570552"/>
            <a:ext cx="3369214" cy="828366"/>
          </a:xfrm>
          <a:prstGeom prst="rect">
            <a:avLst/>
          </a:prstGeom>
          <a:solidFill>
            <a:schemeClr val="accent2"/>
          </a:solidFill>
          <a:ln>
            <a:noFill/>
          </a:ln>
          <a:effectLst/>
        </p:spPr>
        <p:txBody>
          <a:bodyPr wrap="squar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b="1">
                <a:solidFill>
                  <a:srgbClr val="080808"/>
                </a:solidFill>
                <a:latin typeface="+mn-lt"/>
                <a:ea typeface="+mn-ea"/>
              </a:rPr>
              <a:t>平台一体化</a:t>
            </a:r>
            <a:endParaRPr lang="en-US" altLang="zh-CN" b="1">
              <a:solidFill>
                <a:srgbClr val="080808"/>
              </a:solidFill>
              <a:latin typeface="+mn-lt"/>
              <a:ea typeface="+mn-ea"/>
            </a:endParaRPr>
          </a:p>
          <a:p>
            <a:pPr algn="l">
              <a:spcBef>
                <a:spcPct val="50000"/>
              </a:spcBef>
              <a:buClrTx/>
            </a:pPr>
            <a:r>
              <a:rPr lang="zh-CN" altLang="en-US" sz="1400">
                <a:solidFill>
                  <a:srgbClr val="080808"/>
                </a:solidFill>
                <a:latin typeface="+mn-lt"/>
                <a:ea typeface="+mn-ea"/>
              </a:rPr>
              <a:t>应用系统平台统一，集中数据管理，基础资料统一，业务单据和业务流程统一</a:t>
            </a:r>
            <a:endParaRPr lang="en-US" altLang="zh-CN" sz="1400">
              <a:solidFill>
                <a:srgbClr val="080808"/>
              </a:solidFill>
              <a:latin typeface="+mn-lt"/>
              <a:ea typeface="+mn-ea"/>
            </a:endParaRPr>
          </a:p>
        </p:txBody>
      </p:sp>
      <p:sp>
        <p:nvSpPr>
          <p:cNvPr id="26" name="Rectangle 14"/>
          <p:cNvSpPr>
            <a:spLocks noChangeArrowheads="1"/>
          </p:cNvSpPr>
          <p:nvPr/>
        </p:nvSpPr>
        <p:spPr bwMode="auto">
          <a:xfrm>
            <a:off x="6445239" y="5650672"/>
            <a:ext cx="3369214" cy="828366"/>
          </a:xfrm>
          <a:prstGeom prst="rect">
            <a:avLst/>
          </a:prstGeom>
          <a:solidFill>
            <a:schemeClr val="accent2"/>
          </a:solidFill>
          <a:ln>
            <a:noFill/>
          </a:ln>
          <a:effectLst/>
        </p:spPr>
        <p:txBody>
          <a:bodyPr wrap="squar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b="1">
                <a:solidFill>
                  <a:srgbClr val="080808"/>
                </a:solidFill>
                <a:latin typeface="+mn-lt"/>
                <a:ea typeface="+mn-ea"/>
              </a:rPr>
              <a:t>集团管控</a:t>
            </a:r>
            <a:endParaRPr lang="en-US" altLang="zh-CN" b="1">
              <a:solidFill>
                <a:srgbClr val="080808"/>
              </a:solidFill>
              <a:latin typeface="+mn-lt"/>
              <a:ea typeface="+mn-ea"/>
            </a:endParaRPr>
          </a:p>
          <a:p>
            <a:pPr algn="l">
              <a:spcBef>
                <a:spcPct val="50000"/>
              </a:spcBef>
              <a:buClrTx/>
            </a:pPr>
            <a:r>
              <a:rPr lang="zh-CN" altLang="en-US" sz="1400">
                <a:solidFill>
                  <a:srgbClr val="080808"/>
                </a:solidFill>
                <a:latin typeface="+mn-lt"/>
                <a:ea typeface="+mn-ea"/>
              </a:rPr>
              <a:t>集中式财务核算、集中式人力资源管理、资金集中管理</a:t>
            </a:r>
            <a:r>
              <a:rPr lang="en-US" altLang="zh-CN" sz="1400">
                <a:solidFill>
                  <a:srgbClr val="080808"/>
                </a:solidFill>
                <a:latin typeface="+mn-lt"/>
                <a:ea typeface="+mn-ea"/>
              </a:rPr>
              <a:t>……</a:t>
            </a:r>
            <a:endParaRPr lang="zh-CN" altLang="en-US" sz="1400">
              <a:solidFill>
                <a:srgbClr val="080808"/>
              </a:solidFill>
              <a:latin typeface="+mn-lt"/>
              <a:ea typeface="+mn-ea"/>
            </a:endParaRPr>
          </a:p>
        </p:txBody>
      </p:sp>
    </p:spTree>
    <p:extLst>
      <p:ext uri="{BB962C8B-B14F-4D97-AF65-F5344CB8AC3E}">
        <p14:creationId xmlns:p14="http://schemas.microsoft.com/office/powerpoint/2010/main" val="1991328291"/>
      </p:ext>
    </p:extLst>
  </p:cSld>
  <p:clrMapOvr>
    <a:masterClrMapping/>
  </p:clrMapOvr>
  <p:transition>
    <p:split orient="vert"/>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6642" name="Rectangle 2"/>
          <p:cNvSpPr>
            <a:spLocks noGrp="1" noChangeArrowheads="1"/>
          </p:cNvSpPr>
          <p:nvPr>
            <p:ph type="title"/>
          </p:nvPr>
        </p:nvSpPr>
        <p:spPr>
          <a:xfrm>
            <a:off x="74260" y="127772"/>
            <a:ext cx="8387636" cy="714119"/>
          </a:xfrm>
        </p:spPr>
        <p:txBody>
          <a:bodyPr/>
          <a:lstStyle/>
          <a:p>
            <a:r>
              <a:rPr lang="zh-CN" altLang="en-US"/>
              <a:t>目录</a:t>
            </a:r>
          </a:p>
        </p:txBody>
      </p:sp>
      <p:sp>
        <p:nvSpPr>
          <p:cNvPr id="496643" name="Text Box 2"/>
          <p:cNvSpPr txBox="1">
            <a:spLocks noChangeArrowheads="1"/>
          </p:cNvSpPr>
          <p:nvPr/>
        </p:nvSpPr>
        <p:spPr bwMode="auto">
          <a:xfrm>
            <a:off x="326747" y="1904321"/>
            <a:ext cx="1431357" cy="459211"/>
          </a:xfrm>
          <a:prstGeom prst="rect">
            <a:avLst/>
          </a:prstGeom>
          <a:noFill/>
          <a:ln w="9525" algn="ctr">
            <a:solidFill>
              <a:srgbClr val="346A6C"/>
            </a:solidFill>
            <a:miter lim="800000"/>
          </a:ln>
          <a:extLst>
            <a:ext uri="{909E8E84-426E-40DD-AFC4-6F175D3DCCD1}">
              <a14:hiddenFill xmlns:a14="http://schemas.microsoft.com/office/drawing/2010/main">
                <a:solidFill>
                  <a:srgbClr val="FFFFFF"/>
                </a:solidFill>
              </a14:hiddenFill>
            </a:ext>
          </a:extLst>
        </p:spPr>
        <p:txBody>
          <a:bodyPr lIns="104251" tIns="52125" rIns="104251" bIns="52125">
            <a:spAutoFit/>
          </a:bodyPr>
          <a:lstStyle>
            <a:defPPr>
              <a:defRPr lang="zh-CN"/>
            </a:defPPr>
            <a:lvl1pPr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1pPr>
            <a:lvl2pPr marL="742950" indent="-28575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2pPr>
            <a:lvl3pPr marL="11430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3pPr>
            <a:lvl4pPr marL="16002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4pPr>
            <a:lvl5pPr marL="20574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5pPr>
            <a:lvl6pPr marL="25146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6pPr>
            <a:lvl7pPr marL="29718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7pPr>
            <a:lvl8pPr marL="34290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8pPr>
            <a:lvl9pPr marL="38862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9pPr>
          </a:lstStyle>
          <a:p>
            <a:pPr algn="l" eaLnBrk="1" hangingPunct="1">
              <a:buClrTx/>
              <a:buFont typeface="Wingdings" pitchFamily="2" charset="2"/>
              <a:buNone/>
            </a:pPr>
            <a:r>
              <a:rPr kumimoji="1" lang="zh-CN" altLang="en-US" sz="2300" b="1">
                <a:solidFill>
                  <a:schemeClr val="tx1"/>
                </a:solidFill>
              </a:rPr>
              <a:t>第二部分</a:t>
            </a:r>
          </a:p>
        </p:txBody>
      </p:sp>
      <p:sp>
        <p:nvSpPr>
          <p:cNvPr id="496644" name="Text Box 3"/>
          <p:cNvSpPr txBox="1">
            <a:spLocks noChangeArrowheads="1"/>
          </p:cNvSpPr>
          <p:nvPr/>
        </p:nvSpPr>
        <p:spPr bwMode="auto">
          <a:xfrm>
            <a:off x="326747" y="2555430"/>
            <a:ext cx="1431357" cy="459211"/>
          </a:xfrm>
          <a:prstGeom prst="rect">
            <a:avLst/>
          </a:prstGeom>
          <a:noFill/>
          <a:ln w="9525" algn="ctr">
            <a:solidFill>
              <a:srgbClr val="346A6C"/>
            </a:solidFill>
            <a:miter lim="800000"/>
          </a:ln>
          <a:extLst>
            <a:ext uri="{909E8E84-426E-40DD-AFC4-6F175D3DCCD1}">
              <a14:hiddenFill xmlns:a14="http://schemas.microsoft.com/office/drawing/2010/main">
                <a:solidFill>
                  <a:srgbClr val="FFFFFF"/>
                </a:solidFill>
              </a14:hiddenFill>
            </a:ext>
          </a:extLst>
        </p:spPr>
        <p:txBody>
          <a:bodyPr lIns="104251" tIns="52125" rIns="104251" bIns="52125">
            <a:spAutoFit/>
          </a:bodyPr>
          <a:lstStyle>
            <a:defPPr>
              <a:defRPr lang="zh-CN"/>
            </a:defPPr>
            <a:lvl1pPr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1pPr>
            <a:lvl2pPr marL="742950" indent="-28575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2pPr>
            <a:lvl3pPr marL="11430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3pPr>
            <a:lvl4pPr marL="16002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4pPr>
            <a:lvl5pPr marL="20574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5pPr>
            <a:lvl6pPr marL="25146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6pPr>
            <a:lvl7pPr marL="29718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7pPr>
            <a:lvl8pPr marL="34290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8pPr>
            <a:lvl9pPr marL="38862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9pPr>
          </a:lstStyle>
          <a:p>
            <a:pPr algn="l" eaLnBrk="1" hangingPunct="1">
              <a:buClrTx/>
              <a:buFont typeface="Wingdings" pitchFamily="2" charset="2"/>
              <a:buNone/>
            </a:pPr>
            <a:r>
              <a:rPr kumimoji="1" lang="zh-CN" altLang="en-US" sz="2300" b="1">
                <a:solidFill>
                  <a:schemeClr val="tx1"/>
                </a:solidFill>
              </a:rPr>
              <a:t>第三部分</a:t>
            </a:r>
          </a:p>
        </p:txBody>
      </p:sp>
      <p:sp>
        <p:nvSpPr>
          <p:cNvPr id="496645" name="Text Box 5"/>
          <p:cNvSpPr txBox="1">
            <a:spLocks noChangeArrowheads="1"/>
          </p:cNvSpPr>
          <p:nvPr/>
        </p:nvSpPr>
        <p:spPr bwMode="auto">
          <a:xfrm>
            <a:off x="326747" y="1228708"/>
            <a:ext cx="1431357" cy="459211"/>
          </a:xfrm>
          <a:prstGeom prst="rect">
            <a:avLst/>
          </a:prstGeom>
          <a:noFill/>
          <a:ln w="9525" algn="ctr">
            <a:solidFill>
              <a:srgbClr val="346A6C"/>
            </a:solidFill>
            <a:miter lim="800000"/>
          </a:ln>
          <a:extLst>
            <a:ext uri="{909E8E84-426E-40DD-AFC4-6F175D3DCCD1}">
              <a14:hiddenFill xmlns:a14="http://schemas.microsoft.com/office/drawing/2010/main">
                <a:solidFill>
                  <a:srgbClr val="FFFFFF"/>
                </a:solidFill>
              </a14:hiddenFill>
            </a:ext>
          </a:extLst>
        </p:spPr>
        <p:txBody>
          <a:bodyPr lIns="104251" tIns="52125" rIns="104251" bIns="52125">
            <a:spAutoFit/>
          </a:bodyPr>
          <a:lstStyle>
            <a:defPPr>
              <a:defRPr lang="zh-CN"/>
            </a:defPPr>
            <a:lvl1pPr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1pPr>
            <a:lvl2pPr marL="742950" indent="-28575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2pPr>
            <a:lvl3pPr marL="11430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3pPr>
            <a:lvl4pPr marL="16002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4pPr>
            <a:lvl5pPr marL="20574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5pPr>
            <a:lvl6pPr marL="25146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6pPr>
            <a:lvl7pPr marL="29718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7pPr>
            <a:lvl8pPr marL="34290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8pPr>
            <a:lvl9pPr marL="38862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9pPr>
          </a:lstStyle>
          <a:p>
            <a:pPr algn="l" eaLnBrk="1" hangingPunct="1">
              <a:buClrTx/>
              <a:buFont typeface="Wingdings" pitchFamily="2" charset="2"/>
              <a:buNone/>
            </a:pPr>
            <a:r>
              <a:rPr kumimoji="1" lang="zh-CN" altLang="en-US" sz="2300" b="1">
                <a:solidFill>
                  <a:schemeClr val="tx1"/>
                </a:solidFill>
              </a:rPr>
              <a:t>第一部分</a:t>
            </a:r>
          </a:p>
        </p:txBody>
      </p:sp>
      <p:sp>
        <p:nvSpPr>
          <p:cNvPr id="496646" name="Text Box 6"/>
          <p:cNvSpPr txBox="1">
            <a:spLocks noChangeArrowheads="1"/>
          </p:cNvSpPr>
          <p:nvPr/>
        </p:nvSpPr>
        <p:spPr bwMode="auto">
          <a:xfrm>
            <a:off x="1769239" y="1902572"/>
            <a:ext cx="8211268" cy="459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104251" tIns="52125" rIns="104251" bIns="52125">
            <a:spAutoFit/>
          </a:bodyPr>
          <a:lstStyle>
            <a:defPPr>
              <a:defRPr lang="zh-CN"/>
            </a:defPPr>
            <a:lvl1pPr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1pPr>
            <a:lvl2pPr marL="742950" indent="-28575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2pPr>
            <a:lvl3pPr marL="11430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3pPr>
            <a:lvl4pPr marL="16002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4pPr>
            <a:lvl5pPr marL="20574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5pPr>
            <a:lvl6pPr marL="25146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6pPr>
            <a:lvl7pPr marL="29718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7pPr>
            <a:lvl8pPr marL="34290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8pPr>
            <a:lvl9pPr marL="38862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9pPr>
          </a:lstStyle>
          <a:p>
            <a:pPr algn="l" eaLnBrk="1" hangingPunct="1">
              <a:buClrTx/>
              <a:buFont typeface="Wingdings" pitchFamily="2" charset="2"/>
              <a:buNone/>
            </a:pPr>
            <a:r>
              <a:rPr kumimoji="1" lang="zh-CN" altLang="en-US" sz="2300" b="1">
                <a:solidFill>
                  <a:schemeClr val="tx1"/>
                </a:solidFill>
              </a:rPr>
              <a:t>招商局集团信息化分析</a:t>
            </a:r>
          </a:p>
        </p:txBody>
      </p:sp>
      <p:sp>
        <p:nvSpPr>
          <p:cNvPr id="1253386" name="Line 10"/>
          <p:cNvSpPr>
            <a:spLocks noChangeShapeType="1"/>
          </p:cNvSpPr>
          <p:nvPr/>
        </p:nvSpPr>
        <p:spPr bwMode="auto">
          <a:xfrm flipV="1">
            <a:off x="293326" y="2484487"/>
            <a:ext cx="8085028" cy="0"/>
          </a:xfrm>
          <a:prstGeom prst="line">
            <a:avLst/>
          </a:prstGeom>
          <a:noFill/>
          <a:ln w="28575">
            <a:solidFill>
              <a:srgbClr val="008080"/>
            </a:solidFill>
            <a:round/>
          </a:ln>
          <a:extLst>
            <a:ext uri="{909E8E84-426E-40DD-AFC4-6F175D3DCCD1}">
              <a14:hiddenFill xmlns:a14="http://schemas.microsoft.com/office/drawing/2010/main">
                <a:noFill/>
              </a14:hiddenFill>
            </a:ext>
          </a:extLst>
        </p:spPr>
        <p:txBody>
          <a:bodyPr lIns="104251" tIns="52125" rIns="104251" bIns="52125"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496650" name="Text Box 13"/>
          <p:cNvSpPr txBox="1">
            <a:spLocks noChangeArrowheads="1"/>
          </p:cNvSpPr>
          <p:nvPr/>
        </p:nvSpPr>
        <p:spPr bwMode="auto">
          <a:xfrm>
            <a:off x="1769239" y="2578185"/>
            <a:ext cx="8211268" cy="459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104251" tIns="52125" rIns="104251" bIns="52125">
            <a:spAutoFit/>
          </a:bodyPr>
          <a:lstStyle>
            <a:defPPr>
              <a:defRPr lang="zh-CN"/>
            </a:defPPr>
            <a:lvl1pPr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1pPr>
            <a:lvl2pPr marL="742950" indent="-28575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2pPr>
            <a:lvl3pPr marL="11430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3pPr>
            <a:lvl4pPr marL="16002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4pPr>
            <a:lvl5pPr marL="20574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5pPr>
            <a:lvl6pPr marL="25146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6pPr>
            <a:lvl7pPr marL="29718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7pPr>
            <a:lvl8pPr marL="34290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8pPr>
            <a:lvl9pPr marL="38862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9pPr>
          </a:lstStyle>
          <a:p>
            <a:pPr algn="l" eaLnBrk="1" hangingPunct="1">
              <a:buClrTx/>
              <a:buFont typeface="Wingdings" pitchFamily="2" charset="2"/>
              <a:buNone/>
            </a:pPr>
            <a:r>
              <a:rPr kumimoji="1" lang="zh-CN" altLang="en-US" sz="2300" b="1">
                <a:solidFill>
                  <a:schemeClr val="tx1"/>
                </a:solidFill>
              </a:rPr>
              <a:t>华润集团信息化分析</a:t>
            </a:r>
          </a:p>
        </p:txBody>
      </p:sp>
      <p:sp>
        <p:nvSpPr>
          <p:cNvPr id="496651" name="Text Box 15"/>
          <p:cNvSpPr txBox="1">
            <a:spLocks noChangeArrowheads="1"/>
          </p:cNvSpPr>
          <p:nvPr/>
        </p:nvSpPr>
        <p:spPr bwMode="auto">
          <a:xfrm>
            <a:off x="1769239" y="1226958"/>
            <a:ext cx="8211268" cy="459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104251" tIns="52125" rIns="104251" bIns="52125">
            <a:spAutoFit/>
          </a:bodyPr>
          <a:lstStyle>
            <a:defPPr>
              <a:defRPr lang="zh-CN"/>
            </a:defPPr>
            <a:lvl1pPr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1pPr>
            <a:lvl2pPr marL="742950" indent="-28575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2pPr>
            <a:lvl3pPr marL="11430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3pPr>
            <a:lvl4pPr marL="16002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4pPr>
            <a:lvl5pPr marL="2057400" indent="-228600" algn="ctr" rtl="0" eaLnBrk="0" fontAlgn="base" hangingPunct="0">
              <a:spcBef>
                <a:spcPct val="50000"/>
              </a:spcBef>
              <a:spcAft>
                <a:spcPct val="0"/>
              </a:spcAft>
              <a:buClr>
                <a:srgbClr val="000000"/>
              </a:buClr>
              <a:defRPr sz="1400" kern="1200">
                <a:solidFill>
                  <a:srgbClr val="CC0000"/>
                </a:solidFill>
                <a:latin typeface="Arial"/>
                <a:ea typeface="楷体_GB2312" pitchFamily="49" charset="-122"/>
                <a:cs typeface="+mn-cs"/>
              </a:defRPr>
            </a:lvl5pPr>
            <a:lvl6pPr marL="25146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6pPr>
            <a:lvl7pPr marL="29718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7pPr>
            <a:lvl8pPr marL="34290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8pPr>
            <a:lvl9pPr marL="3886200" indent="-228600" algn="ctr" defTabSz="1042504"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9pPr>
          </a:lstStyle>
          <a:p>
            <a:pPr algn="l" eaLnBrk="1" hangingPunct="1">
              <a:buClrTx/>
            </a:pPr>
            <a:r>
              <a:rPr kumimoji="1" lang="zh-CN" altLang="en-US" sz="2300" b="1">
                <a:solidFill>
                  <a:schemeClr val="tx1"/>
                </a:solidFill>
              </a:rPr>
              <a:t>全球信息化发展趋势</a:t>
            </a:r>
          </a:p>
        </p:txBody>
      </p:sp>
    </p:spTree>
    <p:extLst>
      <p:ext uri="{BB962C8B-B14F-4D97-AF65-F5344CB8AC3E}">
        <p14:creationId xmlns:p14="http://schemas.microsoft.com/office/powerpoint/2010/main" val="3949162516"/>
      </p:ext>
    </p:extLst>
  </p:cSld>
  <p:clrMapOvr>
    <a:masterClrMapping/>
  </p:clrMapOvr>
  <p:transition>
    <p:split orient="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253386"/>
                                        </p:tgtEl>
                                        <p:attrNameLst>
                                          <p:attrName>style.visibility</p:attrName>
                                        </p:attrNameLst>
                                      </p:cBhvr>
                                      <p:to>
                                        <p:strVal val="visible"/>
                                      </p:to>
                                    </p:set>
                                    <p:anim calcmode="lin" valueType="num">
                                      <p:cBhvr additive="base">
                                        <p:cTn id="7" dur="500" fill="hold"/>
                                        <p:tgtEl>
                                          <p:spTgt spid="1253386"/>
                                        </p:tgtEl>
                                        <p:attrNameLst>
                                          <p:attrName>ppt_x</p:attrName>
                                        </p:attrNameLst>
                                      </p:cBhvr>
                                      <p:tavLst>
                                        <p:tav tm="0">
                                          <p:val>
                                            <p:strVal val="#ppt_x"/>
                                          </p:val>
                                        </p:tav>
                                        <p:tav tm="100000">
                                          <p:val>
                                            <p:strVal val="#ppt_x"/>
                                          </p:val>
                                        </p:tav>
                                      </p:tavLst>
                                    </p:anim>
                                    <p:anim calcmode="lin" valueType="num">
                                      <p:cBhvr additive="base">
                                        <p:cTn id="8" dur="500" fill="hold"/>
                                        <p:tgtEl>
                                          <p:spTgt spid="125338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338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Rectangle 2"/>
          <p:cNvSpPr>
            <a:spLocks noGrp="1" noChangeArrowheads="1"/>
          </p:cNvSpPr>
          <p:nvPr>
            <p:ph type="title"/>
          </p:nvPr>
        </p:nvSpPr>
        <p:spPr/>
        <p:txBody>
          <a:bodyPr/>
          <a:lstStyle/>
          <a:p>
            <a:r>
              <a:rPr lang="zh-CN" altLang="en-US" smtClean="0"/>
              <a:t>目录</a:t>
            </a:r>
          </a:p>
        </p:txBody>
      </p:sp>
      <p:sp>
        <p:nvSpPr>
          <p:cNvPr id="24579" name="Text Box 3"/>
          <p:cNvSpPr txBox="1">
            <a:spLocks noChangeArrowheads="1"/>
          </p:cNvSpPr>
          <p:nvPr/>
        </p:nvSpPr>
        <p:spPr bwMode="auto">
          <a:xfrm>
            <a:off x="336026" y="2775964"/>
            <a:ext cx="1431356" cy="459268"/>
          </a:xfrm>
          <a:prstGeom prst="rect">
            <a:avLst/>
          </a:prstGeom>
          <a:solidFill>
            <a:srgbClr val="346A6C"/>
          </a:solidFill>
          <a:ln w="9525" algn="ctr">
            <a:solidFill>
              <a:srgbClr val="346A6C"/>
            </a:solidFill>
            <a:miter lim="800000"/>
          </a:ln>
        </p:spPr>
        <p:txBody>
          <a:bodyPr lIns="104306" tIns="52153" rIns="104306" bIns="52153">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5pPr>
            <a:lvl6pPr marL="25146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6pPr>
            <a:lvl7pPr marL="29718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7pPr>
            <a:lvl8pPr marL="34290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8pPr>
            <a:lvl9pPr marL="38862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9pPr>
          </a:lstStyle>
          <a:p>
            <a:pPr algn="l" eaLnBrk="1" hangingPunct="1">
              <a:spcBef>
                <a:spcPct val="50000"/>
              </a:spcBef>
              <a:buClrTx/>
              <a:buFont typeface="Wingdings" pitchFamily="2" charset="2"/>
              <a:buNone/>
            </a:pPr>
            <a:r>
              <a:rPr kumimoji="1" lang="zh-CN" altLang="en-US" sz="2300" smtClean="0">
                <a:solidFill>
                  <a:schemeClr val="bg1"/>
                </a:solidFill>
              </a:rPr>
              <a:t>第二部分</a:t>
            </a:r>
            <a:endParaRPr kumimoji="1" lang="zh-CN" altLang="en-US" sz="2300">
              <a:solidFill>
                <a:schemeClr val="bg1"/>
              </a:solidFill>
            </a:endParaRPr>
          </a:p>
        </p:txBody>
      </p:sp>
      <p:sp>
        <p:nvSpPr>
          <p:cNvPr id="24580" name="Text Box 4"/>
          <p:cNvSpPr txBox="1">
            <a:spLocks noChangeArrowheads="1"/>
          </p:cNvSpPr>
          <p:nvPr/>
        </p:nvSpPr>
        <p:spPr bwMode="auto">
          <a:xfrm>
            <a:off x="3241437" y="2747960"/>
            <a:ext cx="5641883" cy="459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104306" tIns="52153" rIns="104306" bIns="52153">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5pPr>
            <a:lvl6pPr marL="25146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6pPr>
            <a:lvl7pPr marL="29718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7pPr>
            <a:lvl8pPr marL="34290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8pPr>
            <a:lvl9pPr marL="38862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9pPr>
          </a:lstStyle>
          <a:p>
            <a:pPr algn="l" eaLnBrk="1" hangingPunct="1">
              <a:spcBef>
                <a:spcPct val="50000"/>
              </a:spcBef>
              <a:buClrTx/>
              <a:buFont typeface="Wingdings" pitchFamily="2" charset="2"/>
              <a:buNone/>
            </a:pPr>
            <a:r>
              <a:rPr kumimoji="1" lang="zh-CN" altLang="en-US" sz="2300" b="1">
                <a:latin typeface="Arial"/>
              </a:rPr>
              <a:t>招商局</a:t>
            </a:r>
            <a:r>
              <a:rPr kumimoji="1" lang="zh-CN" altLang="en-US" sz="2300" b="1" smtClean="0">
                <a:latin typeface="Arial"/>
              </a:rPr>
              <a:t>集团</a:t>
            </a:r>
            <a:r>
              <a:rPr kumimoji="1" lang="zh-CN" altLang="en-US" sz="2300" b="1">
                <a:latin typeface="Arial"/>
              </a:rPr>
              <a:t>的信息化分析</a:t>
            </a:r>
          </a:p>
        </p:txBody>
      </p:sp>
      <p:sp>
        <p:nvSpPr>
          <p:cNvPr id="24581" name="Line 5"/>
          <p:cNvSpPr>
            <a:spLocks noChangeShapeType="1"/>
          </p:cNvSpPr>
          <p:nvPr/>
        </p:nvSpPr>
        <p:spPr bwMode="auto">
          <a:xfrm>
            <a:off x="336026" y="3302802"/>
            <a:ext cx="9683468" cy="0"/>
          </a:xfrm>
          <a:prstGeom prst="line">
            <a:avLst/>
          </a:prstGeom>
          <a:noFill/>
          <a:ln w="12700">
            <a:solidFill>
              <a:srgbClr val="346A6C"/>
            </a:solidFill>
            <a:round/>
            <a:tailEnd type="triangle" w="med" len="med"/>
          </a:ln>
          <a:extLst>
            <a:ext uri="{909E8E84-426E-40DD-AFC4-6F175D3DCCD1}">
              <a14:hiddenFill xmlns:a14="http://schemas.microsoft.com/office/drawing/2010/main">
                <a:noFill/>
              </a14:hiddenFill>
            </a:ext>
          </a:extLst>
        </p:spPr>
        <p:txBody>
          <a:bodyPr wrap="none" lIns="104306" tIns="52153" rIns="104306" bIns="52153"/>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4582" name="Text Box 7"/>
          <p:cNvSpPr txBox="1">
            <a:spLocks noChangeArrowheads="1"/>
          </p:cNvSpPr>
          <p:nvPr/>
        </p:nvSpPr>
        <p:spPr bwMode="auto">
          <a:xfrm>
            <a:off x="336026" y="3383316"/>
            <a:ext cx="1431356" cy="459268"/>
          </a:xfrm>
          <a:prstGeom prst="rect">
            <a:avLst/>
          </a:prstGeom>
          <a:solidFill>
            <a:srgbClr val="346A6C"/>
          </a:solidFill>
          <a:ln w="9525" algn="ctr">
            <a:solidFill>
              <a:srgbClr val="346A6C"/>
            </a:solidFill>
            <a:miter lim="800000"/>
          </a:ln>
        </p:spPr>
        <p:txBody>
          <a:bodyPr lIns="104306" tIns="52153" rIns="104306" bIns="52153">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5pPr>
            <a:lvl6pPr marL="25146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6pPr>
            <a:lvl7pPr marL="29718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7pPr>
            <a:lvl8pPr marL="34290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8pPr>
            <a:lvl9pPr marL="38862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9pPr>
          </a:lstStyle>
          <a:p>
            <a:pPr algn="l" eaLnBrk="1" hangingPunct="1">
              <a:spcBef>
                <a:spcPct val="50000"/>
              </a:spcBef>
              <a:buClrTx/>
              <a:buFont typeface="Wingdings" pitchFamily="2" charset="2"/>
              <a:buNone/>
            </a:pPr>
            <a:r>
              <a:rPr kumimoji="1" lang="zh-CN" altLang="en-US" sz="2300">
                <a:solidFill>
                  <a:schemeClr val="bg1"/>
                </a:solidFill>
              </a:rPr>
              <a:t>摘    要</a:t>
            </a:r>
          </a:p>
        </p:txBody>
      </p:sp>
      <p:sp>
        <p:nvSpPr>
          <p:cNvPr id="24585" name="Text Box 15"/>
          <p:cNvSpPr txBox="1">
            <a:spLocks noChangeArrowheads="1"/>
          </p:cNvSpPr>
          <p:nvPr/>
        </p:nvSpPr>
        <p:spPr bwMode="auto">
          <a:xfrm>
            <a:off x="3198738" y="3348583"/>
            <a:ext cx="5263157" cy="15210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4306" tIns="52153" rIns="104306" bIns="52153">
            <a:spAutoFit/>
          </a:bodyPr>
          <a:lstStyle>
            <a:defPPr>
              <a:defRPr lang="zh-CN"/>
            </a:defPPr>
            <a:lvl1pPr marL="342900" indent="-3429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5pPr>
            <a:lvl6pPr marL="25146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6pPr>
            <a:lvl7pPr marL="29718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7pPr>
            <a:lvl8pPr marL="34290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8pPr>
            <a:lvl9pPr marL="38862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9pPr>
          </a:lstStyle>
          <a:p>
            <a:pPr algn="l" eaLnBrk="1" hangingPunct="1">
              <a:spcBef>
                <a:spcPct val="50000"/>
              </a:spcBef>
              <a:buClr>
                <a:schemeClr val="bg2"/>
              </a:buClr>
              <a:buFont typeface="Wingdings" pitchFamily="2" charset="2"/>
              <a:buChar char="ü"/>
            </a:pPr>
            <a:r>
              <a:rPr kumimoji="1" lang="zh-CN" altLang="en-US" sz="2300" b="1" smtClean="0">
                <a:latin typeface="Arial"/>
              </a:rPr>
              <a:t>招商局集团信息化</a:t>
            </a:r>
            <a:r>
              <a:rPr kumimoji="1" lang="zh-CN" altLang="en-US" sz="2300" b="1">
                <a:latin typeface="Arial"/>
              </a:rPr>
              <a:t>现状</a:t>
            </a:r>
            <a:r>
              <a:rPr kumimoji="1" lang="zh-CN" altLang="en-US" sz="2300" b="1" smtClean="0">
                <a:latin typeface="Arial"/>
              </a:rPr>
              <a:t>分析</a:t>
            </a:r>
            <a:endParaRPr kumimoji="1" lang="en-US" altLang="zh-CN" sz="2300" b="1" smtClean="0">
              <a:latin typeface="Arial"/>
            </a:endParaRPr>
          </a:p>
          <a:p>
            <a:pPr algn="l" eaLnBrk="1" hangingPunct="1">
              <a:spcBef>
                <a:spcPct val="50000"/>
              </a:spcBef>
              <a:buClr>
                <a:schemeClr val="bg2"/>
              </a:buClr>
              <a:buFont typeface="Wingdings" pitchFamily="2" charset="2"/>
              <a:buChar char="ü"/>
            </a:pPr>
            <a:r>
              <a:rPr kumimoji="1" lang="zh-CN" altLang="en-US" sz="2300" b="1">
                <a:solidFill>
                  <a:schemeClr val="bg1">
                    <a:lumMod val="85000"/>
                  </a:schemeClr>
                </a:solidFill>
              </a:rPr>
              <a:t>招商局</a:t>
            </a:r>
            <a:r>
              <a:rPr kumimoji="1" lang="zh-CN" altLang="en-US" sz="2300" b="1" smtClean="0">
                <a:solidFill>
                  <a:schemeClr val="bg1">
                    <a:lumMod val="85000"/>
                  </a:schemeClr>
                </a:solidFill>
              </a:rPr>
              <a:t>集团信息化建设研究</a:t>
            </a:r>
            <a:endParaRPr kumimoji="1" lang="zh-CN" altLang="en-US" sz="2300" b="1">
              <a:solidFill>
                <a:schemeClr val="bg1">
                  <a:lumMod val="85000"/>
                </a:schemeClr>
              </a:solidFill>
            </a:endParaRPr>
          </a:p>
          <a:p>
            <a:pPr algn="l" eaLnBrk="1" hangingPunct="1">
              <a:spcBef>
                <a:spcPct val="50000"/>
              </a:spcBef>
              <a:buClr>
                <a:schemeClr val="bg2"/>
              </a:buClr>
              <a:buFont typeface="Wingdings" pitchFamily="2" charset="2"/>
              <a:buChar char="ü"/>
            </a:pPr>
            <a:r>
              <a:rPr kumimoji="1" lang="zh-CN" altLang="en-US" sz="2300" b="1">
                <a:solidFill>
                  <a:schemeClr val="bg1">
                    <a:lumMod val="85000"/>
                  </a:schemeClr>
                </a:solidFill>
              </a:rPr>
              <a:t>招商局集团</a:t>
            </a:r>
            <a:r>
              <a:rPr kumimoji="1" lang="zh-CN" altLang="en-US" sz="2300" b="1" smtClean="0">
                <a:solidFill>
                  <a:schemeClr val="bg1">
                    <a:lumMod val="85000"/>
                  </a:schemeClr>
                </a:solidFill>
              </a:rPr>
              <a:t>信息化经验借鉴</a:t>
            </a:r>
            <a:endParaRPr kumimoji="1" lang="zh-CN" altLang="en-US" sz="2300" b="1">
              <a:solidFill>
                <a:schemeClr val="bg1">
                  <a:lumMod val="85000"/>
                </a:schemeClr>
              </a:solidFill>
            </a:endParaRPr>
          </a:p>
        </p:txBody>
      </p:sp>
    </p:spTree>
    <p:extLst>
      <p:ext uri="{BB962C8B-B14F-4D97-AF65-F5344CB8AC3E}">
        <p14:creationId xmlns:p14="http://schemas.microsoft.com/office/powerpoint/2010/main" val="2800150508"/>
      </p:ext>
    </p:extLst>
  </p:cSld>
  <p:clrMapOvr>
    <a:masterClrMapping/>
  </p:clrMapOvr>
  <p:transition>
    <p:split orient="vert"/>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solidFill>
                  <a:schemeClr val="tx1"/>
                </a:solidFill>
              </a:rPr>
              <a:t>招商局集团的信息化建设历程</a:t>
            </a:r>
            <a:endParaRPr lang="zh-CN" altLang="en-US"/>
          </a:p>
        </p:txBody>
      </p:sp>
      <p:sp>
        <p:nvSpPr>
          <p:cNvPr id="4" name="Freeform 3"/>
          <p:cNvSpPr/>
          <p:nvPr/>
        </p:nvSpPr>
        <p:spPr bwMode="invGray">
          <a:xfrm>
            <a:off x="452438" y="1160463"/>
            <a:ext cx="9852025" cy="5875337"/>
          </a:xfrm>
          <a:custGeom>
            <a:gdLst>
              <a:gd name="T0" fmla="*/ 0 w 4625"/>
              <a:gd name="T1" fmla="*/ 0 h 2954"/>
              <a:gd name="T2" fmla="*/ 0 w 4625"/>
              <a:gd name="T3" fmla="*/ 2147483647 h 2954"/>
              <a:gd name="T4" fmla="*/ 2147483647 w 4625"/>
              <a:gd name="T5" fmla="*/ 2147483647 h 2954"/>
              <a:gd name="T6" fmla="*/ 0 60000 65536"/>
              <a:gd name="T7" fmla="*/ 0 60000 65536"/>
              <a:gd name="T8" fmla="*/ 0 60000 65536"/>
            </a:gdLst>
            <a:cxnLst>
              <a:cxn ang="T6">
                <a:pos x="T0" y="T1"/>
              </a:cxn>
              <a:cxn ang="T7">
                <a:pos x="T2" y="T3"/>
              </a:cxn>
              <a:cxn ang="T8">
                <a:pos x="T4" y="T5"/>
              </a:cxn>
            </a:cxnLst>
            <a:rect l="0" t="0" r="r" b="b"/>
            <a:pathLst>
              <a:path w="4625" h="2954">
                <a:moveTo>
                  <a:pt x="0" y="0"/>
                </a:moveTo>
                <a:lnTo>
                  <a:pt x="0" y="2954"/>
                </a:lnTo>
                <a:lnTo>
                  <a:pt x="4625" y="2954"/>
                </a:lnTo>
              </a:path>
            </a:pathLst>
          </a:custGeom>
          <a:noFill/>
          <a:ln w="38100" cap="flat" cmpd="sng">
            <a:solidFill>
              <a:schemeClr val="accent6"/>
            </a:solidFill>
            <a:prstDash val="solid"/>
            <a:round/>
            <a:headEnd type="triangl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5" name="Freeform 4"/>
          <p:cNvSpPr/>
          <p:nvPr/>
        </p:nvSpPr>
        <p:spPr bwMode="invGray">
          <a:xfrm>
            <a:off x="476250" y="1874838"/>
            <a:ext cx="9429750" cy="2208212"/>
          </a:xfrm>
          <a:custGeom>
            <a:gdLst>
              <a:gd name="T0" fmla="*/ 0 w 3555"/>
              <a:gd name="T1" fmla="*/ 2147483647 h 1262"/>
              <a:gd name="T2" fmla="*/ 2147483647 w 3555"/>
              <a:gd name="T3" fmla="*/ 2147483647 h 1262"/>
              <a:gd name="T4" fmla="*/ 2147483647 w 3555"/>
              <a:gd name="T5" fmla="*/ 2147483647 h 1262"/>
              <a:gd name="T6" fmla="*/ 2147483647 w 3555"/>
              <a:gd name="T7" fmla="*/ 2147483647 h 1262"/>
              <a:gd name="T8" fmla="*/ 2147483647 w 3555"/>
              <a:gd name="T9" fmla="*/ 2147483647 h 1262"/>
              <a:gd name="T10" fmla="*/ 2147483647 w 3555"/>
              <a:gd name="T11" fmla="*/ 0 h 1262"/>
              <a:gd name="T12" fmla="*/ 0 60000 65536"/>
              <a:gd name="T13" fmla="*/ 0 60000 65536"/>
              <a:gd name="T14" fmla="*/ 0 60000 65536"/>
              <a:gd name="T15" fmla="*/ 0 60000 65536"/>
              <a:gd name="T16" fmla="*/ 0 60000 65536"/>
              <a:gd name="T17" fmla="*/ 0 60000 65536"/>
            </a:gdLst>
            <a:cxnLst>
              <a:cxn ang="T12">
                <a:pos x="T0" y="T1"/>
              </a:cxn>
              <a:cxn ang="T13">
                <a:pos x="T2" y="T3"/>
              </a:cxn>
              <a:cxn ang="T14">
                <a:pos x="T4" y="T5"/>
              </a:cxn>
              <a:cxn ang="T15">
                <a:pos x="T6" y="T7"/>
              </a:cxn>
              <a:cxn ang="T16">
                <a:pos x="T8" y="T9"/>
              </a:cxn>
              <a:cxn ang="T17">
                <a:pos x="T10" y="T11"/>
              </a:cxn>
            </a:cxnLst>
            <a:rect l="0" t="0" r="r" b="b"/>
            <a:pathLst>
              <a:path w="3555" h="1262">
                <a:moveTo>
                  <a:pt x="0" y="1262"/>
                </a:moveTo>
                <a:lnTo>
                  <a:pt x="1030" y="1262"/>
                </a:lnTo>
                <a:lnTo>
                  <a:pt x="1030" y="664"/>
                </a:lnTo>
                <a:lnTo>
                  <a:pt x="2030" y="664"/>
                </a:lnTo>
                <a:lnTo>
                  <a:pt x="2030" y="2"/>
                </a:lnTo>
                <a:lnTo>
                  <a:pt x="3555" y="0"/>
                </a:lnTo>
              </a:path>
            </a:pathLst>
          </a:custGeom>
          <a:noFill/>
          <a:ln w="38100" cap="flat" cmpd="sng">
            <a:solidFill>
              <a:schemeClr val="accent6"/>
            </a:solidFill>
            <a:prstDash val="solid"/>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6" name="Rectangle 5"/>
          <p:cNvSpPr>
            <a:spLocks noChangeArrowheads="1"/>
          </p:cNvSpPr>
          <p:nvPr/>
        </p:nvSpPr>
        <p:spPr bwMode="invGray">
          <a:xfrm>
            <a:off x="593725" y="3276600"/>
            <a:ext cx="2411413"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342900" indent="-342900" algn="ctr"/>
            <a:r>
              <a:rPr lang="zh-CN" altLang="en-US" b="1">
                <a:latin typeface="+mn-lt"/>
              </a:rPr>
              <a:t>第一阶段  </a:t>
            </a:r>
            <a:r>
              <a:rPr lang="en-US" altLang="zh-CN" b="1" smtClean="0">
                <a:latin typeface="+mn-lt"/>
              </a:rPr>
              <a:t>2004</a:t>
            </a:r>
            <a:r>
              <a:rPr lang="zh-CN" altLang="en-US" b="1" smtClean="0">
                <a:latin typeface="+mn-lt"/>
              </a:rPr>
              <a:t>年前 </a:t>
            </a:r>
            <a:endParaRPr lang="zh-CN" altLang="en-US" b="1">
              <a:latin typeface="+mn-lt"/>
            </a:endParaRPr>
          </a:p>
          <a:p>
            <a:pPr marL="342900" indent="-342900" algn="ctr"/>
            <a:r>
              <a:rPr lang="zh-CN" altLang="en-US" b="1">
                <a:latin typeface="+mn-lt"/>
              </a:rPr>
              <a:t>无序建设阶段</a:t>
            </a:r>
          </a:p>
        </p:txBody>
      </p:sp>
      <p:sp>
        <p:nvSpPr>
          <p:cNvPr id="7" name="Text Box 6"/>
          <p:cNvSpPr txBox="1">
            <a:spLocks noChangeArrowheads="1"/>
          </p:cNvSpPr>
          <p:nvPr/>
        </p:nvSpPr>
        <p:spPr bwMode="auto">
          <a:xfrm>
            <a:off x="306388" y="4068663"/>
            <a:ext cx="3032125" cy="3013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4306" tIns="52153" rIns="104306" bIns="52153">
            <a:spAutoFit/>
          </a:bodyPr>
          <a:lstStyle>
            <a:defPPr>
              <a:defRPr lang="zh-CN"/>
            </a:defPPr>
            <a:lvl1pPr marL="342900" indent="-342900" algn="ctr" defTabSz="1042988" rtl="0" fontAlgn="base">
              <a:spcBef>
                <a:spcPct val="0"/>
              </a:spcBef>
              <a:spcAft>
                <a:spcPct val="0"/>
              </a:spcAft>
              <a:buClr>
                <a:srgbClr val="000000"/>
              </a:buClr>
              <a:defRPr sz="1600" kern="1200">
                <a:solidFill>
                  <a:schemeClr val="tx1"/>
                </a:solidFill>
                <a:latin typeface="Arial" pitchFamily="34" charset="0"/>
                <a:ea typeface="楷体_GB2312" pitchFamily="49" charset="-122"/>
                <a:cs typeface="+mn-cs"/>
              </a:defRPr>
            </a:lvl1pPr>
            <a:lvl2pPr marL="304800" indent="-100013" algn="ctr" defTabSz="1042988" rtl="0" fontAlgn="base">
              <a:spcBef>
                <a:spcPct val="0"/>
              </a:spcBef>
              <a:spcAft>
                <a:spcPct val="0"/>
              </a:spcAft>
              <a:buClr>
                <a:srgbClr val="000000"/>
              </a:buClr>
              <a:defRPr sz="1600" kern="1200">
                <a:solidFill>
                  <a:schemeClr val="tx1"/>
                </a:solidFill>
                <a:latin typeface="Arial" pitchFamily="34" charset="0"/>
                <a:ea typeface="楷体_GB2312" pitchFamily="49" charset="-122"/>
                <a:cs typeface="+mn-cs"/>
              </a:defRPr>
            </a:lvl2pPr>
            <a:lvl3pPr marL="1143000" indent="-228600" algn="ctr" defTabSz="1042988" rtl="0" fontAlgn="base">
              <a:spcBef>
                <a:spcPct val="0"/>
              </a:spcBef>
              <a:spcAft>
                <a:spcPct val="0"/>
              </a:spcAft>
              <a:buClr>
                <a:srgbClr val="000000"/>
              </a:buClr>
              <a:defRPr sz="1600" kern="1200">
                <a:solidFill>
                  <a:schemeClr val="tx1"/>
                </a:solidFill>
                <a:latin typeface="Arial" pitchFamily="34" charset="0"/>
                <a:ea typeface="楷体_GB2312" pitchFamily="49" charset="-122"/>
                <a:cs typeface="+mn-cs"/>
              </a:defRPr>
            </a:lvl3pPr>
            <a:lvl4pPr marL="1600200" indent="-228600" algn="ctr" defTabSz="1042988" rtl="0" fontAlgn="base">
              <a:spcBef>
                <a:spcPct val="0"/>
              </a:spcBef>
              <a:spcAft>
                <a:spcPct val="0"/>
              </a:spcAft>
              <a:buClr>
                <a:srgbClr val="000000"/>
              </a:buClr>
              <a:defRPr sz="1600" kern="1200">
                <a:solidFill>
                  <a:schemeClr val="tx1"/>
                </a:solidFill>
                <a:latin typeface="Arial" pitchFamily="34" charset="0"/>
                <a:ea typeface="楷体_GB2312" pitchFamily="49" charset="-122"/>
                <a:cs typeface="+mn-cs"/>
              </a:defRPr>
            </a:lvl4pPr>
            <a:lvl5pPr marL="2057400" indent="-228600" algn="ctr" defTabSz="1042988" rtl="0" fontAlgn="base">
              <a:spcBef>
                <a:spcPct val="0"/>
              </a:spcBef>
              <a:spcAft>
                <a:spcPct val="0"/>
              </a:spcAft>
              <a:buClr>
                <a:srgbClr val="000000"/>
              </a:buClr>
              <a:defRPr sz="1600" kern="1200">
                <a:solidFill>
                  <a:schemeClr val="tx1"/>
                </a:solidFill>
                <a:latin typeface="Arial" pitchFamily="34" charset="0"/>
                <a:ea typeface="楷体_GB2312" pitchFamily="49" charset="-122"/>
                <a:cs typeface="+mn-cs"/>
              </a:defRPr>
            </a:lvl5pPr>
            <a:lvl6pPr marL="2514600" indent="-228600" algn="l" defTabSz="1042988" rtl="0" eaLnBrk="0" fontAlgn="base" latinLnBrk="0" hangingPunct="0">
              <a:spcBef>
                <a:spcPct val="25000"/>
              </a:spcBef>
              <a:spcAft>
                <a:spcPct val="25000"/>
              </a:spcAft>
              <a:buClr>
                <a:srgbClr val="4E9EA2"/>
              </a:buClr>
              <a:buSzPct val="80000"/>
              <a:buFont typeface="Wingdings" pitchFamily="2" charset="2"/>
              <a:defRPr sz="1600" kern="1200">
                <a:solidFill>
                  <a:schemeClr val="tx1"/>
                </a:solidFill>
                <a:latin typeface="Arial" pitchFamily="34" charset="0"/>
                <a:ea typeface="楷体_GB2312" pitchFamily="49" charset="-122"/>
                <a:cs typeface="+mn-cs"/>
              </a:defRPr>
            </a:lvl6pPr>
            <a:lvl7pPr marL="2971800" indent="-228600" algn="l" defTabSz="1042988" rtl="0" eaLnBrk="0" fontAlgn="base" latinLnBrk="0" hangingPunct="0">
              <a:spcBef>
                <a:spcPct val="25000"/>
              </a:spcBef>
              <a:spcAft>
                <a:spcPct val="25000"/>
              </a:spcAft>
              <a:buClr>
                <a:srgbClr val="4E9EA2"/>
              </a:buClr>
              <a:buSzPct val="80000"/>
              <a:buFont typeface="Wingdings" pitchFamily="2" charset="2"/>
              <a:defRPr sz="1600" kern="1200">
                <a:solidFill>
                  <a:schemeClr val="tx1"/>
                </a:solidFill>
                <a:latin typeface="Arial" pitchFamily="34" charset="0"/>
                <a:ea typeface="楷体_GB2312" pitchFamily="49" charset="-122"/>
                <a:cs typeface="+mn-cs"/>
              </a:defRPr>
            </a:lvl7pPr>
            <a:lvl8pPr marL="3429000" indent="-228600" algn="l" defTabSz="1042988" rtl="0" eaLnBrk="0" fontAlgn="base" latinLnBrk="0" hangingPunct="0">
              <a:spcBef>
                <a:spcPct val="25000"/>
              </a:spcBef>
              <a:spcAft>
                <a:spcPct val="25000"/>
              </a:spcAft>
              <a:buClr>
                <a:srgbClr val="4E9EA2"/>
              </a:buClr>
              <a:buSzPct val="80000"/>
              <a:buFont typeface="Wingdings" pitchFamily="2" charset="2"/>
              <a:defRPr sz="1600" kern="1200">
                <a:solidFill>
                  <a:schemeClr val="tx1"/>
                </a:solidFill>
                <a:latin typeface="Arial" pitchFamily="34" charset="0"/>
                <a:ea typeface="楷体_GB2312" pitchFamily="49" charset="-122"/>
                <a:cs typeface="+mn-cs"/>
              </a:defRPr>
            </a:lvl8pPr>
            <a:lvl9pPr marL="3886200" indent="-228600" algn="l" defTabSz="1042988" rtl="0" eaLnBrk="0" fontAlgn="base" latinLnBrk="0" hangingPunct="0">
              <a:spcBef>
                <a:spcPct val="25000"/>
              </a:spcBef>
              <a:spcAft>
                <a:spcPct val="25000"/>
              </a:spcAft>
              <a:buClr>
                <a:srgbClr val="4E9EA2"/>
              </a:buClr>
              <a:buSzPct val="80000"/>
              <a:buFont typeface="Wingdings" pitchFamily="2" charset="2"/>
              <a:defRPr sz="1600" kern="1200">
                <a:solidFill>
                  <a:schemeClr val="tx1"/>
                </a:solidFill>
                <a:latin typeface="Arial" pitchFamily="34" charset="0"/>
                <a:ea typeface="楷体_GB2312" pitchFamily="49" charset="-122"/>
                <a:cs typeface="+mn-cs"/>
              </a:defRPr>
            </a:lvl9pPr>
          </a:lstStyle>
          <a:p>
            <a:pPr lvl="1" algn="l" eaLnBrk="1" hangingPunct="1">
              <a:spcBef>
                <a:spcPct val="50000"/>
              </a:spcBef>
              <a:spcAft>
                <a:spcPct val="0"/>
              </a:spcAft>
              <a:buSzTx/>
              <a:buFont typeface="Wingdings" pitchFamily="2" charset="2"/>
              <a:buChar char="n"/>
            </a:pPr>
            <a:r>
              <a:rPr kumimoji="1" lang="en-US" altLang="zh-CN" sz="1400" smtClean="0"/>
              <a:t>2001</a:t>
            </a:r>
            <a:r>
              <a:rPr kumimoji="1" lang="zh-CN" altLang="en-US" sz="1400" smtClean="0"/>
              <a:t>年开始引入管理信息系统</a:t>
            </a:r>
            <a:r>
              <a:rPr kumimoji="1" lang="zh-CN" altLang="en-US" sz="1400"/>
              <a:t>，部分业务自动化</a:t>
            </a:r>
          </a:p>
          <a:p>
            <a:pPr lvl="1" algn="l">
              <a:spcBef>
                <a:spcPct val="50000"/>
              </a:spcBef>
              <a:buFont typeface="Wingdings" pitchFamily="2" charset="2"/>
              <a:buChar char="n"/>
            </a:pPr>
            <a:r>
              <a:rPr lang="en-US" altLang="zh-CN" sz="1400"/>
              <a:t>2002</a:t>
            </a:r>
            <a:r>
              <a:rPr lang="zh-CN" altLang="zh-CN" sz="1400"/>
              <a:t>联手金蝶启动</a:t>
            </a:r>
            <a:r>
              <a:rPr lang="en-US" altLang="zh-CN" sz="1400"/>
              <a:t>ERP</a:t>
            </a:r>
            <a:r>
              <a:rPr lang="zh-CN" altLang="zh-CN" sz="1400"/>
              <a:t>战略</a:t>
            </a:r>
            <a:endParaRPr kumimoji="1" lang="zh-CN" altLang="en-US" sz="1400"/>
          </a:p>
          <a:p>
            <a:pPr lvl="1" algn="l">
              <a:spcBef>
                <a:spcPct val="50000"/>
              </a:spcBef>
              <a:buFont typeface="Wingdings" pitchFamily="2" charset="2"/>
              <a:buChar char="n"/>
            </a:pPr>
            <a:r>
              <a:rPr lang="en-US" altLang="zh-CN" sz="1400"/>
              <a:t>2002</a:t>
            </a:r>
            <a:r>
              <a:rPr lang="zh-CN" altLang="zh-CN" sz="1400" smtClean="0"/>
              <a:t>年通过</a:t>
            </a:r>
            <a:r>
              <a:rPr lang="zh-CN" altLang="zh-CN" sz="1400"/>
              <a:t>金蝶</a:t>
            </a:r>
            <a:r>
              <a:rPr lang="en-US" altLang="zh-CN" sz="1400"/>
              <a:t>K</a:t>
            </a:r>
            <a:r>
              <a:rPr lang="zh-CN" altLang="zh-CN" sz="1400"/>
              <a:t>／</a:t>
            </a:r>
            <a:r>
              <a:rPr lang="en-US" altLang="zh-CN" sz="1400"/>
              <a:t>3</a:t>
            </a:r>
            <a:r>
              <a:rPr lang="zh-CN" altLang="zh-CN" sz="1400"/>
              <a:t>系统建立集团财务核算体系，统一了集团财务</a:t>
            </a:r>
            <a:r>
              <a:rPr lang="zh-CN" altLang="zh-CN" sz="1400" smtClean="0"/>
              <a:t>信息系统</a:t>
            </a:r>
            <a:endParaRPr lang="en-US" altLang="zh-CN" sz="1400" smtClean="0"/>
          </a:p>
          <a:p>
            <a:pPr lvl="1" algn="l">
              <a:spcBef>
                <a:spcPct val="50000"/>
              </a:spcBef>
              <a:buFont typeface="Wingdings" pitchFamily="2" charset="2"/>
              <a:buChar char="n"/>
            </a:pPr>
            <a:r>
              <a:rPr kumimoji="1" lang="en-US" altLang="zh-CN" sz="1400" smtClean="0"/>
              <a:t>2002-2003</a:t>
            </a:r>
            <a:r>
              <a:rPr kumimoji="1" lang="zh-CN" altLang="en-US" sz="1400"/>
              <a:t>年</a:t>
            </a:r>
            <a:r>
              <a:rPr kumimoji="1" lang="en-US" altLang="zh-CN" sz="1400"/>
              <a:t>OA</a:t>
            </a:r>
            <a:r>
              <a:rPr kumimoji="1" lang="zh-CN" altLang="en-US" sz="1400" smtClean="0"/>
              <a:t>选型</a:t>
            </a:r>
            <a:endParaRPr lang="en-US" altLang="zh-CN" sz="1400" smtClean="0"/>
          </a:p>
          <a:p>
            <a:pPr lvl="1" algn="l">
              <a:spcBef>
                <a:spcPct val="50000"/>
              </a:spcBef>
              <a:buFont typeface="Wingdings" pitchFamily="2" charset="2"/>
              <a:buChar char="n"/>
            </a:pPr>
            <a:r>
              <a:rPr lang="en-US" altLang="zh-CN" sz="1400" smtClean="0"/>
              <a:t>2003</a:t>
            </a:r>
            <a:r>
              <a:rPr lang="zh-CN" altLang="zh-CN" sz="1400" smtClean="0"/>
              <a:t>年在</a:t>
            </a:r>
            <a:r>
              <a:rPr lang="zh-CN" altLang="zh-CN" sz="1400"/>
              <a:t>财务核算体系的基础上，进行集团报告体系、集团监控体系</a:t>
            </a:r>
            <a:r>
              <a:rPr lang="zh-CN" altLang="zh-CN" sz="1400" smtClean="0"/>
              <a:t>建设</a:t>
            </a:r>
            <a:endParaRPr lang="en-US" altLang="zh-CN" sz="1400" smtClean="0"/>
          </a:p>
          <a:p>
            <a:pPr lvl="1" algn="l" eaLnBrk="1" hangingPunct="1">
              <a:spcBef>
                <a:spcPct val="50000"/>
              </a:spcBef>
              <a:spcAft>
                <a:spcPct val="0"/>
              </a:spcAft>
              <a:buSzTx/>
              <a:buFont typeface="Wingdings" pitchFamily="2" charset="2"/>
              <a:buChar char="n"/>
            </a:pPr>
            <a:r>
              <a:rPr kumimoji="1" lang="en-US" altLang="zh-CN" sz="1400" smtClean="0"/>
              <a:t>2003</a:t>
            </a:r>
            <a:r>
              <a:rPr kumimoji="1" lang="zh-CN" altLang="en-US" sz="1400" smtClean="0"/>
              <a:t>年引进</a:t>
            </a:r>
            <a:r>
              <a:rPr kumimoji="1" lang="zh-CN" altLang="en-US" sz="1400"/>
              <a:t>电子商务</a:t>
            </a:r>
            <a:r>
              <a:rPr kumimoji="1" lang="zh-CN" altLang="en-US" sz="1400" smtClean="0"/>
              <a:t>系统</a:t>
            </a:r>
          </a:p>
        </p:txBody>
      </p:sp>
      <p:sp>
        <p:nvSpPr>
          <p:cNvPr id="8" name="Rectangle 7"/>
          <p:cNvSpPr>
            <a:spLocks noChangeArrowheads="1"/>
          </p:cNvSpPr>
          <p:nvPr/>
        </p:nvSpPr>
        <p:spPr bwMode="invGray">
          <a:xfrm>
            <a:off x="3041650" y="2271713"/>
            <a:ext cx="273685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342900" indent="-342900" algn="ctr"/>
            <a:r>
              <a:rPr lang="zh-CN" altLang="en-US" b="1">
                <a:latin typeface="+mn-lt"/>
              </a:rPr>
              <a:t>第二阶段  </a:t>
            </a:r>
            <a:r>
              <a:rPr lang="en-US" altLang="zh-CN" b="1" smtClean="0">
                <a:latin typeface="+mn-lt"/>
              </a:rPr>
              <a:t>2004-2006</a:t>
            </a:r>
            <a:r>
              <a:rPr lang="zh-CN" altLang="en-US" b="1" smtClean="0">
                <a:latin typeface="+mn-lt"/>
              </a:rPr>
              <a:t>年 </a:t>
            </a:r>
            <a:endParaRPr lang="zh-CN" altLang="en-US" b="1">
              <a:latin typeface="+mn-lt"/>
            </a:endParaRPr>
          </a:p>
          <a:p>
            <a:pPr marL="342900" indent="-342900" algn="ctr"/>
            <a:r>
              <a:rPr lang="zh-CN" altLang="en-US" b="1" smtClean="0">
                <a:latin typeface="+mn-lt"/>
              </a:rPr>
              <a:t>过渡阶段</a:t>
            </a:r>
            <a:endParaRPr lang="zh-CN" altLang="en-US" b="1">
              <a:latin typeface="+mn-lt"/>
            </a:endParaRPr>
          </a:p>
        </p:txBody>
      </p:sp>
      <p:sp>
        <p:nvSpPr>
          <p:cNvPr id="9" name="Rectangle 9"/>
          <p:cNvSpPr>
            <a:spLocks noChangeArrowheads="1"/>
          </p:cNvSpPr>
          <p:nvPr/>
        </p:nvSpPr>
        <p:spPr bwMode="auto">
          <a:xfrm>
            <a:off x="3246438" y="3097871"/>
            <a:ext cx="2701925" cy="3983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4306" tIns="52153" rIns="104306" bIns="52153"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defTabSz="1042988">
              <a:spcBef>
                <a:spcPct val="50000"/>
              </a:spcBef>
              <a:buFont typeface="Wingdings" pitchFamily="2" charset="2"/>
              <a:buChar char="n"/>
              <a:tabLst>
                <a:tab pos="522288"/>
              </a:tabLst>
            </a:pPr>
            <a:r>
              <a:rPr lang="en-US" altLang="zh-CN" sz="1400" smtClean="0">
                <a:latin typeface="+mn-lt"/>
              </a:rPr>
              <a:t>2004</a:t>
            </a:r>
            <a:r>
              <a:rPr lang="zh-CN" altLang="zh-CN" sz="1400" smtClean="0">
                <a:latin typeface="+mn-lt"/>
              </a:rPr>
              <a:t>年</a:t>
            </a:r>
            <a:r>
              <a:rPr lang="zh-CN" altLang="en-US" sz="1400" smtClean="0">
                <a:latin typeface="+mn-lt"/>
              </a:rPr>
              <a:t>年</a:t>
            </a:r>
            <a:r>
              <a:rPr lang="zh-CN" altLang="zh-CN" sz="1400" smtClean="0">
                <a:latin typeface="+mn-lt"/>
              </a:rPr>
              <a:t>，</a:t>
            </a:r>
            <a:r>
              <a:rPr lang="zh-CN" altLang="en-US" sz="1400" smtClean="0">
                <a:latin typeface="+mn-lt"/>
              </a:rPr>
              <a:t>启动</a:t>
            </a:r>
            <a:r>
              <a:rPr lang="en-US" altLang="zh-CN" sz="1400" smtClean="0">
                <a:latin typeface="+mn-lt"/>
              </a:rPr>
              <a:t>K/3</a:t>
            </a:r>
            <a:r>
              <a:rPr lang="zh-CN" altLang="en-US" sz="1400" smtClean="0">
                <a:latin typeface="+mn-lt"/>
              </a:rPr>
              <a:t>合并报表体系</a:t>
            </a:r>
            <a:endParaRPr lang="en-US" altLang="zh-CN" sz="1400" smtClean="0">
              <a:latin typeface="+mn-lt"/>
            </a:endParaRPr>
          </a:p>
          <a:p>
            <a:pPr algn="l" defTabSz="1042988">
              <a:spcBef>
                <a:spcPct val="50000"/>
              </a:spcBef>
              <a:buFont typeface="Wingdings" pitchFamily="2" charset="2"/>
              <a:buChar char="n"/>
              <a:tabLst>
                <a:tab pos="522288"/>
              </a:tabLst>
            </a:pPr>
            <a:r>
              <a:rPr lang="en-US" altLang="zh-CN" sz="1400" smtClean="0">
                <a:solidFill>
                  <a:srgbClr val="000000"/>
                </a:solidFill>
                <a:latin typeface="+mn-lt"/>
              </a:rPr>
              <a:t>2004</a:t>
            </a:r>
            <a:r>
              <a:rPr lang="zh-CN" altLang="en-US" sz="1400" smtClean="0">
                <a:solidFill>
                  <a:srgbClr val="000000"/>
                </a:solidFill>
                <a:latin typeface="+mn-lt"/>
              </a:rPr>
              <a:t>年完成证券</a:t>
            </a:r>
            <a:r>
              <a:rPr lang="zh-CN" altLang="en-US" sz="1400">
                <a:solidFill>
                  <a:srgbClr val="000000"/>
                </a:solidFill>
                <a:latin typeface="+mn-lt"/>
              </a:rPr>
              <a:t>交易</a:t>
            </a:r>
            <a:r>
              <a:rPr lang="zh-CN" altLang="en-US" sz="1400" smtClean="0">
                <a:solidFill>
                  <a:srgbClr val="000000"/>
                </a:solidFill>
                <a:latin typeface="+mn-lt"/>
              </a:rPr>
              <a:t>系统的改进实施</a:t>
            </a:r>
            <a:endParaRPr lang="en-US" altLang="zh-CN" sz="1400" smtClean="0">
              <a:latin typeface="+mn-lt"/>
            </a:endParaRPr>
          </a:p>
          <a:p>
            <a:pPr algn="l" defTabSz="1042988">
              <a:spcBef>
                <a:spcPct val="50000"/>
              </a:spcBef>
              <a:buFont typeface="Wingdings" pitchFamily="2" charset="2"/>
              <a:buChar char="n"/>
              <a:tabLst>
                <a:tab pos="522288"/>
              </a:tabLst>
            </a:pPr>
            <a:r>
              <a:rPr lang="en-US" altLang="zh-CN" sz="1400" smtClean="0">
                <a:solidFill>
                  <a:srgbClr val="000000"/>
                </a:solidFill>
                <a:latin typeface="+mn-lt"/>
              </a:rPr>
              <a:t>2005</a:t>
            </a:r>
            <a:r>
              <a:rPr lang="zh-CN" altLang="en-US" sz="1400" smtClean="0">
                <a:solidFill>
                  <a:srgbClr val="000000"/>
                </a:solidFill>
                <a:latin typeface="+mn-lt"/>
              </a:rPr>
              <a:t>年完成招商通开发建设</a:t>
            </a:r>
            <a:endParaRPr lang="en-US" altLang="zh-CN" sz="1400" smtClean="0">
              <a:solidFill>
                <a:srgbClr val="000000"/>
              </a:solidFill>
              <a:latin typeface="+mn-lt"/>
            </a:endParaRPr>
          </a:p>
          <a:p>
            <a:pPr algn="l" defTabSz="1042988">
              <a:spcBef>
                <a:spcPct val="50000"/>
              </a:spcBef>
              <a:buFont typeface="Wingdings" pitchFamily="2" charset="2"/>
              <a:buChar char="n"/>
              <a:tabLst>
                <a:tab pos="522288"/>
              </a:tabLst>
            </a:pPr>
            <a:r>
              <a:rPr lang="en-US" altLang="zh-CN" sz="1400" smtClean="0">
                <a:solidFill>
                  <a:srgbClr val="000000"/>
                </a:solidFill>
                <a:latin typeface="+mn-lt"/>
              </a:rPr>
              <a:t>2005</a:t>
            </a:r>
            <a:r>
              <a:rPr lang="zh-CN" altLang="en-US" sz="1400" smtClean="0">
                <a:solidFill>
                  <a:srgbClr val="000000"/>
                </a:solidFill>
                <a:latin typeface="+mn-lt"/>
              </a:rPr>
              <a:t>年物流仓储</a:t>
            </a:r>
            <a:r>
              <a:rPr kumimoji="1" lang="zh-CN" altLang="en-US" sz="1400">
                <a:latin typeface="+mn-lt"/>
              </a:rPr>
              <a:t>主要功能的</a:t>
            </a:r>
            <a:r>
              <a:rPr kumimoji="1" lang="zh-CN" altLang="en-US" sz="1400" smtClean="0">
                <a:latin typeface="+mn-lt"/>
              </a:rPr>
              <a:t>实施上线</a:t>
            </a:r>
            <a:r>
              <a:rPr kumimoji="1" lang="zh-CN" altLang="en-US" sz="1400">
                <a:latin typeface="+mn-lt"/>
              </a:rPr>
              <a:t>和</a:t>
            </a:r>
            <a:r>
              <a:rPr kumimoji="1" lang="zh-CN" altLang="en-US" sz="1400" smtClean="0">
                <a:latin typeface="+mn-lt"/>
              </a:rPr>
              <a:t>推行</a:t>
            </a:r>
            <a:endParaRPr lang="en-US" altLang="zh-CN" sz="1400" smtClean="0">
              <a:latin typeface="+mn-lt"/>
            </a:endParaRPr>
          </a:p>
          <a:p>
            <a:pPr algn="l" defTabSz="1042988">
              <a:spcBef>
                <a:spcPct val="50000"/>
              </a:spcBef>
              <a:buFont typeface="Wingdings" pitchFamily="2" charset="2"/>
              <a:buChar char="n"/>
              <a:tabLst>
                <a:tab pos="522288"/>
              </a:tabLst>
            </a:pPr>
            <a:r>
              <a:rPr lang="en-US" altLang="zh-CN" sz="1400" smtClean="0">
                <a:latin typeface="+mn-lt"/>
              </a:rPr>
              <a:t>2005</a:t>
            </a:r>
            <a:r>
              <a:rPr lang="zh-CN" altLang="en-US" sz="1400" smtClean="0">
                <a:latin typeface="+mn-lt"/>
              </a:rPr>
              <a:t>年建成码头操作系统（</a:t>
            </a:r>
            <a:r>
              <a:rPr lang="en-US" altLang="zh-CN" sz="1400" smtClean="0">
                <a:latin typeface="+mn-lt"/>
              </a:rPr>
              <a:t>TOS</a:t>
            </a:r>
            <a:r>
              <a:rPr lang="zh-CN" altLang="en-US" sz="1400" smtClean="0">
                <a:latin typeface="+mn-lt"/>
              </a:rPr>
              <a:t>）</a:t>
            </a:r>
            <a:endParaRPr lang="en-US" altLang="zh-CN" sz="1400" smtClean="0">
              <a:latin typeface="+mn-lt"/>
            </a:endParaRPr>
          </a:p>
          <a:p>
            <a:pPr algn="l" defTabSz="1042988">
              <a:spcBef>
                <a:spcPct val="50000"/>
              </a:spcBef>
              <a:buFont typeface="Wingdings" pitchFamily="2" charset="2"/>
              <a:buChar char="n"/>
              <a:tabLst>
                <a:tab pos="522288"/>
              </a:tabLst>
            </a:pPr>
            <a:r>
              <a:rPr lang="en-US" altLang="zh-CN" sz="1400" smtClean="0">
                <a:latin typeface="+mn-lt"/>
              </a:rPr>
              <a:t>2005</a:t>
            </a:r>
            <a:r>
              <a:rPr lang="zh-CN" altLang="en-US" sz="1400" smtClean="0">
                <a:latin typeface="+mn-lt"/>
              </a:rPr>
              <a:t>年完成视频会议系统实施</a:t>
            </a:r>
            <a:endParaRPr lang="en-US" altLang="zh-CN" sz="1400" smtClean="0">
              <a:latin typeface="+mn-lt"/>
            </a:endParaRPr>
          </a:p>
          <a:p>
            <a:pPr algn="l" defTabSz="1042988">
              <a:spcBef>
                <a:spcPct val="50000"/>
              </a:spcBef>
              <a:buFont typeface="Wingdings" pitchFamily="2" charset="2"/>
              <a:buChar char="n"/>
              <a:tabLst>
                <a:tab pos="522288"/>
              </a:tabLst>
            </a:pPr>
            <a:r>
              <a:rPr lang="en-US" altLang="zh-CN" sz="1400" smtClean="0">
                <a:solidFill>
                  <a:srgbClr val="000000"/>
                </a:solidFill>
                <a:latin typeface="+mn-lt"/>
              </a:rPr>
              <a:t>2005</a:t>
            </a:r>
            <a:r>
              <a:rPr lang="zh-CN" altLang="en-US" sz="1400" smtClean="0">
                <a:solidFill>
                  <a:srgbClr val="000000"/>
                </a:solidFill>
                <a:latin typeface="+mn-lt"/>
              </a:rPr>
              <a:t>年建设</a:t>
            </a:r>
            <a:r>
              <a:rPr lang="en-US" altLang="zh-CN" sz="1400">
                <a:solidFill>
                  <a:srgbClr val="000000"/>
                </a:solidFill>
                <a:latin typeface="+mn-lt"/>
              </a:rPr>
              <a:t>BI</a:t>
            </a:r>
            <a:r>
              <a:rPr lang="zh-CN" altLang="en-US" sz="1400">
                <a:solidFill>
                  <a:srgbClr val="000000"/>
                </a:solidFill>
                <a:latin typeface="+mn-lt"/>
              </a:rPr>
              <a:t>竞争分析平台</a:t>
            </a:r>
            <a:endParaRPr lang="en-US" altLang="zh-CN" sz="1400">
              <a:solidFill>
                <a:srgbClr val="000000"/>
              </a:solidFill>
              <a:latin typeface="+mn-lt"/>
            </a:endParaRPr>
          </a:p>
          <a:p>
            <a:pPr algn="l" defTabSz="1042988">
              <a:spcBef>
                <a:spcPct val="50000"/>
              </a:spcBef>
              <a:buFont typeface="Wingdings" pitchFamily="2" charset="2"/>
              <a:buChar char="n"/>
              <a:tabLst>
                <a:tab pos="522288"/>
              </a:tabLst>
            </a:pPr>
            <a:r>
              <a:rPr kumimoji="1" lang="en-US" altLang="zh-CN" sz="1400" smtClean="0">
                <a:latin typeface="+mn-lt"/>
              </a:rPr>
              <a:t>2006</a:t>
            </a:r>
            <a:r>
              <a:rPr kumimoji="1" lang="zh-CN" altLang="en-US" sz="1400" smtClean="0">
                <a:latin typeface="+mn-lt"/>
              </a:rPr>
              <a:t>年地产启动知识管理一期</a:t>
            </a:r>
            <a:endParaRPr kumimoji="1" lang="zh-CN" altLang="en-US" sz="1400">
              <a:latin typeface="+mn-lt"/>
            </a:endParaRPr>
          </a:p>
          <a:p>
            <a:pPr algn="l" defTabSz="1042988" eaLnBrk="1" hangingPunct="1">
              <a:spcBef>
                <a:spcPct val="50000"/>
              </a:spcBef>
              <a:spcAft>
                <a:spcPct val="0"/>
              </a:spcAft>
              <a:buSzTx/>
              <a:buFont typeface="Wingdings" pitchFamily="2" charset="2"/>
              <a:buChar char="n"/>
              <a:tabLst>
                <a:tab pos="522288"/>
              </a:tabLst>
            </a:pPr>
            <a:r>
              <a:rPr kumimoji="1" lang="en-US" altLang="zh-CN" sz="1400" smtClean="0">
                <a:latin typeface="+mn-lt"/>
              </a:rPr>
              <a:t>2006</a:t>
            </a:r>
            <a:r>
              <a:rPr kumimoji="1" lang="zh-CN" altLang="en-US" sz="1400" smtClean="0">
                <a:latin typeface="+mn-lt"/>
              </a:rPr>
              <a:t>年引入</a:t>
            </a:r>
            <a:r>
              <a:rPr kumimoji="1" lang="en-US" altLang="zh-CN" sz="1400" smtClean="0">
                <a:latin typeface="+mn-lt"/>
              </a:rPr>
              <a:t>core-mail</a:t>
            </a:r>
            <a:r>
              <a:rPr kumimoji="1" lang="zh-CN" altLang="en-US" sz="1400" smtClean="0">
                <a:latin typeface="+mn-lt"/>
              </a:rPr>
              <a:t>邮件系统</a:t>
            </a:r>
            <a:endParaRPr kumimoji="1" lang="zh-CN" altLang="en-US" sz="1400">
              <a:latin typeface="+mn-lt"/>
            </a:endParaRPr>
          </a:p>
        </p:txBody>
      </p:sp>
      <p:sp>
        <p:nvSpPr>
          <p:cNvPr id="10" name="Rectangle 10"/>
          <p:cNvSpPr>
            <a:spLocks noChangeArrowheads="1"/>
          </p:cNvSpPr>
          <p:nvPr/>
        </p:nvSpPr>
        <p:spPr bwMode="auto">
          <a:xfrm>
            <a:off x="5994773" y="1888456"/>
            <a:ext cx="3744415" cy="50605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04306" tIns="52153" rIns="104306" bIns="52153"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defTabSz="1042988">
              <a:lnSpc>
                <a:spcPct val="150000"/>
              </a:lnSpc>
              <a:spcBef>
                <a:spcPct val="50000"/>
              </a:spcBef>
              <a:buFont typeface="Wingdings" pitchFamily="2" charset="2"/>
              <a:buChar char="n"/>
              <a:tabLst>
                <a:tab pos="522288"/>
              </a:tabLst>
            </a:pPr>
            <a:r>
              <a:rPr lang="en-US" altLang="zh-CN" sz="1400" smtClean="0">
                <a:solidFill>
                  <a:srgbClr val="000000"/>
                </a:solidFill>
                <a:latin typeface="+mn-lt"/>
              </a:rPr>
              <a:t>2007</a:t>
            </a:r>
            <a:r>
              <a:rPr lang="zh-CN" altLang="en-US" sz="1400" smtClean="0">
                <a:solidFill>
                  <a:srgbClr val="000000"/>
                </a:solidFill>
                <a:latin typeface="+mn-lt"/>
              </a:rPr>
              <a:t>年完成人事</a:t>
            </a:r>
            <a:r>
              <a:rPr lang="zh-CN" altLang="en-US" sz="1400">
                <a:solidFill>
                  <a:srgbClr val="000000"/>
                </a:solidFill>
                <a:latin typeface="+mn-lt"/>
              </a:rPr>
              <a:t>信息统计系统</a:t>
            </a:r>
            <a:endParaRPr kumimoji="1" lang="en-US" altLang="zh-CN" sz="1400" smtClean="0">
              <a:latin typeface="+mn-lt"/>
            </a:endParaRPr>
          </a:p>
          <a:p>
            <a:pPr algn="l" defTabSz="1042988">
              <a:lnSpc>
                <a:spcPct val="150000"/>
              </a:lnSpc>
              <a:spcBef>
                <a:spcPct val="50000"/>
              </a:spcBef>
              <a:buFont typeface="Wingdings" pitchFamily="2" charset="2"/>
              <a:buChar char="n"/>
              <a:tabLst>
                <a:tab pos="522288"/>
              </a:tabLst>
            </a:pPr>
            <a:r>
              <a:rPr kumimoji="1" lang="en-US" altLang="zh-CN" sz="1400" smtClean="0">
                <a:latin typeface="+mn-lt"/>
              </a:rPr>
              <a:t>2007</a:t>
            </a:r>
            <a:r>
              <a:rPr kumimoji="1" lang="zh-CN" altLang="en-US" sz="1400" smtClean="0">
                <a:latin typeface="+mn-lt"/>
              </a:rPr>
              <a:t>建设</a:t>
            </a:r>
            <a:r>
              <a:rPr lang="zh-CN" altLang="en-US" sz="1400" smtClean="0">
                <a:solidFill>
                  <a:srgbClr val="000000"/>
                </a:solidFill>
                <a:latin typeface="+mn-lt"/>
              </a:rPr>
              <a:t>西部</a:t>
            </a:r>
            <a:r>
              <a:rPr lang="zh-CN" altLang="en-US" sz="1400">
                <a:solidFill>
                  <a:srgbClr val="000000"/>
                </a:solidFill>
                <a:latin typeface="+mn-lt"/>
              </a:rPr>
              <a:t>港区电子通关</a:t>
            </a:r>
            <a:r>
              <a:rPr lang="zh-CN" altLang="en-US" sz="1400" smtClean="0">
                <a:solidFill>
                  <a:srgbClr val="000000"/>
                </a:solidFill>
                <a:latin typeface="+mn-lt"/>
              </a:rPr>
              <a:t>平台</a:t>
            </a:r>
            <a:endParaRPr lang="en-US" altLang="zh-CN" sz="1400" smtClean="0">
              <a:solidFill>
                <a:srgbClr val="000000"/>
              </a:solidFill>
              <a:latin typeface="+mn-lt"/>
            </a:endParaRPr>
          </a:p>
          <a:p>
            <a:pPr algn="l" defTabSz="1042988">
              <a:lnSpc>
                <a:spcPct val="150000"/>
              </a:lnSpc>
              <a:spcBef>
                <a:spcPct val="50000"/>
              </a:spcBef>
              <a:buFont typeface="Wingdings" pitchFamily="2" charset="2"/>
              <a:buChar char="n"/>
              <a:tabLst>
                <a:tab pos="522288"/>
              </a:tabLst>
            </a:pPr>
            <a:r>
              <a:rPr kumimoji="1" lang="en-US" altLang="zh-CN" sz="1400" smtClean="0">
                <a:latin typeface="+mn-lt"/>
              </a:rPr>
              <a:t>2007</a:t>
            </a:r>
            <a:r>
              <a:rPr kumimoji="1" lang="zh-CN" altLang="en-US" sz="1400" smtClean="0">
                <a:latin typeface="+mn-lt"/>
              </a:rPr>
              <a:t>年上马地产</a:t>
            </a:r>
            <a:r>
              <a:rPr kumimoji="1" lang="en-US" altLang="zh-CN" sz="1400" smtClean="0">
                <a:latin typeface="+mn-lt"/>
              </a:rPr>
              <a:t>ERP-CRM</a:t>
            </a:r>
            <a:endParaRPr kumimoji="1" lang="zh-CN" altLang="en-US" sz="1400">
              <a:latin typeface="+mn-lt"/>
            </a:endParaRPr>
          </a:p>
          <a:p>
            <a:pPr algn="l" defTabSz="1042988">
              <a:lnSpc>
                <a:spcPct val="150000"/>
              </a:lnSpc>
              <a:spcBef>
                <a:spcPct val="50000"/>
              </a:spcBef>
              <a:buFont typeface="Wingdings" pitchFamily="2" charset="2"/>
              <a:buChar char="n"/>
              <a:tabLst>
                <a:tab pos="522288"/>
              </a:tabLst>
            </a:pPr>
            <a:r>
              <a:rPr kumimoji="1" lang="en-US" altLang="zh-CN" sz="1400" smtClean="0">
                <a:latin typeface="+mn-lt"/>
              </a:rPr>
              <a:t>2007</a:t>
            </a:r>
            <a:r>
              <a:rPr kumimoji="1" lang="zh-CN" altLang="en-US" sz="1400" smtClean="0">
                <a:latin typeface="+mn-lt"/>
              </a:rPr>
              <a:t>年引进</a:t>
            </a:r>
            <a:r>
              <a:rPr lang="zh-CN" altLang="en-US" sz="1400" smtClean="0">
                <a:solidFill>
                  <a:srgbClr val="000000"/>
                </a:solidFill>
                <a:latin typeface="+mn-lt"/>
              </a:rPr>
              <a:t>房地产</a:t>
            </a:r>
            <a:r>
              <a:rPr lang="zh-CN" altLang="en-US" sz="1400">
                <a:solidFill>
                  <a:srgbClr val="000000"/>
                </a:solidFill>
                <a:latin typeface="+mn-lt"/>
              </a:rPr>
              <a:t>销售</a:t>
            </a:r>
            <a:r>
              <a:rPr lang="zh-CN" altLang="en-US" sz="1400" smtClean="0">
                <a:solidFill>
                  <a:srgbClr val="000000"/>
                </a:solidFill>
                <a:latin typeface="+mn-lt"/>
              </a:rPr>
              <a:t>系统</a:t>
            </a:r>
            <a:endParaRPr lang="en-US" altLang="zh-CN" sz="1400" smtClean="0">
              <a:solidFill>
                <a:srgbClr val="000000"/>
              </a:solidFill>
              <a:latin typeface="+mn-lt"/>
            </a:endParaRPr>
          </a:p>
          <a:p>
            <a:pPr algn="l" defTabSz="1042988">
              <a:lnSpc>
                <a:spcPct val="150000"/>
              </a:lnSpc>
              <a:spcBef>
                <a:spcPct val="50000"/>
              </a:spcBef>
              <a:buFont typeface="Wingdings" pitchFamily="2" charset="2"/>
              <a:buChar char="n"/>
              <a:tabLst>
                <a:tab pos="522288"/>
              </a:tabLst>
            </a:pPr>
            <a:r>
              <a:rPr lang="en-US" altLang="zh-CN" sz="1400" smtClean="0">
                <a:solidFill>
                  <a:srgbClr val="000000"/>
                </a:solidFill>
                <a:latin typeface="+mn-lt"/>
              </a:rPr>
              <a:t>2008</a:t>
            </a:r>
            <a:r>
              <a:rPr lang="zh-CN" altLang="en-US" sz="1400" smtClean="0">
                <a:solidFill>
                  <a:srgbClr val="000000"/>
                </a:solidFill>
                <a:latin typeface="+mn-lt"/>
              </a:rPr>
              <a:t>年启动</a:t>
            </a:r>
            <a:r>
              <a:rPr lang="en-US" altLang="zh-CN" sz="1400" smtClean="0">
                <a:solidFill>
                  <a:srgbClr val="000000"/>
                </a:solidFill>
                <a:latin typeface="+mn-lt"/>
              </a:rPr>
              <a:t>K/3</a:t>
            </a:r>
            <a:r>
              <a:rPr lang="zh-CN" altLang="en-US" sz="1400" smtClean="0">
                <a:solidFill>
                  <a:srgbClr val="000000"/>
                </a:solidFill>
                <a:latin typeface="+mn-lt"/>
              </a:rPr>
              <a:t>债务系统和资金管理系统建设</a:t>
            </a:r>
            <a:endParaRPr lang="en-US" altLang="zh-CN" sz="1400" smtClean="0">
              <a:solidFill>
                <a:srgbClr val="000000"/>
              </a:solidFill>
              <a:latin typeface="+mn-lt"/>
            </a:endParaRPr>
          </a:p>
          <a:p>
            <a:pPr algn="l" defTabSz="1042988">
              <a:lnSpc>
                <a:spcPct val="150000"/>
              </a:lnSpc>
              <a:spcBef>
                <a:spcPct val="50000"/>
              </a:spcBef>
              <a:buFont typeface="Wingdings" pitchFamily="2" charset="2"/>
              <a:buChar char="n"/>
              <a:tabLst>
                <a:tab pos="522288"/>
              </a:tabLst>
            </a:pPr>
            <a:r>
              <a:rPr lang="en-US" altLang="zh-CN" sz="1400" smtClean="0">
                <a:solidFill>
                  <a:srgbClr val="000000"/>
                </a:solidFill>
                <a:latin typeface="+mn-lt"/>
              </a:rPr>
              <a:t>2009</a:t>
            </a:r>
            <a:r>
              <a:rPr lang="zh-CN" altLang="en-US" sz="1400" smtClean="0">
                <a:solidFill>
                  <a:srgbClr val="000000"/>
                </a:solidFill>
                <a:latin typeface="+mn-lt"/>
              </a:rPr>
              <a:t>年启动</a:t>
            </a:r>
            <a:r>
              <a:rPr lang="en-US" altLang="zh-CN" sz="1400" smtClean="0">
                <a:solidFill>
                  <a:srgbClr val="000000"/>
                </a:solidFill>
                <a:latin typeface="+mn-lt"/>
              </a:rPr>
              <a:t>EAS</a:t>
            </a:r>
            <a:r>
              <a:rPr lang="zh-CN" altLang="en-US" sz="1400" smtClean="0">
                <a:solidFill>
                  <a:srgbClr val="000000"/>
                </a:solidFill>
                <a:latin typeface="+mn-lt"/>
              </a:rPr>
              <a:t>财务分析系统</a:t>
            </a:r>
            <a:endParaRPr lang="en-US" altLang="zh-CN" sz="1400" smtClean="0">
              <a:solidFill>
                <a:srgbClr val="000000"/>
              </a:solidFill>
              <a:latin typeface="+mn-lt"/>
            </a:endParaRPr>
          </a:p>
          <a:p>
            <a:pPr algn="l" defTabSz="1042988">
              <a:lnSpc>
                <a:spcPct val="150000"/>
              </a:lnSpc>
              <a:spcBef>
                <a:spcPct val="50000"/>
              </a:spcBef>
              <a:buFont typeface="Wingdings" pitchFamily="2" charset="2"/>
              <a:buChar char="n"/>
              <a:tabLst>
                <a:tab pos="522288"/>
              </a:tabLst>
            </a:pPr>
            <a:r>
              <a:rPr kumimoji="1" lang="en-US" altLang="zh-CN" sz="1400" smtClean="0">
                <a:latin typeface="+mn-lt"/>
              </a:rPr>
              <a:t>2009</a:t>
            </a:r>
            <a:r>
              <a:rPr kumimoji="1" lang="zh-CN" altLang="en-US" sz="1400" smtClean="0">
                <a:latin typeface="+mn-lt"/>
              </a:rPr>
              <a:t>年进行综合自动办公系统升级</a:t>
            </a:r>
            <a:r>
              <a:rPr kumimoji="1" lang="en-US" altLang="zh-CN" sz="1400" smtClean="0">
                <a:latin typeface="+mn-lt"/>
              </a:rPr>
              <a:t>v2.0</a:t>
            </a:r>
          </a:p>
          <a:p>
            <a:pPr algn="l" defTabSz="1042988">
              <a:lnSpc>
                <a:spcPct val="150000"/>
              </a:lnSpc>
              <a:spcBef>
                <a:spcPct val="50000"/>
              </a:spcBef>
              <a:buFont typeface="Wingdings" pitchFamily="2" charset="2"/>
              <a:buChar char="n"/>
              <a:tabLst>
                <a:tab pos="522288"/>
              </a:tabLst>
            </a:pPr>
            <a:r>
              <a:rPr kumimoji="1" lang="en-US" altLang="zh-CN" sz="1400" smtClean="0">
                <a:latin typeface="+mn-lt"/>
              </a:rPr>
              <a:t>2010</a:t>
            </a:r>
            <a:r>
              <a:rPr kumimoji="1" lang="zh-CN" altLang="en-US" sz="1400" smtClean="0">
                <a:latin typeface="+mn-lt"/>
              </a:rPr>
              <a:t>年启动知识管理二期项目</a:t>
            </a:r>
            <a:endParaRPr kumimoji="1" lang="en-US" altLang="zh-CN" sz="1400" smtClean="0">
              <a:latin typeface="+mn-lt"/>
            </a:endParaRPr>
          </a:p>
          <a:p>
            <a:pPr algn="l" defTabSz="1042988">
              <a:lnSpc>
                <a:spcPct val="150000"/>
              </a:lnSpc>
              <a:spcBef>
                <a:spcPct val="50000"/>
              </a:spcBef>
              <a:buFont typeface="Wingdings" pitchFamily="2" charset="2"/>
              <a:buChar char="n"/>
              <a:tabLst>
                <a:tab pos="522288"/>
              </a:tabLst>
            </a:pPr>
            <a:r>
              <a:rPr kumimoji="1" lang="en-US" altLang="zh-CN" sz="1400" smtClean="0">
                <a:latin typeface="+mn-lt"/>
              </a:rPr>
              <a:t>2010</a:t>
            </a:r>
            <a:r>
              <a:rPr kumimoji="1" lang="zh-CN" altLang="en-US" sz="1400" smtClean="0">
                <a:latin typeface="+mn-lt"/>
              </a:rPr>
              <a:t>年自主升级安全管理信息系统</a:t>
            </a:r>
            <a:endParaRPr kumimoji="1" lang="en-US" altLang="zh-CN" sz="1400" smtClean="0">
              <a:latin typeface="+mn-lt"/>
            </a:endParaRPr>
          </a:p>
          <a:p>
            <a:pPr algn="l" defTabSz="1042988">
              <a:lnSpc>
                <a:spcPct val="150000"/>
              </a:lnSpc>
              <a:spcBef>
                <a:spcPct val="50000"/>
              </a:spcBef>
              <a:buFont typeface="Wingdings" pitchFamily="2" charset="2"/>
              <a:buChar char="n"/>
              <a:tabLst>
                <a:tab pos="522288"/>
              </a:tabLst>
            </a:pPr>
            <a:r>
              <a:rPr kumimoji="1" lang="en-US" altLang="zh-CN" sz="1400" smtClean="0">
                <a:latin typeface="+mn-lt"/>
              </a:rPr>
              <a:t>2010</a:t>
            </a:r>
            <a:r>
              <a:rPr kumimoji="1" lang="zh-CN" altLang="en-US" sz="1400" smtClean="0">
                <a:latin typeface="+mn-lt"/>
              </a:rPr>
              <a:t>年</a:t>
            </a:r>
            <a:r>
              <a:rPr kumimoji="1" lang="en-US" altLang="zh-CN" sz="1400" smtClean="0">
                <a:latin typeface="+mn-lt"/>
              </a:rPr>
              <a:t>12</a:t>
            </a:r>
            <a:r>
              <a:rPr kumimoji="1" lang="zh-CN" altLang="en-US" sz="1400" smtClean="0">
                <a:latin typeface="+mn-lt"/>
              </a:rPr>
              <a:t>月启动产权管理系统</a:t>
            </a:r>
            <a:endParaRPr kumimoji="1" lang="en-US" altLang="zh-CN" sz="1400" smtClean="0">
              <a:latin typeface="+mn-lt"/>
            </a:endParaRPr>
          </a:p>
          <a:p>
            <a:pPr algn="l" defTabSz="1042988">
              <a:lnSpc>
                <a:spcPct val="150000"/>
              </a:lnSpc>
              <a:spcBef>
                <a:spcPct val="50000"/>
              </a:spcBef>
              <a:buFont typeface="Wingdings" pitchFamily="2" charset="2"/>
              <a:buChar char="n"/>
              <a:tabLst>
                <a:tab pos="522288"/>
              </a:tabLst>
            </a:pPr>
            <a:r>
              <a:rPr kumimoji="1" lang="en-US" altLang="zh-CN" sz="1400" smtClean="0">
                <a:latin typeface="+mn-lt"/>
              </a:rPr>
              <a:t>2012</a:t>
            </a:r>
            <a:r>
              <a:rPr kumimoji="1" lang="zh-CN" altLang="en-US" sz="1400" smtClean="0">
                <a:latin typeface="+mn-lt"/>
              </a:rPr>
              <a:t>年</a:t>
            </a:r>
            <a:r>
              <a:rPr kumimoji="1" lang="en-US" altLang="zh-CN" sz="1400" smtClean="0">
                <a:latin typeface="+mn-lt"/>
              </a:rPr>
              <a:t>5</a:t>
            </a:r>
            <a:r>
              <a:rPr kumimoji="1" lang="zh-CN" altLang="en-US" sz="1400" smtClean="0">
                <a:latin typeface="+mn-lt"/>
              </a:rPr>
              <a:t>月启动综合管理系统</a:t>
            </a:r>
            <a:r>
              <a:rPr kumimoji="1" lang="en-US" altLang="zh-CN" sz="1400" smtClean="0">
                <a:latin typeface="+mn-lt"/>
              </a:rPr>
              <a:t>V3.0</a:t>
            </a:r>
            <a:r>
              <a:rPr kumimoji="1" lang="zh-CN" altLang="en-US" sz="1400" smtClean="0">
                <a:latin typeface="+mn-lt"/>
              </a:rPr>
              <a:t>升级</a:t>
            </a:r>
            <a:endParaRPr kumimoji="1" lang="zh-CN" altLang="en-US" sz="1400">
              <a:latin typeface="+mn-lt"/>
            </a:endParaRPr>
          </a:p>
        </p:txBody>
      </p:sp>
      <p:sp>
        <p:nvSpPr>
          <p:cNvPr id="11" name="Rectangle 8"/>
          <p:cNvSpPr>
            <a:spLocks noChangeArrowheads="1"/>
          </p:cNvSpPr>
          <p:nvPr/>
        </p:nvSpPr>
        <p:spPr bwMode="invGray">
          <a:xfrm>
            <a:off x="6486525" y="1150615"/>
            <a:ext cx="275590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342900" indent="-342900" algn="ctr"/>
            <a:r>
              <a:rPr lang="zh-CN" altLang="en-US" b="1">
                <a:latin typeface="+mn-lt"/>
              </a:rPr>
              <a:t>第三阶段  </a:t>
            </a:r>
            <a:r>
              <a:rPr lang="en-US" altLang="zh-CN" b="1" smtClean="0">
                <a:latin typeface="+mn-lt"/>
              </a:rPr>
              <a:t>2007</a:t>
            </a:r>
            <a:r>
              <a:rPr lang="zh-CN" altLang="en-US" b="1" smtClean="0">
                <a:latin typeface="+mn-lt"/>
              </a:rPr>
              <a:t>年至今 </a:t>
            </a:r>
            <a:endParaRPr lang="zh-CN" altLang="en-US" b="1">
              <a:latin typeface="+mn-lt"/>
            </a:endParaRPr>
          </a:p>
          <a:p>
            <a:pPr marL="342900" indent="-342900" algn="ctr"/>
            <a:r>
              <a:rPr lang="zh-CN" altLang="en-US" b="1">
                <a:latin typeface="+mn-lt"/>
              </a:rPr>
              <a:t>全面提升阶段</a:t>
            </a:r>
          </a:p>
        </p:txBody>
      </p:sp>
    </p:spTree>
    <p:extLst>
      <p:ext uri="{BB962C8B-B14F-4D97-AF65-F5344CB8AC3E}">
        <p14:creationId xmlns:p14="http://schemas.microsoft.com/office/powerpoint/2010/main" val="796178006"/>
      </p:ext>
    </p:extLst>
  </p:cSld>
  <p:clrMapOvr>
    <a:masterClrMapping/>
  </p:clrMapOvr>
  <p:transition>
    <p:split orient="vert"/>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37794" name="Rectangle 2"/>
          <p:cNvSpPr>
            <a:spLocks noGrp="1" noChangeArrowheads="1"/>
          </p:cNvSpPr>
          <p:nvPr>
            <p:ph type="title"/>
          </p:nvPr>
        </p:nvSpPr>
        <p:spPr>
          <a:xfrm>
            <a:off x="90116" y="108223"/>
            <a:ext cx="8136905" cy="792882"/>
          </a:xfrm>
        </p:spPr>
        <p:txBody>
          <a:bodyPr/>
          <a:lstStyle/>
          <a:p>
            <a:pPr lvl="1"/>
            <a:r>
              <a:rPr lang="zh-CN" altLang="en-US" sz="2100" smtClean="0">
                <a:latin typeface="+mn-ea"/>
                <a:ea typeface="+mn-ea"/>
              </a:rPr>
              <a:t>招商局</a:t>
            </a:r>
            <a:r>
              <a:rPr lang="zh-CN" altLang="en-US" sz="2100">
                <a:latin typeface="+mn-ea"/>
                <a:ea typeface="+mn-ea"/>
              </a:rPr>
              <a:t>集团</a:t>
            </a:r>
            <a:r>
              <a:rPr lang="zh-CN" altLang="en-US" sz="2100" smtClean="0">
                <a:latin typeface="+mn-ea"/>
                <a:ea typeface="+mn-ea"/>
              </a:rPr>
              <a:t>的业务和管理特点，使其信息化建设面临难以集中</a:t>
            </a:r>
            <a:r>
              <a:rPr lang="zh-CN" altLang="en-US" sz="2100">
                <a:latin typeface="+mn-ea"/>
                <a:ea typeface="+mn-ea"/>
              </a:rPr>
              <a:t>、统一、</a:t>
            </a:r>
            <a:r>
              <a:rPr lang="zh-CN" altLang="en-US" sz="2100" smtClean="0">
                <a:latin typeface="+mn-ea"/>
                <a:ea typeface="+mn-ea"/>
              </a:rPr>
              <a:t>集成、一体化建设的困境</a:t>
            </a:r>
            <a:endParaRPr lang="zh-CN" altLang="en-US" sz="2100">
              <a:latin typeface="+mn-ea"/>
              <a:ea typeface="+mn-ea"/>
            </a:endParaRPr>
          </a:p>
        </p:txBody>
      </p:sp>
      <p:graphicFrame>
        <p:nvGraphicFramePr>
          <p:cNvPr id="2337850" name="Group 58"/>
          <p:cNvGraphicFramePr>
            <a:graphicFrameLocks noGrp="1"/>
          </p:cNvGraphicFramePr>
          <p:nvPr>
            <p:ph idx="1"/>
            <p:extLst>
              <p:ext uri="{D42A27DB-BD31-4B8C-83A1-F6EECF244321}">
                <p14:modId xmlns:p14="http://schemas.microsoft.com/office/powerpoint/2010/main" val="2314057009"/>
              </p:ext>
            </p:extLst>
          </p:nvPr>
        </p:nvGraphicFramePr>
        <p:xfrm>
          <a:off x="282367" y="1044326"/>
          <a:ext cx="10104893" cy="6182736"/>
        </p:xfrm>
        <a:graphic>
          <a:graphicData uri="http://schemas.openxmlformats.org/drawingml/2006/table">
            <a:tbl>
              <a:tblPr/>
              <a:tblGrid>
                <a:gridCol w="1199295"/>
                <a:gridCol w="4947555"/>
                <a:gridCol w="3958043"/>
              </a:tblGrid>
              <a:tr h="247444">
                <a:tc>
                  <a:txBody>
                    <a:bodyPr vert="horz" wrap="square"/>
                    <a:lstStyle/>
                    <a:p>
                      <a:pPr marL="0" marR="0" lvl="0" indent="0" algn="ctr" defTabSz="914400" rtl="0" eaLnBrk="1" fontAlgn="base" latinLnBrk="0" hangingPunct="1">
                        <a:lnSpc>
                          <a:spcPct val="100000"/>
                        </a:lnSpc>
                        <a:spcBef>
                          <a:spcPct val="20000"/>
                        </a:spcBef>
                        <a:spcAft>
                          <a:spcPct val="0"/>
                        </a:spcAft>
                        <a:buClr>
                          <a:srgbClr val="003399"/>
                        </a:buClr>
                        <a:buSzPct val="80000"/>
                        <a:buFont typeface="Wingdings" pitchFamily="2" charset="2"/>
                        <a:buNone/>
                      </a:pPr>
                      <a:r>
                        <a:rPr kumimoji="0" lang="zh-CN" altLang="en-US" sz="1600" b="1" i="0" u="none" strike="noStrike" cap="none" normalizeH="0" baseline="0" smtClean="0">
                          <a:ln>
                            <a:noFill/>
                          </a:ln>
                          <a:solidFill>
                            <a:schemeClr val="bg1"/>
                          </a:solidFill>
                          <a:effectLst/>
                          <a:latin typeface="+mn-lt"/>
                          <a:ea typeface="+mn-ea"/>
                          <a:cs typeface="微软雅黑" pitchFamily="34" charset="-122"/>
                        </a:rPr>
                        <a:t>范围</a:t>
                      </a:r>
                    </a:p>
                  </a:txBody>
                  <a:tcPr marL="80201" marR="80201" marT="37806" marB="37806" anchor="ctr" horzOverflow="overflow">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003399"/>
                        </a:buClr>
                        <a:buSzPct val="80000"/>
                        <a:buFont typeface="Wingdings" pitchFamily="2" charset="2"/>
                        <a:buNone/>
                      </a:pPr>
                      <a:r>
                        <a:rPr kumimoji="0" lang="zh-CN" altLang="en-US" sz="1600" b="1" i="0" u="none" strike="noStrike" cap="none" normalizeH="0" baseline="0" smtClean="0">
                          <a:ln>
                            <a:noFill/>
                          </a:ln>
                          <a:solidFill>
                            <a:schemeClr val="bg1"/>
                          </a:solidFill>
                          <a:effectLst/>
                          <a:latin typeface="+mn-lt"/>
                          <a:ea typeface="+mn-ea"/>
                          <a:cs typeface="微软雅黑" pitchFamily="34" charset="-122"/>
                        </a:rPr>
                        <a:t>管理复杂性  </a:t>
                      </a:r>
                    </a:p>
                  </a:txBody>
                  <a:tcPr marL="80201" marR="80201" marT="37806" marB="3780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003399"/>
                        </a:buClr>
                        <a:buSzPct val="80000"/>
                        <a:buFont typeface="Wingdings" pitchFamily="2" charset="2"/>
                        <a:buNone/>
                      </a:pPr>
                      <a:r>
                        <a:rPr kumimoji="0" lang="en-US" altLang="zh-CN" sz="1600" b="1" i="0" u="none" strike="noStrike" cap="none" normalizeH="0" baseline="0" smtClean="0">
                          <a:ln>
                            <a:noFill/>
                          </a:ln>
                          <a:solidFill>
                            <a:schemeClr val="bg1"/>
                          </a:solidFill>
                          <a:effectLst/>
                          <a:latin typeface="+mn-lt"/>
                          <a:ea typeface="+mn-ea"/>
                          <a:cs typeface="微软雅黑" pitchFamily="34" charset="-122"/>
                        </a:rPr>
                        <a:t>IT</a:t>
                      </a:r>
                      <a:r>
                        <a:rPr kumimoji="0" lang="zh-CN" altLang="en-US" sz="1600" b="1" i="0" u="none" strike="noStrike" cap="none" normalizeH="0" baseline="0" smtClean="0">
                          <a:ln>
                            <a:noFill/>
                          </a:ln>
                          <a:solidFill>
                            <a:schemeClr val="bg1"/>
                          </a:solidFill>
                          <a:effectLst/>
                          <a:latin typeface="+mn-lt"/>
                          <a:ea typeface="+mn-ea"/>
                          <a:cs typeface="微软雅黑" pitchFamily="34" charset="-122"/>
                        </a:rPr>
                        <a:t>复杂性</a:t>
                      </a:r>
                    </a:p>
                  </a:txBody>
                  <a:tcPr marL="80201" marR="80201" marT="37806" marB="3780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solidFill>
                  </a:tcPr>
                </a:tc>
              </a:tr>
              <a:tr h="1045946">
                <a:tc>
                  <a:txBody>
                    <a:bodyPr vert="horz" wrap="square"/>
                    <a:lstStyle/>
                    <a:p>
                      <a:pPr marL="0" marR="0" lvl="0" indent="0" algn="ctr" defTabSz="914400" rtl="0" eaLnBrk="1" fontAlgn="base" latinLnBrk="0" hangingPunct="1">
                        <a:lnSpc>
                          <a:spcPct val="100000"/>
                        </a:lnSpc>
                        <a:spcBef>
                          <a:spcPct val="0"/>
                        </a:spcBef>
                        <a:spcAft>
                          <a:spcPct val="0"/>
                        </a:spcAft>
                        <a:buClr>
                          <a:srgbClr val="003399"/>
                        </a:buClr>
                        <a:buSzPct val="80000"/>
                        <a:buFont typeface="Wingdings" pitchFamily="2" charset="2"/>
                        <a:buNone/>
                      </a:pPr>
                      <a:r>
                        <a:rPr kumimoji="0" lang="zh-CN" altLang="en-US" sz="1600" b="1" i="0" u="none" strike="noStrike" cap="none" normalizeH="0" baseline="0" smtClean="0">
                          <a:ln>
                            <a:noFill/>
                          </a:ln>
                          <a:solidFill>
                            <a:schemeClr val="bg1"/>
                          </a:solidFill>
                          <a:effectLst/>
                          <a:latin typeface="+mn-lt"/>
                          <a:ea typeface="+mn-ea"/>
                          <a:cs typeface="微软雅黑" pitchFamily="34" charset="-122"/>
                        </a:rPr>
                        <a:t>业务特点</a:t>
                      </a:r>
                    </a:p>
                  </a:txBody>
                  <a:tcPr marL="80201" marR="80201" marT="37806" marB="37806" anchor="ctr" horzOverflow="overflow">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solidFill>
                  </a:tcPr>
                </a:tc>
                <a:tc>
                  <a:txBody>
                    <a:bodyPr vert="horz" wrap="square"/>
                    <a:lstStyle/>
                    <a:p>
                      <a:pPr marL="0" marR="0" lvl="0" indent="0" algn="l" defTabSz="914400" rtl="0" eaLnBrk="1" fontAlgn="base" latinLnBrk="0" hangingPunct="1">
                        <a:lnSpc>
                          <a:spcPct val="100000"/>
                        </a:lnSpc>
                        <a:spcBef>
                          <a:spcPct val="0"/>
                        </a:spcBef>
                        <a:spcAft>
                          <a:spcPct val="0"/>
                        </a:spcAft>
                        <a:buClr>
                          <a:schemeClr val="bg2"/>
                        </a:buClr>
                        <a:buSzPct val="80000"/>
                        <a:buFont typeface="Arial" pitchFamily="34" charset="0"/>
                        <a:buNone/>
                      </a:pPr>
                      <a:r>
                        <a:rPr kumimoji="0" lang="zh-CN" altLang="en-US" sz="1400" b="0" i="0" u="none" strike="noStrike" cap="none" normalizeH="0" baseline="0" smtClean="0">
                          <a:ln>
                            <a:noFill/>
                          </a:ln>
                          <a:solidFill>
                            <a:srgbClr val="C00000"/>
                          </a:solidFill>
                          <a:effectLst/>
                          <a:latin typeface="+mn-lt"/>
                          <a:ea typeface="+mn-ea"/>
                          <a:cs typeface="微软雅黑" pitchFamily="34" charset="-122"/>
                        </a:rPr>
                        <a:t>涉及</a:t>
                      </a:r>
                      <a:r>
                        <a:rPr kumimoji="0" lang="en-US" altLang="zh-CN" sz="1400" b="0" i="0" u="none" strike="noStrike" cap="none" normalizeH="0" baseline="0" smtClean="0">
                          <a:ln>
                            <a:noFill/>
                          </a:ln>
                          <a:solidFill>
                            <a:srgbClr val="C00000"/>
                          </a:solidFill>
                          <a:effectLst/>
                          <a:latin typeface="+mn-lt"/>
                          <a:ea typeface="+mn-ea"/>
                          <a:cs typeface="微软雅黑" pitchFamily="34" charset="-122"/>
                        </a:rPr>
                        <a:t>3</a:t>
                      </a:r>
                      <a:r>
                        <a:rPr kumimoji="0" lang="zh-CN" altLang="en-US" sz="1400" b="0" i="0" u="none" strike="noStrike" cap="none" normalizeH="0" baseline="0" smtClean="0">
                          <a:ln>
                            <a:noFill/>
                          </a:ln>
                          <a:solidFill>
                            <a:srgbClr val="C00000"/>
                          </a:solidFill>
                          <a:effectLst/>
                          <a:latin typeface="+mn-lt"/>
                          <a:ea typeface="+mn-ea"/>
                          <a:cs typeface="微软雅黑" pitchFamily="34" charset="-122"/>
                        </a:rPr>
                        <a:t>大核心产业，覆盖</a:t>
                      </a:r>
                      <a:r>
                        <a:rPr kumimoji="0" lang="en-US" altLang="zh-CN" sz="1400" b="0" i="0" u="none" strike="noStrike" cap="none" normalizeH="0" baseline="0" smtClean="0">
                          <a:ln>
                            <a:noFill/>
                          </a:ln>
                          <a:solidFill>
                            <a:srgbClr val="C00000"/>
                          </a:solidFill>
                          <a:effectLst/>
                          <a:latin typeface="+mn-lt"/>
                          <a:ea typeface="+mn-ea"/>
                          <a:cs typeface="微软雅黑" pitchFamily="34" charset="-122"/>
                        </a:rPr>
                        <a:t>18</a:t>
                      </a:r>
                      <a:r>
                        <a:rPr kumimoji="0" lang="zh-CN" altLang="en-US" sz="1400" b="0" i="0" u="none" strike="noStrike" cap="none" normalizeH="0" baseline="0" smtClean="0">
                          <a:ln>
                            <a:noFill/>
                          </a:ln>
                          <a:solidFill>
                            <a:srgbClr val="C00000"/>
                          </a:solidFill>
                          <a:effectLst/>
                          <a:latin typeface="+mn-lt"/>
                          <a:ea typeface="+mn-ea"/>
                          <a:cs typeface="微软雅黑" pitchFamily="34" charset="-122"/>
                        </a:rPr>
                        <a:t>个行业</a:t>
                      </a:r>
                    </a:p>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交通运输及相关基础设施建设、经营与服务（港口、公路、能源运输及物流、修船及海洋工程）；</a:t>
                      </a:r>
                    </a:p>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金融投资与管理 </a:t>
                      </a:r>
                      <a:r>
                        <a:rPr kumimoji="0" lang="en-US" altLang="zh-CN" sz="1400" b="0" i="0" u="none" strike="noStrike" cap="none" normalizeH="0" baseline="0" smtClean="0">
                          <a:ln>
                            <a:noFill/>
                          </a:ln>
                          <a:solidFill>
                            <a:schemeClr val="tx1"/>
                          </a:solidFill>
                          <a:effectLst/>
                          <a:latin typeface="+mn-lt"/>
                          <a:ea typeface="+mn-ea"/>
                          <a:cs typeface="微软雅黑" pitchFamily="34" charset="-122"/>
                        </a:rPr>
                        <a:t>;</a:t>
                      </a:r>
                    </a:p>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房地产开发与经营等面临成本和市场的压力，需要精细化管理</a:t>
                      </a:r>
                    </a:p>
                  </a:txBody>
                  <a:tcPr marL="80201" marR="80201" marT="37806" marB="3780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各行业业务系统的多样性</a:t>
                      </a:r>
                      <a:endParaRPr kumimoji="0" lang="en-US" altLang="zh-CN" sz="1400" b="0" i="0" u="none" strike="noStrike" cap="none" normalizeH="0" baseline="0" smtClean="0">
                        <a:ln>
                          <a:noFill/>
                        </a:ln>
                        <a:solidFill>
                          <a:schemeClr val="tx1"/>
                        </a:solidFill>
                        <a:effectLst/>
                        <a:latin typeface="+mn-lt"/>
                        <a:ea typeface="+mn-ea"/>
                        <a:cs typeface="微软雅黑" pitchFamily="34" charset="-122"/>
                      </a:endParaRPr>
                    </a:p>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集团财务与业务系统的集成</a:t>
                      </a:r>
                    </a:p>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集团决策分析基于异构系统取数</a:t>
                      </a:r>
                    </a:p>
                  </a:txBody>
                  <a:tcPr marL="80201" marR="80201" marT="37806" marB="3780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9915">
                <a:tc>
                  <a:txBody>
                    <a:bodyPr vert="horz" wrap="square"/>
                    <a:lstStyle/>
                    <a:p>
                      <a:pPr marL="0" marR="0" lvl="0" indent="0" algn="ctr" defTabSz="914400" rtl="0" eaLnBrk="1" fontAlgn="base" latinLnBrk="0" hangingPunct="1">
                        <a:lnSpc>
                          <a:spcPct val="100000"/>
                        </a:lnSpc>
                        <a:spcBef>
                          <a:spcPct val="0"/>
                        </a:spcBef>
                        <a:spcAft>
                          <a:spcPct val="0"/>
                        </a:spcAft>
                        <a:buClr>
                          <a:srgbClr val="003399"/>
                        </a:buClr>
                        <a:buSzPct val="80000"/>
                        <a:buFont typeface="Wingdings" pitchFamily="2" charset="2"/>
                        <a:buNone/>
                      </a:pPr>
                      <a:r>
                        <a:rPr kumimoji="0" lang="zh-CN" altLang="en-US" sz="1600" b="1" i="0" u="none" strike="noStrike" cap="none" normalizeH="0" baseline="0" smtClean="0">
                          <a:ln>
                            <a:noFill/>
                          </a:ln>
                          <a:solidFill>
                            <a:schemeClr val="bg1"/>
                          </a:solidFill>
                          <a:effectLst/>
                          <a:latin typeface="+mn-lt"/>
                          <a:ea typeface="+mn-ea"/>
                          <a:cs typeface="微软雅黑" pitchFamily="34" charset="-122"/>
                        </a:rPr>
                        <a:t>地域分布</a:t>
                      </a:r>
                    </a:p>
                  </a:txBody>
                  <a:tcPr marL="80201" marR="80201" marT="37806" marB="37806" anchor="ctr" horzOverflow="overflow">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solidFill>
                  </a:tcPr>
                </a:tc>
                <a:tc>
                  <a:txBody>
                    <a:bodyPr vert="horz" wrap="square"/>
                    <a:lstStyle/>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内地：深圳、上海、重庆、北京、漳州等</a:t>
                      </a:r>
                    </a:p>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香港、东南亚</a:t>
                      </a:r>
                    </a:p>
                  </a:txBody>
                  <a:tcPr marL="80201" marR="80201" marT="37806" marB="3780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南北方、香港的网络和数据同步</a:t>
                      </a:r>
                    </a:p>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endParaRPr kumimoji="0" lang="en-US" altLang="zh-CN" sz="1400" b="0" i="0" u="none" strike="noStrike" cap="none" normalizeH="0" baseline="0" smtClean="0">
                        <a:ln>
                          <a:noFill/>
                        </a:ln>
                        <a:solidFill>
                          <a:schemeClr val="tx1"/>
                        </a:solidFill>
                        <a:effectLst/>
                        <a:latin typeface="+mn-lt"/>
                        <a:ea typeface="+mn-ea"/>
                        <a:cs typeface="微软雅黑" pitchFamily="34" charset="-122"/>
                      </a:endParaRPr>
                    </a:p>
                  </a:txBody>
                  <a:tcPr marL="80201" marR="80201" marT="37806" marB="3780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55259">
                <a:tc>
                  <a:txBody>
                    <a:bodyPr vert="horz" wrap="square"/>
                    <a:lstStyle/>
                    <a:p>
                      <a:pPr marL="0" marR="0" lvl="0" indent="0" algn="ctr" defTabSz="914400" rtl="0" eaLnBrk="1" fontAlgn="base" latinLnBrk="0" hangingPunct="1">
                        <a:lnSpc>
                          <a:spcPct val="100000"/>
                        </a:lnSpc>
                        <a:spcBef>
                          <a:spcPct val="0"/>
                        </a:spcBef>
                        <a:spcAft>
                          <a:spcPct val="0"/>
                        </a:spcAft>
                        <a:buClr>
                          <a:srgbClr val="003399"/>
                        </a:buClr>
                        <a:buSzPct val="80000"/>
                        <a:buFont typeface="Wingdings" pitchFamily="2" charset="2"/>
                        <a:buNone/>
                      </a:pPr>
                      <a:r>
                        <a:rPr kumimoji="0" lang="zh-CN" altLang="en-US" sz="1600" b="1" i="0" u="none" strike="noStrike" cap="none" normalizeH="0" baseline="0" smtClean="0">
                          <a:ln>
                            <a:noFill/>
                          </a:ln>
                          <a:solidFill>
                            <a:schemeClr val="bg1"/>
                          </a:solidFill>
                          <a:effectLst/>
                          <a:latin typeface="+mn-lt"/>
                          <a:ea typeface="+mn-ea"/>
                          <a:cs typeface="微软雅黑" pitchFamily="34" charset="-122"/>
                        </a:rPr>
                        <a:t>股权关系</a:t>
                      </a:r>
                    </a:p>
                  </a:txBody>
                  <a:tcPr marL="80201" marR="80201" marT="37806" marB="37806" anchor="ctr" horzOverflow="overflow">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solidFill>
                  </a:tcPr>
                </a:tc>
                <a:tc>
                  <a:txBody>
                    <a:bodyPr vert="horz" wrap="square"/>
                    <a:lstStyle/>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rgbClr val="C00000"/>
                          </a:solidFill>
                          <a:effectLst/>
                          <a:latin typeface="+mn-lt"/>
                          <a:ea typeface="+mn-ea"/>
                          <a:cs typeface="微软雅黑" pitchFamily="34" charset="-122"/>
                        </a:rPr>
                        <a:t>股权关系复杂，存在交叉持股</a:t>
                      </a:r>
                      <a:r>
                        <a:rPr kumimoji="0" lang="zh-CN" altLang="en-US" sz="1400" b="0" i="0" u="none" strike="noStrike" cap="none" normalizeH="0" baseline="0" smtClean="0">
                          <a:ln>
                            <a:noFill/>
                          </a:ln>
                          <a:solidFill>
                            <a:schemeClr val="tx1"/>
                          </a:solidFill>
                          <a:effectLst/>
                          <a:latin typeface="+mn-lt"/>
                          <a:ea typeface="+mn-ea"/>
                          <a:cs typeface="微软雅黑" pitchFamily="34" charset="-122"/>
                        </a:rPr>
                        <a:t>，存在内部关联交易</a:t>
                      </a:r>
                    </a:p>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资本市场活跃，存在资产重组</a:t>
                      </a:r>
                    </a:p>
                  </a:txBody>
                  <a:tcPr marL="80201" marR="80201" marT="37806" marB="3780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按组织、行业、区域</a:t>
                      </a:r>
                    </a:p>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合并报表对组织的柔性</a:t>
                      </a:r>
                    </a:p>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合并报表对关联交易的处理</a:t>
                      </a:r>
                    </a:p>
                  </a:txBody>
                  <a:tcPr marL="80201" marR="80201" marT="37806" marB="3780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55259">
                <a:tc>
                  <a:txBody>
                    <a:bodyPr vert="horz" wrap="square"/>
                    <a:lstStyle/>
                    <a:p>
                      <a:pPr marL="0" marR="0" lvl="0" indent="0" algn="ctr" defTabSz="914400" rtl="0" eaLnBrk="1" fontAlgn="base" latinLnBrk="0" hangingPunct="1">
                        <a:lnSpc>
                          <a:spcPct val="100000"/>
                        </a:lnSpc>
                        <a:spcBef>
                          <a:spcPct val="0"/>
                        </a:spcBef>
                        <a:spcAft>
                          <a:spcPct val="0"/>
                        </a:spcAft>
                        <a:buClr>
                          <a:srgbClr val="003399"/>
                        </a:buClr>
                        <a:buSzPct val="80000"/>
                        <a:buFont typeface="Wingdings" pitchFamily="2" charset="2"/>
                        <a:buNone/>
                      </a:pPr>
                      <a:r>
                        <a:rPr kumimoji="0" lang="zh-CN" altLang="en-US" sz="1600" b="1" i="0" u="none" strike="noStrike" cap="none" normalizeH="0" baseline="0" smtClean="0">
                          <a:ln>
                            <a:noFill/>
                          </a:ln>
                          <a:solidFill>
                            <a:schemeClr val="bg1"/>
                          </a:solidFill>
                          <a:effectLst/>
                          <a:latin typeface="+mn-lt"/>
                          <a:ea typeface="+mn-ea"/>
                          <a:cs typeface="微软雅黑" pitchFamily="34" charset="-122"/>
                        </a:rPr>
                        <a:t>管控特点</a:t>
                      </a:r>
                    </a:p>
                  </a:txBody>
                  <a:tcPr marL="80201" marR="80201" marT="37806" marB="37806" anchor="ctr" horzOverflow="overflow">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solidFill>
                  </a:tcPr>
                </a:tc>
                <a:tc>
                  <a:txBody>
                    <a:bodyPr vert="horz" wrap="square"/>
                    <a:lstStyle/>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rgbClr val="C00000"/>
                          </a:solidFill>
                          <a:effectLst/>
                          <a:latin typeface="+mn-lt"/>
                          <a:ea typeface="+mn-ea"/>
                          <a:cs typeface="微软雅黑" pitchFamily="34" charset="-122"/>
                        </a:rPr>
                        <a:t>管控链很长，</a:t>
                      </a:r>
                      <a:r>
                        <a:rPr kumimoji="0" lang="en-US" altLang="zh-CN" sz="1400" b="0" i="0" u="none" strike="noStrike" cap="none" normalizeH="0" baseline="0" smtClean="0">
                          <a:ln>
                            <a:noFill/>
                          </a:ln>
                          <a:solidFill>
                            <a:srgbClr val="C00000"/>
                          </a:solidFill>
                          <a:effectLst/>
                          <a:latin typeface="+mn-lt"/>
                          <a:ea typeface="+mn-ea"/>
                          <a:cs typeface="微软雅黑" pitchFamily="34" charset="-122"/>
                        </a:rPr>
                        <a:t>800</a:t>
                      </a:r>
                      <a:r>
                        <a:rPr kumimoji="0" lang="zh-CN" altLang="en-US" sz="1400" b="0" i="0" u="none" strike="noStrike" cap="none" normalizeH="0" baseline="0" smtClean="0">
                          <a:ln>
                            <a:noFill/>
                          </a:ln>
                          <a:solidFill>
                            <a:srgbClr val="C00000"/>
                          </a:solidFill>
                          <a:effectLst/>
                          <a:latin typeface="+mn-lt"/>
                          <a:ea typeface="+mn-ea"/>
                          <a:cs typeface="微软雅黑" pitchFamily="34" charset="-122"/>
                        </a:rPr>
                        <a:t>多家法人组织，多数分布内地</a:t>
                      </a:r>
                      <a:r>
                        <a:rPr kumimoji="0" lang="zh-CN" altLang="en-US" sz="1400" b="0" i="0" u="none" strike="noStrike" cap="none" normalizeH="0" baseline="0" smtClean="0">
                          <a:ln>
                            <a:noFill/>
                          </a:ln>
                          <a:solidFill>
                            <a:schemeClr val="tx1"/>
                          </a:solidFill>
                          <a:effectLst/>
                          <a:latin typeface="+mn-lt"/>
                          <a:ea typeface="+mn-ea"/>
                          <a:cs typeface="微软雅黑" pitchFamily="34" charset="-122"/>
                        </a:rPr>
                        <a:t>，发展阶段，持股比例各不相同，业务规模庞大，发展迅速，管控难度较大。</a:t>
                      </a:r>
                    </a:p>
                  </a:txBody>
                  <a:tcPr marL="80201" marR="80201" marT="37806" marB="3780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按产业、按行业、按法人的具体发展阶段和持股比例、管理成熟度与主业的关系和对集团的收益风险设计不同的管控模式。</a:t>
                      </a:r>
                    </a:p>
                  </a:txBody>
                  <a:tcPr marL="80201" marR="80201" marT="37806" marB="3780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45946">
                <a:tc>
                  <a:txBody>
                    <a:bodyPr vert="horz" wrap="square"/>
                    <a:lstStyle/>
                    <a:p>
                      <a:pPr marL="0" marR="0" lvl="0" indent="0" algn="ctr" defTabSz="914400" rtl="0" eaLnBrk="1" fontAlgn="base" latinLnBrk="0" hangingPunct="1">
                        <a:lnSpc>
                          <a:spcPct val="100000"/>
                        </a:lnSpc>
                        <a:spcBef>
                          <a:spcPct val="0"/>
                        </a:spcBef>
                        <a:spcAft>
                          <a:spcPct val="0"/>
                        </a:spcAft>
                        <a:buClr>
                          <a:srgbClr val="003399"/>
                        </a:buClr>
                        <a:buSzPct val="80000"/>
                        <a:buFont typeface="Wingdings" pitchFamily="2" charset="2"/>
                        <a:buNone/>
                      </a:pPr>
                      <a:r>
                        <a:rPr kumimoji="0" lang="zh-CN" altLang="en-US" sz="1600" b="1" i="0" u="none" strike="noStrike" cap="none" normalizeH="0" baseline="0" smtClean="0">
                          <a:ln>
                            <a:noFill/>
                          </a:ln>
                          <a:solidFill>
                            <a:schemeClr val="bg1"/>
                          </a:solidFill>
                          <a:effectLst/>
                          <a:latin typeface="+mn-lt"/>
                          <a:ea typeface="+mn-ea"/>
                          <a:cs typeface="微软雅黑" pitchFamily="34" charset="-122"/>
                        </a:rPr>
                        <a:t>治理环境</a:t>
                      </a:r>
                    </a:p>
                  </a:txBody>
                  <a:tcPr marL="80201" marR="80201" marT="37806" marB="37806" anchor="ctr" horzOverflow="overflow">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solidFill>
                  </a:tcPr>
                </a:tc>
                <a:tc>
                  <a:txBody>
                    <a:bodyPr vert="horz" wrap="square"/>
                    <a:lstStyle/>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国资委所属一级央企，国内注册，驻地香港</a:t>
                      </a:r>
                    </a:p>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en-US" altLang="zh-CN" sz="1400" b="0" i="0" u="none" strike="noStrike" cap="none" normalizeH="0" baseline="0" smtClean="0">
                          <a:ln>
                            <a:noFill/>
                          </a:ln>
                          <a:solidFill>
                            <a:schemeClr val="tx1"/>
                          </a:solidFill>
                          <a:effectLst/>
                          <a:latin typeface="+mn-lt"/>
                          <a:ea typeface="+mn-ea"/>
                          <a:cs typeface="微软雅黑" pitchFamily="34" charset="-122"/>
                        </a:rPr>
                        <a:t>16</a:t>
                      </a:r>
                      <a:r>
                        <a:rPr kumimoji="0" lang="zh-CN" altLang="en-US" sz="1400" b="0" i="0" u="none" strike="noStrike" cap="none" normalizeH="0" baseline="0" smtClean="0">
                          <a:ln>
                            <a:noFill/>
                          </a:ln>
                          <a:solidFill>
                            <a:schemeClr val="tx1"/>
                          </a:solidFill>
                          <a:effectLst/>
                          <a:latin typeface="+mn-lt"/>
                          <a:ea typeface="+mn-ea"/>
                          <a:cs typeface="微软雅黑" pitchFamily="34" charset="-122"/>
                        </a:rPr>
                        <a:t>家上市公司，子公司在多国注册，分别在香港联交所、上交所、深交所、新加坡上市。涉及多国法律、财税制度，多种会计准则，治理规则、财报披露对象和监管主体多样化</a:t>
                      </a:r>
                      <a:r>
                        <a:rPr kumimoji="0" lang="en-US" altLang="zh-CN" sz="1400" b="0" i="0" u="none" strike="noStrike" cap="none" normalizeH="0" baseline="0" smtClean="0">
                          <a:ln>
                            <a:noFill/>
                          </a:ln>
                          <a:solidFill>
                            <a:schemeClr val="tx1"/>
                          </a:solidFill>
                          <a:effectLst/>
                          <a:latin typeface="+mn-lt"/>
                          <a:ea typeface="+mn-ea"/>
                          <a:cs typeface="微软雅黑" pitchFamily="34" charset="-122"/>
                        </a:rPr>
                        <a:t>-</a:t>
                      </a:r>
                      <a:r>
                        <a:rPr kumimoji="0" lang="zh-CN" altLang="en-US" sz="1400" b="0" i="0" u="none" strike="noStrike" cap="none" normalizeH="0" baseline="0" smtClean="0">
                          <a:ln>
                            <a:noFill/>
                          </a:ln>
                          <a:solidFill>
                            <a:schemeClr val="tx1"/>
                          </a:solidFill>
                          <a:effectLst/>
                          <a:latin typeface="+mn-lt"/>
                          <a:ea typeface="+mn-ea"/>
                          <a:cs typeface="微软雅黑" pitchFamily="34" charset="-122"/>
                        </a:rPr>
                        <a:t>国资委、证监会等</a:t>
                      </a:r>
                    </a:p>
                  </a:txBody>
                  <a:tcPr marL="80201" marR="80201" marT="37806" marB="3780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多种会计准则、多核算体系、多报告主体的财报披露和附注</a:t>
                      </a:r>
                    </a:p>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多会计准则、多级子公司的预算编制和合并、控制</a:t>
                      </a:r>
                    </a:p>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上市公司治理规则对集中管控有限制</a:t>
                      </a:r>
                    </a:p>
                  </a:txBody>
                  <a:tcPr marL="80201" marR="80201" marT="37806" marB="3780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55259">
                <a:tc>
                  <a:txBody>
                    <a:bodyPr vert="horz" wrap="square"/>
                    <a:lstStyle/>
                    <a:p>
                      <a:pPr marL="0" marR="0" lvl="0" indent="0" algn="ctr" defTabSz="914400" rtl="0" eaLnBrk="1" fontAlgn="base" latinLnBrk="0" hangingPunct="1">
                        <a:lnSpc>
                          <a:spcPct val="100000"/>
                        </a:lnSpc>
                        <a:spcBef>
                          <a:spcPct val="0"/>
                        </a:spcBef>
                        <a:spcAft>
                          <a:spcPct val="0"/>
                        </a:spcAft>
                        <a:buClr>
                          <a:srgbClr val="003399"/>
                        </a:buClr>
                        <a:buSzPct val="80000"/>
                        <a:buFont typeface="Wingdings" pitchFamily="2" charset="2"/>
                        <a:buNone/>
                      </a:pPr>
                      <a:r>
                        <a:rPr kumimoji="0" lang="zh-CN" altLang="en-US" sz="1600" b="1" i="0" u="none" strike="noStrike" cap="none" normalizeH="0" baseline="0" smtClean="0">
                          <a:ln>
                            <a:noFill/>
                          </a:ln>
                          <a:solidFill>
                            <a:schemeClr val="bg1"/>
                          </a:solidFill>
                          <a:effectLst/>
                          <a:latin typeface="+mn-lt"/>
                          <a:ea typeface="+mn-ea"/>
                          <a:cs typeface="微软雅黑" pitchFamily="34" charset="-122"/>
                        </a:rPr>
                        <a:t>集团战略</a:t>
                      </a:r>
                    </a:p>
                  </a:txBody>
                  <a:tcPr marL="80201" marR="80201" marT="37806" marB="37806" anchor="ctr" horzOverflow="overflow">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solidFill>
                  </a:tcPr>
                </a:tc>
                <a:tc>
                  <a:txBody>
                    <a:bodyPr vert="horz" wrap="square"/>
                    <a:lstStyle/>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一级公司、大二级公司</a:t>
                      </a:r>
                      <a:r>
                        <a:rPr kumimoji="0" lang="en-US" altLang="zh-CN" sz="1400" b="0" i="0" u="none" strike="noStrike" cap="none" normalizeH="0" baseline="0" smtClean="0">
                          <a:ln>
                            <a:noFill/>
                          </a:ln>
                          <a:solidFill>
                            <a:schemeClr val="tx1"/>
                          </a:solidFill>
                          <a:effectLst/>
                          <a:latin typeface="+mn-lt"/>
                          <a:ea typeface="+mn-ea"/>
                          <a:cs typeface="微软雅黑" pitchFamily="34" charset="-122"/>
                        </a:rPr>
                        <a:t>10</a:t>
                      </a:r>
                      <a:r>
                        <a:rPr kumimoji="0" lang="zh-CN" altLang="en-US" sz="1400" b="0" i="0" u="none" strike="noStrike" cap="none" normalizeH="0" baseline="0" smtClean="0">
                          <a:ln>
                            <a:noFill/>
                          </a:ln>
                          <a:solidFill>
                            <a:schemeClr val="tx1"/>
                          </a:solidFill>
                          <a:effectLst/>
                          <a:latin typeface="+mn-lt"/>
                          <a:ea typeface="+mn-ea"/>
                          <a:cs typeface="微软雅黑" pitchFamily="34" charset="-122"/>
                        </a:rPr>
                        <a:t>个，涉及行业、战略定位、竞争优势各不相同，相互间业务关联性不强</a:t>
                      </a:r>
                    </a:p>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战略绩效管理在集团、</a:t>
                      </a:r>
                      <a:r>
                        <a:rPr kumimoji="0" lang="en-US" altLang="zh-CN" sz="1400" b="0" i="0" u="none" strike="noStrike" cap="none" normalizeH="0" baseline="0" smtClean="0">
                          <a:ln>
                            <a:noFill/>
                          </a:ln>
                          <a:solidFill>
                            <a:schemeClr val="tx1"/>
                          </a:solidFill>
                          <a:effectLst/>
                          <a:latin typeface="+mn-lt"/>
                          <a:ea typeface="+mn-ea"/>
                          <a:cs typeface="微软雅黑" pitchFamily="34" charset="-122"/>
                        </a:rPr>
                        <a:t>SBU</a:t>
                      </a:r>
                      <a:r>
                        <a:rPr kumimoji="0" lang="zh-CN" altLang="en-US" sz="1400" b="0" i="0" u="none" strike="noStrike" cap="none" normalizeH="0" baseline="0" smtClean="0">
                          <a:ln>
                            <a:noFill/>
                          </a:ln>
                          <a:solidFill>
                            <a:schemeClr val="tx1"/>
                          </a:solidFill>
                          <a:effectLst/>
                          <a:latin typeface="+mn-lt"/>
                          <a:ea typeface="+mn-ea"/>
                          <a:cs typeface="微软雅黑" pitchFamily="34" charset="-122"/>
                        </a:rPr>
                        <a:t>、</a:t>
                      </a:r>
                      <a:r>
                        <a:rPr kumimoji="0" lang="en-US" altLang="zh-CN" sz="1400" b="0" i="0" u="none" strike="noStrike" cap="none" normalizeH="0" baseline="0" smtClean="0">
                          <a:ln>
                            <a:noFill/>
                          </a:ln>
                          <a:solidFill>
                            <a:schemeClr val="tx1"/>
                          </a:solidFill>
                          <a:effectLst/>
                          <a:latin typeface="+mn-lt"/>
                          <a:ea typeface="+mn-ea"/>
                          <a:cs typeface="微软雅黑" pitchFamily="34" charset="-122"/>
                        </a:rPr>
                        <a:t>BU</a:t>
                      </a:r>
                      <a:r>
                        <a:rPr kumimoji="0" lang="zh-CN" altLang="en-US" sz="1400" b="0" i="0" u="none" strike="noStrike" cap="none" normalizeH="0" baseline="0" smtClean="0">
                          <a:ln>
                            <a:noFill/>
                          </a:ln>
                          <a:solidFill>
                            <a:schemeClr val="tx1"/>
                          </a:solidFill>
                          <a:effectLst/>
                          <a:latin typeface="+mn-lt"/>
                          <a:ea typeface="+mn-ea"/>
                          <a:cs typeface="微软雅黑" pitchFamily="34" charset="-122"/>
                        </a:rPr>
                        <a:t>间的多级实现</a:t>
                      </a:r>
                    </a:p>
                  </a:txBody>
                  <a:tcPr marL="80201" marR="80201" marT="37806" marB="3780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集团投资管理、项目管理、预算管理和绩效管理的实现</a:t>
                      </a:r>
                    </a:p>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集团内部的高效协同</a:t>
                      </a:r>
                    </a:p>
                  </a:txBody>
                  <a:tcPr marL="80201" marR="80201" marT="37806" marB="3780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55259">
                <a:tc>
                  <a:txBody>
                    <a:bodyPr vert="horz" wrap="square"/>
                    <a:lstStyle/>
                    <a:p>
                      <a:pPr marL="0" marR="0" lvl="0" indent="0" algn="ctr" defTabSz="914400" rtl="0" eaLnBrk="1" fontAlgn="base" latinLnBrk="0" hangingPunct="1">
                        <a:lnSpc>
                          <a:spcPct val="100000"/>
                        </a:lnSpc>
                        <a:spcBef>
                          <a:spcPct val="0"/>
                        </a:spcBef>
                        <a:spcAft>
                          <a:spcPct val="0"/>
                        </a:spcAft>
                        <a:buClr>
                          <a:srgbClr val="003399"/>
                        </a:buClr>
                        <a:buSzPct val="80000"/>
                        <a:buFont typeface="Arial" pitchFamily="34" charset="0"/>
                        <a:buNone/>
                      </a:pPr>
                      <a:r>
                        <a:rPr kumimoji="0" lang="zh-CN" altLang="en-US" sz="1600" b="1" i="0" u="none" strike="noStrike" cap="none" normalizeH="0" baseline="0" smtClean="0">
                          <a:ln>
                            <a:noFill/>
                          </a:ln>
                          <a:solidFill>
                            <a:schemeClr val="bg1"/>
                          </a:solidFill>
                          <a:effectLst/>
                          <a:latin typeface="+mn-lt"/>
                          <a:ea typeface="+mn-ea"/>
                          <a:cs typeface="微软雅黑" pitchFamily="34" charset="-122"/>
                        </a:rPr>
                        <a:t>风险控制</a:t>
                      </a:r>
                    </a:p>
                  </a:txBody>
                  <a:tcPr marL="80201" marR="80201" marT="37806" marB="37806" anchor="ctr" horzOverflow="overflow">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solidFill>
                  </a:tcPr>
                </a:tc>
                <a:tc>
                  <a:txBody>
                    <a:bodyPr vert="horz" wrap="square"/>
                    <a:lstStyle/>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三大核心业务都是资金密集型的行业，</a:t>
                      </a:r>
                      <a:r>
                        <a:rPr kumimoji="0" lang="zh-CN" altLang="en-US" sz="1400" b="0" i="0" u="none" strike="noStrike" cap="none" normalizeH="0" baseline="0" smtClean="0">
                          <a:ln>
                            <a:noFill/>
                          </a:ln>
                          <a:solidFill>
                            <a:srgbClr val="C00000"/>
                          </a:solidFill>
                          <a:effectLst/>
                          <a:latin typeface="+mn-lt"/>
                          <a:ea typeface="+mn-ea"/>
                          <a:cs typeface="微软雅黑" pitchFamily="34" charset="-122"/>
                        </a:rPr>
                        <a:t>控险很关键</a:t>
                      </a:r>
                    </a:p>
                  </a:txBody>
                  <a:tcPr marL="80201" marR="80201" marT="37806" marB="3780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285750" marR="0" lvl="0" indent="-285750" algn="l" defTabSz="914400" rtl="0" eaLnBrk="1" fontAlgn="base" latinLnBrk="0" hangingPunct="1">
                        <a:lnSpc>
                          <a:spcPct val="100000"/>
                        </a:lnSpc>
                        <a:spcBef>
                          <a:spcPct val="0"/>
                        </a:spcBef>
                        <a:spcAft>
                          <a:spcPct val="0"/>
                        </a:spcAft>
                        <a:buClr>
                          <a:schemeClr val="bg2"/>
                        </a:buClr>
                        <a:buSzPct val="80000"/>
                        <a:buFont typeface="Arial" pitchFamily="34" charset="0"/>
                        <a:buChar char="•"/>
                      </a:pPr>
                      <a:r>
                        <a:rPr kumimoji="0" lang="zh-CN" altLang="en-US" sz="1400" b="0" i="0" u="none" strike="noStrike" cap="none" normalizeH="0" baseline="0" smtClean="0">
                          <a:ln>
                            <a:noFill/>
                          </a:ln>
                          <a:solidFill>
                            <a:schemeClr val="tx1"/>
                          </a:solidFill>
                          <a:effectLst/>
                          <a:latin typeface="+mn-lt"/>
                          <a:ea typeface="+mn-ea"/>
                          <a:cs typeface="微软雅黑" pitchFamily="34" charset="-122"/>
                        </a:rPr>
                        <a:t>通过</a:t>
                      </a:r>
                      <a:r>
                        <a:rPr kumimoji="0" lang="en-US" altLang="zh-CN" sz="1400" b="0" i="0" u="none" strike="noStrike" cap="none" normalizeH="0" baseline="0" smtClean="0">
                          <a:ln>
                            <a:noFill/>
                          </a:ln>
                          <a:solidFill>
                            <a:schemeClr val="tx1"/>
                          </a:solidFill>
                          <a:effectLst/>
                          <a:latin typeface="+mn-lt"/>
                          <a:ea typeface="+mn-ea"/>
                          <a:cs typeface="微软雅黑" pitchFamily="34" charset="-122"/>
                        </a:rPr>
                        <a:t>IT</a:t>
                      </a:r>
                      <a:r>
                        <a:rPr kumimoji="0" lang="zh-CN" altLang="en-US" sz="1400" b="0" i="0" u="none" strike="noStrike" cap="none" normalizeH="0" baseline="0" smtClean="0">
                          <a:ln>
                            <a:noFill/>
                          </a:ln>
                          <a:solidFill>
                            <a:schemeClr val="tx1"/>
                          </a:solidFill>
                          <a:effectLst/>
                          <a:latin typeface="+mn-lt"/>
                          <a:ea typeface="+mn-ea"/>
                          <a:cs typeface="微软雅黑" pitchFamily="34" charset="-122"/>
                        </a:rPr>
                        <a:t>实现风险控制模型，实现资金的日常运营、流动监管、账户管理、信用和担保风险控制、外汇风险控制等</a:t>
                      </a:r>
                    </a:p>
                  </a:txBody>
                  <a:tcPr marL="80201" marR="80201" marT="37806" marB="3780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3428685434"/>
      </p:ext>
    </p:extLst>
  </p:cSld>
  <p:clrMapOvr>
    <a:masterClrMapping/>
  </p:clrMapOvr>
  <p:transition>
    <p:split orient="vert"/>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5459" name="Rectangle 3"/>
          <p:cNvSpPr>
            <a:spLocks noGrp="1" noChangeArrowheads="1"/>
          </p:cNvSpPr>
          <p:nvPr>
            <p:ph type="title"/>
          </p:nvPr>
        </p:nvSpPr>
        <p:spPr>
          <a:xfrm>
            <a:off x="90115" y="180231"/>
            <a:ext cx="8167737" cy="684365"/>
          </a:xfrm>
        </p:spPr>
        <p:txBody>
          <a:bodyPr/>
          <a:lstStyle/>
          <a:p>
            <a:pPr algn="l" eaLnBrk="1" hangingPunct="1">
              <a:defRPr/>
            </a:pPr>
            <a:r>
              <a:rPr lang="zh-CN" altLang="en-US" smtClean="0">
                <a:latin typeface="+mn-lt"/>
                <a:ea typeface="+mn-ea"/>
              </a:rPr>
              <a:t>针对</a:t>
            </a:r>
            <a:r>
              <a:rPr lang="en-US" altLang="zh-CN" smtClean="0">
                <a:latin typeface="+mn-lt"/>
                <a:ea typeface="+mn-ea"/>
              </a:rPr>
              <a:t>2004</a:t>
            </a:r>
            <a:r>
              <a:rPr lang="zh-CN" altLang="en-US" smtClean="0">
                <a:latin typeface="+mn-lt"/>
                <a:ea typeface="+mn-ea"/>
              </a:rPr>
              <a:t>年前的困境，招商局集团提出了符合当时现状的信息化建设指导思想</a:t>
            </a:r>
            <a:endParaRPr lang="zh-CN" altLang="en-US">
              <a:latin typeface="+mn-lt"/>
              <a:ea typeface="+mn-ea"/>
            </a:endParaRPr>
          </a:p>
        </p:txBody>
      </p:sp>
      <p:sp>
        <p:nvSpPr>
          <p:cNvPr id="18" name="AutoShape 3"/>
          <p:cNvSpPr>
            <a:spLocks noChangeArrowheads="1"/>
          </p:cNvSpPr>
          <p:nvPr/>
        </p:nvSpPr>
        <p:spPr bwMode="auto">
          <a:xfrm>
            <a:off x="4430073" y="3762119"/>
            <a:ext cx="2015172" cy="1830071"/>
          </a:xfrm>
          <a:prstGeom prst="hexagon">
            <a:avLst>
              <a:gd name="adj" fmla="val 27529"/>
              <a:gd name="vf" fmla="val 115470"/>
            </a:avLst>
          </a:prstGeom>
          <a:solidFill>
            <a:schemeClr val="hlink"/>
          </a:solidFill>
          <a:ln>
            <a:noFill/>
          </a:ln>
          <a:extLst>
            <a:ext uri="{91240B29-F687-4F45-9708-019B960494DF}">
              <a14:hiddenLine xmlns:a14="http://schemas.microsoft.com/office/drawing/2010/main" w="25400">
                <a:solidFill>
                  <a:srgbClr val="000000"/>
                </a:solidFill>
                <a:miter lim="800000"/>
                <a:headEnd/>
                <a:tailEnd/>
              </a14:hiddenLine>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19" name="Freeform 4"/>
          <p:cNvSpPr/>
          <p:nvPr/>
        </p:nvSpPr>
        <p:spPr bwMode="auto">
          <a:xfrm>
            <a:off x="5959788" y="3101822"/>
            <a:ext cx="3812063" cy="527797"/>
          </a:xfrm>
          <a:custGeom>
            <a:gdLst>
              <a:gd name="T0" fmla="*/ 0 w 2365"/>
              <a:gd name="T1" fmla="*/ 1129030000 h 448"/>
              <a:gd name="T2" fmla="*/ 749372644 w 2365"/>
              <a:gd name="T3" fmla="*/ 0 h 448"/>
              <a:gd name="T4" fmla="*/ 2147483647 w 2365"/>
              <a:gd name="T5" fmla="*/ 0 h 448"/>
              <a:gd name="T6" fmla="*/ 0 60000 65536"/>
              <a:gd name="T7" fmla="*/ 0 60000 65536"/>
              <a:gd name="T8" fmla="*/ 0 60000 65536"/>
              <a:gd name="T9" fmla="*/ 0 w 2365"/>
              <a:gd name="T10" fmla="*/ 0 h 448"/>
              <a:gd name="T11" fmla="*/ 2365 w 2365"/>
              <a:gd name="T12" fmla="*/ 448 h 448"/>
            </a:gdLst>
            <a:cxnLst>
              <a:cxn ang="T6">
                <a:pos x="T0" y="T1"/>
              </a:cxn>
              <a:cxn ang="T7">
                <a:pos x="T2" y="T3"/>
              </a:cxn>
              <a:cxn ang="T8">
                <a:pos x="T4" y="T5"/>
              </a:cxn>
            </a:cxnLst>
            <a:rect l="T9" t="T10" r="T11" b="T12"/>
            <a:pathLst>
              <a:path w="2365" h="448">
                <a:moveTo>
                  <a:pt x="0" y="448"/>
                </a:moveTo>
                <a:lnTo>
                  <a:pt x="349" y="0"/>
                </a:lnTo>
                <a:lnTo>
                  <a:pt x="2365" y="0"/>
                </a:lnTo>
              </a:path>
            </a:pathLst>
          </a:custGeom>
          <a:noFill/>
          <a:ln w="22225" cap="flat" cmpd="sng">
            <a:solidFill>
              <a:schemeClr val="hlink"/>
            </a:solidFill>
            <a:prstDash val="solid"/>
            <a:round/>
            <a:headEnd type="triangle" w="med" len="lg"/>
            <a:tailEnd type="none" w="med" len="med"/>
          </a:ln>
          <a:extLst>
            <a:ext uri="{909E8E84-426E-40DD-AFC4-6F175D3DCCD1}">
              <a14:hiddenFill xmlns:a14="http://schemas.microsoft.com/office/drawing/2010/main">
                <a:solidFill>
                  <a:srgbClr val="FFFFFF"/>
                </a:solidFill>
              </a14:hiddenFill>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20" name="Line 5"/>
          <p:cNvSpPr>
            <a:spLocks noChangeShapeType="1"/>
          </p:cNvSpPr>
          <p:nvPr/>
        </p:nvSpPr>
        <p:spPr bwMode="auto">
          <a:xfrm flipH="1">
            <a:off x="1098228" y="4678901"/>
            <a:ext cx="3326606" cy="0"/>
          </a:xfrm>
          <a:prstGeom prst="line">
            <a:avLst/>
          </a:prstGeom>
          <a:noFill/>
          <a:ln w="22225">
            <a:solidFill>
              <a:schemeClr val="hlink"/>
            </a:solidFill>
            <a:round/>
            <a:headEnd type="triangle" w="med" len="lg"/>
          </a:ln>
          <a:extLst>
            <a:ext uri="{909E8E84-426E-40DD-AFC4-6F175D3DCCD1}">
              <a14:hiddenFill xmlns:a14="http://schemas.microsoft.com/office/drawing/2010/main">
                <a:noFill/>
              </a14:hiddenFill>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21" name="Freeform 6"/>
          <p:cNvSpPr/>
          <p:nvPr/>
        </p:nvSpPr>
        <p:spPr bwMode="auto">
          <a:xfrm flipH="1">
            <a:off x="1098228" y="3101822"/>
            <a:ext cx="3812063" cy="527797"/>
          </a:xfrm>
          <a:custGeom>
            <a:gdLst>
              <a:gd name="T0" fmla="*/ 0 w 2365"/>
              <a:gd name="T1" fmla="*/ 1129030000 h 448"/>
              <a:gd name="T2" fmla="*/ 749372644 w 2365"/>
              <a:gd name="T3" fmla="*/ 0 h 448"/>
              <a:gd name="T4" fmla="*/ 2147483647 w 2365"/>
              <a:gd name="T5" fmla="*/ 0 h 448"/>
              <a:gd name="T6" fmla="*/ 0 60000 65536"/>
              <a:gd name="T7" fmla="*/ 0 60000 65536"/>
              <a:gd name="T8" fmla="*/ 0 60000 65536"/>
              <a:gd name="T9" fmla="*/ 0 w 2365"/>
              <a:gd name="T10" fmla="*/ 0 h 448"/>
              <a:gd name="T11" fmla="*/ 2365 w 2365"/>
              <a:gd name="T12" fmla="*/ 448 h 448"/>
            </a:gdLst>
            <a:cxnLst>
              <a:cxn ang="T6">
                <a:pos x="T0" y="T1"/>
              </a:cxn>
              <a:cxn ang="T7">
                <a:pos x="T2" y="T3"/>
              </a:cxn>
              <a:cxn ang="T8">
                <a:pos x="T4" y="T5"/>
              </a:cxn>
            </a:cxnLst>
            <a:rect l="T9" t="T10" r="T11" b="T12"/>
            <a:pathLst>
              <a:path w="2365" h="448">
                <a:moveTo>
                  <a:pt x="0" y="448"/>
                </a:moveTo>
                <a:lnTo>
                  <a:pt x="349" y="0"/>
                </a:lnTo>
                <a:lnTo>
                  <a:pt x="2365" y="0"/>
                </a:lnTo>
              </a:path>
            </a:pathLst>
          </a:custGeom>
          <a:noFill/>
          <a:ln w="22225" cap="flat" cmpd="sng">
            <a:solidFill>
              <a:schemeClr val="hlink"/>
            </a:solidFill>
            <a:prstDash val="solid"/>
            <a:round/>
            <a:headEnd type="triangle" w="med" len="lg"/>
            <a:tailEnd type="none" w="med" len="med"/>
          </a:ln>
          <a:extLst>
            <a:ext uri="{909E8E84-426E-40DD-AFC4-6F175D3DCCD1}">
              <a14:hiddenFill xmlns:a14="http://schemas.microsoft.com/office/drawing/2010/main">
                <a:solidFill>
                  <a:srgbClr val="FFFFFF"/>
                </a:solidFill>
              </a14:hiddenFill>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22" name="Freeform 7"/>
          <p:cNvSpPr/>
          <p:nvPr/>
        </p:nvSpPr>
        <p:spPr bwMode="auto">
          <a:xfrm flipV="1">
            <a:off x="5959788" y="5721198"/>
            <a:ext cx="3812063" cy="527797"/>
          </a:xfrm>
          <a:custGeom>
            <a:gdLst>
              <a:gd name="T0" fmla="*/ 0 w 2365"/>
              <a:gd name="T1" fmla="*/ 1129030000 h 448"/>
              <a:gd name="T2" fmla="*/ 749372644 w 2365"/>
              <a:gd name="T3" fmla="*/ 0 h 448"/>
              <a:gd name="T4" fmla="*/ 2147483647 w 2365"/>
              <a:gd name="T5" fmla="*/ 0 h 448"/>
              <a:gd name="T6" fmla="*/ 0 60000 65536"/>
              <a:gd name="T7" fmla="*/ 0 60000 65536"/>
              <a:gd name="T8" fmla="*/ 0 60000 65536"/>
              <a:gd name="T9" fmla="*/ 0 w 2365"/>
              <a:gd name="T10" fmla="*/ 0 h 448"/>
              <a:gd name="T11" fmla="*/ 2365 w 2365"/>
              <a:gd name="T12" fmla="*/ 448 h 448"/>
            </a:gdLst>
            <a:cxnLst>
              <a:cxn ang="T6">
                <a:pos x="T0" y="T1"/>
              </a:cxn>
              <a:cxn ang="T7">
                <a:pos x="T2" y="T3"/>
              </a:cxn>
              <a:cxn ang="T8">
                <a:pos x="T4" y="T5"/>
              </a:cxn>
            </a:cxnLst>
            <a:rect l="T9" t="T10" r="T11" b="T12"/>
            <a:pathLst>
              <a:path w="2365" h="448">
                <a:moveTo>
                  <a:pt x="0" y="448"/>
                </a:moveTo>
                <a:lnTo>
                  <a:pt x="349" y="0"/>
                </a:lnTo>
                <a:lnTo>
                  <a:pt x="2365" y="0"/>
                </a:lnTo>
              </a:path>
            </a:pathLst>
          </a:custGeom>
          <a:noFill/>
          <a:ln w="22225" cap="flat" cmpd="sng">
            <a:solidFill>
              <a:schemeClr val="hlink"/>
            </a:solidFill>
            <a:prstDash val="solid"/>
            <a:round/>
            <a:headEnd type="triangle" w="med" len="lg"/>
            <a:tailEnd type="none" w="med" len="med"/>
          </a:ln>
          <a:extLst>
            <a:ext uri="{909E8E84-426E-40DD-AFC4-6F175D3DCCD1}">
              <a14:hiddenFill xmlns:a14="http://schemas.microsoft.com/office/drawing/2010/main">
                <a:solidFill>
                  <a:srgbClr val="FFFFFF"/>
                </a:solidFill>
              </a14:hiddenFill>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23" name="Freeform 8"/>
          <p:cNvSpPr/>
          <p:nvPr/>
        </p:nvSpPr>
        <p:spPr bwMode="auto">
          <a:xfrm flipH="1" flipV="1">
            <a:off x="1098228" y="5721198"/>
            <a:ext cx="3812063" cy="527797"/>
          </a:xfrm>
          <a:custGeom>
            <a:gdLst>
              <a:gd name="T0" fmla="*/ 0 w 2365"/>
              <a:gd name="T1" fmla="*/ 1129030000 h 448"/>
              <a:gd name="T2" fmla="*/ 749372644 w 2365"/>
              <a:gd name="T3" fmla="*/ 0 h 448"/>
              <a:gd name="T4" fmla="*/ 2147483647 w 2365"/>
              <a:gd name="T5" fmla="*/ 0 h 448"/>
              <a:gd name="T6" fmla="*/ 0 60000 65536"/>
              <a:gd name="T7" fmla="*/ 0 60000 65536"/>
              <a:gd name="T8" fmla="*/ 0 60000 65536"/>
              <a:gd name="T9" fmla="*/ 0 w 2365"/>
              <a:gd name="T10" fmla="*/ 0 h 448"/>
              <a:gd name="T11" fmla="*/ 2365 w 2365"/>
              <a:gd name="T12" fmla="*/ 448 h 448"/>
            </a:gdLst>
            <a:cxnLst>
              <a:cxn ang="T6">
                <a:pos x="T0" y="T1"/>
              </a:cxn>
              <a:cxn ang="T7">
                <a:pos x="T2" y="T3"/>
              </a:cxn>
              <a:cxn ang="T8">
                <a:pos x="T4" y="T5"/>
              </a:cxn>
            </a:cxnLst>
            <a:rect l="T9" t="T10" r="T11" b="T12"/>
            <a:pathLst>
              <a:path w="2365" h="448">
                <a:moveTo>
                  <a:pt x="0" y="448"/>
                </a:moveTo>
                <a:lnTo>
                  <a:pt x="349" y="0"/>
                </a:lnTo>
                <a:lnTo>
                  <a:pt x="2365" y="0"/>
                </a:lnTo>
              </a:path>
            </a:pathLst>
          </a:custGeom>
          <a:noFill/>
          <a:ln w="22225" cap="flat" cmpd="sng">
            <a:solidFill>
              <a:schemeClr val="hlink"/>
            </a:solidFill>
            <a:prstDash val="solid"/>
            <a:round/>
            <a:headEnd type="triangle" w="med" len="lg"/>
            <a:tailEnd type="none" w="med" len="med"/>
          </a:ln>
          <a:extLst>
            <a:ext uri="{909E8E84-426E-40DD-AFC4-6F175D3DCCD1}">
              <a14:hiddenFill xmlns:a14="http://schemas.microsoft.com/office/drawing/2010/main">
                <a:solidFill>
                  <a:srgbClr val="FFFFFF"/>
                </a:solidFill>
              </a14:hiddenFill>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24" name="Line 9"/>
          <p:cNvSpPr>
            <a:spLocks noChangeShapeType="1"/>
          </p:cNvSpPr>
          <p:nvPr/>
        </p:nvSpPr>
        <p:spPr bwMode="auto">
          <a:xfrm>
            <a:off x="6446991" y="4678901"/>
            <a:ext cx="3324860" cy="0"/>
          </a:xfrm>
          <a:prstGeom prst="line">
            <a:avLst/>
          </a:prstGeom>
          <a:noFill/>
          <a:ln w="22225">
            <a:solidFill>
              <a:schemeClr val="hlink"/>
            </a:solidFill>
            <a:round/>
            <a:headEnd type="triangle" w="med" len="lg"/>
          </a:ln>
          <a:extLst>
            <a:ext uri="{909E8E84-426E-40DD-AFC4-6F175D3DCCD1}">
              <a14:hiddenFill xmlns:a14="http://schemas.microsoft.com/office/drawing/2010/main">
                <a:noFill/>
              </a14:hiddenFill>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25" name="Rectangle 10"/>
          <p:cNvSpPr>
            <a:spLocks noChangeArrowheads="1"/>
          </p:cNvSpPr>
          <p:nvPr/>
        </p:nvSpPr>
        <p:spPr bwMode="auto">
          <a:xfrm>
            <a:off x="6752585" y="3459145"/>
            <a:ext cx="3010535"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lIns="0" tIns="0" rIns="0" bIns="0" anchor="b">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defTabSz="330200">
              <a:spcBef>
                <a:spcPct val="25000"/>
              </a:spcBef>
              <a:spcAft>
                <a:spcPct val="25000"/>
              </a:spcAft>
              <a:buClr>
                <a:srgbClr val="4E9EA2"/>
              </a:buClr>
              <a:buSzPct val="80000"/>
              <a:tabLst>
                <a:tab pos="8521700" algn="r"/>
              </a:tabLst>
            </a:pPr>
            <a:r>
              <a:rPr lang="en-US" altLang="zh-CN" sz="1400" b="1" smtClean="0">
                <a:latin typeface="+mn-lt"/>
                <a:ea typeface="+mn-ea"/>
              </a:rPr>
              <a:t>2</a:t>
            </a:r>
            <a:r>
              <a:rPr lang="zh-CN" altLang="en-US" sz="1400" b="1" smtClean="0">
                <a:latin typeface="+mn-lt"/>
                <a:ea typeface="+mn-ea"/>
              </a:rPr>
              <a:t>、</a:t>
            </a:r>
            <a:r>
              <a:rPr lang="zh-CN" altLang="en-US" b="1" smtClean="0">
                <a:latin typeface="+mn-lt"/>
                <a:ea typeface="+mn-ea"/>
              </a:rPr>
              <a:t>需求</a:t>
            </a:r>
            <a:r>
              <a:rPr lang="zh-CN" altLang="en-US" b="1">
                <a:latin typeface="+mn-lt"/>
                <a:ea typeface="+mn-ea"/>
              </a:rPr>
              <a:t>为先</a:t>
            </a:r>
          </a:p>
          <a:p>
            <a:pPr algn="l" defTabSz="330200">
              <a:spcBef>
                <a:spcPct val="25000"/>
              </a:spcBef>
              <a:spcAft>
                <a:spcPct val="25000"/>
              </a:spcAft>
              <a:buClr>
                <a:srgbClr val="4E9EA2"/>
              </a:buClr>
              <a:buSzPct val="80000"/>
              <a:buFont typeface="Wingdings" pitchFamily="2" charset="2"/>
              <a:buNone/>
              <a:tabLst>
                <a:tab pos="8521700" algn="r"/>
              </a:tabLst>
            </a:pPr>
            <a:r>
              <a:rPr lang="zh-CN" altLang="en-US">
                <a:solidFill>
                  <a:srgbClr val="000000"/>
                </a:solidFill>
                <a:latin typeface="+mn-lt"/>
                <a:ea typeface="+mn-ea"/>
              </a:rPr>
              <a:t>按照精细化管理的需求，梳理优化生产、经营、管理全过程的流程</a:t>
            </a:r>
            <a:endParaRPr lang="en-US" altLang="zh-CN" sz="1400" b="1">
              <a:latin typeface="+mn-lt"/>
              <a:ea typeface="+mn-ea"/>
            </a:endParaRPr>
          </a:p>
        </p:txBody>
      </p:sp>
      <p:sp>
        <p:nvSpPr>
          <p:cNvPr id="26" name="Rectangle 11"/>
          <p:cNvSpPr>
            <a:spLocks noChangeArrowheads="1"/>
          </p:cNvSpPr>
          <p:nvPr/>
        </p:nvSpPr>
        <p:spPr bwMode="auto">
          <a:xfrm>
            <a:off x="4697249" y="4439665"/>
            <a:ext cx="1482567"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defTabSz="330200">
              <a:spcBef>
                <a:spcPct val="25000"/>
              </a:spcBef>
              <a:spcAft>
                <a:spcPct val="25000"/>
              </a:spcAft>
              <a:buClr>
                <a:srgbClr val="4E9EA2"/>
              </a:buClr>
              <a:buSzPct val="80000"/>
              <a:buFont typeface="Wingdings" pitchFamily="2" charset="2"/>
              <a:buNone/>
              <a:tabLst>
                <a:tab pos="8521700" algn="r"/>
              </a:tabLst>
            </a:pPr>
            <a:r>
              <a:rPr lang="zh-CN" altLang="en-US" b="1">
                <a:solidFill>
                  <a:schemeClr val="bg1"/>
                </a:solidFill>
                <a:latin typeface="+mn-lt"/>
                <a:ea typeface="+mn-ea"/>
              </a:rPr>
              <a:t>信息化建设的指导思想</a:t>
            </a:r>
            <a:endParaRPr lang="zh-CN" altLang="en-US" sz="1400" b="1">
              <a:solidFill>
                <a:schemeClr val="bg1"/>
              </a:solidFill>
              <a:latin typeface="+mn-lt"/>
              <a:ea typeface="+mn-ea"/>
            </a:endParaRPr>
          </a:p>
        </p:txBody>
      </p:sp>
      <p:sp>
        <p:nvSpPr>
          <p:cNvPr id="27" name="Rectangle 12"/>
          <p:cNvSpPr>
            <a:spLocks noChangeArrowheads="1"/>
          </p:cNvSpPr>
          <p:nvPr/>
        </p:nvSpPr>
        <p:spPr bwMode="auto">
          <a:xfrm>
            <a:off x="6752585" y="5292943"/>
            <a:ext cx="3010535" cy="10079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lIns="0" tIns="0" rIns="0" bIns="0" anchor="b">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defTabSz="330200">
              <a:spcBef>
                <a:spcPct val="25000"/>
              </a:spcBef>
              <a:spcAft>
                <a:spcPct val="25000"/>
              </a:spcAft>
              <a:buClr>
                <a:srgbClr val="4E9EA2"/>
              </a:buClr>
              <a:buSzPct val="80000"/>
              <a:buFont typeface="Wingdings" pitchFamily="2" charset="2"/>
              <a:buNone/>
              <a:tabLst>
                <a:tab pos="8521700" algn="r"/>
              </a:tabLst>
            </a:pPr>
            <a:r>
              <a:rPr lang="en-US" altLang="zh-CN" sz="1400" b="1" smtClean="0">
                <a:latin typeface="+mn-lt"/>
                <a:ea typeface="+mn-ea"/>
              </a:rPr>
              <a:t>3</a:t>
            </a:r>
            <a:r>
              <a:rPr lang="zh-CN" altLang="en-US" sz="1400" b="1" smtClean="0">
                <a:latin typeface="+mn-lt"/>
                <a:ea typeface="+mn-ea"/>
              </a:rPr>
              <a:t>、</a:t>
            </a:r>
            <a:r>
              <a:rPr lang="zh-CN" altLang="en-US" b="1" smtClean="0">
                <a:latin typeface="+mn-lt"/>
                <a:ea typeface="+mn-ea"/>
              </a:rPr>
              <a:t>统筹规划</a:t>
            </a:r>
            <a:endParaRPr lang="en-US" altLang="zh-CN" b="1" smtClean="0">
              <a:latin typeface="+mn-lt"/>
              <a:ea typeface="+mn-ea"/>
            </a:endParaRPr>
          </a:p>
          <a:p>
            <a:pPr algn="l" defTabSz="330200">
              <a:spcBef>
                <a:spcPct val="25000"/>
              </a:spcBef>
              <a:spcAft>
                <a:spcPct val="25000"/>
              </a:spcAft>
              <a:buClr>
                <a:srgbClr val="4E9EA2"/>
              </a:buClr>
              <a:buSzPct val="80000"/>
              <a:tabLst>
                <a:tab pos="8521700" algn="r"/>
              </a:tabLst>
            </a:pPr>
            <a:r>
              <a:rPr lang="zh-CN" altLang="en-US" sz="1400">
                <a:solidFill>
                  <a:srgbClr val="000000"/>
                </a:solidFill>
                <a:latin typeface="+mn-lt"/>
                <a:ea typeface="+mn-ea"/>
              </a:rPr>
              <a:t>在集团信息化建设基本思路的框架下，制订总部和下属公司的信息化发展</a:t>
            </a:r>
            <a:r>
              <a:rPr lang="zh-CN" altLang="en-US" sz="1400" smtClean="0">
                <a:solidFill>
                  <a:srgbClr val="000000"/>
                </a:solidFill>
                <a:latin typeface="+mn-lt"/>
                <a:ea typeface="+mn-ea"/>
              </a:rPr>
              <a:t>规划</a:t>
            </a:r>
            <a:endParaRPr lang="en-US" altLang="zh-CN" sz="1400" b="1" smtClean="0">
              <a:latin typeface="+mn-lt"/>
              <a:ea typeface="+mn-ea"/>
            </a:endParaRPr>
          </a:p>
        </p:txBody>
      </p:sp>
      <p:sp>
        <p:nvSpPr>
          <p:cNvPr id="28" name="Rectangle 13"/>
          <p:cNvSpPr>
            <a:spLocks noChangeArrowheads="1"/>
          </p:cNvSpPr>
          <p:nvPr/>
        </p:nvSpPr>
        <p:spPr bwMode="auto">
          <a:xfrm>
            <a:off x="6752585" y="2052439"/>
            <a:ext cx="3010535" cy="10079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lIns="0" tIns="0" rIns="0" bIns="0" anchor="b">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defTabSz="330200">
              <a:spcBef>
                <a:spcPct val="25000"/>
              </a:spcBef>
              <a:spcAft>
                <a:spcPct val="25000"/>
              </a:spcAft>
              <a:buClr>
                <a:srgbClr val="4E9EA2"/>
              </a:buClr>
              <a:buSzPct val="80000"/>
              <a:tabLst>
                <a:tab pos="8521700" algn="r"/>
              </a:tabLst>
            </a:pPr>
            <a:r>
              <a:rPr lang="en-US" altLang="zh-CN" sz="1400" b="1" smtClean="0">
                <a:latin typeface="+mn-lt"/>
                <a:ea typeface="+mn-ea"/>
              </a:rPr>
              <a:t>1</a:t>
            </a:r>
            <a:r>
              <a:rPr lang="zh-CN" altLang="en-US" sz="1400" b="1">
                <a:latin typeface="+mn-lt"/>
                <a:ea typeface="+mn-ea"/>
              </a:rPr>
              <a:t>、</a:t>
            </a:r>
            <a:r>
              <a:rPr lang="zh-CN" altLang="en-US" b="1">
                <a:latin typeface="+mn-lt"/>
                <a:ea typeface="+mn-ea"/>
              </a:rPr>
              <a:t>战略牵引</a:t>
            </a:r>
            <a:endParaRPr lang="en-US" altLang="zh-CN" b="1">
              <a:latin typeface="+mn-lt"/>
              <a:ea typeface="+mn-ea"/>
            </a:endParaRPr>
          </a:p>
          <a:p>
            <a:pPr algn="l" defTabSz="330200">
              <a:spcBef>
                <a:spcPct val="25000"/>
              </a:spcBef>
              <a:spcAft>
                <a:spcPct val="25000"/>
              </a:spcAft>
              <a:buClr>
                <a:srgbClr val="4E9EA2"/>
              </a:buClr>
              <a:buSzPct val="80000"/>
              <a:tabLst>
                <a:tab pos="8521700" algn="r"/>
              </a:tabLst>
            </a:pPr>
            <a:r>
              <a:rPr lang="zh-CN" altLang="en-US" sz="1400">
                <a:solidFill>
                  <a:srgbClr val="000000"/>
                </a:solidFill>
                <a:latin typeface="+mn-lt"/>
                <a:ea typeface="+mn-ea"/>
              </a:rPr>
              <a:t>以“质量效益”为战略重点，推动信息化建设，促进集团精细化管理，提升核心</a:t>
            </a:r>
            <a:r>
              <a:rPr lang="zh-CN" altLang="en-US" sz="1400" smtClean="0">
                <a:solidFill>
                  <a:srgbClr val="000000"/>
                </a:solidFill>
                <a:latin typeface="+mn-lt"/>
                <a:ea typeface="+mn-ea"/>
              </a:rPr>
              <a:t>竞争力</a:t>
            </a:r>
            <a:endParaRPr lang="zh-CN" altLang="en-US" sz="1400" b="1">
              <a:latin typeface="+mn-lt"/>
              <a:ea typeface="+mn-ea"/>
            </a:endParaRPr>
          </a:p>
        </p:txBody>
      </p:sp>
      <p:sp>
        <p:nvSpPr>
          <p:cNvPr id="29" name="Rectangle 14"/>
          <p:cNvSpPr>
            <a:spLocks noChangeArrowheads="1"/>
          </p:cNvSpPr>
          <p:nvPr/>
        </p:nvSpPr>
        <p:spPr bwMode="auto">
          <a:xfrm>
            <a:off x="1113944" y="3559173"/>
            <a:ext cx="3010535" cy="10079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lIns="0" tIns="0" rIns="0" bIns="0" anchor="b">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defTabSz="330200">
              <a:spcBef>
                <a:spcPct val="25000"/>
              </a:spcBef>
              <a:spcAft>
                <a:spcPct val="25000"/>
              </a:spcAft>
              <a:buClr>
                <a:srgbClr val="4E9EA2"/>
              </a:buClr>
              <a:buSzPct val="80000"/>
              <a:buFont typeface="Wingdings" pitchFamily="2" charset="2"/>
              <a:buNone/>
              <a:tabLst>
                <a:tab pos="8521700" algn="r"/>
              </a:tabLst>
            </a:pPr>
            <a:r>
              <a:rPr lang="en-US" altLang="zh-CN" sz="1400" b="1" smtClean="0">
                <a:latin typeface="+mn-lt"/>
                <a:ea typeface="+mn-ea"/>
              </a:rPr>
              <a:t>5</a:t>
            </a:r>
            <a:r>
              <a:rPr lang="zh-CN" altLang="en-US" sz="1400" b="1" smtClean="0">
                <a:latin typeface="+mn-lt"/>
                <a:ea typeface="+mn-ea"/>
              </a:rPr>
              <a:t>、</a:t>
            </a:r>
            <a:r>
              <a:rPr lang="zh-CN" altLang="en-US" b="1" smtClean="0">
                <a:latin typeface="+mn-lt"/>
                <a:ea typeface="+mn-ea"/>
              </a:rPr>
              <a:t>注重效益</a:t>
            </a:r>
            <a:endParaRPr lang="en-US" altLang="zh-CN" b="1" smtClean="0">
              <a:latin typeface="+mn-lt"/>
              <a:ea typeface="+mn-ea"/>
            </a:endParaRPr>
          </a:p>
          <a:p>
            <a:pPr algn="l" defTabSz="330200">
              <a:spcBef>
                <a:spcPct val="25000"/>
              </a:spcBef>
              <a:spcAft>
                <a:spcPct val="25000"/>
              </a:spcAft>
              <a:buClr>
                <a:srgbClr val="4E9EA2"/>
              </a:buClr>
              <a:buSzPct val="80000"/>
              <a:buFont typeface="Wingdings" pitchFamily="2" charset="2"/>
              <a:buNone/>
              <a:tabLst>
                <a:tab pos="8521700" algn="r"/>
              </a:tabLst>
            </a:pPr>
            <a:r>
              <a:rPr lang="zh-CN" altLang="en-US" sz="1400">
                <a:solidFill>
                  <a:srgbClr val="000000"/>
                </a:solidFill>
                <a:latin typeface="+mn-lt"/>
                <a:ea typeface="+mn-ea"/>
              </a:rPr>
              <a:t>信息化建设和运用要注重为生产、经营、管理服务，实实在在促进企业降低成本、提升产品服务质量和管理</a:t>
            </a:r>
            <a:r>
              <a:rPr lang="zh-CN" altLang="en-US" sz="1400" smtClean="0">
                <a:solidFill>
                  <a:srgbClr val="000000"/>
                </a:solidFill>
                <a:latin typeface="+mn-lt"/>
                <a:ea typeface="+mn-ea"/>
              </a:rPr>
              <a:t>效</a:t>
            </a:r>
            <a:endParaRPr lang="en-US" altLang="zh-CN" sz="1400" b="1" smtClean="0">
              <a:latin typeface="+mn-lt"/>
              <a:ea typeface="+mn-ea"/>
            </a:endParaRPr>
          </a:p>
        </p:txBody>
      </p:sp>
      <p:sp>
        <p:nvSpPr>
          <p:cNvPr id="30" name="Rectangle 15"/>
          <p:cNvSpPr>
            <a:spLocks noChangeArrowheads="1"/>
          </p:cNvSpPr>
          <p:nvPr/>
        </p:nvSpPr>
        <p:spPr bwMode="auto">
          <a:xfrm>
            <a:off x="1113944" y="5292943"/>
            <a:ext cx="3010535" cy="79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lIns="0" tIns="0" rIns="0" bIns="0" anchor="b">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defTabSz="330200">
              <a:spcBef>
                <a:spcPct val="25000"/>
              </a:spcBef>
              <a:spcAft>
                <a:spcPct val="25000"/>
              </a:spcAft>
              <a:buClr>
                <a:srgbClr val="4E9EA2"/>
              </a:buClr>
              <a:buSzPct val="80000"/>
              <a:tabLst>
                <a:tab pos="8521700" algn="r"/>
              </a:tabLst>
            </a:pPr>
            <a:r>
              <a:rPr lang="en-US" altLang="zh-CN" sz="1400" b="1" smtClean="0">
                <a:latin typeface="+mn-lt"/>
                <a:ea typeface="+mn-ea"/>
              </a:rPr>
              <a:t>4</a:t>
            </a:r>
            <a:r>
              <a:rPr lang="zh-CN" altLang="en-US" sz="1400" b="1" smtClean="0">
                <a:latin typeface="+mn-lt"/>
                <a:ea typeface="+mn-ea"/>
              </a:rPr>
              <a:t>、</a:t>
            </a:r>
            <a:r>
              <a:rPr lang="zh-CN" altLang="en-US" b="1" smtClean="0">
                <a:latin typeface="+mn-lt"/>
                <a:ea typeface="+mn-ea"/>
              </a:rPr>
              <a:t>分</a:t>
            </a:r>
            <a:r>
              <a:rPr lang="zh-CN" altLang="en-US" b="1">
                <a:latin typeface="+mn-lt"/>
                <a:ea typeface="+mn-ea"/>
              </a:rPr>
              <a:t>合适度</a:t>
            </a:r>
          </a:p>
          <a:p>
            <a:pPr algn="l" defTabSz="330200">
              <a:spcBef>
                <a:spcPct val="25000"/>
              </a:spcBef>
              <a:spcAft>
                <a:spcPct val="25000"/>
              </a:spcAft>
              <a:buClr>
                <a:srgbClr val="4E9EA2"/>
              </a:buClr>
              <a:buSzPct val="80000"/>
              <a:tabLst>
                <a:tab pos="8521700" algn="r"/>
              </a:tabLst>
            </a:pPr>
            <a:r>
              <a:rPr lang="zh-CN" altLang="en-US" sz="1400">
                <a:solidFill>
                  <a:srgbClr val="000000"/>
                </a:solidFill>
                <a:latin typeface="+mn-lt"/>
                <a:ea typeface="+mn-ea"/>
              </a:rPr>
              <a:t>在系统建设中，把握好“集中化、统一化、集成化、一体化”的</a:t>
            </a:r>
            <a:r>
              <a:rPr lang="zh-CN" altLang="en-US" sz="1400" smtClean="0">
                <a:solidFill>
                  <a:srgbClr val="000000"/>
                </a:solidFill>
                <a:latin typeface="+mn-lt"/>
                <a:ea typeface="+mn-ea"/>
              </a:rPr>
              <a:t>关系</a:t>
            </a:r>
            <a:endParaRPr lang="zh-CN" altLang="en-US" sz="1400">
              <a:solidFill>
                <a:srgbClr val="000000"/>
              </a:solidFill>
              <a:latin typeface="+mn-lt"/>
              <a:ea typeface="+mn-ea"/>
            </a:endParaRPr>
          </a:p>
        </p:txBody>
      </p:sp>
      <p:sp>
        <p:nvSpPr>
          <p:cNvPr id="31" name="Rectangle 16"/>
          <p:cNvSpPr>
            <a:spLocks noChangeArrowheads="1"/>
          </p:cNvSpPr>
          <p:nvPr/>
        </p:nvSpPr>
        <p:spPr bwMode="auto">
          <a:xfrm>
            <a:off x="1113944" y="2052439"/>
            <a:ext cx="3010535" cy="10079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lIns="0" tIns="0" rIns="0" bIns="0" anchor="b">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defTabSz="330200">
              <a:spcBef>
                <a:spcPct val="25000"/>
              </a:spcBef>
              <a:spcAft>
                <a:spcPct val="25000"/>
              </a:spcAft>
              <a:buClr>
                <a:srgbClr val="4E9EA2"/>
              </a:buClr>
              <a:buSzPct val="80000"/>
              <a:tabLst>
                <a:tab pos="8521700" algn="r"/>
              </a:tabLst>
            </a:pPr>
            <a:r>
              <a:rPr lang="en-US" altLang="zh-CN" sz="1400" b="1" smtClean="0">
                <a:latin typeface="+mn-lt"/>
                <a:ea typeface="+mn-ea"/>
              </a:rPr>
              <a:t>6</a:t>
            </a:r>
            <a:r>
              <a:rPr lang="zh-CN" altLang="en-US" sz="1400" b="1" smtClean="0">
                <a:latin typeface="+mn-lt"/>
                <a:ea typeface="+mn-ea"/>
              </a:rPr>
              <a:t>、</a:t>
            </a:r>
            <a:r>
              <a:rPr lang="en-US" altLang="en-US" b="1" err="1" smtClean="0">
                <a:latin typeface="+mn-ea"/>
                <a:ea typeface="+mn-ea"/>
              </a:rPr>
              <a:t>持续改进</a:t>
            </a:r>
            <a:endParaRPr lang="en-US" altLang="en-US" b="1" smtClean="0">
              <a:latin typeface="+mn-ea"/>
              <a:ea typeface="+mn-ea"/>
            </a:endParaRPr>
          </a:p>
          <a:p>
            <a:pPr algn="l" defTabSz="330200">
              <a:spcBef>
                <a:spcPct val="25000"/>
              </a:spcBef>
              <a:spcAft>
                <a:spcPct val="25000"/>
              </a:spcAft>
              <a:buClr>
                <a:srgbClr val="4E9EA2"/>
              </a:buClr>
              <a:buSzPct val="80000"/>
              <a:tabLst>
                <a:tab pos="8521700" algn="r"/>
              </a:tabLst>
            </a:pPr>
            <a:r>
              <a:rPr lang="zh-CN" altLang="en-US" sz="1400">
                <a:solidFill>
                  <a:srgbClr val="000000"/>
                </a:solidFill>
                <a:latin typeface="+mn-lt"/>
                <a:ea typeface="+mn-ea"/>
              </a:rPr>
              <a:t>信息化的建设、运用和提升是一个持续迭代发展的过程，既要按大方向发展，又要循序渐进，持续</a:t>
            </a:r>
            <a:r>
              <a:rPr lang="zh-CN" altLang="en-US" sz="1400" smtClean="0">
                <a:solidFill>
                  <a:srgbClr val="000000"/>
                </a:solidFill>
                <a:latin typeface="+mn-lt"/>
                <a:ea typeface="+mn-ea"/>
              </a:rPr>
              <a:t>优化</a:t>
            </a:r>
            <a:endParaRPr lang="zh-CN" altLang="en-US" sz="1400" b="1">
              <a:latin typeface="+mn-lt"/>
              <a:ea typeface="+mn-ea"/>
            </a:endParaRPr>
          </a:p>
        </p:txBody>
      </p:sp>
    </p:spTree>
    <p:extLst>
      <p:ext uri="{BB962C8B-B14F-4D97-AF65-F5344CB8AC3E}">
        <p14:creationId xmlns:p14="http://schemas.microsoft.com/office/powerpoint/2010/main" val="18492604"/>
      </p:ext>
    </p:extLst>
  </p:cSld>
  <p:clrMapOvr>
    <a:masterClrMapping/>
  </p:clrMapOvr>
  <p:transition>
    <p:split orient="vert"/>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3" name="Rectangle 4"/>
          <p:cNvSpPr>
            <a:spLocks noChangeArrowheads="1"/>
          </p:cNvSpPr>
          <p:nvPr/>
        </p:nvSpPr>
        <p:spPr bwMode="auto">
          <a:xfrm>
            <a:off x="5756014" y="2590433"/>
            <a:ext cx="3453077" cy="4365229"/>
          </a:xfrm>
          <a:prstGeom prst="rect">
            <a:avLst/>
          </a:prstGeom>
          <a:solidFill>
            <a:schemeClr val="bg1">
              <a:lumMod val="85000"/>
            </a:schemeClr>
          </a:solidFill>
          <a:ln>
            <a:solidFill>
              <a:schemeClr val="accent5"/>
            </a:solidFill>
          </a:ln>
          <a:effectLst>
            <a:prstShdw prst="shdw17" dist="17961" dir="2700000">
              <a:srgbClr val="997A99"/>
            </a:prstShdw>
          </a:effectLs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10244" name="Rectangle 5"/>
          <p:cNvSpPr>
            <a:spLocks noChangeArrowheads="1"/>
          </p:cNvSpPr>
          <p:nvPr/>
        </p:nvSpPr>
        <p:spPr bwMode="auto">
          <a:xfrm>
            <a:off x="450156" y="4494751"/>
            <a:ext cx="8874037" cy="2460911"/>
          </a:xfrm>
          <a:prstGeom prst="rect">
            <a:avLst/>
          </a:prstGeom>
          <a:noFill/>
          <a:ln w="12700">
            <a:solidFill>
              <a:schemeClr val="accent5"/>
            </a:solidFill>
            <a:prstDash val="dash"/>
            <a:miter lim="800000"/>
          </a:ln>
          <a:effectLst/>
          <a:extLst>
            <a:ext uri="{909E8E84-426E-40DD-AFC4-6F175D3DCCD1}">
              <a14:hiddenFill xmlns:a14="http://schemas.microsoft.com/office/drawing/2010/main">
                <a:gradFill rotWithShape="1">
                  <a:gsLst>
                    <a:gs pos="0">
                      <a:schemeClr val="bg1">
                        <a:alpha val="70000"/>
                      </a:schemeClr>
                    </a:gs>
                    <a:gs pos="100000">
                      <a:srgbClr val="9AB1C0"/>
                    </a:gs>
                  </a:gsLst>
                  <a:lin ang="0" scaled="1"/>
                </a:gra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10245" name="AutoShape 6"/>
          <p:cNvSpPr>
            <a:spLocks noChangeArrowheads="1"/>
          </p:cNvSpPr>
          <p:nvPr/>
        </p:nvSpPr>
        <p:spPr bwMode="auto">
          <a:xfrm>
            <a:off x="2640819" y="4907820"/>
            <a:ext cx="6568272" cy="218787"/>
          </a:xfrm>
          <a:prstGeom prst="roundRect">
            <a:avLst>
              <a:gd name="adj" fmla="val 16667"/>
            </a:avLst>
          </a:prstGeom>
          <a:solidFill>
            <a:schemeClr val="accent5"/>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0"/>
              </a:spcBef>
            </a:pPr>
            <a:r>
              <a:rPr lang="zh-CN" altLang="en-US" sz="1400" b="1">
                <a:solidFill>
                  <a:schemeClr val="tx2"/>
                </a:solidFill>
                <a:latin typeface="+mn-lt"/>
                <a:ea typeface="+mn-ea"/>
              </a:rPr>
              <a:t>招商国际西部港口电子通关平台</a:t>
            </a:r>
          </a:p>
        </p:txBody>
      </p:sp>
      <p:sp>
        <p:nvSpPr>
          <p:cNvPr id="10246" name="AutoShape 7"/>
          <p:cNvSpPr>
            <a:spLocks noChangeArrowheads="1"/>
          </p:cNvSpPr>
          <p:nvPr/>
        </p:nvSpPr>
        <p:spPr bwMode="auto">
          <a:xfrm>
            <a:off x="2640819" y="5494169"/>
            <a:ext cx="6568272" cy="218786"/>
          </a:xfrm>
          <a:prstGeom prst="roundRect">
            <a:avLst>
              <a:gd name="adj" fmla="val 16667"/>
            </a:avLst>
          </a:prstGeom>
          <a:solidFill>
            <a:schemeClr val="accent5"/>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0"/>
              </a:spcBef>
            </a:pPr>
            <a:r>
              <a:rPr lang="zh-CN" altLang="en-US" sz="1400" b="1">
                <a:solidFill>
                  <a:schemeClr val="tx2"/>
                </a:solidFill>
                <a:latin typeface="+mn-lt"/>
                <a:ea typeface="+mn-ea"/>
              </a:rPr>
              <a:t>招商证券智远手机证券</a:t>
            </a:r>
          </a:p>
        </p:txBody>
      </p:sp>
      <p:sp>
        <p:nvSpPr>
          <p:cNvPr id="10247" name="AutoShape 8"/>
          <p:cNvSpPr>
            <a:spLocks noChangeArrowheads="1"/>
          </p:cNvSpPr>
          <p:nvPr/>
        </p:nvSpPr>
        <p:spPr bwMode="auto">
          <a:xfrm>
            <a:off x="2640819" y="5200120"/>
            <a:ext cx="6568272" cy="218786"/>
          </a:xfrm>
          <a:prstGeom prst="roundRect">
            <a:avLst>
              <a:gd name="adj" fmla="val 16667"/>
            </a:avLst>
          </a:prstGeom>
          <a:solidFill>
            <a:schemeClr val="accent5"/>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0"/>
              </a:spcBef>
            </a:pPr>
            <a:r>
              <a:rPr lang="zh-CN" altLang="en-US" sz="1400" b="1">
                <a:solidFill>
                  <a:schemeClr val="tx2"/>
                </a:solidFill>
                <a:latin typeface="+mn-lt"/>
                <a:ea typeface="+mn-ea"/>
              </a:rPr>
              <a:t>招商证券智远理财服务平台</a:t>
            </a:r>
          </a:p>
        </p:txBody>
      </p:sp>
      <p:sp>
        <p:nvSpPr>
          <p:cNvPr id="10248" name="AutoShape 9"/>
          <p:cNvSpPr>
            <a:spLocks noChangeArrowheads="1"/>
          </p:cNvSpPr>
          <p:nvPr/>
        </p:nvSpPr>
        <p:spPr bwMode="auto">
          <a:xfrm>
            <a:off x="2640819" y="5765463"/>
            <a:ext cx="6568272" cy="218787"/>
          </a:xfrm>
          <a:prstGeom prst="roundRect">
            <a:avLst>
              <a:gd name="adj" fmla="val 16667"/>
            </a:avLst>
          </a:prstGeom>
          <a:solidFill>
            <a:schemeClr val="accent5"/>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0"/>
              </a:spcBef>
            </a:pPr>
            <a:r>
              <a:rPr lang="zh-CN" altLang="en-US" sz="1400" b="1">
                <a:solidFill>
                  <a:schemeClr val="tx2"/>
                </a:solidFill>
                <a:latin typeface="+mn-lt"/>
                <a:ea typeface="+mn-ea"/>
              </a:rPr>
              <a:t>招商证券网上交易全能版</a:t>
            </a:r>
          </a:p>
        </p:txBody>
      </p:sp>
      <p:sp>
        <p:nvSpPr>
          <p:cNvPr id="10249" name="AutoShape 10"/>
          <p:cNvSpPr>
            <a:spLocks noChangeArrowheads="1"/>
          </p:cNvSpPr>
          <p:nvPr/>
        </p:nvSpPr>
        <p:spPr bwMode="auto">
          <a:xfrm>
            <a:off x="2640819" y="4615522"/>
            <a:ext cx="6568272" cy="218786"/>
          </a:xfrm>
          <a:prstGeom prst="roundRect">
            <a:avLst>
              <a:gd name="adj" fmla="val 16667"/>
            </a:avLst>
          </a:prstGeom>
          <a:solidFill>
            <a:schemeClr val="accent5"/>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0"/>
              </a:spcBef>
            </a:pPr>
            <a:r>
              <a:rPr lang="zh-CN" altLang="en-US" sz="1400" b="1">
                <a:solidFill>
                  <a:schemeClr val="tx2"/>
                </a:solidFill>
                <a:latin typeface="+mn-lt"/>
                <a:ea typeface="+mn-ea"/>
              </a:rPr>
              <a:t>招商国际码头</a:t>
            </a:r>
            <a:r>
              <a:rPr lang="en-US" altLang="zh-HK" sz="1400" b="1">
                <a:solidFill>
                  <a:schemeClr val="tx2"/>
                </a:solidFill>
                <a:latin typeface="+mn-lt"/>
                <a:ea typeface="+mn-ea"/>
              </a:rPr>
              <a:t>TOS</a:t>
            </a:r>
            <a:r>
              <a:rPr lang="zh-CN" altLang="en-US" sz="1400" b="1">
                <a:solidFill>
                  <a:schemeClr val="tx2"/>
                </a:solidFill>
                <a:latin typeface="+mn-lt"/>
                <a:ea typeface="+mn-ea"/>
              </a:rPr>
              <a:t>系统</a:t>
            </a:r>
          </a:p>
        </p:txBody>
      </p:sp>
      <p:sp>
        <p:nvSpPr>
          <p:cNvPr id="10250" name="AutoShape 12"/>
          <p:cNvSpPr>
            <a:spLocks noChangeArrowheads="1"/>
          </p:cNvSpPr>
          <p:nvPr/>
        </p:nvSpPr>
        <p:spPr bwMode="auto">
          <a:xfrm>
            <a:off x="5924955" y="2747959"/>
            <a:ext cx="547666" cy="4050177"/>
          </a:xfrm>
          <a:prstGeom prst="roundRect">
            <a:avLst>
              <a:gd name="adj" fmla="val 16667"/>
            </a:avLst>
          </a:prstGeom>
          <a:solidFill>
            <a:srgbClr val="FFCC66"/>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pPr>
            <a:r>
              <a:rPr lang="zh-CN" altLang="en-US" sz="1800" b="1">
                <a:solidFill>
                  <a:schemeClr val="tx2"/>
                </a:solidFill>
                <a:latin typeface="+mn-lt"/>
                <a:ea typeface="+mn-ea"/>
              </a:rPr>
              <a:t>财</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务</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管</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理</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系</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统</a:t>
            </a:r>
          </a:p>
        </p:txBody>
      </p:sp>
      <p:sp>
        <p:nvSpPr>
          <p:cNvPr id="10251" name="AutoShape 13"/>
          <p:cNvSpPr>
            <a:spLocks noChangeArrowheads="1"/>
          </p:cNvSpPr>
          <p:nvPr/>
        </p:nvSpPr>
        <p:spPr bwMode="auto">
          <a:xfrm>
            <a:off x="6851345" y="2747959"/>
            <a:ext cx="464123" cy="4050177"/>
          </a:xfrm>
          <a:prstGeom prst="roundRect">
            <a:avLst>
              <a:gd name="adj" fmla="val 16667"/>
            </a:avLst>
          </a:prstGeom>
          <a:solidFill>
            <a:srgbClr val="FFCC66"/>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pPr>
            <a:r>
              <a:rPr lang="zh-CN" altLang="en-US" sz="1800" b="1">
                <a:solidFill>
                  <a:schemeClr val="tx2"/>
                </a:solidFill>
                <a:latin typeface="+mn-lt"/>
                <a:ea typeface="+mn-ea"/>
              </a:rPr>
              <a:t>综</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合</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办</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公</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系</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统</a:t>
            </a:r>
          </a:p>
        </p:txBody>
      </p:sp>
      <p:sp>
        <p:nvSpPr>
          <p:cNvPr id="10252" name="AutoShape 14"/>
          <p:cNvSpPr>
            <a:spLocks noChangeArrowheads="1"/>
          </p:cNvSpPr>
          <p:nvPr/>
        </p:nvSpPr>
        <p:spPr bwMode="auto">
          <a:xfrm>
            <a:off x="7777735" y="2747959"/>
            <a:ext cx="464123" cy="4050177"/>
          </a:xfrm>
          <a:prstGeom prst="roundRect">
            <a:avLst>
              <a:gd name="adj" fmla="val 16667"/>
            </a:avLst>
          </a:prstGeom>
          <a:solidFill>
            <a:srgbClr val="FFCC66"/>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pPr>
            <a:r>
              <a:rPr lang="zh-CN" altLang="en-US" sz="1800" b="1">
                <a:solidFill>
                  <a:schemeClr val="tx2"/>
                </a:solidFill>
                <a:latin typeface="+mn-lt"/>
                <a:ea typeface="+mn-ea"/>
              </a:rPr>
              <a:t>人</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事</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信</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息</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统</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计</a:t>
            </a:r>
          </a:p>
        </p:txBody>
      </p:sp>
      <p:sp>
        <p:nvSpPr>
          <p:cNvPr id="10253" name="AutoShape 15"/>
          <p:cNvSpPr>
            <a:spLocks noChangeArrowheads="1"/>
          </p:cNvSpPr>
          <p:nvPr/>
        </p:nvSpPr>
        <p:spPr bwMode="auto">
          <a:xfrm>
            <a:off x="8533328" y="2747959"/>
            <a:ext cx="464123" cy="4050177"/>
          </a:xfrm>
          <a:prstGeom prst="roundRect">
            <a:avLst>
              <a:gd name="adj" fmla="val 16667"/>
            </a:avLst>
          </a:prstGeom>
          <a:solidFill>
            <a:srgbClr val="FFCC66"/>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pPr>
            <a:r>
              <a:rPr lang="zh-CN" altLang="en-US" b="1">
                <a:solidFill>
                  <a:schemeClr val="tx2"/>
                </a:solidFill>
                <a:latin typeface="+mn-lt"/>
                <a:ea typeface="+mn-ea"/>
              </a:rPr>
              <a:t>产</a:t>
            </a:r>
          </a:p>
          <a:p>
            <a:pPr>
              <a:spcBef>
                <a:spcPct val="0"/>
              </a:spcBef>
            </a:pPr>
            <a:endParaRPr lang="zh-CN" altLang="en-US" b="1">
              <a:solidFill>
                <a:schemeClr val="tx2"/>
              </a:solidFill>
              <a:latin typeface="+mn-lt"/>
              <a:ea typeface="+mn-ea"/>
            </a:endParaRPr>
          </a:p>
          <a:p>
            <a:pPr>
              <a:spcBef>
                <a:spcPct val="0"/>
              </a:spcBef>
            </a:pPr>
            <a:r>
              <a:rPr lang="zh-CN" altLang="en-US" b="1">
                <a:solidFill>
                  <a:schemeClr val="tx2"/>
                </a:solidFill>
                <a:latin typeface="+mn-lt"/>
                <a:ea typeface="+mn-ea"/>
              </a:rPr>
              <a:t>权</a:t>
            </a:r>
          </a:p>
          <a:p>
            <a:pPr>
              <a:spcBef>
                <a:spcPct val="0"/>
              </a:spcBef>
            </a:pPr>
            <a:endParaRPr lang="zh-CN" altLang="en-US" b="1">
              <a:solidFill>
                <a:schemeClr val="tx2"/>
              </a:solidFill>
              <a:latin typeface="+mn-lt"/>
              <a:ea typeface="+mn-ea"/>
            </a:endParaRPr>
          </a:p>
          <a:p>
            <a:pPr>
              <a:spcBef>
                <a:spcPct val="0"/>
              </a:spcBef>
            </a:pPr>
            <a:r>
              <a:rPr lang="zh-CN" altLang="en-US" b="1">
                <a:solidFill>
                  <a:schemeClr val="tx2"/>
                </a:solidFill>
                <a:latin typeface="+mn-lt"/>
                <a:ea typeface="+mn-ea"/>
              </a:rPr>
              <a:t>普</a:t>
            </a:r>
          </a:p>
          <a:p>
            <a:pPr>
              <a:spcBef>
                <a:spcPct val="0"/>
              </a:spcBef>
            </a:pPr>
            <a:endParaRPr lang="zh-CN" altLang="en-US" b="1">
              <a:solidFill>
                <a:schemeClr val="tx2"/>
              </a:solidFill>
              <a:latin typeface="+mn-lt"/>
              <a:ea typeface="+mn-ea"/>
            </a:endParaRPr>
          </a:p>
          <a:p>
            <a:pPr>
              <a:spcBef>
                <a:spcPct val="0"/>
              </a:spcBef>
            </a:pPr>
            <a:r>
              <a:rPr lang="zh-CN" altLang="en-US" b="1">
                <a:solidFill>
                  <a:schemeClr val="tx2"/>
                </a:solidFill>
                <a:latin typeface="+mn-lt"/>
                <a:ea typeface="+mn-ea"/>
              </a:rPr>
              <a:t>查</a:t>
            </a:r>
          </a:p>
          <a:p>
            <a:pPr>
              <a:spcBef>
                <a:spcPct val="0"/>
              </a:spcBef>
            </a:pPr>
            <a:endParaRPr lang="zh-CN" altLang="en-US" b="1">
              <a:solidFill>
                <a:schemeClr val="tx2"/>
              </a:solidFill>
              <a:latin typeface="+mn-lt"/>
              <a:ea typeface="+mn-ea"/>
            </a:endParaRPr>
          </a:p>
          <a:p>
            <a:pPr>
              <a:spcBef>
                <a:spcPct val="0"/>
              </a:spcBef>
            </a:pPr>
            <a:r>
              <a:rPr lang="zh-CN" altLang="en-US" b="1">
                <a:solidFill>
                  <a:schemeClr val="tx2"/>
                </a:solidFill>
                <a:latin typeface="+mn-lt"/>
                <a:ea typeface="+mn-ea"/>
              </a:rPr>
              <a:t>数</a:t>
            </a:r>
          </a:p>
          <a:p>
            <a:pPr>
              <a:spcBef>
                <a:spcPct val="0"/>
              </a:spcBef>
            </a:pPr>
            <a:endParaRPr lang="zh-CN" altLang="en-US" b="1">
              <a:solidFill>
                <a:schemeClr val="tx2"/>
              </a:solidFill>
              <a:latin typeface="+mn-lt"/>
              <a:ea typeface="+mn-ea"/>
            </a:endParaRPr>
          </a:p>
          <a:p>
            <a:pPr>
              <a:spcBef>
                <a:spcPct val="0"/>
              </a:spcBef>
            </a:pPr>
            <a:r>
              <a:rPr lang="zh-CN" altLang="en-US" b="1">
                <a:solidFill>
                  <a:schemeClr val="tx2"/>
                </a:solidFill>
                <a:latin typeface="+mn-lt"/>
                <a:ea typeface="+mn-ea"/>
              </a:rPr>
              <a:t>据</a:t>
            </a:r>
          </a:p>
          <a:p>
            <a:pPr>
              <a:spcBef>
                <a:spcPct val="0"/>
              </a:spcBef>
            </a:pPr>
            <a:endParaRPr lang="zh-CN" altLang="en-US" b="1">
              <a:solidFill>
                <a:schemeClr val="tx2"/>
              </a:solidFill>
              <a:latin typeface="+mn-lt"/>
              <a:ea typeface="+mn-ea"/>
            </a:endParaRPr>
          </a:p>
          <a:p>
            <a:pPr>
              <a:spcBef>
                <a:spcPct val="0"/>
              </a:spcBef>
            </a:pPr>
            <a:r>
              <a:rPr lang="zh-CN" altLang="en-US" b="1">
                <a:solidFill>
                  <a:schemeClr val="tx2"/>
                </a:solidFill>
                <a:latin typeface="+mn-lt"/>
                <a:ea typeface="+mn-ea"/>
              </a:rPr>
              <a:t>库</a:t>
            </a:r>
          </a:p>
        </p:txBody>
      </p:sp>
      <p:sp>
        <p:nvSpPr>
          <p:cNvPr id="10254" name="Rectangle 22"/>
          <p:cNvSpPr>
            <a:spLocks noChangeArrowheads="1"/>
          </p:cNvSpPr>
          <p:nvPr/>
        </p:nvSpPr>
        <p:spPr bwMode="auto">
          <a:xfrm>
            <a:off x="450156" y="2590433"/>
            <a:ext cx="8874037" cy="1767795"/>
          </a:xfrm>
          <a:prstGeom prst="rect">
            <a:avLst/>
          </a:prstGeom>
          <a:noFill/>
          <a:ln w="12700">
            <a:solidFill>
              <a:schemeClr val="accent5"/>
            </a:solidFill>
            <a:prstDash val="dash"/>
            <a:miter lim="800000"/>
          </a:ln>
          <a:effectLst/>
          <a:extLst>
            <a:ext uri="{909E8E84-426E-40DD-AFC4-6F175D3DCCD1}">
              <a14:hiddenFill xmlns:a14="http://schemas.microsoft.com/office/drawing/2010/main">
                <a:gradFill rotWithShape="1">
                  <a:gsLst>
                    <a:gs pos="0">
                      <a:schemeClr val="bg1"/>
                    </a:gs>
                    <a:gs pos="100000">
                      <a:srgbClr val="689FCA"/>
                    </a:gs>
                  </a:gsLst>
                  <a:lin ang="0" scaled="1"/>
                </a:gra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10255" name="Rectangle 23"/>
          <p:cNvSpPr>
            <a:spLocks noChangeArrowheads="1"/>
          </p:cNvSpPr>
          <p:nvPr/>
        </p:nvSpPr>
        <p:spPr bwMode="auto">
          <a:xfrm>
            <a:off x="450156" y="1398484"/>
            <a:ext cx="8874037" cy="1085181"/>
          </a:xfrm>
          <a:prstGeom prst="rect">
            <a:avLst/>
          </a:prstGeom>
          <a:noFill/>
          <a:ln w="12700">
            <a:solidFill>
              <a:schemeClr val="accent5"/>
            </a:solidFill>
            <a:prstDash val="dash"/>
            <a:miter lim="800000"/>
          </a:ln>
          <a:effectLst/>
          <a:extLst>
            <a:ext uri="{909E8E84-426E-40DD-AFC4-6F175D3DCCD1}">
              <a14:hiddenFill xmlns:a14="http://schemas.microsoft.com/office/drawing/2010/main">
                <a:gradFill rotWithShape="1">
                  <a:gsLst>
                    <a:gs pos="0">
                      <a:schemeClr val="bg1"/>
                    </a:gs>
                    <a:gs pos="100000">
                      <a:srgbClr val="C0C0C0"/>
                    </a:gs>
                  </a:gsLst>
                  <a:lin ang="0" scaled="1"/>
                </a:gra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10257" name="Rectangle 27"/>
          <p:cNvSpPr>
            <a:spLocks noChangeArrowheads="1"/>
          </p:cNvSpPr>
          <p:nvPr/>
        </p:nvSpPr>
        <p:spPr bwMode="auto">
          <a:xfrm>
            <a:off x="450157" y="2929990"/>
            <a:ext cx="2029146" cy="84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4306" tIns="52153" rIns="104306" bIns="52153">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pPr>
            <a:r>
              <a:rPr lang="zh-CN" altLang="en-US" b="1">
                <a:latin typeface="+mn-lt"/>
                <a:ea typeface="+mn-ea"/>
              </a:rPr>
              <a:t>对总部</a:t>
            </a:r>
          </a:p>
          <a:p>
            <a:pPr>
              <a:spcBef>
                <a:spcPct val="0"/>
              </a:spcBef>
            </a:pPr>
            <a:r>
              <a:rPr lang="zh-CN" altLang="en-US" b="1">
                <a:solidFill>
                  <a:srgbClr val="C00000"/>
                </a:solidFill>
                <a:latin typeface="+mn-lt"/>
                <a:ea typeface="+mn-ea"/>
              </a:rPr>
              <a:t>职能管控域</a:t>
            </a:r>
          </a:p>
          <a:p>
            <a:pPr>
              <a:spcBef>
                <a:spcPct val="0"/>
              </a:spcBef>
            </a:pPr>
            <a:r>
              <a:rPr lang="zh-CN" altLang="en-US" b="1">
                <a:latin typeface="+mn-lt"/>
                <a:ea typeface="+mn-ea"/>
              </a:rPr>
              <a:t>提供支持</a:t>
            </a:r>
          </a:p>
        </p:txBody>
      </p:sp>
      <p:sp>
        <p:nvSpPr>
          <p:cNvPr id="10258" name="Rectangle 28"/>
          <p:cNvSpPr>
            <a:spLocks noChangeArrowheads="1"/>
          </p:cNvSpPr>
          <p:nvPr/>
        </p:nvSpPr>
        <p:spPr bwMode="auto">
          <a:xfrm>
            <a:off x="450157" y="1478998"/>
            <a:ext cx="1945605" cy="84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4306" tIns="52153" rIns="104306" bIns="52153">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pPr>
            <a:r>
              <a:rPr lang="zh-CN" altLang="en-US" b="1">
                <a:latin typeface="+mn-lt"/>
                <a:ea typeface="+mn-ea"/>
              </a:rPr>
              <a:t>对总部</a:t>
            </a:r>
          </a:p>
          <a:p>
            <a:pPr>
              <a:spcBef>
                <a:spcPct val="0"/>
              </a:spcBef>
            </a:pPr>
            <a:r>
              <a:rPr lang="zh-CN" altLang="en-US" b="1">
                <a:solidFill>
                  <a:srgbClr val="C00000"/>
                </a:solidFill>
                <a:latin typeface="+mn-lt"/>
                <a:ea typeface="+mn-ea"/>
              </a:rPr>
              <a:t>管理决策域</a:t>
            </a:r>
          </a:p>
          <a:p>
            <a:pPr>
              <a:spcBef>
                <a:spcPct val="0"/>
              </a:spcBef>
            </a:pPr>
            <a:r>
              <a:rPr lang="zh-CN" altLang="en-US" b="1">
                <a:latin typeface="+mn-lt"/>
                <a:ea typeface="+mn-ea"/>
              </a:rPr>
              <a:t>提供支持</a:t>
            </a:r>
          </a:p>
        </p:txBody>
      </p:sp>
      <p:sp>
        <p:nvSpPr>
          <p:cNvPr id="10259" name="Rectangle 29"/>
          <p:cNvSpPr>
            <a:spLocks noChangeArrowheads="1"/>
          </p:cNvSpPr>
          <p:nvPr/>
        </p:nvSpPr>
        <p:spPr bwMode="auto">
          <a:xfrm>
            <a:off x="450157" y="5240899"/>
            <a:ext cx="2105263" cy="84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4306" tIns="52153" rIns="104306" bIns="52153">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pPr>
            <a:r>
              <a:rPr lang="zh-CN" altLang="en-US" b="1">
                <a:latin typeface="+mn-lt"/>
                <a:ea typeface="+mn-ea"/>
              </a:rPr>
              <a:t>对下属企业</a:t>
            </a:r>
          </a:p>
          <a:p>
            <a:pPr>
              <a:spcBef>
                <a:spcPct val="0"/>
              </a:spcBef>
            </a:pPr>
            <a:r>
              <a:rPr lang="zh-CN" altLang="en-US" b="1">
                <a:solidFill>
                  <a:srgbClr val="C00000"/>
                </a:solidFill>
                <a:latin typeface="+mn-lt"/>
                <a:ea typeface="+mn-ea"/>
              </a:rPr>
              <a:t>生产经营管理域</a:t>
            </a:r>
          </a:p>
          <a:p>
            <a:pPr>
              <a:spcBef>
                <a:spcPct val="0"/>
              </a:spcBef>
            </a:pPr>
            <a:r>
              <a:rPr lang="zh-CN" altLang="en-US" b="1">
                <a:latin typeface="+mn-lt"/>
                <a:ea typeface="+mn-ea"/>
              </a:rPr>
              <a:t>提供支持</a:t>
            </a:r>
          </a:p>
        </p:txBody>
      </p:sp>
      <p:sp>
        <p:nvSpPr>
          <p:cNvPr id="10260" name="AutoShape 40"/>
          <p:cNvSpPr>
            <a:spLocks noChangeArrowheads="1"/>
          </p:cNvSpPr>
          <p:nvPr/>
        </p:nvSpPr>
        <p:spPr bwMode="auto">
          <a:xfrm>
            <a:off x="2640819" y="6638860"/>
            <a:ext cx="6568272" cy="218786"/>
          </a:xfrm>
          <a:prstGeom prst="roundRect">
            <a:avLst>
              <a:gd name="adj" fmla="val 16667"/>
            </a:avLst>
          </a:prstGeom>
          <a:solidFill>
            <a:schemeClr val="accent5"/>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0"/>
              </a:spcBef>
            </a:pPr>
            <a:r>
              <a:rPr lang="zh-CN" altLang="en-US" sz="1400" b="1">
                <a:solidFill>
                  <a:schemeClr val="tx2"/>
                </a:solidFill>
                <a:latin typeface="+mn-lt"/>
                <a:ea typeface="+mn-ea"/>
              </a:rPr>
              <a:t>。。。。。。。</a:t>
            </a:r>
          </a:p>
        </p:txBody>
      </p:sp>
      <p:sp>
        <p:nvSpPr>
          <p:cNvPr id="10261" name="AutoShape 41"/>
          <p:cNvSpPr>
            <a:spLocks noChangeArrowheads="1"/>
          </p:cNvSpPr>
          <p:nvPr/>
        </p:nvSpPr>
        <p:spPr bwMode="auto">
          <a:xfrm>
            <a:off x="2640819" y="6337810"/>
            <a:ext cx="6568272" cy="218786"/>
          </a:xfrm>
          <a:prstGeom prst="roundRect">
            <a:avLst>
              <a:gd name="adj" fmla="val 16667"/>
            </a:avLst>
          </a:prstGeom>
          <a:solidFill>
            <a:schemeClr val="accent5"/>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0"/>
              </a:spcBef>
            </a:pPr>
            <a:r>
              <a:rPr lang="zh-CN" altLang="en-US" sz="1400" b="1">
                <a:solidFill>
                  <a:schemeClr val="tx2"/>
                </a:solidFill>
                <a:latin typeface="+mn-lt"/>
                <a:ea typeface="+mn-ea"/>
              </a:rPr>
              <a:t>招商地产成本管理系统</a:t>
            </a:r>
          </a:p>
        </p:txBody>
      </p:sp>
      <p:sp>
        <p:nvSpPr>
          <p:cNvPr id="10262" name="AutoShape 42"/>
          <p:cNvSpPr>
            <a:spLocks noChangeArrowheads="1"/>
          </p:cNvSpPr>
          <p:nvPr/>
        </p:nvSpPr>
        <p:spPr bwMode="auto">
          <a:xfrm>
            <a:off x="2640819" y="6035008"/>
            <a:ext cx="6568272" cy="218787"/>
          </a:xfrm>
          <a:prstGeom prst="roundRect">
            <a:avLst>
              <a:gd name="adj" fmla="val 16667"/>
            </a:avLst>
          </a:prstGeom>
          <a:solidFill>
            <a:schemeClr val="accent5"/>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0"/>
              </a:spcBef>
            </a:pPr>
            <a:r>
              <a:rPr lang="zh-CN" altLang="en-US" sz="1400" b="1">
                <a:solidFill>
                  <a:schemeClr val="tx2"/>
                </a:solidFill>
                <a:latin typeface="+mn-lt"/>
                <a:ea typeface="+mn-ea"/>
              </a:rPr>
              <a:t>招商物流ＳＡＰ系统</a:t>
            </a:r>
          </a:p>
        </p:txBody>
      </p:sp>
      <p:sp>
        <p:nvSpPr>
          <p:cNvPr id="10263" name="AutoShape 36"/>
          <p:cNvSpPr>
            <a:spLocks noChangeArrowheads="1"/>
          </p:cNvSpPr>
          <p:nvPr/>
        </p:nvSpPr>
        <p:spPr bwMode="auto">
          <a:xfrm>
            <a:off x="4746082" y="1478998"/>
            <a:ext cx="4463009" cy="873395"/>
          </a:xfrm>
          <a:prstGeom prst="roundRect">
            <a:avLst>
              <a:gd name="adj" fmla="val 16667"/>
            </a:avLst>
          </a:prstGeom>
          <a:solidFill>
            <a:srgbClr val="FFC000"/>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pPr>
            <a:r>
              <a:rPr lang="zh-CN" altLang="en-US" sz="1800" b="1">
                <a:latin typeface="+mn-lt"/>
                <a:ea typeface="+mn-ea"/>
              </a:rPr>
              <a:t>财务分析与决策支持系统（</a:t>
            </a:r>
            <a:r>
              <a:rPr lang="en-US" altLang="zh-CN" sz="1800" b="1">
                <a:latin typeface="+mn-lt"/>
                <a:ea typeface="+mn-ea"/>
              </a:rPr>
              <a:t>BI</a:t>
            </a:r>
            <a:r>
              <a:rPr lang="zh-CN" altLang="en-US" sz="1800" b="1">
                <a:latin typeface="+mn-lt"/>
                <a:ea typeface="+mn-ea"/>
              </a:rPr>
              <a:t>）</a:t>
            </a:r>
          </a:p>
        </p:txBody>
      </p:sp>
      <p:sp>
        <p:nvSpPr>
          <p:cNvPr id="10265" name="AutoShape 43"/>
          <p:cNvSpPr>
            <a:spLocks noChangeArrowheads="1"/>
          </p:cNvSpPr>
          <p:nvPr/>
        </p:nvSpPr>
        <p:spPr bwMode="auto">
          <a:xfrm>
            <a:off x="5924955" y="2747959"/>
            <a:ext cx="547666" cy="4050177"/>
          </a:xfrm>
          <a:prstGeom prst="roundRect">
            <a:avLst>
              <a:gd name="adj" fmla="val 16667"/>
            </a:avLst>
          </a:prstGeom>
          <a:solidFill>
            <a:srgbClr val="FFCC66"/>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pPr>
            <a:r>
              <a:rPr lang="zh-CN" altLang="en-US" sz="1800" b="1">
                <a:solidFill>
                  <a:schemeClr val="tx2"/>
                </a:solidFill>
                <a:latin typeface="+mn-lt"/>
                <a:ea typeface="+mn-ea"/>
              </a:rPr>
              <a:t>财</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务</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管</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理</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系</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统</a:t>
            </a:r>
          </a:p>
        </p:txBody>
      </p:sp>
      <p:sp>
        <p:nvSpPr>
          <p:cNvPr id="10266" name="AutoShape 44"/>
          <p:cNvSpPr>
            <a:spLocks noChangeArrowheads="1"/>
          </p:cNvSpPr>
          <p:nvPr/>
        </p:nvSpPr>
        <p:spPr bwMode="auto">
          <a:xfrm>
            <a:off x="6851345" y="2747959"/>
            <a:ext cx="464123" cy="4050177"/>
          </a:xfrm>
          <a:prstGeom prst="roundRect">
            <a:avLst>
              <a:gd name="adj" fmla="val 16667"/>
            </a:avLst>
          </a:prstGeom>
          <a:solidFill>
            <a:srgbClr val="FFCC66"/>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pPr>
            <a:r>
              <a:rPr lang="zh-CN" altLang="en-US" sz="1800" b="1">
                <a:solidFill>
                  <a:schemeClr val="tx2"/>
                </a:solidFill>
                <a:latin typeface="+mn-lt"/>
                <a:ea typeface="+mn-ea"/>
              </a:rPr>
              <a:t>综</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合</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办</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公</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系</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统</a:t>
            </a:r>
          </a:p>
        </p:txBody>
      </p:sp>
      <p:sp>
        <p:nvSpPr>
          <p:cNvPr id="10267" name="AutoShape 45"/>
          <p:cNvSpPr>
            <a:spLocks noChangeArrowheads="1"/>
          </p:cNvSpPr>
          <p:nvPr/>
        </p:nvSpPr>
        <p:spPr bwMode="auto">
          <a:xfrm>
            <a:off x="7777735" y="2747959"/>
            <a:ext cx="464123" cy="4050177"/>
          </a:xfrm>
          <a:prstGeom prst="roundRect">
            <a:avLst>
              <a:gd name="adj" fmla="val 16667"/>
            </a:avLst>
          </a:prstGeom>
          <a:solidFill>
            <a:srgbClr val="FFCC66"/>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pPr>
            <a:r>
              <a:rPr lang="zh-CN" altLang="en-US" sz="1800" b="1">
                <a:solidFill>
                  <a:schemeClr val="tx2"/>
                </a:solidFill>
                <a:latin typeface="+mn-lt"/>
                <a:ea typeface="+mn-ea"/>
              </a:rPr>
              <a:t>人</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事</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信</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息</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统</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计</a:t>
            </a:r>
          </a:p>
        </p:txBody>
      </p:sp>
      <p:sp>
        <p:nvSpPr>
          <p:cNvPr id="10268" name="AutoShape 46"/>
          <p:cNvSpPr>
            <a:spLocks noChangeArrowheads="1"/>
          </p:cNvSpPr>
          <p:nvPr/>
        </p:nvSpPr>
        <p:spPr bwMode="auto">
          <a:xfrm>
            <a:off x="5924955" y="2747959"/>
            <a:ext cx="547666" cy="4050177"/>
          </a:xfrm>
          <a:prstGeom prst="roundRect">
            <a:avLst>
              <a:gd name="adj" fmla="val 16667"/>
            </a:avLst>
          </a:prstGeom>
          <a:solidFill>
            <a:srgbClr val="FFCC66"/>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pPr>
            <a:r>
              <a:rPr lang="zh-CN" altLang="en-US" sz="1800" b="1">
                <a:solidFill>
                  <a:schemeClr val="tx2"/>
                </a:solidFill>
                <a:latin typeface="+mn-lt"/>
                <a:ea typeface="+mn-ea"/>
              </a:rPr>
              <a:t>财</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务</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管</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理</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系</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统</a:t>
            </a:r>
          </a:p>
        </p:txBody>
      </p:sp>
      <p:sp>
        <p:nvSpPr>
          <p:cNvPr id="10269" name="AutoShape 47"/>
          <p:cNvSpPr>
            <a:spLocks noChangeArrowheads="1"/>
          </p:cNvSpPr>
          <p:nvPr/>
        </p:nvSpPr>
        <p:spPr bwMode="auto">
          <a:xfrm>
            <a:off x="6851345" y="2747959"/>
            <a:ext cx="464123" cy="4050177"/>
          </a:xfrm>
          <a:prstGeom prst="roundRect">
            <a:avLst>
              <a:gd name="adj" fmla="val 16667"/>
            </a:avLst>
          </a:prstGeom>
          <a:solidFill>
            <a:srgbClr val="FFCC66"/>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pPr>
            <a:r>
              <a:rPr lang="zh-CN" altLang="en-US" sz="1800" b="1">
                <a:solidFill>
                  <a:schemeClr val="tx2"/>
                </a:solidFill>
                <a:latin typeface="+mn-lt"/>
                <a:ea typeface="+mn-ea"/>
              </a:rPr>
              <a:t>综</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合</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办</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公</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系</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统</a:t>
            </a:r>
          </a:p>
        </p:txBody>
      </p:sp>
      <p:sp>
        <p:nvSpPr>
          <p:cNvPr id="10270" name="AutoShape 48"/>
          <p:cNvSpPr>
            <a:spLocks noChangeArrowheads="1"/>
          </p:cNvSpPr>
          <p:nvPr/>
        </p:nvSpPr>
        <p:spPr bwMode="auto">
          <a:xfrm>
            <a:off x="8535183" y="2747959"/>
            <a:ext cx="504966" cy="4050177"/>
          </a:xfrm>
          <a:prstGeom prst="roundRect">
            <a:avLst>
              <a:gd name="adj" fmla="val 16667"/>
            </a:avLst>
          </a:prstGeom>
          <a:solidFill>
            <a:srgbClr val="FFC000"/>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pPr>
            <a:r>
              <a:rPr lang="zh-CN" altLang="en-US" sz="1800" b="1">
                <a:solidFill>
                  <a:schemeClr val="tx2"/>
                </a:solidFill>
                <a:latin typeface="+mn-lt"/>
                <a:ea typeface="+mn-ea"/>
              </a:rPr>
              <a:t>产</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权</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普</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查</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数</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据</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库</a:t>
            </a:r>
          </a:p>
        </p:txBody>
      </p:sp>
      <p:sp>
        <p:nvSpPr>
          <p:cNvPr id="10271" name="AutoShape 49"/>
          <p:cNvSpPr>
            <a:spLocks noChangeArrowheads="1"/>
          </p:cNvSpPr>
          <p:nvPr/>
        </p:nvSpPr>
        <p:spPr bwMode="auto">
          <a:xfrm>
            <a:off x="7777734" y="2747959"/>
            <a:ext cx="504966" cy="4050177"/>
          </a:xfrm>
          <a:prstGeom prst="roundRect">
            <a:avLst>
              <a:gd name="adj" fmla="val 16667"/>
            </a:avLst>
          </a:prstGeom>
          <a:solidFill>
            <a:srgbClr val="FFC000"/>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pPr>
            <a:r>
              <a:rPr lang="zh-CN" altLang="en-US" sz="1800" b="1">
                <a:solidFill>
                  <a:schemeClr val="tx2"/>
                </a:solidFill>
                <a:latin typeface="+mn-lt"/>
                <a:ea typeface="+mn-ea"/>
              </a:rPr>
              <a:t>人</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事</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信</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息</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统</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计</a:t>
            </a:r>
          </a:p>
        </p:txBody>
      </p:sp>
      <p:sp>
        <p:nvSpPr>
          <p:cNvPr id="10272" name="AutoShape 50"/>
          <p:cNvSpPr>
            <a:spLocks noChangeArrowheads="1"/>
          </p:cNvSpPr>
          <p:nvPr/>
        </p:nvSpPr>
        <p:spPr bwMode="auto">
          <a:xfrm>
            <a:off x="5926811" y="2747959"/>
            <a:ext cx="547665" cy="4050177"/>
          </a:xfrm>
          <a:prstGeom prst="roundRect">
            <a:avLst>
              <a:gd name="adj" fmla="val 16667"/>
            </a:avLst>
          </a:prstGeom>
          <a:solidFill>
            <a:srgbClr val="C00000"/>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pPr>
            <a:r>
              <a:rPr lang="zh-CN" altLang="en-US" sz="1800" b="1">
                <a:solidFill>
                  <a:schemeClr val="bg1"/>
                </a:solidFill>
                <a:latin typeface="+mn-lt"/>
                <a:ea typeface="+mn-ea"/>
              </a:rPr>
              <a:t>财</a:t>
            </a:r>
          </a:p>
          <a:p>
            <a:pPr>
              <a:spcBef>
                <a:spcPct val="0"/>
              </a:spcBef>
            </a:pPr>
            <a:endParaRPr lang="zh-CN" altLang="en-US" sz="1800" b="1">
              <a:solidFill>
                <a:schemeClr val="bg1"/>
              </a:solidFill>
              <a:latin typeface="+mn-lt"/>
              <a:ea typeface="+mn-ea"/>
            </a:endParaRPr>
          </a:p>
          <a:p>
            <a:pPr>
              <a:spcBef>
                <a:spcPct val="0"/>
              </a:spcBef>
            </a:pPr>
            <a:r>
              <a:rPr lang="zh-CN" altLang="en-US" sz="1800" b="1">
                <a:solidFill>
                  <a:schemeClr val="bg1"/>
                </a:solidFill>
                <a:latin typeface="+mn-lt"/>
                <a:ea typeface="+mn-ea"/>
              </a:rPr>
              <a:t>务</a:t>
            </a:r>
          </a:p>
          <a:p>
            <a:pPr>
              <a:spcBef>
                <a:spcPct val="0"/>
              </a:spcBef>
            </a:pPr>
            <a:endParaRPr lang="zh-CN" altLang="en-US" sz="1800" b="1">
              <a:solidFill>
                <a:schemeClr val="bg1"/>
              </a:solidFill>
              <a:latin typeface="+mn-lt"/>
              <a:ea typeface="+mn-ea"/>
            </a:endParaRPr>
          </a:p>
          <a:p>
            <a:pPr>
              <a:spcBef>
                <a:spcPct val="0"/>
              </a:spcBef>
            </a:pPr>
            <a:r>
              <a:rPr lang="zh-CN" altLang="en-US" sz="1800" b="1">
                <a:solidFill>
                  <a:schemeClr val="bg1"/>
                </a:solidFill>
                <a:latin typeface="+mn-lt"/>
                <a:ea typeface="+mn-ea"/>
              </a:rPr>
              <a:t>管</a:t>
            </a:r>
          </a:p>
          <a:p>
            <a:pPr>
              <a:spcBef>
                <a:spcPct val="0"/>
              </a:spcBef>
            </a:pPr>
            <a:endParaRPr lang="zh-CN" altLang="en-US" sz="1800" b="1">
              <a:solidFill>
                <a:schemeClr val="bg1"/>
              </a:solidFill>
              <a:latin typeface="+mn-lt"/>
              <a:ea typeface="+mn-ea"/>
            </a:endParaRPr>
          </a:p>
          <a:p>
            <a:pPr>
              <a:spcBef>
                <a:spcPct val="0"/>
              </a:spcBef>
            </a:pPr>
            <a:r>
              <a:rPr lang="zh-CN" altLang="en-US" sz="1800" b="1">
                <a:solidFill>
                  <a:schemeClr val="bg1"/>
                </a:solidFill>
                <a:latin typeface="+mn-lt"/>
                <a:ea typeface="+mn-ea"/>
              </a:rPr>
              <a:t>理</a:t>
            </a:r>
          </a:p>
          <a:p>
            <a:pPr>
              <a:spcBef>
                <a:spcPct val="0"/>
              </a:spcBef>
            </a:pPr>
            <a:endParaRPr lang="zh-CN" altLang="en-US" sz="1800" b="1">
              <a:solidFill>
                <a:schemeClr val="bg1"/>
              </a:solidFill>
              <a:latin typeface="+mn-lt"/>
              <a:ea typeface="+mn-ea"/>
            </a:endParaRPr>
          </a:p>
          <a:p>
            <a:pPr>
              <a:spcBef>
                <a:spcPct val="0"/>
              </a:spcBef>
            </a:pPr>
            <a:r>
              <a:rPr lang="zh-CN" altLang="en-US" sz="1800" b="1">
                <a:solidFill>
                  <a:schemeClr val="bg1"/>
                </a:solidFill>
                <a:latin typeface="+mn-lt"/>
                <a:ea typeface="+mn-ea"/>
              </a:rPr>
              <a:t>系</a:t>
            </a:r>
          </a:p>
          <a:p>
            <a:pPr>
              <a:spcBef>
                <a:spcPct val="0"/>
              </a:spcBef>
            </a:pPr>
            <a:endParaRPr lang="zh-CN" altLang="en-US" sz="1800" b="1">
              <a:solidFill>
                <a:schemeClr val="bg1"/>
              </a:solidFill>
              <a:latin typeface="+mn-lt"/>
              <a:ea typeface="+mn-ea"/>
            </a:endParaRPr>
          </a:p>
          <a:p>
            <a:pPr>
              <a:spcBef>
                <a:spcPct val="0"/>
              </a:spcBef>
            </a:pPr>
            <a:r>
              <a:rPr lang="zh-CN" altLang="en-US" sz="1800" b="1">
                <a:solidFill>
                  <a:schemeClr val="bg1"/>
                </a:solidFill>
                <a:latin typeface="+mn-lt"/>
                <a:ea typeface="+mn-ea"/>
              </a:rPr>
              <a:t>统</a:t>
            </a:r>
          </a:p>
        </p:txBody>
      </p:sp>
      <p:sp>
        <p:nvSpPr>
          <p:cNvPr id="10273" name="AutoShape 51"/>
          <p:cNvSpPr>
            <a:spLocks noChangeArrowheads="1"/>
          </p:cNvSpPr>
          <p:nvPr/>
        </p:nvSpPr>
        <p:spPr bwMode="auto">
          <a:xfrm>
            <a:off x="6851345" y="2747959"/>
            <a:ext cx="504966" cy="4050177"/>
          </a:xfrm>
          <a:prstGeom prst="roundRect">
            <a:avLst>
              <a:gd name="adj" fmla="val 16667"/>
            </a:avLst>
          </a:prstGeom>
          <a:solidFill>
            <a:srgbClr val="FFC000"/>
          </a:solidFill>
          <a:ln w="9525">
            <a:solidFill>
              <a:schemeClr val="accent5"/>
            </a:solidFill>
            <a:round/>
          </a:ln>
          <a:effectLst>
            <a:outerShdw dist="35921" dir="2700000" algn="ctr" rotWithShape="0">
              <a:srgbClr val="808080"/>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pPr>
            <a:r>
              <a:rPr lang="zh-CN" altLang="en-US" sz="1800" b="1">
                <a:solidFill>
                  <a:schemeClr val="tx2"/>
                </a:solidFill>
                <a:latin typeface="+mn-lt"/>
                <a:ea typeface="+mn-ea"/>
              </a:rPr>
              <a:t>综</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合</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办</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公</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系</a:t>
            </a:r>
          </a:p>
          <a:p>
            <a:pPr>
              <a:spcBef>
                <a:spcPct val="0"/>
              </a:spcBef>
            </a:pPr>
            <a:endParaRPr lang="zh-CN" altLang="en-US" sz="1800" b="1">
              <a:solidFill>
                <a:schemeClr val="tx2"/>
              </a:solidFill>
              <a:latin typeface="+mn-lt"/>
              <a:ea typeface="+mn-ea"/>
            </a:endParaRPr>
          </a:p>
          <a:p>
            <a:pPr>
              <a:spcBef>
                <a:spcPct val="0"/>
              </a:spcBef>
            </a:pPr>
            <a:r>
              <a:rPr lang="zh-CN" altLang="en-US" sz="1800" b="1">
                <a:solidFill>
                  <a:schemeClr val="tx2"/>
                </a:solidFill>
                <a:latin typeface="+mn-lt"/>
                <a:ea typeface="+mn-ea"/>
              </a:rPr>
              <a:t>统</a:t>
            </a:r>
          </a:p>
        </p:txBody>
      </p:sp>
      <p:sp>
        <p:nvSpPr>
          <p:cNvPr id="3" name="TextBox 2"/>
          <p:cNvSpPr txBox="1"/>
          <p:nvPr/>
        </p:nvSpPr>
        <p:spPr>
          <a:xfrm>
            <a:off x="89245" y="108223"/>
            <a:ext cx="8908205" cy="738664"/>
          </a:xfrm>
          <a:prstGeom prst="rect">
            <a:avLst/>
          </a:prstGeom>
          <a:noFill/>
        </p:spPr>
        <p:txBody>
          <a:bodyPr wrap="square" rtlCol="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r>
              <a:rPr lang="zh-CN" altLang="en-US" sz="2100" b="1">
                <a:solidFill>
                  <a:schemeClr val="tx2"/>
                </a:solidFill>
              </a:rPr>
              <a:t>在此思想指导下</a:t>
            </a:r>
            <a:r>
              <a:rPr lang="zh-CN" altLang="en-US" sz="2100" b="1" smtClean="0">
                <a:solidFill>
                  <a:schemeClr val="tx2"/>
                </a:solidFill>
              </a:rPr>
              <a:t>，</a:t>
            </a:r>
            <a:r>
              <a:rPr lang="en-US" altLang="zh-CN" sz="2100" b="1" smtClean="0">
                <a:solidFill>
                  <a:schemeClr val="tx2"/>
                </a:solidFill>
                <a:latin typeface="+mn-lt"/>
              </a:rPr>
              <a:t>2006</a:t>
            </a:r>
            <a:r>
              <a:rPr lang="zh-CN" altLang="en-US" sz="2100" b="1" smtClean="0">
                <a:solidFill>
                  <a:schemeClr val="tx2"/>
                </a:solidFill>
                <a:latin typeface="+mn-lt"/>
              </a:rPr>
              <a:t>年</a:t>
            </a:r>
            <a:r>
              <a:rPr lang="zh-CN" altLang="en-US" sz="2100" b="1" smtClean="0">
                <a:solidFill>
                  <a:schemeClr val="tx2"/>
                </a:solidFill>
              </a:rPr>
              <a:t>逐步</a:t>
            </a:r>
            <a:r>
              <a:rPr lang="zh-CN" altLang="en-US" sz="2100" b="1">
                <a:solidFill>
                  <a:schemeClr val="tx2"/>
                </a:solidFill>
              </a:rPr>
              <a:t>建成</a:t>
            </a:r>
            <a:r>
              <a:rPr lang="zh-CN" altLang="en-US" sz="2100" b="1" smtClean="0">
                <a:solidFill>
                  <a:schemeClr val="tx2"/>
                </a:solidFill>
              </a:rPr>
              <a:t>了以</a:t>
            </a:r>
            <a:r>
              <a:rPr lang="zh-CN" altLang="en-US" sz="2100" b="1">
                <a:solidFill>
                  <a:schemeClr val="tx2"/>
                </a:solidFill>
              </a:rPr>
              <a:t>财务管理系统为核心，涵盖管理决策、职能管控、生产经营</a:t>
            </a:r>
            <a:r>
              <a:rPr lang="zh-CN" altLang="en-US" sz="2100" b="1" smtClean="0">
                <a:solidFill>
                  <a:schemeClr val="tx2"/>
                </a:solidFill>
              </a:rPr>
              <a:t>管理等三</a:t>
            </a:r>
            <a:r>
              <a:rPr lang="zh-CN" altLang="en-US" sz="2100" b="1">
                <a:solidFill>
                  <a:schemeClr val="tx2"/>
                </a:solidFill>
              </a:rPr>
              <a:t>大领域</a:t>
            </a:r>
            <a:r>
              <a:rPr lang="zh-CN" altLang="en-US" sz="2100" b="1" smtClean="0">
                <a:solidFill>
                  <a:schemeClr val="tx2"/>
                </a:solidFill>
              </a:rPr>
              <a:t>的信息系统</a:t>
            </a:r>
            <a:endParaRPr lang="zh-CN" altLang="en-US" sz="2100" b="1">
              <a:solidFill>
                <a:schemeClr val="tx2"/>
              </a:solidFill>
            </a:endParaRPr>
          </a:p>
        </p:txBody>
      </p:sp>
      <p:sp>
        <p:nvSpPr>
          <p:cNvPr id="37" name="Rectangle 2"/>
          <p:cNvSpPr txBox="1">
            <a:spLocks noChangeArrowheads="1"/>
          </p:cNvSpPr>
          <p:nvPr/>
        </p:nvSpPr>
        <p:spPr bwMode="auto">
          <a:xfrm>
            <a:off x="2682404" y="3204567"/>
            <a:ext cx="3065922" cy="883131"/>
          </a:xfrm>
          <a:prstGeom prst="rect">
            <a:avLst/>
          </a:prstGeom>
          <a:noFill/>
          <a:ln>
            <a:solidFill>
              <a:schemeClr val="accent5"/>
            </a:solidFill>
            <a:miter lim="800000"/>
          </a:ln>
          <a:extLst>
            <a:ext uri="{909E8E84-426E-40DD-AFC4-6F175D3DCCD1}">
              <a14:hiddenFill xmlns:a14="http://schemas.microsoft.com/office/drawing/2010/main">
                <a:solidFill>
                  <a:srgbClr val="FFFFFF"/>
                </a:solidFill>
              </a14:hiddenFill>
            </a:ext>
          </a:extLst>
        </p:spPr>
        <p:txBody>
          <a:bodyPr vert="horz" wrap="square" lIns="104251" tIns="52125" rIns="104251" bIns="52125" numCol="1" anchor="t" anchorCtr="0" compatLnSpc="1">
            <a:prstTxWarp prst="textNoShape">
              <a:avLst/>
            </a:prstTxWarp>
          </a:bodyPr>
          <a:lstStyle>
            <a:defPPr>
              <a:defRPr lang="zh-CN"/>
            </a:defPPr>
            <a:lvl1pPr marL="390938" indent="-390938" algn="l" rtl="0" eaLnBrk="0" fontAlgn="base" hangingPunct="0">
              <a:spcBef>
                <a:spcPct val="25000"/>
              </a:spcBef>
              <a:spcAft>
                <a:spcPct val="25000"/>
              </a:spcAft>
              <a:buClr>
                <a:srgbClr val="4E9EA2"/>
              </a:buClr>
              <a:buSzPct val="80000"/>
              <a:buFont typeface="Wingdings" pitchFamily="2" charset="2"/>
              <a:buChar char="n"/>
              <a:defRPr sz="1600" b="1" kern="1200">
                <a:solidFill>
                  <a:schemeClr val="tx1"/>
                </a:solidFill>
                <a:latin typeface="+mn-lt"/>
                <a:ea typeface="+mn-ea"/>
                <a:cs typeface="+mn-cs"/>
              </a:defRPr>
            </a:lvl1pPr>
            <a:lvl2pPr marL="608128" indent="-304064" algn="l" rtl="0" eaLnBrk="0" fontAlgn="base" hangingPunct="0">
              <a:spcBef>
                <a:spcPct val="25000"/>
              </a:spcBef>
              <a:spcAft>
                <a:spcPct val="25000"/>
              </a:spcAft>
              <a:buClr>
                <a:srgbClr val="4E9EA2"/>
              </a:buClr>
              <a:buSzPct val="80000"/>
              <a:buFont typeface="Wingdings" pitchFamily="2" charset="2"/>
              <a:buChar char="Ø"/>
              <a:defRPr sz="1600" b="1" kern="1200">
                <a:solidFill>
                  <a:schemeClr val="tx1"/>
                </a:solidFill>
                <a:latin typeface="+mn-lt"/>
                <a:ea typeface="+mn-ea"/>
                <a:cs typeface="+mn-cs"/>
              </a:defRPr>
            </a:lvl2pPr>
            <a:lvl3pPr marL="1129379" indent="-304064" algn="l" rtl="0" eaLnBrk="0" fontAlgn="base" hangingPunct="0">
              <a:spcBef>
                <a:spcPct val="25000"/>
              </a:spcBef>
              <a:spcAft>
                <a:spcPct val="25000"/>
              </a:spcAft>
              <a:buClr>
                <a:srgbClr val="4E9EA2"/>
              </a:buClr>
              <a:buSzPct val="80000"/>
              <a:buChar char="•"/>
              <a:defRPr sz="1600" kern="1200">
                <a:solidFill>
                  <a:schemeClr val="tx1"/>
                </a:solidFill>
                <a:latin typeface="+mn-lt"/>
                <a:ea typeface="+mn-ea"/>
                <a:cs typeface="+mn-cs"/>
              </a:defRPr>
            </a:lvl3pPr>
            <a:lvl4pPr marL="1737506" indent="-99547" algn="l" rtl="0" eaLnBrk="0" fontAlgn="base" hangingPunct="0">
              <a:spcBef>
                <a:spcPct val="25000"/>
              </a:spcBef>
              <a:spcAft>
                <a:spcPct val="25000"/>
              </a:spcAft>
              <a:buClr>
                <a:schemeClr val="accent2"/>
              </a:buClr>
              <a:buSzPct val="80000"/>
              <a:buChar char="•"/>
              <a:defRPr sz="1600" kern="1200">
                <a:solidFill>
                  <a:schemeClr val="tx1"/>
                </a:solidFill>
                <a:latin typeface="+mn-lt"/>
                <a:ea typeface="+mn-ea"/>
                <a:cs typeface="+mn-cs"/>
              </a:defRPr>
            </a:lvl4pPr>
            <a:lvl5pPr marL="2202652" indent="-260626" algn="l" rtl="0" eaLnBrk="0" fontAlgn="base" hangingPunct="0">
              <a:spcBef>
                <a:spcPct val="25000"/>
              </a:spcBef>
              <a:spcAft>
                <a:spcPct val="25000"/>
              </a:spcAft>
              <a:buClr>
                <a:schemeClr val="accent2"/>
              </a:buClr>
              <a:buSzPct val="80000"/>
              <a:buFont typeface="Wingdings" pitchFamily="2" charset="2"/>
              <a:buChar char="u"/>
              <a:defRPr sz="2300" kern="1200">
                <a:solidFill>
                  <a:schemeClr val="tx1"/>
                </a:solidFill>
                <a:latin typeface="Times New Roman" pitchFamily="18" charset="0"/>
                <a:ea typeface="宋体" pitchFamily="2" charset="-122"/>
                <a:cs typeface="+mn-cs"/>
              </a:defRPr>
            </a:lvl5pPr>
            <a:lvl6pPr marL="2723905" indent="-260626" algn="l" defTabSz="1042504" rtl="0" eaLnBrk="1" fontAlgn="base" latinLnBrk="0" hangingPunct="1">
              <a:spcBef>
                <a:spcPct val="25000"/>
              </a:spcBef>
              <a:spcAft>
                <a:spcPct val="25000"/>
              </a:spcAft>
              <a:buClr>
                <a:schemeClr val="accent2"/>
              </a:buClr>
              <a:buSzPct val="80000"/>
              <a:buFont typeface="Wingdings" pitchFamily="2" charset="2"/>
              <a:buChar char="u"/>
              <a:defRPr sz="1600" kern="1200">
                <a:solidFill>
                  <a:schemeClr val="tx1"/>
                </a:solidFill>
                <a:latin typeface="Times New Roman" pitchFamily="18" charset="0"/>
                <a:ea typeface="宋体" pitchFamily="2" charset="-122"/>
                <a:cs typeface="+mn-cs"/>
              </a:defRPr>
            </a:lvl6pPr>
            <a:lvl7pPr marL="3245157" indent="-260626" algn="l" defTabSz="1042504" rtl="0" eaLnBrk="1" fontAlgn="base" latinLnBrk="0" hangingPunct="1">
              <a:spcBef>
                <a:spcPct val="25000"/>
              </a:spcBef>
              <a:spcAft>
                <a:spcPct val="25000"/>
              </a:spcAft>
              <a:buClr>
                <a:schemeClr val="accent2"/>
              </a:buClr>
              <a:buSzPct val="80000"/>
              <a:buFont typeface="Wingdings" pitchFamily="2" charset="2"/>
              <a:buChar char="u"/>
              <a:defRPr sz="1600" kern="1200">
                <a:solidFill>
                  <a:schemeClr val="tx1"/>
                </a:solidFill>
                <a:latin typeface="Times New Roman" pitchFamily="18" charset="0"/>
                <a:ea typeface="宋体" pitchFamily="2" charset="-122"/>
                <a:cs typeface="+mn-cs"/>
              </a:defRPr>
            </a:lvl7pPr>
            <a:lvl8pPr marL="3766408" indent="-260626" algn="l" defTabSz="1042504" rtl="0" eaLnBrk="1" fontAlgn="base" latinLnBrk="0" hangingPunct="1">
              <a:spcBef>
                <a:spcPct val="25000"/>
              </a:spcBef>
              <a:spcAft>
                <a:spcPct val="25000"/>
              </a:spcAft>
              <a:buClr>
                <a:schemeClr val="accent2"/>
              </a:buClr>
              <a:buSzPct val="80000"/>
              <a:buFont typeface="Wingdings" pitchFamily="2" charset="2"/>
              <a:buChar char="u"/>
              <a:defRPr sz="1600" kern="1200">
                <a:solidFill>
                  <a:schemeClr val="tx1"/>
                </a:solidFill>
                <a:latin typeface="Times New Roman" pitchFamily="18" charset="0"/>
                <a:ea typeface="宋体" pitchFamily="2" charset="-122"/>
                <a:cs typeface="+mn-cs"/>
              </a:defRPr>
            </a:lvl8pPr>
            <a:lvl9pPr marL="4287661" indent="-260626" algn="l" defTabSz="1042504" rtl="0" eaLnBrk="1" fontAlgn="base" latinLnBrk="0" hangingPunct="1">
              <a:spcBef>
                <a:spcPct val="25000"/>
              </a:spcBef>
              <a:spcAft>
                <a:spcPct val="25000"/>
              </a:spcAft>
              <a:buClr>
                <a:schemeClr val="accent2"/>
              </a:buClr>
              <a:buSzPct val="80000"/>
              <a:buFont typeface="Wingdings" pitchFamily="2" charset="2"/>
              <a:buChar char="u"/>
              <a:defRPr sz="1600" kern="1200">
                <a:solidFill>
                  <a:schemeClr val="tx1"/>
                </a:solidFill>
                <a:latin typeface="Times New Roman" pitchFamily="18" charset="0"/>
                <a:ea typeface="宋体" pitchFamily="2" charset="-122"/>
                <a:cs typeface="+mn-cs"/>
              </a:defRPr>
            </a:lvl9pPr>
          </a:lstStyle>
          <a:p>
            <a:pPr marL="0" indent="0" eaLnBrk="1" hangingPunct="1">
              <a:lnSpc>
                <a:spcPct val="80000"/>
              </a:lnSpc>
              <a:buNone/>
            </a:pPr>
            <a:r>
              <a:rPr lang="zh-CN" altLang="en-US" smtClean="0"/>
              <a:t>以在集团范围内建立统一集中的财务信息系统为</a:t>
            </a:r>
            <a:r>
              <a:rPr lang="zh-CN" altLang="en-US" smtClean="0">
                <a:solidFill>
                  <a:srgbClr val="C00000"/>
                </a:solidFill>
              </a:rPr>
              <a:t>突破口</a:t>
            </a:r>
            <a:r>
              <a:rPr lang="zh-CN" altLang="en-US" smtClean="0"/>
              <a:t>，并以统一集中的财务信息系统为</a:t>
            </a:r>
            <a:r>
              <a:rPr lang="zh-CN" altLang="en-US" smtClean="0">
                <a:solidFill>
                  <a:srgbClr val="C00000"/>
                </a:solidFill>
              </a:rPr>
              <a:t>骨干</a:t>
            </a:r>
            <a:r>
              <a:rPr lang="zh-CN" altLang="en-US" smtClean="0"/>
              <a:t>，在这个骨干的基础上</a:t>
            </a:r>
          </a:p>
        </p:txBody>
      </p:sp>
      <p:sp>
        <p:nvSpPr>
          <p:cNvPr id="38" name="矩形 37"/>
          <p:cNvSpPr/>
          <p:nvPr/>
        </p:nvSpPr>
        <p:spPr>
          <a:xfrm>
            <a:off x="9307140" y="4640659"/>
            <a:ext cx="1080120" cy="2308324"/>
          </a:xfrm>
          <a:prstGeom prst="rect">
            <a:avLst/>
          </a:prstGeom>
          <a:solidFill>
            <a:schemeClr val="accent5"/>
          </a:solidFill>
          <a:ln>
            <a:solidFill>
              <a:schemeClr val="accent5"/>
            </a:solidFill>
          </a:ln>
        </p:spPr>
        <p:txBody>
          <a:bodyPr wrap="square">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r>
              <a:rPr lang="zh-CN" altLang="en-US">
                <a:solidFill>
                  <a:schemeClr val="tx2"/>
                </a:solidFill>
                <a:latin typeface="+mn-lt"/>
                <a:ea typeface="+mn-ea"/>
              </a:rPr>
              <a:t>鼓励支持下属企业</a:t>
            </a:r>
            <a:r>
              <a:rPr lang="zh-CN" altLang="en-US" smtClean="0">
                <a:solidFill>
                  <a:schemeClr val="tx2"/>
                </a:solidFill>
                <a:latin typeface="+mn-lt"/>
                <a:ea typeface="+mn-ea"/>
              </a:rPr>
              <a:t>上包括</a:t>
            </a:r>
            <a:r>
              <a:rPr lang="zh-CN" altLang="en-US">
                <a:solidFill>
                  <a:schemeClr val="tx2"/>
                </a:solidFill>
                <a:latin typeface="+mn-lt"/>
                <a:ea typeface="+mn-ea"/>
              </a:rPr>
              <a:t>ＥＲＰ在内的支持生产</a:t>
            </a:r>
            <a:r>
              <a:rPr lang="zh-CN" altLang="en-US" smtClean="0">
                <a:solidFill>
                  <a:schemeClr val="tx2"/>
                </a:solidFill>
                <a:latin typeface="+mn-lt"/>
                <a:ea typeface="+mn-ea"/>
              </a:rPr>
              <a:t>经营管理</a:t>
            </a:r>
            <a:r>
              <a:rPr lang="zh-CN" altLang="en-US">
                <a:solidFill>
                  <a:schemeClr val="tx2"/>
                </a:solidFill>
                <a:latin typeface="+mn-lt"/>
                <a:ea typeface="+mn-ea"/>
              </a:rPr>
              <a:t>的综合管理系统（非财务）</a:t>
            </a:r>
          </a:p>
        </p:txBody>
      </p:sp>
      <p:sp>
        <p:nvSpPr>
          <p:cNvPr id="39" name="矩形 38"/>
          <p:cNvSpPr/>
          <p:nvPr/>
        </p:nvSpPr>
        <p:spPr>
          <a:xfrm>
            <a:off x="450156" y="6117986"/>
            <a:ext cx="2016224" cy="830997"/>
          </a:xfrm>
          <a:prstGeom prst="rect">
            <a:avLst/>
          </a:prstGeom>
          <a:solidFill>
            <a:schemeClr val="accent5"/>
          </a:solidFill>
          <a:ln>
            <a:solidFill>
              <a:schemeClr val="accent5"/>
            </a:solidFill>
          </a:ln>
        </p:spPr>
        <p:txBody>
          <a:bodyPr wrap="square">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r>
              <a:rPr lang="zh-CN" altLang="en-US">
                <a:solidFill>
                  <a:schemeClr val="tx2"/>
                </a:solidFill>
                <a:latin typeface="+mn-lt"/>
                <a:ea typeface="+mn-ea"/>
              </a:rPr>
              <a:t>鼓励下属</a:t>
            </a:r>
            <a:r>
              <a:rPr lang="zh-CN" altLang="en-US" smtClean="0">
                <a:solidFill>
                  <a:schemeClr val="tx2"/>
                </a:solidFill>
                <a:latin typeface="+mn-lt"/>
                <a:ea typeface="+mn-ea"/>
              </a:rPr>
              <a:t>企业使用</a:t>
            </a:r>
            <a:r>
              <a:rPr lang="zh-CN" altLang="en-US">
                <a:solidFill>
                  <a:schemeClr val="tx2"/>
                </a:solidFill>
                <a:latin typeface="+mn-lt"/>
                <a:ea typeface="+mn-ea"/>
              </a:rPr>
              <a:t>金蝶非财务</a:t>
            </a:r>
            <a:r>
              <a:rPr lang="zh-CN" altLang="en-US" smtClean="0">
                <a:solidFill>
                  <a:schemeClr val="tx2"/>
                </a:solidFill>
                <a:latin typeface="+mn-lt"/>
                <a:ea typeface="+mn-ea"/>
              </a:rPr>
              <a:t>软件（</a:t>
            </a:r>
            <a:r>
              <a:rPr lang="zh-CN" altLang="en-US">
                <a:solidFill>
                  <a:schemeClr val="tx2"/>
                </a:solidFill>
                <a:latin typeface="+mn-lt"/>
                <a:ea typeface="+mn-ea"/>
              </a:rPr>
              <a:t>供应链管理等）</a:t>
            </a:r>
          </a:p>
        </p:txBody>
      </p:sp>
      <p:sp>
        <p:nvSpPr>
          <p:cNvPr id="40" name="矩形 39"/>
          <p:cNvSpPr/>
          <p:nvPr/>
        </p:nvSpPr>
        <p:spPr>
          <a:xfrm>
            <a:off x="450156" y="4636016"/>
            <a:ext cx="2016224" cy="584775"/>
          </a:xfrm>
          <a:prstGeom prst="rect">
            <a:avLst/>
          </a:prstGeom>
          <a:solidFill>
            <a:schemeClr val="accent5"/>
          </a:solidFill>
          <a:ln>
            <a:solidFill>
              <a:schemeClr val="accent5"/>
            </a:solidFill>
          </a:ln>
        </p:spPr>
        <p:txBody>
          <a:bodyPr wrap="square">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r>
              <a:rPr lang="zh-CN" altLang="en-US">
                <a:solidFill>
                  <a:schemeClr val="tx2"/>
                </a:solidFill>
                <a:latin typeface="+mn-lt"/>
                <a:ea typeface="+mn-ea"/>
              </a:rPr>
              <a:t>鼓励下属企业用</a:t>
            </a:r>
            <a:r>
              <a:rPr lang="zh-CN" altLang="en-US" smtClean="0">
                <a:solidFill>
                  <a:schemeClr val="tx2"/>
                </a:solidFill>
                <a:latin typeface="+mn-lt"/>
                <a:ea typeface="+mn-ea"/>
              </a:rPr>
              <a:t>好已</a:t>
            </a:r>
            <a:r>
              <a:rPr lang="zh-CN" altLang="en-US">
                <a:solidFill>
                  <a:schemeClr val="tx2"/>
                </a:solidFill>
                <a:latin typeface="+mn-lt"/>
                <a:ea typeface="+mn-ea"/>
              </a:rPr>
              <a:t>使用的非财务系统</a:t>
            </a:r>
          </a:p>
        </p:txBody>
      </p:sp>
      <p:cxnSp>
        <p:nvCxnSpPr>
          <p:cNvPr id="7" name="直接箭头连接符 6"/>
          <p:cNvCxnSpPr>
            <a:stCxn id="37" idx="2"/>
            <a:endCxn id="40" idx="0"/>
          </p:cNvCxnSpPr>
          <p:nvPr/>
        </p:nvCxnSpPr>
        <p:spPr bwMode="auto">
          <a:xfrm flipH="1">
            <a:off x="1458268" y="4087698"/>
            <a:ext cx="2757097" cy="548318"/>
          </a:xfrm>
          <a:prstGeom prst="straightConnector1">
            <a:avLst/>
          </a:prstGeom>
          <a:noFill/>
          <a:ln w="9525" cap="flat" cmpd="sng" algn="ctr">
            <a:solidFill>
              <a:srgbClr val="C00000"/>
            </a:solidFill>
            <a:prstDash val="dash"/>
            <a:round/>
            <a:headEnd type="none" w="med" len="med"/>
            <a:tailEnd type="arrow"/>
          </a:ln>
          <a:effectLst/>
        </p:spPr>
      </p:cxnSp>
      <p:cxnSp>
        <p:nvCxnSpPr>
          <p:cNvPr id="9" name="直接箭头连接符 8"/>
          <p:cNvCxnSpPr>
            <a:stCxn id="37" idx="2"/>
            <a:endCxn id="39" idx="0"/>
          </p:cNvCxnSpPr>
          <p:nvPr/>
        </p:nvCxnSpPr>
        <p:spPr bwMode="auto">
          <a:xfrm flipH="1">
            <a:off x="1458268" y="4087698"/>
            <a:ext cx="2757097" cy="2030289"/>
          </a:xfrm>
          <a:prstGeom prst="straightConnector1">
            <a:avLst/>
          </a:prstGeom>
          <a:noFill/>
          <a:ln w="9525" cap="flat" cmpd="sng" algn="ctr">
            <a:solidFill>
              <a:srgbClr val="C00000"/>
            </a:solidFill>
            <a:prstDash val="dash"/>
            <a:round/>
            <a:headEnd type="none" w="med" len="med"/>
            <a:tailEnd type="arrow"/>
          </a:ln>
          <a:effectLst/>
        </p:spPr>
      </p:cxnSp>
      <p:cxnSp>
        <p:nvCxnSpPr>
          <p:cNvPr id="11" name="直接箭头连接符 10"/>
          <p:cNvCxnSpPr>
            <a:stCxn id="37" idx="2"/>
            <a:endCxn id="38" idx="1"/>
          </p:cNvCxnSpPr>
          <p:nvPr/>
        </p:nvCxnSpPr>
        <p:spPr bwMode="auto">
          <a:xfrm>
            <a:off x="4215365" y="4087698"/>
            <a:ext cx="5091775" cy="1707123"/>
          </a:xfrm>
          <a:prstGeom prst="straightConnector1">
            <a:avLst/>
          </a:prstGeom>
          <a:noFill/>
          <a:ln w="9525" cap="flat" cmpd="sng" algn="ctr">
            <a:solidFill>
              <a:srgbClr val="C00000"/>
            </a:solidFill>
            <a:prstDash val="dash"/>
            <a:round/>
            <a:headEnd type="none" w="med" len="med"/>
            <a:tailEnd type="arrow"/>
          </a:ln>
          <a:effectLst/>
        </p:spPr>
      </p:cxnSp>
    </p:spTree>
    <p:extLst>
      <p:ext uri="{BB962C8B-B14F-4D97-AF65-F5344CB8AC3E}">
        <p14:creationId xmlns:p14="http://schemas.microsoft.com/office/powerpoint/2010/main" val="2086860664"/>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五边形 7"/>
          <p:cNvSpPr/>
          <p:nvPr/>
        </p:nvSpPr>
        <p:spPr bwMode="auto">
          <a:xfrm>
            <a:off x="738188" y="1281778"/>
            <a:ext cx="1516938" cy="1778773"/>
          </a:xfrm>
          <a:prstGeom prst="homePlate">
            <a:avLst/>
          </a:prstGeom>
          <a:solidFill>
            <a:schemeClr val="bg2">
              <a:lumMod val="40000"/>
              <a:lumOff val="60000"/>
            </a:schemeClr>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sz="1800" b="1" smtClean="0">
                <a:latin typeface="+mn-lt"/>
                <a:ea typeface="+mn-ea"/>
              </a:rPr>
              <a:t>战略</a:t>
            </a:r>
            <a:endParaRPr lang="zh-CN" altLang="en-US" sz="1800" b="1">
              <a:latin typeface="+mn-lt"/>
              <a:ea typeface="+mn-ea"/>
            </a:endParaRPr>
          </a:p>
        </p:txBody>
      </p:sp>
      <p:sp>
        <p:nvSpPr>
          <p:cNvPr id="9" name="五边形 8"/>
          <p:cNvSpPr/>
          <p:nvPr/>
        </p:nvSpPr>
        <p:spPr bwMode="auto">
          <a:xfrm>
            <a:off x="738188" y="3141627"/>
            <a:ext cx="1516938" cy="1668313"/>
          </a:xfrm>
          <a:prstGeom prst="homePlate">
            <a:avLst/>
          </a:prstGeom>
          <a:solidFill>
            <a:schemeClr val="bg2">
              <a:lumMod val="40000"/>
              <a:lumOff val="60000"/>
            </a:schemeClr>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sz="1800" b="1">
                <a:latin typeface="+mn-lt"/>
                <a:ea typeface="+mn-ea"/>
              </a:rPr>
              <a:t>目标</a:t>
            </a:r>
          </a:p>
        </p:txBody>
      </p:sp>
      <p:sp>
        <p:nvSpPr>
          <p:cNvPr id="10" name="五边形 9"/>
          <p:cNvSpPr/>
          <p:nvPr/>
        </p:nvSpPr>
        <p:spPr bwMode="auto">
          <a:xfrm>
            <a:off x="738188" y="4881948"/>
            <a:ext cx="1516938" cy="1224137"/>
          </a:xfrm>
          <a:prstGeom prst="homePlate">
            <a:avLst/>
          </a:prstGeom>
          <a:solidFill>
            <a:schemeClr val="bg2">
              <a:lumMod val="40000"/>
              <a:lumOff val="60000"/>
            </a:schemeClr>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sz="1800" b="1" smtClean="0">
                <a:latin typeface="+mn-lt"/>
                <a:ea typeface="+mn-ea"/>
              </a:rPr>
              <a:t>实施途径</a:t>
            </a:r>
            <a:endParaRPr lang="zh-CN" altLang="en-US" sz="1800" b="1">
              <a:latin typeface="+mn-lt"/>
              <a:ea typeface="+mn-ea"/>
            </a:endParaRPr>
          </a:p>
        </p:txBody>
      </p:sp>
      <p:sp>
        <p:nvSpPr>
          <p:cNvPr id="11" name="TextBox 10"/>
          <p:cNvSpPr txBox="1"/>
          <p:nvPr/>
        </p:nvSpPr>
        <p:spPr>
          <a:xfrm>
            <a:off x="2976627" y="972319"/>
            <a:ext cx="1287532" cy="369332"/>
          </a:xfrm>
          <a:prstGeom prst="rect">
            <a:avLst/>
          </a:prstGeom>
          <a:noFill/>
        </p:spPr>
        <p:txBody>
          <a:bodyPr wrap="none" rtlCol="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r>
              <a:rPr lang="en-US" altLang="zh-CN" sz="1800" b="1" smtClean="0">
                <a:latin typeface="+mn-lt"/>
                <a:ea typeface="+mn-ea"/>
              </a:rPr>
              <a:t>2001-2003</a:t>
            </a:r>
            <a:endParaRPr lang="zh-CN" altLang="en-US" sz="1800" b="1">
              <a:latin typeface="+mn-lt"/>
              <a:ea typeface="+mn-ea"/>
            </a:endParaRPr>
          </a:p>
        </p:txBody>
      </p:sp>
      <p:sp>
        <p:nvSpPr>
          <p:cNvPr id="13" name="TextBox 12"/>
          <p:cNvSpPr txBox="1"/>
          <p:nvPr/>
        </p:nvSpPr>
        <p:spPr>
          <a:xfrm>
            <a:off x="5562724" y="972319"/>
            <a:ext cx="1287532" cy="369332"/>
          </a:xfrm>
          <a:prstGeom prst="rect">
            <a:avLst/>
          </a:prstGeom>
          <a:noFill/>
        </p:spPr>
        <p:txBody>
          <a:bodyPr wrap="none" rtlCol="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r>
              <a:rPr lang="en-US" altLang="zh-CN" sz="1800" b="1" smtClean="0">
                <a:latin typeface="+mn-lt"/>
                <a:ea typeface="+mn-ea"/>
              </a:rPr>
              <a:t>2004-2006</a:t>
            </a:r>
            <a:endParaRPr lang="zh-CN" altLang="en-US" sz="1800" b="1">
              <a:latin typeface="+mn-lt"/>
              <a:ea typeface="+mn-ea"/>
            </a:endParaRPr>
          </a:p>
        </p:txBody>
      </p:sp>
      <p:sp>
        <p:nvSpPr>
          <p:cNvPr id="14" name="矩形 13"/>
          <p:cNvSpPr/>
          <p:nvPr/>
        </p:nvSpPr>
        <p:spPr bwMode="auto">
          <a:xfrm>
            <a:off x="4992851" y="1281778"/>
            <a:ext cx="2348888" cy="1778770"/>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pPr>
            <a:r>
              <a:rPr lang="zh-CN" altLang="en-US" sz="1400">
                <a:latin typeface="+mn-lt"/>
              </a:rPr>
              <a:t>用五年时间，使招商局到</a:t>
            </a:r>
            <a:r>
              <a:rPr lang="en-US" altLang="zh-CN" sz="1400">
                <a:latin typeface="+mn-lt"/>
              </a:rPr>
              <a:t>2008</a:t>
            </a:r>
            <a:r>
              <a:rPr lang="zh-CN" altLang="en-US" sz="1400">
                <a:latin typeface="+mn-lt"/>
              </a:rPr>
              <a:t>年，资产、收入、利润等主要指标都较</a:t>
            </a:r>
            <a:r>
              <a:rPr lang="en-US" altLang="zh-CN" sz="1400">
                <a:latin typeface="+mn-lt"/>
              </a:rPr>
              <a:t>2003</a:t>
            </a:r>
            <a:r>
              <a:rPr lang="zh-CN" altLang="en-US" sz="1400">
                <a:latin typeface="+mn-lt"/>
              </a:rPr>
              <a:t>年底的数据翻一番</a:t>
            </a:r>
            <a:endParaRPr lang="zh-CN" altLang="en-US" sz="1400">
              <a:latin typeface="+mn-lt"/>
              <a:ea typeface="+mn-ea"/>
            </a:endParaRPr>
          </a:p>
        </p:txBody>
      </p:sp>
      <p:sp>
        <p:nvSpPr>
          <p:cNvPr id="15" name="矩形 14"/>
          <p:cNvSpPr/>
          <p:nvPr/>
        </p:nvSpPr>
        <p:spPr bwMode="auto">
          <a:xfrm>
            <a:off x="4992851" y="3132559"/>
            <a:ext cx="2348888" cy="1677381"/>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spcBef>
                <a:spcPct val="50000"/>
              </a:spcBef>
              <a:buFont typeface="Arial" pitchFamily="34" charset="0"/>
              <a:buChar char="•"/>
            </a:pPr>
            <a:r>
              <a:rPr lang="zh-CN" altLang="en-US" sz="1400" smtClean="0">
                <a:latin typeface="+mn-lt"/>
                <a:ea typeface="+mn-ea"/>
              </a:rPr>
              <a:t>提高经常性利润</a:t>
            </a:r>
            <a:endParaRPr lang="en-US" altLang="zh-CN" sz="1400" smtClean="0">
              <a:latin typeface="+mn-lt"/>
              <a:ea typeface="+mn-ea"/>
            </a:endParaRPr>
          </a:p>
          <a:p>
            <a:pPr marL="285750" indent="-285750" algn="l">
              <a:spcBef>
                <a:spcPct val="50000"/>
              </a:spcBef>
              <a:buFont typeface="Arial" pitchFamily="34" charset="0"/>
              <a:buChar char="•"/>
            </a:pPr>
            <a:r>
              <a:rPr lang="zh-CN" altLang="en-US" sz="1400" smtClean="0">
                <a:latin typeface="+mn-lt"/>
                <a:ea typeface="+mn-ea"/>
              </a:rPr>
              <a:t>培育、发展核心产业，</a:t>
            </a:r>
            <a:r>
              <a:rPr lang="zh-CN" altLang="en-US" sz="1400" smtClean="0">
                <a:solidFill>
                  <a:srgbClr val="C00000"/>
                </a:solidFill>
                <a:latin typeface="+mn-lt"/>
                <a:ea typeface="+mn-ea"/>
              </a:rPr>
              <a:t>做大企业</a:t>
            </a:r>
            <a:endParaRPr lang="en-US" altLang="zh-CN" sz="1400" smtClean="0">
              <a:solidFill>
                <a:srgbClr val="C00000"/>
              </a:solidFill>
              <a:latin typeface="+mn-lt"/>
              <a:ea typeface="+mn-ea"/>
            </a:endParaRPr>
          </a:p>
        </p:txBody>
      </p:sp>
      <p:sp>
        <p:nvSpPr>
          <p:cNvPr id="16" name="矩形 15"/>
          <p:cNvSpPr/>
          <p:nvPr/>
        </p:nvSpPr>
        <p:spPr bwMode="auto">
          <a:xfrm>
            <a:off x="4992851" y="4881949"/>
            <a:ext cx="2348888" cy="1224136"/>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spcBef>
                <a:spcPct val="50000"/>
              </a:spcBef>
              <a:buFont typeface="Arial" pitchFamily="34" charset="0"/>
              <a:buChar char="•"/>
            </a:pPr>
            <a:r>
              <a:rPr lang="zh-CN" altLang="en-US" sz="1400" smtClean="0">
                <a:latin typeface="+mn-lt"/>
                <a:ea typeface="+mn-ea"/>
              </a:rPr>
              <a:t>提高存量资产的经常性收益</a:t>
            </a:r>
            <a:endParaRPr lang="en-US" altLang="zh-CN" sz="1400" smtClean="0">
              <a:latin typeface="+mn-lt"/>
              <a:ea typeface="+mn-ea"/>
            </a:endParaRPr>
          </a:p>
          <a:p>
            <a:pPr marL="285750" indent="-285750" algn="l">
              <a:spcBef>
                <a:spcPct val="50000"/>
              </a:spcBef>
              <a:buFont typeface="Arial" pitchFamily="34" charset="0"/>
              <a:buChar char="•"/>
            </a:pPr>
            <a:r>
              <a:rPr lang="zh-CN" altLang="en-US" sz="1400" smtClean="0">
                <a:latin typeface="+mn-lt"/>
                <a:ea typeface="+mn-ea"/>
              </a:rPr>
              <a:t>加大投资力度，通过增量仅一步提高效益、竞争力</a:t>
            </a:r>
            <a:endParaRPr lang="zh-CN" altLang="en-US" sz="1400">
              <a:latin typeface="+mn-lt"/>
              <a:ea typeface="+mn-ea"/>
            </a:endParaRPr>
          </a:p>
        </p:txBody>
      </p:sp>
      <p:sp>
        <p:nvSpPr>
          <p:cNvPr id="17" name="矩形 16"/>
          <p:cNvSpPr/>
          <p:nvPr/>
        </p:nvSpPr>
        <p:spPr bwMode="auto">
          <a:xfrm>
            <a:off x="2400563" y="1281778"/>
            <a:ext cx="2348888" cy="1778770"/>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pPr>
            <a:r>
              <a:rPr lang="zh-CN" altLang="en-US" sz="1400" smtClean="0">
                <a:latin typeface="+mn-lt"/>
                <a:ea typeface="+mn-ea"/>
              </a:rPr>
              <a:t>重点发展核心产业，培育和增强整体竞争力；改善集团财务状况，彻底摆脱财务困境；加大资产重组力度，推进专业化、规模化经营；调整组织架构，实现扁平化经营；改革业绩考核体系，改善激励约束机制</a:t>
            </a:r>
            <a:endParaRPr lang="zh-CN" altLang="en-US" sz="1400">
              <a:latin typeface="+mn-lt"/>
              <a:ea typeface="+mn-ea"/>
            </a:endParaRPr>
          </a:p>
        </p:txBody>
      </p:sp>
      <p:sp>
        <p:nvSpPr>
          <p:cNvPr id="18" name="矩形 17"/>
          <p:cNvSpPr/>
          <p:nvPr/>
        </p:nvSpPr>
        <p:spPr bwMode="auto">
          <a:xfrm>
            <a:off x="2400563" y="3132559"/>
            <a:ext cx="2348888" cy="1677381"/>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spcBef>
                <a:spcPct val="50000"/>
              </a:spcBef>
              <a:buFont typeface="Arial" pitchFamily="34" charset="0"/>
              <a:buChar char="•"/>
            </a:pPr>
            <a:r>
              <a:rPr lang="zh-CN" altLang="en-US" sz="1400" smtClean="0">
                <a:latin typeface="+mn-lt"/>
                <a:ea typeface="+mn-ea"/>
              </a:rPr>
              <a:t>产业结构调整</a:t>
            </a:r>
            <a:endParaRPr lang="en-US" altLang="zh-CN" sz="1400" smtClean="0">
              <a:latin typeface="+mn-lt"/>
              <a:ea typeface="+mn-ea"/>
            </a:endParaRPr>
          </a:p>
          <a:p>
            <a:pPr marL="285750" indent="-285750" algn="l">
              <a:spcBef>
                <a:spcPct val="50000"/>
              </a:spcBef>
              <a:buFont typeface="Arial" pitchFamily="34" charset="0"/>
              <a:buChar char="•"/>
            </a:pPr>
            <a:r>
              <a:rPr lang="zh-CN" altLang="en-US" sz="1400" smtClean="0">
                <a:latin typeface="+mn-lt"/>
                <a:ea typeface="+mn-ea"/>
              </a:rPr>
              <a:t>财务</a:t>
            </a:r>
            <a:r>
              <a:rPr lang="zh-CN" altLang="en-US" sz="1400">
                <a:latin typeface="+mn-lt"/>
                <a:ea typeface="+mn-ea"/>
              </a:rPr>
              <a:t>状况改善</a:t>
            </a:r>
            <a:endParaRPr lang="en-US" altLang="zh-CN" sz="1400" smtClean="0">
              <a:latin typeface="+mn-lt"/>
              <a:ea typeface="+mn-ea"/>
            </a:endParaRPr>
          </a:p>
          <a:p>
            <a:pPr marL="285750" indent="-285750" algn="l">
              <a:spcBef>
                <a:spcPct val="50000"/>
              </a:spcBef>
              <a:buFont typeface="Arial" pitchFamily="34" charset="0"/>
              <a:buChar char="•"/>
            </a:pPr>
            <a:r>
              <a:rPr lang="zh-CN" altLang="en-US" sz="1400" smtClean="0">
                <a:latin typeface="+mn-lt"/>
                <a:ea typeface="+mn-ea"/>
              </a:rPr>
              <a:t>资产优化，</a:t>
            </a:r>
            <a:r>
              <a:rPr lang="zh-CN" altLang="en-US" sz="1400" smtClean="0">
                <a:solidFill>
                  <a:srgbClr val="C00000"/>
                </a:solidFill>
                <a:latin typeface="+mn-lt"/>
                <a:ea typeface="+mn-ea"/>
              </a:rPr>
              <a:t>把企业做实</a:t>
            </a:r>
            <a:endParaRPr lang="en-US" altLang="zh-CN" sz="1400" smtClean="0">
              <a:solidFill>
                <a:srgbClr val="C00000"/>
              </a:solidFill>
              <a:latin typeface="+mn-lt"/>
              <a:ea typeface="+mn-ea"/>
            </a:endParaRPr>
          </a:p>
        </p:txBody>
      </p:sp>
      <p:sp>
        <p:nvSpPr>
          <p:cNvPr id="19" name="矩形 18"/>
          <p:cNvSpPr/>
          <p:nvPr/>
        </p:nvSpPr>
        <p:spPr bwMode="auto">
          <a:xfrm>
            <a:off x="2400563" y="4881949"/>
            <a:ext cx="2348888" cy="1224136"/>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spcBef>
                <a:spcPct val="50000"/>
              </a:spcBef>
              <a:buFont typeface="Arial" pitchFamily="34" charset="0"/>
              <a:buChar char="•"/>
            </a:pPr>
            <a:r>
              <a:rPr lang="zh-CN" altLang="en-US" sz="1400" smtClean="0">
                <a:latin typeface="+mn-lt"/>
                <a:ea typeface="+mn-ea"/>
              </a:rPr>
              <a:t>大规模的产业重组调整</a:t>
            </a:r>
            <a:endParaRPr lang="en-US" altLang="zh-CN" sz="1400" smtClean="0">
              <a:latin typeface="+mn-lt"/>
              <a:ea typeface="+mn-ea"/>
            </a:endParaRPr>
          </a:p>
          <a:p>
            <a:pPr marL="285750" indent="-285750" algn="l">
              <a:spcBef>
                <a:spcPct val="50000"/>
              </a:spcBef>
              <a:buFont typeface="Arial" pitchFamily="34" charset="0"/>
              <a:buChar char="•"/>
            </a:pPr>
            <a:r>
              <a:rPr lang="zh-CN" altLang="en-US" sz="1400" smtClean="0">
                <a:latin typeface="+mn-lt"/>
                <a:ea typeface="+mn-ea"/>
              </a:rPr>
              <a:t>优化</a:t>
            </a:r>
            <a:r>
              <a:rPr lang="zh-CN" altLang="en-US" sz="1400">
                <a:latin typeface="+mn-lt"/>
                <a:ea typeface="+mn-ea"/>
              </a:rPr>
              <a:t>产业</a:t>
            </a:r>
            <a:r>
              <a:rPr lang="zh-CN" altLang="en-US" sz="1400" smtClean="0">
                <a:latin typeface="+mn-lt"/>
                <a:ea typeface="+mn-ea"/>
              </a:rPr>
              <a:t>组合</a:t>
            </a:r>
            <a:r>
              <a:rPr lang="en-US" altLang="zh-CN" sz="1400" smtClean="0">
                <a:latin typeface="+mn-lt"/>
                <a:ea typeface="+mn-ea"/>
              </a:rPr>
              <a:t>,</a:t>
            </a:r>
            <a:r>
              <a:rPr lang="zh-CN" altLang="en-US" sz="1400" smtClean="0">
                <a:latin typeface="+mn-lt"/>
                <a:ea typeface="+mn-ea"/>
              </a:rPr>
              <a:t>出售不良非核心资产等</a:t>
            </a:r>
            <a:endParaRPr lang="en-US" altLang="zh-CN" sz="1400" smtClean="0">
              <a:latin typeface="+mn-lt"/>
              <a:ea typeface="+mn-ea"/>
            </a:endParaRPr>
          </a:p>
        </p:txBody>
      </p:sp>
      <p:sp>
        <p:nvSpPr>
          <p:cNvPr id="3" name="矩形 2"/>
          <p:cNvSpPr/>
          <p:nvPr/>
        </p:nvSpPr>
        <p:spPr bwMode="auto">
          <a:xfrm>
            <a:off x="738188" y="6162509"/>
            <a:ext cx="9223215" cy="1074506"/>
          </a:xfrm>
          <a:prstGeom prst="rect">
            <a:avLst/>
          </a:prstGeom>
          <a:solidFill>
            <a:schemeClr val="bg1"/>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t"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buClrTx/>
            </a:pPr>
            <a:r>
              <a:rPr lang="zh-CN" altLang="en-US" b="1" smtClean="0">
                <a:latin typeface="+mn-lt"/>
              </a:rPr>
              <a:t>新方向</a:t>
            </a:r>
            <a:endParaRPr lang="en-US" altLang="zh-CN" b="1" smtClean="0">
              <a:latin typeface="+mn-lt"/>
            </a:endParaRPr>
          </a:p>
          <a:p>
            <a:pPr marL="285750" indent="-285750" algn="l">
              <a:spcBef>
                <a:spcPct val="50000"/>
              </a:spcBef>
              <a:buClrTx/>
              <a:buFont typeface="Arial" pitchFamily="34" charset="0"/>
              <a:buChar char="•"/>
            </a:pPr>
            <a:r>
              <a:rPr lang="en-US" altLang="zh-CN" smtClean="0">
                <a:latin typeface="+mn-lt"/>
              </a:rPr>
              <a:t>2008</a:t>
            </a:r>
            <a:r>
              <a:rPr lang="zh-CN" altLang="en-US">
                <a:latin typeface="+mn-lt"/>
              </a:rPr>
              <a:t>年，招商局</a:t>
            </a:r>
            <a:r>
              <a:rPr lang="zh-CN" altLang="en-US" smtClean="0">
                <a:latin typeface="+mn-lt"/>
              </a:rPr>
              <a:t>集团致力提升企业国际竞争力。对应的要求招商局著</a:t>
            </a:r>
            <a:r>
              <a:rPr lang="zh-CN" altLang="en-US">
                <a:latin typeface="+mn-lt"/>
              </a:rPr>
              <a:t>重培养以下七项能力：市场经营能力、稀缺战略资源获取能力、行业把握能力、风险控制能力、管理改进能力、队伍专业能力、</a:t>
            </a:r>
            <a:r>
              <a:rPr lang="zh-CN" altLang="en-US" b="1">
                <a:solidFill>
                  <a:srgbClr val="C00000"/>
                </a:solidFill>
                <a:latin typeface="+mn-lt"/>
              </a:rPr>
              <a:t>信息化运用</a:t>
            </a:r>
            <a:r>
              <a:rPr lang="zh-CN" altLang="en-US" b="1" smtClean="0">
                <a:solidFill>
                  <a:srgbClr val="C00000"/>
                </a:solidFill>
                <a:latin typeface="+mn-lt"/>
              </a:rPr>
              <a:t>能力</a:t>
            </a:r>
            <a:r>
              <a:rPr lang="zh-CN" altLang="en-US" smtClean="0">
                <a:latin typeface="+mn-lt"/>
              </a:rPr>
              <a:t>。</a:t>
            </a:r>
            <a:endParaRPr lang="zh-CN" altLang="en-US">
              <a:latin typeface="+mn-lt"/>
            </a:endParaRPr>
          </a:p>
        </p:txBody>
      </p:sp>
      <p:sp>
        <p:nvSpPr>
          <p:cNvPr id="32" name="Rectangle 2"/>
          <p:cNvSpPr txBox="1">
            <a:spLocks noChangeArrowheads="1"/>
          </p:cNvSpPr>
          <p:nvPr/>
        </p:nvSpPr>
        <p:spPr bwMode="auto">
          <a:xfrm>
            <a:off x="74260" y="127772"/>
            <a:ext cx="8152760" cy="7141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4251" tIns="52125" rIns="104251" bIns="52125" numCol="1" anchor="t" anchorCtr="0" compatLnSpc="1">
            <a:prstTxWarp prst="textNoShape">
              <a:avLst/>
            </a:prstTxWarp>
          </a:bodyPr>
          <a:lstStyle>
            <a:defPPr>
              <a:defRPr lang="zh-CN"/>
            </a:defPPr>
            <a:lvl1pPr marL="390938" indent="-390938" algn="l" rtl="0" eaLnBrk="0" fontAlgn="base" hangingPunct="0">
              <a:spcBef>
                <a:spcPct val="25000"/>
              </a:spcBef>
              <a:spcAft>
                <a:spcPct val="25000"/>
              </a:spcAft>
              <a:buClr>
                <a:srgbClr val="4E9EA2"/>
              </a:buClr>
              <a:buSzPct val="80000"/>
              <a:buFont typeface="Wingdings" pitchFamily="2" charset="2"/>
              <a:buChar char="n"/>
              <a:defRPr sz="1600" b="1" kern="1200">
                <a:solidFill>
                  <a:schemeClr val="tx1"/>
                </a:solidFill>
                <a:latin typeface="+mn-lt"/>
                <a:ea typeface="+mn-ea"/>
                <a:cs typeface="+mn-cs"/>
              </a:defRPr>
            </a:lvl1pPr>
            <a:lvl2pPr marL="608128" indent="-304064" algn="l" rtl="0" eaLnBrk="0" fontAlgn="base" hangingPunct="0">
              <a:spcBef>
                <a:spcPct val="25000"/>
              </a:spcBef>
              <a:spcAft>
                <a:spcPct val="25000"/>
              </a:spcAft>
              <a:buClr>
                <a:srgbClr val="4E9EA2"/>
              </a:buClr>
              <a:buSzPct val="80000"/>
              <a:buFont typeface="Wingdings" pitchFamily="2" charset="2"/>
              <a:buChar char="Ø"/>
              <a:defRPr sz="1600" b="1" kern="1200">
                <a:solidFill>
                  <a:schemeClr val="tx1"/>
                </a:solidFill>
                <a:latin typeface="+mn-lt"/>
                <a:ea typeface="+mn-ea"/>
                <a:cs typeface="+mn-cs"/>
              </a:defRPr>
            </a:lvl2pPr>
            <a:lvl3pPr marL="1129379" indent="-304064" algn="l" rtl="0" eaLnBrk="0" fontAlgn="base" hangingPunct="0">
              <a:spcBef>
                <a:spcPct val="25000"/>
              </a:spcBef>
              <a:spcAft>
                <a:spcPct val="25000"/>
              </a:spcAft>
              <a:buClr>
                <a:srgbClr val="4E9EA2"/>
              </a:buClr>
              <a:buSzPct val="80000"/>
              <a:buChar char="•"/>
              <a:defRPr sz="1600" kern="1200">
                <a:solidFill>
                  <a:schemeClr val="tx1"/>
                </a:solidFill>
                <a:latin typeface="+mn-lt"/>
                <a:ea typeface="+mn-ea"/>
                <a:cs typeface="+mn-cs"/>
              </a:defRPr>
            </a:lvl3pPr>
            <a:lvl4pPr marL="1737506" indent="-99547" algn="l" rtl="0" eaLnBrk="0" fontAlgn="base" hangingPunct="0">
              <a:spcBef>
                <a:spcPct val="25000"/>
              </a:spcBef>
              <a:spcAft>
                <a:spcPct val="25000"/>
              </a:spcAft>
              <a:buClr>
                <a:schemeClr val="accent2"/>
              </a:buClr>
              <a:buSzPct val="80000"/>
              <a:buChar char="•"/>
              <a:defRPr sz="1600" kern="1200">
                <a:solidFill>
                  <a:schemeClr val="tx1"/>
                </a:solidFill>
                <a:latin typeface="+mn-lt"/>
                <a:ea typeface="+mn-ea"/>
                <a:cs typeface="+mn-cs"/>
              </a:defRPr>
            </a:lvl4pPr>
            <a:lvl5pPr marL="2202652" indent="-260626" algn="l" rtl="0" eaLnBrk="0" fontAlgn="base" hangingPunct="0">
              <a:spcBef>
                <a:spcPct val="25000"/>
              </a:spcBef>
              <a:spcAft>
                <a:spcPct val="25000"/>
              </a:spcAft>
              <a:buClr>
                <a:schemeClr val="accent2"/>
              </a:buClr>
              <a:buSzPct val="80000"/>
              <a:buFont typeface="Wingdings" pitchFamily="2" charset="2"/>
              <a:buChar char="u"/>
              <a:defRPr sz="2300" kern="1200">
                <a:solidFill>
                  <a:schemeClr val="tx1"/>
                </a:solidFill>
                <a:latin typeface="Times New Roman" pitchFamily="18" charset="0"/>
                <a:ea typeface="宋体" pitchFamily="2" charset="-122"/>
                <a:cs typeface="+mn-cs"/>
              </a:defRPr>
            </a:lvl5pPr>
            <a:lvl6pPr marL="2723905" indent="-260626" algn="l" defTabSz="1042504" rtl="0" eaLnBrk="1" fontAlgn="base" latinLnBrk="0" hangingPunct="1">
              <a:spcBef>
                <a:spcPct val="25000"/>
              </a:spcBef>
              <a:spcAft>
                <a:spcPct val="25000"/>
              </a:spcAft>
              <a:buClr>
                <a:schemeClr val="accent2"/>
              </a:buClr>
              <a:buSzPct val="80000"/>
              <a:buFont typeface="Wingdings" pitchFamily="2" charset="2"/>
              <a:buChar char="u"/>
              <a:defRPr sz="1600" kern="1200">
                <a:solidFill>
                  <a:schemeClr val="tx1"/>
                </a:solidFill>
                <a:latin typeface="Times New Roman" pitchFamily="18" charset="0"/>
                <a:ea typeface="宋体" pitchFamily="2" charset="-122"/>
                <a:cs typeface="+mn-cs"/>
              </a:defRPr>
            </a:lvl6pPr>
            <a:lvl7pPr marL="3245157" indent="-260626" algn="l" defTabSz="1042504" rtl="0" eaLnBrk="1" fontAlgn="base" latinLnBrk="0" hangingPunct="1">
              <a:spcBef>
                <a:spcPct val="25000"/>
              </a:spcBef>
              <a:spcAft>
                <a:spcPct val="25000"/>
              </a:spcAft>
              <a:buClr>
                <a:schemeClr val="accent2"/>
              </a:buClr>
              <a:buSzPct val="80000"/>
              <a:buFont typeface="Wingdings" pitchFamily="2" charset="2"/>
              <a:buChar char="u"/>
              <a:defRPr sz="1600" kern="1200">
                <a:solidFill>
                  <a:schemeClr val="tx1"/>
                </a:solidFill>
                <a:latin typeface="Times New Roman" pitchFamily="18" charset="0"/>
                <a:ea typeface="宋体" pitchFamily="2" charset="-122"/>
                <a:cs typeface="+mn-cs"/>
              </a:defRPr>
            </a:lvl7pPr>
            <a:lvl8pPr marL="3766408" indent="-260626" algn="l" defTabSz="1042504" rtl="0" eaLnBrk="1" fontAlgn="base" latinLnBrk="0" hangingPunct="1">
              <a:spcBef>
                <a:spcPct val="25000"/>
              </a:spcBef>
              <a:spcAft>
                <a:spcPct val="25000"/>
              </a:spcAft>
              <a:buClr>
                <a:schemeClr val="accent2"/>
              </a:buClr>
              <a:buSzPct val="80000"/>
              <a:buFont typeface="Wingdings" pitchFamily="2" charset="2"/>
              <a:buChar char="u"/>
              <a:defRPr sz="1600" kern="1200">
                <a:solidFill>
                  <a:schemeClr val="tx1"/>
                </a:solidFill>
                <a:latin typeface="Times New Roman" pitchFamily="18" charset="0"/>
                <a:ea typeface="宋体" pitchFamily="2" charset="-122"/>
                <a:cs typeface="+mn-cs"/>
              </a:defRPr>
            </a:lvl8pPr>
            <a:lvl9pPr marL="4287661" indent="-260626" algn="l" defTabSz="1042504" rtl="0" eaLnBrk="1" fontAlgn="base" latinLnBrk="0" hangingPunct="1">
              <a:spcBef>
                <a:spcPct val="25000"/>
              </a:spcBef>
              <a:spcAft>
                <a:spcPct val="25000"/>
              </a:spcAft>
              <a:buClr>
                <a:schemeClr val="accent2"/>
              </a:buClr>
              <a:buSzPct val="80000"/>
              <a:buFont typeface="Wingdings" pitchFamily="2" charset="2"/>
              <a:buChar char="u"/>
              <a:defRPr sz="1600" kern="1200">
                <a:solidFill>
                  <a:schemeClr val="tx1"/>
                </a:solidFill>
                <a:latin typeface="Times New Roman" pitchFamily="18" charset="0"/>
                <a:ea typeface="宋体" pitchFamily="2" charset="-122"/>
                <a:cs typeface="+mn-cs"/>
              </a:defRPr>
            </a:lvl9pPr>
          </a:lstStyle>
          <a:p>
            <a:pPr marL="0" indent="0">
              <a:buNone/>
            </a:pPr>
            <a:r>
              <a:rPr lang="zh-CN" altLang="en-US" sz="2100">
                <a:solidFill>
                  <a:schemeClr val="tx2"/>
                </a:solidFill>
              </a:rPr>
              <a:t>与此同时，</a:t>
            </a:r>
            <a:r>
              <a:rPr lang="zh-CN" altLang="en-US" sz="2100" smtClean="0">
                <a:solidFill>
                  <a:schemeClr val="tx2"/>
                </a:solidFill>
              </a:rPr>
              <a:t>随着</a:t>
            </a:r>
            <a:r>
              <a:rPr lang="en-US" altLang="zh-CN" sz="2100" smtClean="0">
                <a:solidFill>
                  <a:schemeClr val="tx2"/>
                </a:solidFill>
              </a:rPr>
              <a:t>2004</a:t>
            </a:r>
            <a:r>
              <a:rPr lang="zh-CN" altLang="en-US" sz="2100" smtClean="0">
                <a:solidFill>
                  <a:schemeClr val="tx2"/>
                </a:solidFill>
              </a:rPr>
              <a:t>年战略</a:t>
            </a:r>
            <a:r>
              <a:rPr lang="zh-CN" altLang="en-US" sz="2100">
                <a:solidFill>
                  <a:schemeClr val="tx2"/>
                </a:solidFill>
              </a:rPr>
              <a:t>目标的又一次调整</a:t>
            </a:r>
            <a:r>
              <a:rPr lang="zh-CN" altLang="en-US" sz="2100" smtClean="0">
                <a:solidFill>
                  <a:schemeClr val="tx2"/>
                </a:solidFill>
              </a:rPr>
              <a:t>，到</a:t>
            </a:r>
            <a:r>
              <a:rPr lang="en-US" altLang="zh-CN" sz="2100" smtClean="0">
                <a:solidFill>
                  <a:schemeClr val="tx2"/>
                </a:solidFill>
              </a:rPr>
              <a:t>2007</a:t>
            </a:r>
            <a:r>
              <a:rPr lang="zh-CN" altLang="en-US" sz="2100" smtClean="0">
                <a:solidFill>
                  <a:schemeClr val="tx2"/>
                </a:solidFill>
              </a:rPr>
              <a:t>年集团</a:t>
            </a:r>
            <a:r>
              <a:rPr lang="zh-CN" altLang="en-US" sz="2100">
                <a:solidFill>
                  <a:schemeClr val="tx2"/>
                </a:solidFill>
              </a:rPr>
              <a:t>的工作重心发生了重大的</a:t>
            </a:r>
            <a:r>
              <a:rPr lang="zh-CN" altLang="en-US" sz="2100" smtClean="0">
                <a:solidFill>
                  <a:schemeClr val="tx2"/>
                </a:solidFill>
              </a:rPr>
              <a:t>转移</a:t>
            </a:r>
            <a:endParaRPr lang="zh-CN" altLang="en-US" sz="2100">
              <a:solidFill>
                <a:schemeClr val="tx2"/>
              </a:solidFill>
            </a:endParaRPr>
          </a:p>
        </p:txBody>
      </p:sp>
      <p:sp>
        <p:nvSpPr>
          <p:cNvPr id="30" name="TextBox 29"/>
          <p:cNvSpPr txBox="1"/>
          <p:nvPr/>
        </p:nvSpPr>
        <p:spPr>
          <a:xfrm>
            <a:off x="8377958" y="972319"/>
            <a:ext cx="697627" cy="369332"/>
          </a:xfrm>
          <a:prstGeom prst="rect">
            <a:avLst/>
          </a:prstGeom>
          <a:noFill/>
        </p:spPr>
        <p:txBody>
          <a:bodyPr wrap="none" rtlCol="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r>
              <a:rPr lang="en-US" altLang="zh-CN" sz="1800" b="1" smtClean="0">
                <a:latin typeface="+mn-lt"/>
                <a:ea typeface="+mn-ea"/>
              </a:rPr>
              <a:t>2007</a:t>
            </a:r>
            <a:endParaRPr lang="zh-CN" altLang="en-US" sz="1800" b="1">
              <a:latin typeface="+mn-lt"/>
              <a:ea typeface="+mn-ea"/>
            </a:endParaRPr>
          </a:p>
        </p:txBody>
      </p:sp>
      <p:sp>
        <p:nvSpPr>
          <p:cNvPr id="31" name="矩形 30"/>
          <p:cNvSpPr/>
          <p:nvPr/>
        </p:nvSpPr>
        <p:spPr bwMode="auto">
          <a:xfrm>
            <a:off x="7585139" y="1281778"/>
            <a:ext cx="2348888" cy="1778770"/>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pPr>
            <a:r>
              <a:rPr lang="zh-CN" altLang="en-US" sz="1400">
                <a:latin typeface="+mn-lt"/>
              </a:rPr>
              <a:t>实施“新的再造工程”，在</a:t>
            </a:r>
            <a:r>
              <a:rPr lang="en-US" altLang="zh-CN" sz="1400">
                <a:latin typeface="+mn-lt"/>
              </a:rPr>
              <a:t>2006</a:t>
            </a:r>
            <a:r>
              <a:rPr lang="zh-CN" altLang="en-US" sz="1400">
                <a:latin typeface="+mn-lt"/>
              </a:rPr>
              <a:t>年的基础上，用五年时间“再造一个招商局”，将招商局构建成为具有国际竞争力的和谐企业，为实现招商局的“ 第三次辉煌”做出贡献。 </a:t>
            </a:r>
            <a:endParaRPr lang="zh-CN" altLang="en-US" sz="1400">
              <a:latin typeface="+mn-lt"/>
              <a:ea typeface="+mn-ea"/>
            </a:endParaRPr>
          </a:p>
        </p:txBody>
      </p:sp>
      <p:sp>
        <p:nvSpPr>
          <p:cNvPr id="33" name="矩形 32"/>
          <p:cNvSpPr/>
          <p:nvPr/>
        </p:nvSpPr>
        <p:spPr bwMode="auto">
          <a:xfrm>
            <a:off x="7612515" y="3132559"/>
            <a:ext cx="2348888" cy="1677381"/>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spcBef>
                <a:spcPct val="50000"/>
              </a:spcBef>
              <a:buFont typeface="Arial" pitchFamily="34" charset="0"/>
              <a:buChar char="•"/>
            </a:pPr>
            <a:r>
              <a:rPr lang="zh-CN" altLang="en-US" sz="1400"/>
              <a:t>新一轮的产业</a:t>
            </a:r>
            <a:r>
              <a:rPr lang="zh-CN" altLang="en-US" sz="1400" smtClean="0"/>
              <a:t>聚焦</a:t>
            </a:r>
            <a:r>
              <a:rPr lang="en-US" altLang="zh-CN" sz="1400" smtClean="0"/>
              <a:t>,</a:t>
            </a:r>
            <a:r>
              <a:rPr lang="zh-CN" altLang="en-US" sz="1400" smtClean="0"/>
              <a:t>在大的基础上</a:t>
            </a:r>
            <a:r>
              <a:rPr lang="zh-CN" altLang="en-US" sz="1400" smtClean="0">
                <a:solidFill>
                  <a:srgbClr val="C00000"/>
                </a:solidFill>
              </a:rPr>
              <a:t>把企业做强</a:t>
            </a:r>
            <a:endParaRPr lang="en-US" altLang="zh-CN" sz="1400" smtClean="0">
              <a:solidFill>
                <a:srgbClr val="C00000"/>
              </a:solidFill>
            </a:endParaRPr>
          </a:p>
          <a:p>
            <a:pPr marL="285750" indent="-285750" algn="l">
              <a:spcBef>
                <a:spcPct val="50000"/>
              </a:spcBef>
              <a:buFont typeface="Arial" pitchFamily="34" charset="0"/>
              <a:buChar char="•"/>
            </a:pPr>
            <a:r>
              <a:rPr lang="zh-CN" altLang="en-US" sz="1400" smtClean="0">
                <a:latin typeface="+mn-lt"/>
                <a:ea typeface="+mn-ea"/>
              </a:rPr>
              <a:t>提高企业国内、国际知名度</a:t>
            </a:r>
            <a:endParaRPr lang="en-US" altLang="zh-CN" sz="1400">
              <a:latin typeface="+mn-lt"/>
              <a:ea typeface="+mn-ea"/>
            </a:endParaRPr>
          </a:p>
        </p:txBody>
      </p:sp>
      <p:sp>
        <p:nvSpPr>
          <p:cNvPr id="34" name="矩形 33"/>
          <p:cNvSpPr/>
          <p:nvPr/>
        </p:nvSpPr>
        <p:spPr bwMode="auto">
          <a:xfrm>
            <a:off x="7612515" y="4881948"/>
            <a:ext cx="2348888" cy="1224136"/>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spcBef>
                <a:spcPct val="50000"/>
              </a:spcBef>
              <a:buFont typeface="Arial" pitchFamily="34" charset="0"/>
              <a:buChar char="•"/>
            </a:pPr>
            <a:r>
              <a:rPr lang="zh-CN" altLang="en-US" sz="1400" smtClean="0">
                <a:latin typeface="+mn-lt"/>
                <a:ea typeface="+mn-ea"/>
              </a:rPr>
              <a:t>核心产业扩展，比如港口、金融等</a:t>
            </a:r>
            <a:endParaRPr lang="en-US" altLang="zh-CN" sz="1400" smtClean="0">
              <a:latin typeface="+mn-lt"/>
              <a:ea typeface="+mn-ea"/>
            </a:endParaRPr>
          </a:p>
          <a:p>
            <a:pPr marL="285750" indent="-285750" algn="l">
              <a:spcBef>
                <a:spcPct val="50000"/>
              </a:spcBef>
              <a:buFont typeface="Arial" pitchFamily="34" charset="0"/>
              <a:buChar char="•"/>
            </a:pPr>
            <a:r>
              <a:rPr lang="zh-CN" altLang="en-US" sz="1400" smtClean="0">
                <a:latin typeface="+mn-lt"/>
                <a:ea typeface="+mn-ea"/>
              </a:rPr>
              <a:t>进行品牌经营，打造行业特色</a:t>
            </a:r>
            <a:endParaRPr lang="zh-CN" altLang="en-US" sz="1400">
              <a:latin typeface="+mn-lt"/>
              <a:ea typeface="+mn-ea"/>
            </a:endParaRPr>
          </a:p>
        </p:txBody>
      </p:sp>
    </p:spTree>
    <p:extLst>
      <p:ext uri="{BB962C8B-B14F-4D97-AF65-F5344CB8AC3E}">
        <p14:creationId xmlns:p14="http://schemas.microsoft.com/office/powerpoint/2010/main" val="2552406812"/>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75682" name="Rectangle 2"/>
          <p:cNvSpPr>
            <a:spLocks noGrp="1" noChangeArrowheads="1"/>
          </p:cNvSpPr>
          <p:nvPr>
            <p:ph type="title"/>
          </p:nvPr>
        </p:nvSpPr>
        <p:spPr/>
        <p:txBody>
          <a:bodyPr/>
          <a:lstStyle/>
          <a:p>
            <a:r>
              <a:rPr lang="zh-CN" altLang="en-US" smtClean="0">
                <a:solidFill>
                  <a:schemeClr val="tx1"/>
                </a:solidFill>
                <a:latin typeface="+mn-lt"/>
                <a:ea typeface="+mn-ea"/>
              </a:rPr>
              <a:t>因此</a:t>
            </a:r>
            <a:r>
              <a:rPr lang="en-US" altLang="zh-CN" smtClean="0">
                <a:solidFill>
                  <a:schemeClr val="tx1"/>
                </a:solidFill>
                <a:latin typeface="+mn-lt"/>
                <a:ea typeface="+mn-ea"/>
              </a:rPr>
              <a:t>2007</a:t>
            </a:r>
            <a:r>
              <a:rPr lang="zh-CN" altLang="en-US" smtClean="0">
                <a:solidFill>
                  <a:schemeClr val="tx1"/>
                </a:solidFill>
                <a:latin typeface="+mn-lt"/>
                <a:ea typeface="+mn-ea"/>
              </a:rPr>
              <a:t>年前建设的系统存在以下五个</a:t>
            </a:r>
            <a:r>
              <a:rPr lang="zh-CN" altLang="en-US">
                <a:solidFill>
                  <a:schemeClr val="tx1"/>
                </a:solidFill>
                <a:latin typeface="+mn-lt"/>
                <a:ea typeface="+mn-ea"/>
              </a:rPr>
              <a:t>方面</a:t>
            </a:r>
            <a:r>
              <a:rPr lang="zh-CN" altLang="en-US" smtClean="0">
                <a:solidFill>
                  <a:schemeClr val="tx1"/>
                </a:solidFill>
                <a:latin typeface="+mn-lt"/>
                <a:ea typeface="+mn-ea"/>
              </a:rPr>
              <a:t>的问题</a:t>
            </a:r>
            <a:endParaRPr lang="zh-CN" altLang="en-US">
              <a:solidFill>
                <a:schemeClr val="tx1"/>
              </a:solidFill>
              <a:latin typeface="+mn-lt"/>
              <a:ea typeface="+mn-ea"/>
            </a:endParaRPr>
          </a:p>
        </p:txBody>
      </p:sp>
      <p:sp>
        <p:nvSpPr>
          <p:cNvPr id="44" name="Rectangle 8"/>
          <p:cNvSpPr>
            <a:spLocks noChangeArrowheads="1"/>
          </p:cNvSpPr>
          <p:nvPr/>
        </p:nvSpPr>
        <p:spPr bwMode="auto">
          <a:xfrm>
            <a:off x="234132" y="1625042"/>
            <a:ext cx="1944216" cy="776211"/>
          </a:xfrm>
          <a:prstGeom prst="rect">
            <a:avLst/>
          </a:prstGeom>
          <a:solidFill>
            <a:schemeClr val="bg2">
              <a:lumMod val="60000"/>
              <a:lumOff val="40000"/>
            </a:schemeClr>
          </a:solidFill>
          <a:ln>
            <a:noFill/>
          </a:ln>
          <a:effectLst>
            <a:outerShdw dist="35921" dir="2700000" algn="ctr" rotWithShape="0">
              <a:schemeClr val="bg2"/>
            </a:outerShdw>
          </a:effectLst>
        </p:spPr>
        <p:txBody>
          <a:bodyPr lIns="0" tIns="0" rIns="0" bIns="0" anchor="ctr" anchorCtr="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buClrTx/>
            </a:pPr>
            <a:r>
              <a:rPr kumimoji="1" lang="zh-CN" altLang="en-US" b="1">
                <a:solidFill>
                  <a:srgbClr val="000000"/>
                </a:solidFill>
                <a:latin typeface="+mn-ea"/>
              </a:rPr>
              <a:t>下属企业信息化应用和管理水平参差不齐</a:t>
            </a:r>
          </a:p>
        </p:txBody>
      </p:sp>
      <p:sp>
        <p:nvSpPr>
          <p:cNvPr id="46" name="Rectangle 12"/>
          <p:cNvSpPr>
            <a:spLocks noChangeArrowheads="1"/>
          </p:cNvSpPr>
          <p:nvPr/>
        </p:nvSpPr>
        <p:spPr bwMode="auto">
          <a:xfrm>
            <a:off x="2322364" y="1625042"/>
            <a:ext cx="1895220" cy="776211"/>
          </a:xfrm>
          <a:prstGeom prst="rect">
            <a:avLst/>
          </a:prstGeom>
          <a:solidFill>
            <a:schemeClr val="bg2">
              <a:lumMod val="60000"/>
              <a:lumOff val="40000"/>
            </a:schemeClr>
          </a:solidFill>
          <a:ln>
            <a:noFill/>
          </a:ln>
          <a:effectLst>
            <a:outerShdw dist="35921" dir="2700000" algn="ctr" rotWithShape="0">
              <a:schemeClr val="bg2"/>
            </a:outerShdw>
          </a:effectLst>
        </p:spPr>
        <p:txBody>
          <a:bodyPr lIns="0" tIns="0" rIns="0" bIns="0" anchor="ctr" anchorCtr="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buClrTx/>
            </a:pPr>
            <a:r>
              <a:rPr kumimoji="1" lang="zh-CN" altLang="en-US" b="1" smtClean="0">
                <a:solidFill>
                  <a:srgbClr val="000000"/>
                </a:solidFill>
                <a:latin typeface="+mn-ea"/>
              </a:rPr>
              <a:t>利用业务系统数据</a:t>
            </a:r>
            <a:r>
              <a:rPr kumimoji="1" lang="zh-CN" altLang="en-US" b="1">
                <a:solidFill>
                  <a:srgbClr val="000000"/>
                </a:solidFill>
                <a:latin typeface="+mn-ea"/>
              </a:rPr>
              <a:t>支持运营</a:t>
            </a:r>
            <a:r>
              <a:rPr kumimoji="1" lang="zh-CN" altLang="en-US" b="1" smtClean="0">
                <a:solidFill>
                  <a:srgbClr val="000000"/>
                </a:solidFill>
                <a:latin typeface="+mn-ea"/>
              </a:rPr>
              <a:t>管理力度不够</a:t>
            </a:r>
            <a:endParaRPr kumimoji="1" lang="zh-CN" altLang="en-US" b="1">
              <a:solidFill>
                <a:srgbClr val="000000"/>
              </a:solidFill>
              <a:latin typeface="+mn-ea"/>
            </a:endParaRPr>
          </a:p>
        </p:txBody>
      </p:sp>
      <p:sp>
        <p:nvSpPr>
          <p:cNvPr id="49" name="Rectangle 8"/>
          <p:cNvSpPr>
            <a:spLocks noChangeArrowheads="1"/>
          </p:cNvSpPr>
          <p:nvPr/>
        </p:nvSpPr>
        <p:spPr bwMode="auto">
          <a:xfrm>
            <a:off x="251559" y="1404367"/>
            <a:ext cx="250825" cy="271462"/>
          </a:xfrm>
          <a:prstGeom prst="rect">
            <a:avLst/>
          </a:prstGeom>
          <a:solidFill>
            <a:srgbClr val="FFC000"/>
          </a:solidFill>
          <a:ln>
            <a:noFill/>
          </a:ln>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eaLnBrk="0" hangingPunct="0"/>
            <a:r>
              <a:rPr lang="en-US" altLang="zh-CN" sz="1400" b="1" smtClean="0">
                <a:solidFill>
                  <a:schemeClr val="bg1"/>
                </a:solidFill>
                <a:latin typeface="+mn-lt"/>
              </a:rPr>
              <a:t>1</a:t>
            </a:r>
            <a:endParaRPr lang="en-US" altLang="zh-CN" sz="1400" b="1">
              <a:solidFill>
                <a:schemeClr val="bg1"/>
              </a:solidFill>
              <a:latin typeface="+mn-lt"/>
            </a:endParaRPr>
          </a:p>
        </p:txBody>
      </p:sp>
      <p:sp>
        <p:nvSpPr>
          <p:cNvPr id="50" name="Rectangle 8"/>
          <p:cNvSpPr>
            <a:spLocks noChangeArrowheads="1"/>
          </p:cNvSpPr>
          <p:nvPr/>
        </p:nvSpPr>
        <p:spPr bwMode="auto">
          <a:xfrm>
            <a:off x="2359571" y="1404367"/>
            <a:ext cx="250825" cy="271462"/>
          </a:xfrm>
          <a:prstGeom prst="rect">
            <a:avLst/>
          </a:prstGeom>
          <a:solidFill>
            <a:srgbClr val="FFC000"/>
          </a:solidFill>
          <a:ln>
            <a:noFill/>
          </a:ln>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eaLnBrk="0" hangingPunct="0"/>
            <a:r>
              <a:rPr lang="en-US" altLang="zh-CN" sz="1400" b="1" smtClean="0">
                <a:solidFill>
                  <a:schemeClr val="bg1"/>
                </a:solidFill>
                <a:latin typeface="+mn-lt"/>
              </a:rPr>
              <a:t>2</a:t>
            </a:r>
            <a:endParaRPr lang="en-US" altLang="zh-CN" sz="1400" b="1">
              <a:solidFill>
                <a:schemeClr val="bg1"/>
              </a:solidFill>
              <a:latin typeface="+mn-lt"/>
            </a:endParaRPr>
          </a:p>
        </p:txBody>
      </p:sp>
      <p:sp>
        <p:nvSpPr>
          <p:cNvPr id="12" name="Rectangle 4"/>
          <p:cNvSpPr>
            <a:spLocks noChangeArrowheads="1"/>
          </p:cNvSpPr>
          <p:nvPr/>
        </p:nvSpPr>
        <p:spPr bwMode="auto">
          <a:xfrm>
            <a:off x="4410597" y="1625042"/>
            <a:ext cx="1944216" cy="776211"/>
          </a:xfrm>
          <a:prstGeom prst="rect">
            <a:avLst/>
          </a:prstGeom>
          <a:solidFill>
            <a:schemeClr val="bg2">
              <a:lumMod val="60000"/>
              <a:lumOff val="40000"/>
            </a:schemeClr>
          </a:solidFill>
          <a:ln>
            <a:noFill/>
          </a:ln>
          <a:effectLst>
            <a:outerShdw dist="35921" dir="2700000" algn="ctr" rotWithShape="0">
              <a:schemeClr val="bg2"/>
            </a:outerShdw>
          </a:effectLst>
        </p:spPr>
        <p:txBody>
          <a:bodyPr lIns="0" tIns="0" rIns="0" bIns="0" anchor="ctr" anchorCtr="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buClrTx/>
            </a:pPr>
            <a:r>
              <a:rPr kumimoji="1" lang="en-US" altLang="zh-CN" b="1">
                <a:solidFill>
                  <a:srgbClr val="000000"/>
                </a:solidFill>
                <a:latin typeface="+mn-ea"/>
              </a:rPr>
              <a:t>“</a:t>
            </a:r>
            <a:r>
              <a:rPr kumimoji="1" lang="zh-CN" altLang="en-US" b="1">
                <a:solidFill>
                  <a:srgbClr val="000000"/>
                </a:solidFill>
                <a:latin typeface="+mn-ea"/>
              </a:rPr>
              <a:t>功能导向，业务驱动</a:t>
            </a:r>
            <a:r>
              <a:rPr kumimoji="1" lang="zh-CN" altLang="en-US" b="1" smtClean="0">
                <a:solidFill>
                  <a:srgbClr val="000000"/>
                </a:solidFill>
                <a:latin typeface="+mn-ea"/>
              </a:rPr>
              <a:t>”</a:t>
            </a:r>
            <a:r>
              <a:rPr kumimoji="1" lang="zh-CN" altLang="en-US" b="1">
                <a:solidFill>
                  <a:srgbClr val="000000"/>
                </a:solidFill>
                <a:latin typeface="+mn-ea"/>
              </a:rPr>
              <a:t>的系统建设，</a:t>
            </a:r>
            <a:r>
              <a:rPr kumimoji="1" lang="zh-CN" altLang="en-US" b="1" smtClean="0">
                <a:solidFill>
                  <a:srgbClr val="000000"/>
                </a:solidFill>
                <a:latin typeface="+mn-ea"/>
              </a:rPr>
              <a:t>满足应用但需要</a:t>
            </a:r>
            <a:r>
              <a:rPr kumimoji="1" lang="zh-CN" altLang="en-US" b="1">
                <a:solidFill>
                  <a:srgbClr val="000000"/>
                </a:solidFill>
                <a:latin typeface="+mn-ea"/>
              </a:rPr>
              <a:t>集成</a:t>
            </a:r>
          </a:p>
        </p:txBody>
      </p:sp>
      <p:sp>
        <p:nvSpPr>
          <p:cNvPr id="13" name="Rectangle 8"/>
          <p:cNvSpPr>
            <a:spLocks noChangeArrowheads="1"/>
          </p:cNvSpPr>
          <p:nvPr/>
        </p:nvSpPr>
        <p:spPr bwMode="auto">
          <a:xfrm>
            <a:off x="6535085" y="1625042"/>
            <a:ext cx="1907959" cy="776211"/>
          </a:xfrm>
          <a:prstGeom prst="rect">
            <a:avLst/>
          </a:prstGeom>
          <a:solidFill>
            <a:schemeClr val="bg2">
              <a:lumMod val="60000"/>
              <a:lumOff val="40000"/>
            </a:schemeClr>
          </a:solidFill>
          <a:ln>
            <a:noFill/>
          </a:ln>
          <a:effectLst>
            <a:outerShdw dist="35921" dir="2700000" algn="ctr" rotWithShape="0">
              <a:schemeClr val="bg2"/>
            </a:outerShdw>
          </a:effectLst>
        </p:spPr>
        <p:txBody>
          <a:bodyPr lIns="0" tIns="0" rIns="0" bIns="0" anchor="ctr" anchorCtr="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buClrTx/>
            </a:pPr>
            <a:r>
              <a:rPr kumimoji="1" lang="zh-CN" altLang="en-US" b="1" smtClean="0">
                <a:solidFill>
                  <a:srgbClr val="000000"/>
                </a:solidFill>
                <a:latin typeface="+mn-ea"/>
              </a:rPr>
              <a:t>系统缺乏统一标准，信息难于有效利用</a:t>
            </a:r>
            <a:endParaRPr kumimoji="1" lang="zh-CN" altLang="en-US" b="1">
              <a:solidFill>
                <a:srgbClr val="000000"/>
              </a:solidFill>
              <a:latin typeface="+mn-ea"/>
            </a:endParaRPr>
          </a:p>
        </p:txBody>
      </p:sp>
      <p:sp>
        <p:nvSpPr>
          <p:cNvPr id="14" name="Rectangle 12"/>
          <p:cNvSpPr>
            <a:spLocks noChangeArrowheads="1"/>
          </p:cNvSpPr>
          <p:nvPr/>
        </p:nvSpPr>
        <p:spPr bwMode="auto">
          <a:xfrm>
            <a:off x="8587060" y="1625042"/>
            <a:ext cx="1835723" cy="776211"/>
          </a:xfrm>
          <a:prstGeom prst="rect">
            <a:avLst/>
          </a:prstGeom>
          <a:solidFill>
            <a:schemeClr val="bg2">
              <a:lumMod val="60000"/>
              <a:lumOff val="40000"/>
            </a:schemeClr>
          </a:solidFill>
          <a:ln>
            <a:noFill/>
          </a:ln>
          <a:effectLst>
            <a:outerShdw dist="35921" dir="2700000" algn="ctr" rotWithShape="0">
              <a:schemeClr val="bg2"/>
            </a:outerShdw>
          </a:effectLst>
        </p:spPr>
        <p:txBody>
          <a:bodyPr lIns="0" tIns="0" rIns="0" bIns="0" anchor="ctr" anchorCtr="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buClrTx/>
            </a:pPr>
            <a:r>
              <a:rPr lang="en-US" altLang="zh-CN" b="1" smtClean="0">
                <a:solidFill>
                  <a:srgbClr val="000000"/>
                </a:solidFill>
                <a:latin typeface="+mn-ea"/>
              </a:rPr>
              <a:t>IT</a:t>
            </a:r>
            <a:r>
              <a:rPr lang="zh-CN" altLang="en-US" b="1">
                <a:solidFill>
                  <a:srgbClr val="000000"/>
                </a:solidFill>
                <a:latin typeface="+mn-ea"/>
              </a:rPr>
              <a:t>治理机制有强有弱</a:t>
            </a:r>
          </a:p>
        </p:txBody>
      </p:sp>
      <p:sp>
        <p:nvSpPr>
          <p:cNvPr id="15" name="Rectangle 8"/>
          <p:cNvSpPr>
            <a:spLocks noChangeArrowheads="1"/>
          </p:cNvSpPr>
          <p:nvPr/>
        </p:nvSpPr>
        <p:spPr bwMode="auto">
          <a:xfrm>
            <a:off x="4444312" y="1404367"/>
            <a:ext cx="250825" cy="271462"/>
          </a:xfrm>
          <a:prstGeom prst="rect">
            <a:avLst/>
          </a:prstGeom>
          <a:solidFill>
            <a:srgbClr val="FFC000"/>
          </a:solidFill>
          <a:ln>
            <a:noFill/>
          </a:ln>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eaLnBrk="0" hangingPunct="0"/>
            <a:r>
              <a:rPr lang="en-US" altLang="zh-CN" sz="1400" b="1" smtClean="0">
                <a:solidFill>
                  <a:schemeClr val="bg1"/>
                </a:solidFill>
                <a:latin typeface="+mn-lt"/>
              </a:rPr>
              <a:t>3</a:t>
            </a:r>
            <a:endParaRPr lang="en-US" altLang="zh-CN" sz="1400" b="1">
              <a:solidFill>
                <a:schemeClr val="bg1"/>
              </a:solidFill>
              <a:latin typeface="+mn-lt"/>
            </a:endParaRPr>
          </a:p>
        </p:txBody>
      </p:sp>
      <p:sp>
        <p:nvSpPr>
          <p:cNvPr id="16" name="Rectangle 8"/>
          <p:cNvSpPr>
            <a:spLocks noChangeArrowheads="1"/>
          </p:cNvSpPr>
          <p:nvPr/>
        </p:nvSpPr>
        <p:spPr bwMode="auto">
          <a:xfrm>
            <a:off x="6570836" y="1404367"/>
            <a:ext cx="250825" cy="271462"/>
          </a:xfrm>
          <a:prstGeom prst="rect">
            <a:avLst/>
          </a:prstGeom>
          <a:solidFill>
            <a:srgbClr val="FFC000"/>
          </a:solidFill>
          <a:ln>
            <a:noFill/>
          </a:ln>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eaLnBrk="0" hangingPunct="0"/>
            <a:r>
              <a:rPr lang="en-US" altLang="zh-CN" sz="1400" b="1" smtClean="0">
                <a:solidFill>
                  <a:schemeClr val="bg1"/>
                </a:solidFill>
                <a:latin typeface="+mn-lt"/>
              </a:rPr>
              <a:t>4</a:t>
            </a:r>
            <a:endParaRPr lang="en-US" altLang="zh-CN" sz="1400" b="1">
              <a:solidFill>
                <a:schemeClr val="bg1"/>
              </a:solidFill>
              <a:latin typeface="+mn-lt"/>
            </a:endParaRPr>
          </a:p>
        </p:txBody>
      </p:sp>
      <p:sp>
        <p:nvSpPr>
          <p:cNvPr id="17" name="Rectangle 8"/>
          <p:cNvSpPr>
            <a:spLocks noChangeArrowheads="1"/>
          </p:cNvSpPr>
          <p:nvPr/>
        </p:nvSpPr>
        <p:spPr bwMode="auto">
          <a:xfrm>
            <a:off x="8622584" y="1404367"/>
            <a:ext cx="250825" cy="271462"/>
          </a:xfrm>
          <a:prstGeom prst="rect">
            <a:avLst/>
          </a:prstGeom>
          <a:solidFill>
            <a:srgbClr val="FFC000"/>
          </a:solidFill>
          <a:ln>
            <a:noFill/>
          </a:ln>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eaLnBrk="0" hangingPunct="0"/>
            <a:r>
              <a:rPr lang="en-US" altLang="zh-CN" sz="1400" b="1" smtClean="0">
                <a:solidFill>
                  <a:schemeClr val="bg1"/>
                </a:solidFill>
                <a:latin typeface="+mn-lt"/>
              </a:rPr>
              <a:t>5</a:t>
            </a:r>
            <a:endParaRPr lang="en-US" altLang="zh-CN" sz="1400" b="1">
              <a:solidFill>
                <a:schemeClr val="bg1"/>
              </a:solidFill>
              <a:latin typeface="+mn-lt"/>
            </a:endParaRPr>
          </a:p>
        </p:txBody>
      </p:sp>
      <p:sp>
        <p:nvSpPr>
          <p:cNvPr id="21" name="AutoShape 2"/>
          <p:cNvSpPr>
            <a:spLocks noChangeArrowheads="1"/>
          </p:cNvSpPr>
          <p:nvPr/>
        </p:nvSpPr>
        <p:spPr bwMode="auto">
          <a:xfrm>
            <a:off x="72008" y="3553138"/>
            <a:ext cx="10675292" cy="1587500"/>
          </a:xfrm>
          <a:prstGeom prst="homePlate">
            <a:avLst>
              <a:gd name="adj" fmla="val 14204"/>
            </a:avLst>
          </a:prstGeom>
          <a:solidFill>
            <a:schemeClr val="accent2"/>
          </a:solidFill>
          <a:ln>
            <a:noFill/>
          </a:ln>
          <a:effectLst>
            <a:outerShdw dist="35921" dir="2700000" algn="ctr" rotWithShape="0">
              <a:schemeClr val="bg2"/>
            </a:outerShdw>
          </a:effectLst>
          <a:extLst>
            <a:ext uri="{91240B29-F687-4F45-9708-019B960494DF}">
              <a14:hiddenLine xmlns:a14="http://schemas.microsoft.com/office/drawing/2010/main" w="6350">
                <a:solidFill>
                  <a:srgbClr val="000000"/>
                </a:solidFill>
                <a:miter lim="800000"/>
                <a:headEnd/>
                <a:tailEnd/>
              </a14:hiddenLine>
            </a:ext>
          </a:extLst>
        </p:spPr>
        <p:txBody>
          <a:bodyPr wrap="square"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3" name="Rectangle 10"/>
          <p:cNvSpPr>
            <a:spLocks noChangeArrowheads="1"/>
          </p:cNvSpPr>
          <p:nvPr/>
        </p:nvSpPr>
        <p:spPr bwMode="auto">
          <a:xfrm>
            <a:off x="234132" y="2444997"/>
            <a:ext cx="1944216" cy="4359970"/>
          </a:xfrm>
          <a:prstGeom prst="rect">
            <a:avLst/>
          </a:prstGeom>
          <a:solidFill>
            <a:schemeClr val="bg1"/>
          </a:solidFill>
          <a:ln w="6350">
            <a:solidFill>
              <a:schemeClr val="accent5"/>
            </a:solidFill>
            <a:miter lim="800000"/>
          </a:ln>
        </p:spPr>
        <p:txBody>
          <a:bodyPr lIns="0" tIns="0" rIns="0" bIns="0" anchor="t" anchorCtr="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lnSpc>
                <a:spcPct val="150000"/>
              </a:lnSpc>
              <a:buClr>
                <a:schemeClr val="bg2"/>
              </a:buClr>
              <a:buFont typeface="Wingdings" pitchFamily="2" charset="2"/>
              <a:buChar char="Ø"/>
            </a:pPr>
            <a:r>
              <a:rPr lang="zh-CN" altLang="en-US" sz="1400" smtClean="0">
                <a:solidFill>
                  <a:srgbClr val="000000"/>
                </a:solidFill>
                <a:latin typeface="+mn-lt"/>
                <a:ea typeface="+mn-ea"/>
              </a:rPr>
              <a:t>下</a:t>
            </a:r>
            <a:r>
              <a:rPr lang="zh-CN" altLang="en-US" sz="1400">
                <a:solidFill>
                  <a:srgbClr val="000000"/>
                </a:solidFill>
                <a:latin typeface="+mn-lt"/>
                <a:ea typeface="+mn-ea"/>
              </a:rPr>
              <a:t>辖企业的生产经营管理特点与管理模式不同</a:t>
            </a:r>
            <a:r>
              <a:rPr lang="zh-CN" altLang="en-US" sz="1400" smtClean="0">
                <a:solidFill>
                  <a:srgbClr val="000000"/>
                </a:solidFill>
                <a:latin typeface="+mn-lt"/>
                <a:ea typeface="+mn-ea"/>
              </a:rPr>
              <a:t>，对</a:t>
            </a:r>
            <a:r>
              <a:rPr lang="zh-CN" altLang="en-US" sz="1400">
                <a:solidFill>
                  <a:srgbClr val="000000"/>
                </a:solidFill>
                <a:latin typeface="+mn-lt"/>
                <a:ea typeface="+mn-ea"/>
              </a:rPr>
              <a:t>信息化依赖</a:t>
            </a:r>
            <a:r>
              <a:rPr lang="zh-CN" altLang="en-US" sz="1400" smtClean="0">
                <a:solidFill>
                  <a:srgbClr val="000000"/>
                </a:solidFill>
                <a:latin typeface="+mn-lt"/>
                <a:ea typeface="+mn-ea"/>
              </a:rPr>
              <a:t>程度、认识等都存在差异</a:t>
            </a:r>
            <a:endParaRPr lang="en-US" altLang="zh-CN" sz="1400" smtClean="0">
              <a:solidFill>
                <a:srgbClr val="000000"/>
              </a:solidFill>
              <a:latin typeface="+mn-lt"/>
              <a:ea typeface="+mn-ea"/>
            </a:endParaRPr>
          </a:p>
          <a:p>
            <a:pPr marL="285750" indent="-285750" algn="l">
              <a:lnSpc>
                <a:spcPct val="150000"/>
              </a:lnSpc>
              <a:buClr>
                <a:schemeClr val="bg2"/>
              </a:buClr>
              <a:buFont typeface="Wingdings" pitchFamily="2" charset="2"/>
              <a:buChar char="Ø"/>
            </a:pPr>
            <a:r>
              <a:rPr lang="zh-CN" altLang="en-US" sz="1400" smtClean="0">
                <a:solidFill>
                  <a:srgbClr val="000000"/>
                </a:solidFill>
                <a:latin typeface="+mn-lt"/>
                <a:ea typeface="+mn-ea"/>
              </a:rPr>
              <a:t>信息化</a:t>
            </a:r>
            <a:r>
              <a:rPr lang="zh-CN" altLang="en-US" sz="1400">
                <a:solidFill>
                  <a:srgbClr val="000000"/>
                </a:solidFill>
                <a:latin typeface="+mn-lt"/>
                <a:ea typeface="+mn-ea"/>
              </a:rPr>
              <a:t>水平的</a:t>
            </a:r>
            <a:r>
              <a:rPr lang="zh-CN" altLang="en-US" sz="1400" smtClean="0">
                <a:solidFill>
                  <a:srgbClr val="000000"/>
                </a:solidFill>
                <a:latin typeface="+mn-lt"/>
                <a:ea typeface="+mn-ea"/>
              </a:rPr>
              <a:t>差异体现</a:t>
            </a:r>
            <a:r>
              <a:rPr lang="zh-CN" altLang="en-US" sz="1400">
                <a:solidFill>
                  <a:srgbClr val="000000"/>
                </a:solidFill>
                <a:latin typeface="+mn-lt"/>
                <a:ea typeface="+mn-ea"/>
              </a:rPr>
              <a:t>在基础</a:t>
            </a:r>
            <a:r>
              <a:rPr lang="zh-CN" altLang="en-US" sz="1400" smtClean="0">
                <a:solidFill>
                  <a:srgbClr val="000000"/>
                </a:solidFill>
                <a:latin typeface="+mn-lt"/>
                <a:ea typeface="+mn-ea"/>
              </a:rPr>
              <a:t>架构</a:t>
            </a:r>
            <a:r>
              <a:rPr lang="en-US" altLang="zh-CN" sz="1400" smtClean="0">
                <a:solidFill>
                  <a:srgbClr val="000000"/>
                </a:solidFill>
                <a:latin typeface="+mn-lt"/>
                <a:ea typeface="+mn-ea"/>
              </a:rPr>
              <a:t>&amp;</a:t>
            </a:r>
            <a:r>
              <a:rPr lang="zh-CN" altLang="en-US" sz="1400" smtClean="0">
                <a:solidFill>
                  <a:srgbClr val="000000"/>
                </a:solidFill>
                <a:latin typeface="+mn-lt"/>
                <a:ea typeface="+mn-ea"/>
              </a:rPr>
              <a:t>应用</a:t>
            </a:r>
            <a:r>
              <a:rPr lang="zh-CN" altLang="en-US" sz="1400">
                <a:solidFill>
                  <a:srgbClr val="000000"/>
                </a:solidFill>
                <a:latin typeface="+mn-lt"/>
                <a:ea typeface="+mn-ea"/>
              </a:rPr>
              <a:t>系统</a:t>
            </a:r>
            <a:r>
              <a:rPr lang="zh-CN" altLang="en-US" sz="1400" smtClean="0">
                <a:solidFill>
                  <a:srgbClr val="000000"/>
                </a:solidFill>
                <a:latin typeface="+mn-lt"/>
                <a:ea typeface="+mn-ea"/>
              </a:rPr>
              <a:t>上和整体规划</a:t>
            </a:r>
            <a:r>
              <a:rPr lang="en-US" altLang="zh-CN" sz="1400" smtClean="0">
                <a:solidFill>
                  <a:srgbClr val="000000"/>
                </a:solidFill>
                <a:latin typeface="+mn-lt"/>
                <a:ea typeface="+mn-ea"/>
              </a:rPr>
              <a:t>&amp;</a:t>
            </a:r>
            <a:r>
              <a:rPr lang="zh-CN" altLang="en-US" sz="1400" smtClean="0">
                <a:solidFill>
                  <a:srgbClr val="000000"/>
                </a:solidFill>
                <a:latin typeface="+mn-lt"/>
                <a:ea typeface="+mn-ea"/>
              </a:rPr>
              <a:t>组织架构</a:t>
            </a:r>
            <a:r>
              <a:rPr lang="zh-CN" altLang="en-US" sz="1400">
                <a:solidFill>
                  <a:srgbClr val="000000"/>
                </a:solidFill>
                <a:latin typeface="+mn-lt"/>
                <a:ea typeface="+mn-ea"/>
              </a:rPr>
              <a:t>两方面</a:t>
            </a:r>
          </a:p>
        </p:txBody>
      </p:sp>
      <p:sp>
        <p:nvSpPr>
          <p:cNvPr id="24" name="Rectangle 14"/>
          <p:cNvSpPr>
            <a:spLocks noChangeArrowheads="1"/>
          </p:cNvSpPr>
          <p:nvPr/>
        </p:nvSpPr>
        <p:spPr bwMode="auto">
          <a:xfrm>
            <a:off x="2322364" y="2444997"/>
            <a:ext cx="1895220" cy="4359970"/>
          </a:xfrm>
          <a:prstGeom prst="rect">
            <a:avLst/>
          </a:prstGeom>
          <a:solidFill>
            <a:schemeClr val="bg1"/>
          </a:solidFill>
          <a:ln w="6350">
            <a:solidFill>
              <a:schemeClr val="accent5"/>
            </a:solidFill>
            <a:miter lim="800000"/>
          </a:ln>
        </p:spPr>
        <p:txBody>
          <a:bodyPr lIns="0" tIns="0" rIns="0" bIns="0" anchor="t" anchorCtr="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lnSpc>
                <a:spcPct val="150000"/>
              </a:lnSpc>
              <a:buClr>
                <a:schemeClr val="bg2"/>
              </a:buClr>
              <a:buFont typeface="Wingdings" pitchFamily="2" charset="2"/>
              <a:buChar char="Ø"/>
            </a:pPr>
            <a:r>
              <a:rPr lang="en-US" altLang="zh-CN" sz="1400">
                <a:solidFill>
                  <a:srgbClr val="000000"/>
                </a:solidFill>
                <a:latin typeface="+mn-lt"/>
                <a:ea typeface="+mn-ea"/>
              </a:rPr>
              <a:t> </a:t>
            </a:r>
            <a:r>
              <a:rPr lang="zh-CN" altLang="en-US" sz="1400">
                <a:solidFill>
                  <a:srgbClr val="000000"/>
                </a:solidFill>
                <a:latin typeface="+mn-lt"/>
                <a:ea typeface="+mn-ea"/>
              </a:rPr>
              <a:t>下属单位的生产业务系统</a:t>
            </a:r>
            <a:r>
              <a:rPr lang="zh-CN" altLang="en-US" sz="1400" smtClean="0">
                <a:solidFill>
                  <a:srgbClr val="000000"/>
                </a:solidFill>
                <a:latin typeface="+mn-lt"/>
                <a:ea typeface="+mn-ea"/>
              </a:rPr>
              <a:t>建设侧重业务处理方面，对</a:t>
            </a:r>
            <a:r>
              <a:rPr lang="zh-CN" altLang="en-US" sz="1400">
                <a:solidFill>
                  <a:srgbClr val="000000"/>
                </a:solidFill>
                <a:latin typeface="+mn-lt"/>
                <a:ea typeface="+mn-ea"/>
              </a:rPr>
              <a:t>基础管理要求细致的综合运营管理应用重视</a:t>
            </a:r>
            <a:r>
              <a:rPr lang="zh-CN" altLang="en-US" sz="1400" smtClean="0">
                <a:solidFill>
                  <a:srgbClr val="000000"/>
                </a:solidFill>
                <a:latin typeface="+mn-lt"/>
                <a:ea typeface="+mn-ea"/>
              </a:rPr>
              <a:t>不够</a:t>
            </a:r>
            <a:endParaRPr lang="zh-CN" altLang="en-US" sz="1400">
              <a:solidFill>
                <a:srgbClr val="000000"/>
              </a:solidFill>
              <a:latin typeface="+mn-lt"/>
              <a:ea typeface="+mn-ea"/>
            </a:endParaRPr>
          </a:p>
          <a:p>
            <a:pPr marL="285750" indent="-285750" algn="l">
              <a:lnSpc>
                <a:spcPct val="150000"/>
              </a:lnSpc>
              <a:buClr>
                <a:schemeClr val="bg2"/>
              </a:buClr>
              <a:buFont typeface="Wingdings" pitchFamily="2" charset="2"/>
              <a:buChar char="Ø"/>
            </a:pPr>
            <a:r>
              <a:rPr lang="zh-CN" altLang="en-US" sz="1400">
                <a:solidFill>
                  <a:srgbClr val="000000"/>
                </a:solidFill>
                <a:latin typeface="+mn-lt"/>
                <a:ea typeface="+mn-ea"/>
              </a:rPr>
              <a:t> </a:t>
            </a:r>
            <a:r>
              <a:rPr lang="zh-CN" altLang="en-US" sz="1400" smtClean="0">
                <a:solidFill>
                  <a:srgbClr val="000000"/>
                </a:solidFill>
                <a:latin typeface="+mn-lt"/>
                <a:ea typeface="+mn-ea"/>
              </a:rPr>
              <a:t>集团</a:t>
            </a:r>
            <a:r>
              <a:rPr lang="zh-CN" altLang="en-US" sz="1400">
                <a:solidFill>
                  <a:srgbClr val="000000"/>
                </a:solidFill>
                <a:latin typeface="+mn-lt"/>
                <a:ea typeface="+mn-ea"/>
              </a:rPr>
              <a:t>总部、</a:t>
            </a:r>
            <a:r>
              <a:rPr lang="en-US" altLang="zh-CN" sz="1400">
                <a:solidFill>
                  <a:srgbClr val="000000"/>
                </a:solidFill>
                <a:latin typeface="+mn-lt"/>
                <a:ea typeface="+mn-ea"/>
              </a:rPr>
              <a:t>SBU</a:t>
            </a:r>
            <a:r>
              <a:rPr lang="zh-CN" altLang="en-US" sz="1400">
                <a:solidFill>
                  <a:srgbClr val="000000"/>
                </a:solidFill>
                <a:latin typeface="+mn-lt"/>
                <a:ea typeface="+mn-ea"/>
              </a:rPr>
              <a:t>在财务、综合办公方面关注多，业务经营的信息化复杂，基础要求高，对生产经营的信息化管理具体措施少。</a:t>
            </a:r>
          </a:p>
        </p:txBody>
      </p:sp>
      <p:sp>
        <p:nvSpPr>
          <p:cNvPr id="25" name="Rectangle 6"/>
          <p:cNvSpPr>
            <a:spLocks noChangeArrowheads="1"/>
          </p:cNvSpPr>
          <p:nvPr/>
        </p:nvSpPr>
        <p:spPr bwMode="auto">
          <a:xfrm>
            <a:off x="4410596" y="2444997"/>
            <a:ext cx="1944216" cy="4359970"/>
          </a:xfrm>
          <a:prstGeom prst="rect">
            <a:avLst/>
          </a:prstGeom>
          <a:solidFill>
            <a:schemeClr val="bg1"/>
          </a:solidFill>
          <a:ln w="6350">
            <a:solidFill>
              <a:schemeClr val="accent5"/>
            </a:solidFill>
            <a:miter lim="800000"/>
          </a:ln>
        </p:spPr>
        <p:txBody>
          <a:bodyPr lIns="0" tIns="0" rIns="0" bIns="0" anchor="t" anchorCtr="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lnSpc>
                <a:spcPct val="150000"/>
              </a:lnSpc>
              <a:buClr>
                <a:schemeClr val="bg2"/>
              </a:buClr>
              <a:buFont typeface="Wingdings" pitchFamily="2" charset="2"/>
              <a:buChar char="Ø"/>
            </a:pPr>
            <a:r>
              <a:rPr lang="en-US" altLang="zh-CN" sz="1400">
                <a:solidFill>
                  <a:srgbClr val="000000"/>
                </a:solidFill>
                <a:latin typeface="+mn-lt"/>
                <a:ea typeface="+mn-ea"/>
              </a:rPr>
              <a:t> </a:t>
            </a:r>
            <a:r>
              <a:rPr lang="zh-CN" altLang="en-US" sz="1400">
                <a:solidFill>
                  <a:srgbClr val="000000"/>
                </a:solidFill>
                <a:latin typeface="+mn-lt"/>
                <a:ea typeface="+mn-ea"/>
              </a:rPr>
              <a:t>企业的信息化应用处于部门级水平</a:t>
            </a:r>
            <a:r>
              <a:rPr lang="zh-CN" altLang="en-US" sz="1400" smtClean="0">
                <a:solidFill>
                  <a:srgbClr val="000000"/>
                </a:solidFill>
                <a:latin typeface="+mn-lt"/>
                <a:ea typeface="+mn-ea"/>
              </a:rPr>
              <a:t>，在</a:t>
            </a:r>
            <a:r>
              <a:rPr lang="zh-CN" altLang="en-US" sz="1400">
                <a:solidFill>
                  <a:srgbClr val="000000"/>
                </a:solidFill>
                <a:latin typeface="+mn-lt"/>
                <a:ea typeface="+mn-ea"/>
              </a:rPr>
              <a:t>企业一体化</a:t>
            </a:r>
            <a:r>
              <a:rPr lang="zh-CN" altLang="en-US" sz="1400" smtClean="0">
                <a:solidFill>
                  <a:srgbClr val="000000"/>
                </a:solidFill>
                <a:latin typeface="+mn-lt"/>
                <a:ea typeface="+mn-ea"/>
              </a:rPr>
              <a:t>管理</a:t>
            </a:r>
            <a:r>
              <a:rPr lang="zh-CN" altLang="en-US" sz="1400">
                <a:solidFill>
                  <a:srgbClr val="000000"/>
                </a:solidFill>
                <a:latin typeface="+mn-lt"/>
                <a:ea typeface="+mn-ea"/>
              </a:rPr>
              <a:t>上</a:t>
            </a:r>
            <a:r>
              <a:rPr lang="zh-CN" altLang="en-US" sz="1400" smtClean="0">
                <a:solidFill>
                  <a:srgbClr val="000000"/>
                </a:solidFill>
                <a:latin typeface="+mn-lt"/>
                <a:ea typeface="+mn-ea"/>
              </a:rPr>
              <a:t>未能</a:t>
            </a:r>
            <a:r>
              <a:rPr lang="zh-CN" altLang="en-US" sz="1400">
                <a:solidFill>
                  <a:srgbClr val="000000"/>
                </a:solidFill>
                <a:latin typeface="+mn-lt"/>
                <a:ea typeface="+mn-ea"/>
              </a:rPr>
              <a:t>发挥作用。</a:t>
            </a:r>
          </a:p>
          <a:p>
            <a:pPr marL="285750" indent="-285750" algn="l">
              <a:lnSpc>
                <a:spcPct val="150000"/>
              </a:lnSpc>
              <a:buClr>
                <a:schemeClr val="bg2"/>
              </a:buClr>
              <a:buFont typeface="Wingdings" pitchFamily="2" charset="2"/>
              <a:buChar char="Ø"/>
            </a:pPr>
            <a:r>
              <a:rPr lang="zh-CN" altLang="en-US" sz="1400">
                <a:solidFill>
                  <a:srgbClr val="000000"/>
                </a:solidFill>
                <a:latin typeface="+mn-lt"/>
                <a:ea typeface="+mn-ea"/>
              </a:rPr>
              <a:t> “功能导向，业务驱动”为主的建设系统，造成有多少功能需求就有多少</a:t>
            </a:r>
            <a:r>
              <a:rPr lang="en-US" altLang="zh-CN" sz="1400">
                <a:solidFill>
                  <a:srgbClr val="000000"/>
                </a:solidFill>
                <a:latin typeface="+mn-lt"/>
                <a:ea typeface="+mn-ea"/>
              </a:rPr>
              <a:t>IT</a:t>
            </a:r>
            <a:r>
              <a:rPr lang="zh-CN" altLang="en-US" sz="1400" smtClean="0">
                <a:solidFill>
                  <a:srgbClr val="000000"/>
                </a:solidFill>
                <a:latin typeface="+mn-lt"/>
                <a:ea typeface="+mn-ea"/>
              </a:rPr>
              <a:t>系统，形成“信息孤岛”，重复建设</a:t>
            </a:r>
            <a:r>
              <a:rPr lang="zh-CN" altLang="en-US" sz="1400">
                <a:solidFill>
                  <a:srgbClr val="000000"/>
                </a:solidFill>
                <a:latin typeface="+mn-lt"/>
                <a:ea typeface="+mn-ea"/>
              </a:rPr>
              <a:t>，</a:t>
            </a:r>
            <a:r>
              <a:rPr lang="zh-CN" altLang="en-US" sz="1400" smtClean="0">
                <a:solidFill>
                  <a:srgbClr val="000000"/>
                </a:solidFill>
                <a:latin typeface="+mn-lt"/>
                <a:ea typeface="+mn-ea"/>
              </a:rPr>
              <a:t>集成成本大</a:t>
            </a:r>
            <a:endParaRPr lang="zh-CN" altLang="en-US" sz="1400">
              <a:solidFill>
                <a:srgbClr val="000000"/>
              </a:solidFill>
              <a:latin typeface="+mn-lt"/>
              <a:ea typeface="+mn-ea"/>
            </a:endParaRPr>
          </a:p>
        </p:txBody>
      </p:sp>
      <p:sp>
        <p:nvSpPr>
          <p:cNvPr id="26" name="Rectangle 10"/>
          <p:cNvSpPr>
            <a:spLocks noChangeArrowheads="1"/>
          </p:cNvSpPr>
          <p:nvPr/>
        </p:nvSpPr>
        <p:spPr bwMode="auto">
          <a:xfrm>
            <a:off x="6535085" y="2444997"/>
            <a:ext cx="1907959" cy="4359970"/>
          </a:xfrm>
          <a:prstGeom prst="rect">
            <a:avLst/>
          </a:prstGeom>
          <a:solidFill>
            <a:schemeClr val="bg1"/>
          </a:solidFill>
          <a:ln w="6350">
            <a:solidFill>
              <a:schemeClr val="accent5"/>
            </a:solidFill>
            <a:miter lim="800000"/>
          </a:ln>
        </p:spPr>
        <p:txBody>
          <a:bodyPr lIns="0" tIns="0" rIns="0" bIns="0" anchor="t" anchorCtr="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lnSpc>
                <a:spcPct val="150000"/>
              </a:lnSpc>
              <a:buClr>
                <a:schemeClr val="bg2"/>
              </a:buClr>
              <a:buFont typeface="Wingdings" pitchFamily="2" charset="2"/>
              <a:buChar char="Ø"/>
            </a:pPr>
            <a:r>
              <a:rPr lang="en-US" altLang="zh-CN" sz="1400">
                <a:solidFill>
                  <a:srgbClr val="000000"/>
                </a:solidFill>
                <a:latin typeface="+mn-lt"/>
                <a:ea typeface="+mn-ea"/>
              </a:rPr>
              <a:t> </a:t>
            </a:r>
            <a:r>
              <a:rPr lang="zh-CN" altLang="en-US" sz="1400">
                <a:solidFill>
                  <a:srgbClr val="000000"/>
                </a:solidFill>
                <a:latin typeface="+mn-lt"/>
                <a:ea typeface="+mn-ea"/>
              </a:rPr>
              <a:t>信息系统涉及的信息分类与代码、数据接口、运行操作规程等，由于没有统一的标准</a:t>
            </a:r>
            <a:r>
              <a:rPr lang="zh-CN" altLang="en-US" sz="1400" smtClean="0">
                <a:solidFill>
                  <a:srgbClr val="000000"/>
                </a:solidFill>
                <a:latin typeface="+mn-lt"/>
                <a:ea typeface="+mn-ea"/>
              </a:rPr>
              <a:t>，增大</a:t>
            </a:r>
            <a:r>
              <a:rPr lang="zh-CN" altLang="en-US" sz="1400">
                <a:solidFill>
                  <a:srgbClr val="000000"/>
                </a:solidFill>
                <a:latin typeface="+mn-lt"/>
                <a:ea typeface="+mn-ea"/>
              </a:rPr>
              <a:t>了系统集成的难度</a:t>
            </a:r>
          </a:p>
        </p:txBody>
      </p:sp>
      <p:sp>
        <p:nvSpPr>
          <p:cNvPr id="27" name="Rectangle 14"/>
          <p:cNvSpPr>
            <a:spLocks noChangeArrowheads="1"/>
          </p:cNvSpPr>
          <p:nvPr/>
        </p:nvSpPr>
        <p:spPr bwMode="auto">
          <a:xfrm>
            <a:off x="8587060" y="2444997"/>
            <a:ext cx="1835723" cy="4359970"/>
          </a:xfrm>
          <a:prstGeom prst="rect">
            <a:avLst/>
          </a:prstGeom>
          <a:solidFill>
            <a:schemeClr val="bg1"/>
          </a:solidFill>
          <a:ln w="6350">
            <a:solidFill>
              <a:schemeClr val="accent5"/>
            </a:solidFill>
            <a:miter lim="800000"/>
          </a:ln>
        </p:spPr>
        <p:txBody>
          <a:bodyPr lIns="0" tIns="0" rIns="0" bIns="0" anchor="t" anchorCtr="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lnSpc>
                <a:spcPct val="150000"/>
              </a:lnSpc>
              <a:buClr>
                <a:schemeClr val="bg2"/>
              </a:buClr>
              <a:buFont typeface="Wingdings" pitchFamily="2" charset="2"/>
              <a:buChar char="Ø"/>
            </a:pPr>
            <a:r>
              <a:rPr lang="en-US" altLang="zh-CN" sz="1400">
                <a:solidFill>
                  <a:srgbClr val="000000"/>
                </a:solidFill>
                <a:latin typeface="+mn-lt"/>
                <a:ea typeface="+mn-ea"/>
              </a:rPr>
              <a:t> </a:t>
            </a:r>
            <a:r>
              <a:rPr lang="zh-CN" altLang="en-US" sz="1400">
                <a:solidFill>
                  <a:srgbClr val="000000"/>
                </a:solidFill>
                <a:latin typeface="+mn-lt"/>
                <a:ea typeface="+mn-ea"/>
              </a:rPr>
              <a:t>对</a:t>
            </a:r>
            <a:r>
              <a:rPr lang="en-US" altLang="zh-CN" sz="1400">
                <a:solidFill>
                  <a:srgbClr val="000000"/>
                </a:solidFill>
                <a:latin typeface="+mn-lt"/>
                <a:ea typeface="+mn-ea"/>
              </a:rPr>
              <a:t>IT</a:t>
            </a:r>
            <a:r>
              <a:rPr lang="zh-CN" altLang="en-US" sz="1400">
                <a:solidFill>
                  <a:srgbClr val="000000"/>
                </a:solidFill>
                <a:latin typeface="+mn-lt"/>
                <a:ea typeface="+mn-ea"/>
              </a:rPr>
              <a:t>系统比较倚重的</a:t>
            </a:r>
            <a:r>
              <a:rPr lang="zh-CN" altLang="en-US" sz="1400" smtClean="0">
                <a:solidFill>
                  <a:srgbClr val="000000"/>
                </a:solidFill>
                <a:latin typeface="+mn-lt"/>
                <a:ea typeface="+mn-ea"/>
              </a:rPr>
              <a:t>单位，</a:t>
            </a:r>
            <a:r>
              <a:rPr lang="zh-CN" altLang="en-US" sz="1400">
                <a:solidFill>
                  <a:srgbClr val="000000"/>
                </a:solidFill>
                <a:latin typeface="+mn-lt"/>
                <a:ea typeface="+mn-ea"/>
              </a:rPr>
              <a:t>有明确的治理机制。</a:t>
            </a:r>
          </a:p>
          <a:p>
            <a:pPr marL="285750" indent="-285750" algn="l">
              <a:lnSpc>
                <a:spcPct val="150000"/>
              </a:lnSpc>
              <a:buClr>
                <a:schemeClr val="bg2"/>
              </a:buClr>
              <a:buFont typeface="Wingdings" pitchFamily="2" charset="2"/>
              <a:buChar char="Ø"/>
            </a:pPr>
            <a:r>
              <a:rPr lang="zh-CN" altLang="en-US" sz="1400">
                <a:solidFill>
                  <a:srgbClr val="000000"/>
                </a:solidFill>
                <a:latin typeface="+mn-lt"/>
                <a:ea typeface="+mn-ea"/>
              </a:rPr>
              <a:t> 多数</a:t>
            </a:r>
            <a:r>
              <a:rPr lang="zh-CN" altLang="en-US" sz="1400" smtClean="0">
                <a:solidFill>
                  <a:srgbClr val="000000"/>
                </a:solidFill>
                <a:latin typeface="+mn-lt"/>
                <a:ea typeface="+mn-ea"/>
              </a:rPr>
              <a:t>公司</a:t>
            </a:r>
            <a:r>
              <a:rPr lang="zh-CN" altLang="en-US" sz="1400">
                <a:solidFill>
                  <a:srgbClr val="000000"/>
                </a:solidFill>
                <a:latin typeface="+mn-lt"/>
                <a:ea typeface="+mn-ea"/>
              </a:rPr>
              <a:t>的</a:t>
            </a:r>
            <a:r>
              <a:rPr lang="en-US" altLang="zh-CN" sz="1400">
                <a:solidFill>
                  <a:srgbClr val="000000"/>
                </a:solidFill>
                <a:latin typeface="+mn-lt"/>
                <a:ea typeface="+mn-ea"/>
              </a:rPr>
              <a:t>IT</a:t>
            </a:r>
            <a:r>
              <a:rPr lang="zh-CN" altLang="en-US" sz="1400">
                <a:solidFill>
                  <a:srgbClr val="000000"/>
                </a:solidFill>
                <a:latin typeface="+mn-lt"/>
                <a:ea typeface="+mn-ea"/>
              </a:rPr>
              <a:t>治理机制都不明确</a:t>
            </a:r>
            <a:r>
              <a:rPr lang="zh-CN" altLang="en-US" sz="1400" smtClean="0">
                <a:solidFill>
                  <a:srgbClr val="000000"/>
                </a:solidFill>
                <a:latin typeface="+mn-lt"/>
                <a:ea typeface="+mn-ea"/>
              </a:rPr>
              <a:t>，以项目</a:t>
            </a:r>
            <a:r>
              <a:rPr lang="zh-CN" altLang="en-US" sz="1400">
                <a:solidFill>
                  <a:srgbClr val="000000"/>
                </a:solidFill>
                <a:latin typeface="+mn-lt"/>
                <a:ea typeface="+mn-ea"/>
              </a:rPr>
              <a:t>工作组方式为主</a:t>
            </a:r>
            <a:r>
              <a:rPr lang="zh-CN" altLang="en-US" sz="1400" smtClean="0">
                <a:solidFill>
                  <a:srgbClr val="000000"/>
                </a:solidFill>
                <a:latin typeface="+mn-lt"/>
                <a:ea typeface="+mn-ea"/>
              </a:rPr>
              <a:t>。</a:t>
            </a:r>
          </a:p>
          <a:p>
            <a:pPr marL="285750" indent="-285750" algn="l">
              <a:lnSpc>
                <a:spcPct val="150000"/>
              </a:lnSpc>
              <a:buClr>
                <a:schemeClr val="bg2"/>
              </a:buClr>
              <a:buFont typeface="Wingdings" pitchFamily="2" charset="2"/>
              <a:buChar char="Ø"/>
            </a:pPr>
            <a:r>
              <a:rPr lang="zh-CN" altLang="en-US" sz="1400" smtClean="0">
                <a:solidFill>
                  <a:srgbClr val="000000"/>
                </a:solidFill>
                <a:latin typeface="+mn-lt"/>
                <a:ea typeface="+mn-ea"/>
              </a:rPr>
              <a:t> 没有</a:t>
            </a:r>
            <a:r>
              <a:rPr lang="en-US" altLang="zh-CN" sz="1400" smtClean="0">
                <a:solidFill>
                  <a:srgbClr val="000000"/>
                </a:solidFill>
                <a:latin typeface="+mn-lt"/>
                <a:ea typeface="+mn-ea"/>
              </a:rPr>
              <a:t>IT</a:t>
            </a:r>
            <a:r>
              <a:rPr lang="zh-CN" altLang="en-US" sz="1400" smtClean="0">
                <a:solidFill>
                  <a:srgbClr val="000000"/>
                </a:solidFill>
                <a:latin typeface="+mn-lt"/>
                <a:ea typeface="+mn-ea"/>
              </a:rPr>
              <a:t>治理机制，无法系统检验</a:t>
            </a:r>
            <a:r>
              <a:rPr lang="en-US" altLang="zh-CN" sz="1400" smtClean="0">
                <a:solidFill>
                  <a:srgbClr val="000000"/>
                </a:solidFill>
                <a:latin typeface="+mn-lt"/>
                <a:ea typeface="+mn-ea"/>
              </a:rPr>
              <a:t>IT</a:t>
            </a:r>
            <a:r>
              <a:rPr lang="zh-CN" altLang="en-US" sz="1400" smtClean="0">
                <a:solidFill>
                  <a:srgbClr val="000000"/>
                </a:solidFill>
                <a:latin typeface="+mn-lt"/>
                <a:ea typeface="+mn-ea"/>
              </a:rPr>
              <a:t>建设的效用</a:t>
            </a:r>
            <a:endParaRPr lang="zh-CN" altLang="en-US" sz="1400">
              <a:solidFill>
                <a:srgbClr val="000000"/>
              </a:solidFill>
              <a:latin typeface="+mn-lt"/>
              <a:ea typeface="+mn-ea"/>
            </a:endParaRPr>
          </a:p>
        </p:txBody>
      </p:sp>
    </p:spTree>
    <p:extLst>
      <p:ext uri="{BB962C8B-B14F-4D97-AF65-F5344CB8AC3E}">
        <p14:creationId xmlns:p14="http://schemas.microsoft.com/office/powerpoint/2010/main" val="3767296689"/>
      </p:ext>
    </p:extLst>
  </p:cSld>
  <p:clrMapOvr>
    <a:masterClrMapping/>
  </p:clrMapOvr>
  <p:transition>
    <p:split orient="vert"/>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76706" name="Rectangle 2"/>
          <p:cNvSpPr>
            <a:spLocks noGrp="1" noChangeArrowheads="1"/>
          </p:cNvSpPr>
          <p:nvPr>
            <p:ph type="title"/>
          </p:nvPr>
        </p:nvSpPr>
        <p:spPr/>
        <p:txBody>
          <a:bodyPr/>
          <a:lstStyle/>
          <a:p>
            <a:r>
              <a:rPr lang="zh-CN" altLang="en-US" smtClean="0"/>
              <a:t>这些问题导致招商局集团的信息化建设难以满足其在集团管控、精细化管理、运营效率提升等方面的需要</a:t>
            </a:r>
            <a:endParaRPr lang="zh-CN" altLang="en-US"/>
          </a:p>
        </p:txBody>
      </p:sp>
      <p:sp>
        <p:nvSpPr>
          <p:cNvPr id="23" name="AutoShape 2"/>
          <p:cNvSpPr>
            <a:spLocks noChangeArrowheads="1"/>
          </p:cNvSpPr>
          <p:nvPr/>
        </p:nvSpPr>
        <p:spPr bwMode="auto">
          <a:xfrm>
            <a:off x="3937933" y="2474344"/>
            <a:ext cx="2575718" cy="1736471"/>
          </a:xfrm>
          <a:prstGeom prst="triangle">
            <a:avLst>
              <a:gd name="adj" fmla="val 50000"/>
            </a:avLst>
          </a:prstGeom>
          <a:solidFill>
            <a:schemeClr val="hlink"/>
          </a:solidFill>
          <a:ln>
            <a:noFill/>
          </a:ln>
          <a:extLst>
            <a:ext uri="{91240B29-F687-4F45-9708-019B960494DF}">
              <a14:hiddenLine xmlns:a14="http://schemas.microsoft.com/office/drawing/2010/main" w="6350">
                <a:solidFill>
                  <a:srgbClr val="000000"/>
                </a:solidFill>
                <a:miter lim="800000"/>
                <a:headEnd/>
                <a:tailEnd/>
              </a14:hiddenLine>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r>
              <a:rPr lang="zh-CN" altLang="en-US" b="1" smtClean="0">
                <a:solidFill>
                  <a:schemeClr val="bg1"/>
                </a:solidFill>
              </a:rPr>
              <a:t>问题产生的原因</a:t>
            </a:r>
            <a:endParaRPr lang="zh-CN" altLang="en-US" b="1">
              <a:solidFill>
                <a:schemeClr val="bg1"/>
              </a:solidFill>
            </a:endParaRPr>
          </a:p>
        </p:txBody>
      </p:sp>
      <p:sp>
        <p:nvSpPr>
          <p:cNvPr id="24" name="Rectangle 5"/>
          <p:cNvSpPr>
            <a:spLocks noChangeArrowheads="1"/>
          </p:cNvSpPr>
          <p:nvPr/>
        </p:nvSpPr>
        <p:spPr bwMode="auto">
          <a:xfrm>
            <a:off x="1322050" y="4475896"/>
            <a:ext cx="7755096" cy="451406"/>
          </a:xfrm>
          <a:prstGeom prst="rect">
            <a:avLst/>
          </a:prstGeom>
          <a:solidFill>
            <a:schemeClr val="hlink"/>
          </a:solidFill>
          <a:ln>
            <a:noFill/>
          </a:ln>
          <a:extLst>
            <a:ext uri="{91240B29-F687-4F45-9708-019B960494DF}">
              <a14:hiddenLine xmlns:a14="http://schemas.microsoft.com/office/drawing/2010/main" w="6350">
                <a:solidFill>
                  <a:srgbClr val="000000"/>
                </a:solidFill>
                <a:miter lim="800000"/>
                <a:headEnd/>
                <a:tailEnd/>
              </a14:hiddenLine>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5" name="Freeform 7"/>
          <p:cNvSpPr/>
          <p:nvPr/>
        </p:nvSpPr>
        <p:spPr bwMode="auto">
          <a:xfrm flipH="1" flipV="1">
            <a:off x="7020063" y="3463595"/>
            <a:ext cx="2071053" cy="726091"/>
          </a:xfrm>
          <a:custGeom>
            <a:gdLst>
              <a:gd name="T0" fmla="*/ 2147483647 w 1285"/>
              <a:gd name="T1" fmla="*/ 0 h 592"/>
              <a:gd name="T2" fmla="*/ 2147483647 w 1285"/>
              <a:gd name="T3" fmla="*/ 608260145 h 592"/>
              <a:gd name="T4" fmla="*/ 0 w 1285"/>
              <a:gd name="T5" fmla="*/ 608260145 h 592"/>
              <a:gd name="T6" fmla="*/ 0 60000 65536"/>
              <a:gd name="T7" fmla="*/ 0 60000 65536"/>
              <a:gd name="T8" fmla="*/ 0 60000 65536"/>
              <a:gd name="T9" fmla="*/ 0 w 1285"/>
              <a:gd name="T10" fmla="*/ 0 h 592"/>
              <a:gd name="T11" fmla="*/ 1285 w 1285"/>
              <a:gd name="T12" fmla="*/ 592 h 592"/>
            </a:gdLst>
            <a:cxnLst>
              <a:cxn ang="T6">
                <a:pos x="T0" y="T1"/>
              </a:cxn>
              <a:cxn ang="T7">
                <a:pos x="T2" y="T3"/>
              </a:cxn>
              <a:cxn ang="T8">
                <a:pos x="T4" y="T5"/>
              </a:cxn>
            </a:cxnLst>
            <a:rect l="T9" t="T10" r="T11" b="T12"/>
            <a:pathLst>
              <a:path w="1285" h="592">
                <a:moveTo>
                  <a:pt x="1285" y="0"/>
                </a:moveTo>
                <a:lnTo>
                  <a:pt x="1285" y="592"/>
                </a:lnTo>
                <a:lnTo>
                  <a:pt x="0" y="592"/>
                </a:lnTo>
              </a:path>
            </a:pathLst>
          </a:custGeom>
          <a:noFill/>
          <a:ln w="22225" cap="flat" cmpd="sng">
            <a:solidFill>
              <a:schemeClr val="hlink"/>
            </a:solidFill>
            <a:prstDash val="solid"/>
            <a:round/>
            <a:headEnd type="triangle" w="med" len="lg"/>
            <a:tailEnd type="none" w="med" len="med"/>
          </a:ln>
          <a:extLst>
            <a:ext uri="{909E8E84-426E-40DD-AFC4-6F175D3DCCD1}">
              <a14:hiddenFill xmlns:a14="http://schemas.microsoft.com/office/drawing/2010/main">
                <a:solidFill>
                  <a:srgbClr val="FFFFFF"/>
                </a:solidFill>
              </a14:hiddenFill>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6" name="Freeform 8"/>
          <p:cNvSpPr/>
          <p:nvPr/>
        </p:nvSpPr>
        <p:spPr bwMode="auto">
          <a:xfrm flipH="1" flipV="1">
            <a:off x="6199326" y="2362933"/>
            <a:ext cx="2072799" cy="726091"/>
          </a:xfrm>
          <a:custGeom>
            <a:gdLst>
              <a:gd name="T0" fmla="*/ 2147483647 w 1285"/>
              <a:gd name="T1" fmla="*/ 0 h 592"/>
              <a:gd name="T2" fmla="*/ 2147483647 w 1285"/>
              <a:gd name="T3" fmla="*/ 608260145 h 592"/>
              <a:gd name="T4" fmla="*/ 0 w 1285"/>
              <a:gd name="T5" fmla="*/ 608260145 h 592"/>
              <a:gd name="T6" fmla="*/ 0 60000 65536"/>
              <a:gd name="T7" fmla="*/ 0 60000 65536"/>
              <a:gd name="T8" fmla="*/ 0 60000 65536"/>
              <a:gd name="T9" fmla="*/ 0 w 1285"/>
              <a:gd name="T10" fmla="*/ 0 h 592"/>
              <a:gd name="T11" fmla="*/ 1285 w 1285"/>
              <a:gd name="T12" fmla="*/ 592 h 592"/>
            </a:gdLst>
            <a:cxnLst>
              <a:cxn ang="T6">
                <a:pos x="T0" y="T1"/>
              </a:cxn>
              <a:cxn ang="T7">
                <a:pos x="T2" y="T3"/>
              </a:cxn>
              <a:cxn ang="T8">
                <a:pos x="T4" y="T5"/>
              </a:cxn>
            </a:cxnLst>
            <a:rect l="T9" t="T10" r="T11" b="T12"/>
            <a:pathLst>
              <a:path w="1285" h="592">
                <a:moveTo>
                  <a:pt x="1285" y="0"/>
                </a:moveTo>
                <a:lnTo>
                  <a:pt x="1285" y="592"/>
                </a:lnTo>
                <a:lnTo>
                  <a:pt x="0" y="592"/>
                </a:lnTo>
              </a:path>
            </a:pathLst>
          </a:custGeom>
          <a:noFill/>
          <a:ln w="22225" cap="flat" cmpd="sng">
            <a:solidFill>
              <a:schemeClr val="hlink"/>
            </a:solidFill>
            <a:prstDash val="solid"/>
            <a:round/>
            <a:headEnd type="triangle" w="med" len="lg"/>
            <a:tailEnd type="none" w="med" len="med"/>
          </a:ln>
          <a:extLst>
            <a:ext uri="{909E8E84-426E-40DD-AFC4-6F175D3DCCD1}">
              <a14:hiddenFill xmlns:a14="http://schemas.microsoft.com/office/drawing/2010/main">
                <a:solidFill>
                  <a:srgbClr val="FFFFFF"/>
                </a:solidFill>
              </a14:hiddenFill>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8" name="Freeform 10"/>
          <p:cNvSpPr/>
          <p:nvPr/>
        </p:nvSpPr>
        <p:spPr bwMode="auto">
          <a:xfrm flipV="1">
            <a:off x="1322050" y="3463595"/>
            <a:ext cx="2071053" cy="726091"/>
          </a:xfrm>
          <a:custGeom>
            <a:gdLst>
              <a:gd name="T0" fmla="*/ 2147483647 w 1285"/>
              <a:gd name="T1" fmla="*/ 0 h 592"/>
              <a:gd name="T2" fmla="*/ 2147483647 w 1285"/>
              <a:gd name="T3" fmla="*/ 608260145 h 592"/>
              <a:gd name="T4" fmla="*/ 0 w 1285"/>
              <a:gd name="T5" fmla="*/ 608260145 h 592"/>
              <a:gd name="T6" fmla="*/ 0 60000 65536"/>
              <a:gd name="T7" fmla="*/ 0 60000 65536"/>
              <a:gd name="T8" fmla="*/ 0 60000 65536"/>
              <a:gd name="T9" fmla="*/ 0 w 1285"/>
              <a:gd name="T10" fmla="*/ 0 h 592"/>
              <a:gd name="T11" fmla="*/ 1285 w 1285"/>
              <a:gd name="T12" fmla="*/ 592 h 592"/>
            </a:gdLst>
            <a:cxnLst>
              <a:cxn ang="T6">
                <a:pos x="T0" y="T1"/>
              </a:cxn>
              <a:cxn ang="T7">
                <a:pos x="T2" y="T3"/>
              </a:cxn>
              <a:cxn ang="T8">
                <a:pos x="T4" y="T5"/>
              </a:cxn>
            </a:cxnLst>
            <a:rect l="T9" t="T10" r="T11" b="T12"/>
            <a:pathLst>
              <a:path w="1285" h="592">
                <a:moveTo>
                  <a:pt x="1285" y="0"/>
                </a:moveTo>
                <a:lnTo>
                  <a:pt x="1285" y="592"/>
                </a:lnTo>
                <a:lnTo>
                  <a:pt x="0" y="592"/>
                </a:lnTo>
              </a:path>
            </a:pathLst>
          </a:custGeom>
          <a:noFill/>
          <a:ln w="22225" cap="flat" cmpd="sng">
            <a:solidFill>
              <a:schemeClr val="hlink"/>
            </a:solidFill>
            <a:prstDash val="solid"/>
            <a:round/>
            <a:headEnd type="triangle" w="med" len="lg"/>
            <a:tailEnd type="none" w="med" len="med"/>
          </a:ln>
          <a:extLst>
            <a:ext uri="{909E8E84-426E-40DD-AFC4-6F175D3DCCD1}">
              <a14:hiddenFill xmlns:a14="http://schemas.microsoft.com/office/drawing/2010/main">
                <a:solidFill>
                  <a:srgbClr val="FFFFFF"/>
                </a:solidFill>
              </a14:hiddenFill>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9" name="Freeform 11"/>
          <p:cNvSpPr/>
          <p:nvPr/>
        </p:nvSpPr>
        <p:spPr bwMode="auto">
          <a:xfrm flipV="1">
            <a:off x="2142788" y="2362933"/>
            <a:ext cx="2071053" cy="726091"/>
          </a:xfrm>
          <a:custGeom>
            <a:gdLst>
              <a:gd name="T0" fmla="*/ 2147483647 w 1285"/>
              <a:gd name="T1" fmla="*/ 0 h 592"/>
              <a:gd name="T2" fmla="*/ 2147483647 w 1285"/>
              <a:gd name="T3" fmla="*/ 608260145 h 592"/>
              <a:gd name="T4" fmla="*/ 0 w 1285"/>
              <a:gd name="T5" fmla="*/ 608260145 h 592"/>
              <a:gd name="T6" fmla="*/ 0 60000 65536"/>
              <a:gd name="T7" fmla="*/ 0 60000 65536"/>
              <a:gd name="T8" fmla="*/ 0 60000 65536"/>
              <a:gd name="T9" fmla="*/ 0 w 1285"/>
              <a:gd name="T10" fmla="*/ 0 h 592"/>
              <a:gd name="T11" fmla="*/ 1285 w 1285"/>
              <a:gd name="T12" fmla="*/ 592 h 592"/>
            </a:gdLst>
            <a:cxnLst>
              <a:cxn ang="T6">
                <a:pos x="T0" y="T1"/>
              </a:cxn>
              <a:cxn ang="T7">
                <a:pos x="T2" y="T3"/>
              </a:cxn>
              <a:cxn ang="T8">
                <a:pos x="T4" y="T5"/>
              </a:cxn>
            </a:cxnLst>
            <a:rect l="T9" t="T10" r="T11" b="T12"/>
            <a:pathLst>
              <a:path w="1285" h="592">
                <a:moveTo>
                  <a:pt x="1285" y="0"/>
                </a:moveTo>
                <a:lnTo>
                  <a:pt x="1285" y="592"/>
                </a:lnTo>
                <a:lnTo>
                  <a:pt x="0" y="592"/>
                </a:lnTo>
              </a:path>
            </a:pathLst>
          </a:custGeom>
          <a:noFill/>
          <a:ln w="22225" cap="flat" cmpd="sng">
            <a:solidFill>
              <a:schemeClr val="hlink"/>
            </a:solidFill>
            <a:prstDash val="solid"/>
            <a:round/>
            <a:headEnd type="triangle" w="med" len="lg"/>
            <a:tailEnd type="none" w="med" len="med"/>
          </a:ln>
          <a:extLst>
            <a:ext uri="{909E8E84-426E-40DD-AFC4-6F175D3DCCD1}">
              <a14:hiddenFill xmlns:a14="http://schemas.microsoft.com/office/drawing/2010/main">
                <a:solidFill>
                  <a:srgbClr val="FFFFFF"/>
                </a:solidFill>
              </a14:hiddenFill>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3" name="矩形 2"/>
          <p:cNvSpPr/>
          <p:nvPr/>
        </p:nvSpPr>
        <p:spPr>
          <a:xfrm>
            <a:off x="2178348" y="1764407"/>
            <a:ext cx="2025278" cy="584775"/>
          </a:xfrm>
          <a:prstGeom prst="rect">
            <a:avLst/>
          </a:prstGeom>
        </p:spPr>
        <p:txBody>
          <a:bodyPr wrap="square">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7560" lvl="1" indent="-285750" algn="l" defTabSz="376593">
              <a:spcBef>
                <a:spcPct val="20000"/>
              </a:spcBef>
              <a:buClr>
                <a:schemeClr val="bg2"/>
              </a:buClr>
              <a:buSzPct val="80000"/>
              <a:buFont typeface="Wingdings" pitchFamily="2" charset="2"/>
              <a:buChar char="Ø"/>
              <a:tabLst>
                <a:tab pos="9718988" algn="r"/>
              </a:tabLst>
            </a:pPr>
            <a:r>
              <a:rPr lang="zh-CN" altLang="de-DE" smtClean="0">
                <a:solidFill>
                  <a:srgbClr val="000000"/>
                </a:solidFill>
                <a:latin typeface="+mn-lt"/>
              </a:rPr>
              <a:t>尚未</a:t>
            </a:r>
            <a:r>
              <a:rPr lang="zh-CN" altLang="de-DE">
                <a:solidFill>
                  <a:srgbClr val="000000"/>
                </a:solidFill>
                <a:latin typeface="+mn-lt"/>
              </a:rPr>
              <a:t>建立相对完善的</a:t>
            </a:r>
            <a:r>
              <a:rPr lang="de-DE" altLang="zh-CN">
                <a:solidFill>
                  <a:srgbClr val="000000"/>
                </a:solidFill>
                <a:latin typeface="+mn-lt"/>
              </a:rPr>
              <a:t>IT</a:t>
            </a:r>
            <a:r>
              <a:rPr lang="zh-CN" altLang="de-DE">
                <a:solidFill>
                  <a:srgbClr val="000000"/>
                </a:solidFill>
                <a:latin typeface="+mn-lt"/>
              </a:rPr>
              <a:t>管控体系</a:t>
            </a:r>
          </a:p>
        </p:txBody>
      </p:sp>
      <p:sp>
        <p:nvSpPr>
          <p:cNvPr id="5" name="矩形 4"/>
          <p:cNvSpPr/>
          <p:nvPr/>
        </p:nvSpPr>
        <p:spPr>
          <a:xfrm>
            <a:off x="5922764" y="1548383"/>
            <a:ext cx="2601342" cy="830997"/>
          </a:xfrm>
          <a:prstGeom prst="rect">
            <a:avLst/>
          </a:prstGeom>
        </p:spPr>
        <p:txBody>
          <a:bodyPr wrap="square">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7560" lvl="1" indent="-285750" algn="l" defTabSz="376593">
              <a:spcBef>
                <a:spcPct val="20000"/>
              </a:spcBef>
              <a:buClr>
                <a:schemeClr val="bg2"/>
              </a:buClr>
              <a:buSzPct val="80000"/>
              <a:buFont typeface="Wingdings" pitchFamily="2" charset="2"/>
              <a:buChar char="Ø"/>
              <a:tabLst>
                <a:tab pos="9718988" algn="r"/>
              </a:tabLst>
            </a:pPr>
            <a:r>
              <a:rPr lang="zh-CN" altLang="de-DE">
                <a:solidFill>
                  <a:srgbClr val="000000"/>
                </a:solidFill>
                <a:latin typeface="+mn-lt"/>
              </a:rPr>
              <a:t>有些</a:t>
            </a:r>
            <a:r>
              <a:rPr lang="de-DE" altLang="zh-CN">
                <a:solidFill>
                  <a:srgbClr val="000000"/>
                </a:solidFill>
                <a:latin typeface="+mn-lt"/>
              </a:rPr>
              <a:t>SBU</a:t>
            </a:r>
            <a:r>
              <a:rPr lang="zh-CN" altLang="de-DE">
                <a:solidFill>
                  <a:srgbClr val="000000"/>
                </a:solidFill>
                <a:latin typeface="+mn-lt"/>
              </a:rPr>
              <a:t>与</a:t>
            </a:r>
            <a:r>
              <a:rPr lang="de-DE" altLang="zh-CN">
                <a:solidFill>
                  <a:srgbClr val="000000"/>
                </a:solidFill>
                <a:latin typeface="+mn-lt"/>
              </a:rPr>
              <a:t>BU</a:t>
            </a:r>
            <a:r>
              <a:rPr lang="zh-CN" altLang="de-DE">
                <a:solidFill>
                  <a:srgbClr val="000000"/>
                </a:solidFill>
                <a:latin typeface="+mn-lt"/>
              </a:rPr>
              <a:t>对精细化管理和信息化建设不重视，有些是能力弱</a:t>
            </a:r>
          </a:p>
        </p:txBody>
      </p:sp>
      <p:sp>
        <p:nvSpPr>
          <p:cNvPr id="6" name="矩形 5"/>
          <p:cNvSpPr/>
          <p:nvPr/>
        </p:nvSpPr>
        <p:spPr>
          <a:xfrm>
            <a:off x="6781765" y="2589594"/>
            <a:ext cx="2597383" cy="830997"/>
          </a:xfrm>
          <a:prstGeom prst="rect">
            <a:avLst/>
          </a:prstGeom>
        </p:spPr>
        <p:txBody>
          <a:bodyPr wrap="square">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7560" lvl="1" indent="-285750" algn="l" defTabSz="376593">
              <a:spcBef>
                <a:spcPct val="20000"/>
              </a:spcBef>
              <a:buClr>
                <a:schemeClr val="bg2"/>
              </a:buClr>
              <a:buSzPct val="80000"/>
              <a:buFont typeface="Wingdings" pitchFamily="2" charset="2"/>
              <a:buChar char="Ø"/>
              <a:tabLst>
                <a:tab pos="9718988" algn="r"/>
              </a:tabLst>
            </a:pPr>
            <a:r>
              <a:rPr lang="zh-CN" altLang="en-US">
                <a:solidFill>
                  <a:srgbClr val="000000"/>
                </a:solidFill>
                <a:latin typeface="+mn-lt"/>
              </a:rPr>
              <a:t>缺少一个以开放的技术架构，来支持未来信息化系统建设与扩展</a:t>
            </a:r>
          </a:p>
        </p:txBody>
      </p:sp>
      <p:sp>
        <p:nvSpPr>
          <p:cNvPr id="7" name="矩形 6"/>
          <p:cNvSpPr/>
          <p:nvPr/>
        </p:nvSpPr>
        <p:spPr>
          <a:xfrm>
            <a:off x="1362751" y="2844527"/>
            <a:ext cx="2039733" cy="584775"/>
          </a:xfrm>
          <a:prstGeom prst="rect">
            <a:avLst/>
          </a:prstGeom>
        </p:spPr>
        <p:txBody>
          <a:bodyPr wrap="square">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7560" lvl="1" indent="-285750" algn="l" defTabSz="376593">
              <a:spcBef>
                <a:spcPct val="20000"/>
              </a:spcBef>
              <a:buClr>
                <a:schemeClr val="bg2"/>
              </a:buClr>
              <a:buSzPct val="80000"/>
              <a:buFont typeface="Wingdings" pitchFamily="2" charset="2"/>
              <a:buChar char="Ø"/>
              <a:tabLst>
                <a:tab pos="9718988" algn="r"/>
              </a:tabLst>
            </a:pPr>
            <a:r>
              <a:rPr lang="zh-CN" altLang="de-DE">
                <a:solidFill>
                  <a:srgbClr val="000000"/>
                </a:solidFill>
                <a:latin typeface="+mn-lt"/>
              </a:rPr>
              <a:t>尚未建立集团信息化标准体系</a:t>
            </a:r>
            <a:endParaRPr lang="zh-CN" altLang="en-US">
              <a:solidFill>
                <a:srgbClr val="000000"/>
              </a:solidFill>
              <a:latin typeface="+mn-lt"/>
            </a:endParaRPr>
          </a:p>
        </p:txBody>
      </p:sp>
      <p:sp>
        <p:nvSpPr>
          <p:cNvPr id="9" name="矩形 8"/>
          <p:cNvSpPr/>
          <p:nvPr/>
        </p:nvSpPr>
        <p:spPr bwMode="auto">
          <a:xfrm>
            <a:off x="2597120" y="5652838"/>
            <a:ext cx="5782970" cy="1152128"/>
          </a:xfrm>
          <a:prstGeom prst="rect">
            <a:avLst/>
          </a:prstGeom>
          <a:noFill/>
          <a:ln w="9525" cap="flat" cmpd="sng" algn="ctr">
            <a:solidFill>
              <a:schemeClr val="accent5"/>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7560" lvl="1" indent="-285750" algn="l" defTabSz="376593">
              <a:spcBef>
                <a:spcPct val="20000"/>
              </a:spcBef>
              <a:buClr>
                <a:schemeClr val="bg2"/>
              </a:buClr>
              <a:buSzPct val="80000"/>
              <a:buFont typeface="Wingdings" pitchFamily="2" charset="2"/>
              <a:buChar char="n"/>
              <a:tabLst>
                <a:tab pos="9718988" algn="r"/>
              </a:tabLst>
            </a:pPr>
            <a:r>
              <a:rPr lang="zh-CN" altLang="de-DE">
                <a:solidFill>
                  <a:srgbClr val="000000"/>
                </a:solidFill>
                <a:latin typeface="+mn-ea"/>
                <a:ea typeface="+mn-ea"/>
              </a:rPr>
              <a:t>难以满足加强集团管控能力的需要</a:t>
            </a:r>
          </a:p>
          <a:p>
            <a:pPr marL="287560" lvl="1" indent="-285750" algn="l" defTabSz="376593">
              <a:spcBef>
                <a:spcPct val="20000"/>
              </a:spcBef>
              <a:buClr>
                <a:schemeClr val="bg2"/>
              </a:buClr>
              <a:buSzPct val="80000"/>
              <a:buFont typeface="Wingdings" pitchFamily="2" charset="2"/>
              <a:buChar char="n"/>
              <a:tabLst>
                <a:tab pos="9718988" algn="r"/>
              </a:tabLst>
            </a:pPr>
            <a:r>
              <a:rPr lang="zh-CN" altLang="de-DE">
                <a:solidFill>
                  <a:srgbClr val="000000"/>
                </a:solidFill>
                <a:latin typeface="+mn-ea"/>
                <a:ea typeface="+mn-ea"/>
              </a:rPr>
              <a:t>难以满足精细化管理与提升运营效率的需要</a:t>
            </a:r>
          </a:p>
          <a:p>
            <a:pPr marL="287560" lvl="1" indent="-285750" algn="l" defTabSz="376593">
              <a:spcBef>
                <a:spcPct val="20000"/>
              </a:spcBef>
              <a:buClr>
                <a:schemeClr val="bg2"/>
              </a:buClr>
              <a:buSzPct val="80000"/>
              <a:buFont typeface="Wingdings" pitchFamily="2" charset="2"/>
              <a:buChar char="n"/>
              <a:tabLst>
                <a:tab pos="9718988" algn="r"/>
              </a:tabLst>
            </a:pPr>
            <a:r>
              <a:rPr lang="zh-CN" altLang="de-DE">
                <a:solidFill>
                  <a:srgbClr val="000000"/>
                </a:solidFill>
                <a:latin typeface="+mn-ea"/>
                <a:ea typeface="+mn-ea"/>
              </a:rPr>
              <a:t>集团信息化可持续发展受到挑战</a:t>
            </a:r>
          </a:p>
        </p:txBody>
      </p:sp>
      <p:sp>
        <p:nvSpPr>
          <p:cNvPr id="40" name="矩形 39"/>
          <p:cNvSpPr/>
          <p:nvPr/>
        </p:nvSpPr>
        <p:spPr bwMode="auto">
          <a:xfrm>
            <a:off x="2053823" y="5652839"/>
            <a:ext cx="605195" cy="1152128"/>
          </a:xfrm>
          <a:prstGeom prst="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b="1" i="0" u="none" strike="noStrike" cap="none" normalizeH="0" baseline="0" smtClean="0">
                <a:ln>
                  <a:noFill/>
                </a:ln>
                <a:solidFill>
                  <a:schemeClr val="bg1"/>
                </a:solidFill>
                <a:effectLst/>
                <a:latin typeface="Arial"/>
                <a:ea typeface="楷体_GB2312" pitchFamily="49" charset="-122"/>
              </a:rPr>
              <a:t>带来的影响</a:t>
            </a:r>
          </a:p>
        </p:txBody>
      </p:sp>
      <p:sp>
        <p:nvSpPr>
          <p:cNvPr id="42" name="AutoShape 2"/>
          <p:cNvSpPr>
            <a:spLocks noChangeArrowheads="1"/>
          </p:cNvSpPr>
          <p:nvPr/>
        </p:nvSpPr>
        <p:spPr bwMode="auto">
          <a:xfrm rot="10800000">
            <a:off x="3694410" y="5123492"/>
            <a:ext cx="3092450" cy="385330"/>
          </a:xfrm>
          <a:prstGeom prst="triangle">
            <a:avLst>
              <a:gd name="adj" fmla="val 50000"/>
            </a:avLst>
          </a:prstGeom>
          <a:solidFill>
            <a:schemeClr val="bg2"/>
          </a:solidFill>
          <a:ln w="9525">
            <a:noFill/>
            <a:miter lim="800000"/>
          </a:ln>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Tree>
    <p:extLst>
      <p:ext uri="{BB962C8B-B14F-4D97-AF65-F5344CB8AC3E}">
        <p14:creationId xmlns:p14="http://schemas.microsoft.com/office/powerpoint/2010/main" val="2548427332"/>
      </p:ext>
    </p:extLst>
  </p:cSld>
  <p:clrMapOvr>
    <a:masterClrMapping/>
  </p:clrMapOvr>
  <p:transition>
    <p:split orient="vert"/>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36770" name="Rectangle 2"/>
          <p:cNvSpPr>
            <a:spLocks noGrp="1" noChangeArrowheads="1"/>
          </p:cNvSpPr>
          <p:nvPr>
            <p:ph type="title"/>
          </p:nvPr>
        </p:nvSpPr>
        <p:spPr/>
        <p:txBody>
          <a:bodyPr/>
          <a:lstStyle/>
          <a:p>
            <a:r>
              <a:rPr lang="zh-CN" altLang="en-US" smtClean="0"/>
              <a:t>针对信息化建设中问题产生的原因，并结合企业发展对信息化建设的需求，招商局集团对未来信息化规划提出了新的要求</a:t>
            </a:r>
            <a:endParaRPr lang="zh-CN" altLang="en-US"/>
          </a:p>
        </p:txBody>
      </p:sp>
      <p:sp>
        <p:nvSpPr>
          <p:cNvPr id="2336771" name="AutoShape 3"/>
          <p:cNvSpPr>
            <a:spLocks noChangeArrowheads="1"/>
          </p:cNvSpPr>
          <p:nvPr/>
        </p:nvSpPr>
        <p:spPr bwMode="auto">
          <a:xfrm rot="5400000">
            <a:off x="1554275" y="613451"/>
            <a:ext cx="789381" cy="3213591"/>
          </a:xfrm>
          <a:prstGeom prst="homePlate">
            <a:avLst>
              <a:gd name="adj" fmla="val 26949"/>
            </a:avLst>
          </a:prstGeom>
          <a:solidFill>
            <a:schemeClr val="accent6"/>
          </a:solidFill>
          <a:ln>
            <a:noFill/>
          </a:ln>
          <a:effectLst>
            <a:outerShdw dist="35921" dir="2700000" algn="ctr" rotWithShape="0">
              <a:srgbClr val="808080"/>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lnSpc>
                <a:spcPct val="110000"/>
              </a:lnSpc>
              <a:spcBef>
                <a:spcPct val="20000"/>
              </a:spcBef>
              <a:buClr>
                <a:srgbClr val="003399"/>
              </a:buClr>
              <a:buSzPct val="80000"/>
              <a:buFont typeface="Wingdings" pitchFamily="2" charset="2"/>
              <a:buNone/>
            </a:pPr>
            <a:endParaRPr lang="zh-CN" altLang="en-US">
              <a:solidFill>
                <a:srgbClr val="000000"/>
              </a:solidFill>
              <a:latin typeface="宋体" pitchFamily="2" charset="-122"/>
              <a:ea typeface="宋体" pitchFamily="2" charset="-122"/>
            </a:endParaRPr>
          </a:p>
        </p:txBody>
      </p:sp>
      <p:sp>
        <p:nvSpPr>
          <p:cNvPr id="2336772" name="Freeform 4"/>
          <p:cNvSpPr/>
          <p:nvPr/>
        </p:nvSpPr>
        <p:spPr bwMode="auto">
          <a:xfrm>
            <a:off x="342172" y="2553677"/>
            <a:ext cx="3213590" cy="3514587"/>
          </a:xfrm>
          <a:custGeom>
            <a:gdLst>
              <a:gd name="T0" fmla="*/ 2551 w 2551"/>
              <a:gd name="T1" fmla="*/ 2008 h 2008"/>
              <a:gd name="T2" fmla="*/ 2551 w 2551"/>
              <a:gd name="T3" fmla="*/ 0 h 2008"/>
              <a:gd name="T4" fmla="*/ 1274 w 2551"/>
              <a:gd name="T5" fmla="*/ 97 h 2008"/>
              <a:gd name="T6" fmla="*/ 0 w 2551"/>
              <a:gd name="T7" fmla="*/ 0 h 2008"/>
              <a:gd name="T8" fmla="*/ 0 w 2551"/>
              <a:gd name="T9" fmla="*/ 2008 h 2008"/>
              <a:gd name="T10" fmla="*/ 2551 w 2551"/>
              <a:gd name="T11" fmla="*/ 2008 h 2008"/>
            </a:gdLst>
            <a:cxnLst>
              <a:cxn ang="0">
                <a:pos x="T0" y="T1"/>
              </a:cxn>
              <a:cxn ang="0">
                <a:pos x="T2" y="T3"/>
              </a:cxn>
              <a:cxn ang="0">
                <a:pos x="T4" y="T5"/>
              </a:cxn>
              <a:cxn ang="0">
                <a:pos x="T6" y="T7"/>
              </a:cxn>
              <a:cxn ang="0">
                <a:pos x="T8" y="T9"/>
              </a:cxn>
              <a:cxn ang="0">
                <a:pos x="T10" y="T11"/>
              </a:cxn>
            </a:cxnLst>
            <a:rect l="0" t="0" r="r" b="b"/>
            <a:pathLst>
              <a:path w="2551" h="2008">
                <a:moveTo>
                  <a:pt x="2551" y="2008"/>
                </a:moveTo>
                <a:lnTo>
                  <a:pt x="2551" y="0"/>
                </a:lnTo>
                <a:lnTo>
                  <a:pt x="1274" y="97"/>
                </a:lnTo>
                <a:lnTo>
                  <a:pt x="0" y="0"/>
                </a:lnTo>
                <a:lnTo>
                  <a:pt x="0" y="2008"/>
                </a:lnTo>
                <a:lnTo>
                  <a:pt x="2551" y="2008"/>
                </a:lnTo>
              </a:path>
            </a:pathLst>
          </a:custGeom>
          <a:noFill/>
          <a:ln w="6350" cmpd="sng">
            <a:solidFill>
              <a:schemeClr val="accent5"/>
            </a:solidFill>
            <a:prstDash val="solid"/>
            <a:round/>
          </a:ln>
          <a:extLst>
            <a:ext uri="{909E8E84-426E-40DD-AFC4-6F175D3DCCD1}">
              <a14:hiddenFill xmlns:a14="http://schemas.microsoft.com/office/drawing/2010/main">
                <a:solidFill>
                  <a:schemeClr val="bg1"/>
                </a:solidFill>
              </a14:hiddenFill>
            </a:ext>
          </a:extLst>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lnSpc>
                <a:spcPct val="110000"/>
              </a:lnSpc>
              <a:spcBef>
                <a:spcPct val="20000"/>
              </a:spcBef>
              <a:buClr>
                <a:srgbClr val="003399"/>
              </a:buClr>
              <a:buSzPct val="80000"/>
              <a:buFont typeface="Wingdings" pitchFamily="2" charset="2"/>
              <a:buNone/>
            </a:pPr>
            <a:endParaRPr lang="zh-CN" altLang="en-US">
              <a:solidFill>
                <a:srgbClr val="000000"/>
              </a:solidFill>
              <a:latin typeface="宋体" pitchFamily="2" charset="-122"/>
              <a:ea typeface="宋体" pitchFamily="2" charset="-122"/>
            </a:endParaRPr>
          </a:p>
        </p:txBody>
      </p:sp>
      <p:sp>
        <p:nvSpPr>
          <p:cNvPr id="2336773" name="Text Box 5"/>
          <p:cNvSpPr txBox="1">
            <a:spLocks noChangeArrowheads="1"/>
          </p:cNvSpPr>
          <p:nvPr/>
        </p:nvSpPr>
        <p:spPr bwMode="auto">
          <a:xfrm>
            <a:off x="410863" y="2012247"/>
            <a:ext cx="3078065" cy="246221"/>
          </a:xfrm>
          <a:prstGeom prst="rect">
            <a:avLst/>
          </a:prstGeom>
          <a:solidFill>
            <a:schemeClr val="accent6"/>
          </a:solidFill>
          <a:ln>
            <a:noFill/>
          </a:ln>
          <a:effectLs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eaLnBrk="0" hangingPunct="0">
              <a:buClrTx/>
            </a:pPr>
            <a:r>
              <a:rPr lang="zh-CN" altLang="en-US" b="1">
                <a:solidFill>
                  <a:srgbClr val="FFFFFF"/>
                </a:solidFill>
                <a:latin typeface="+mn-lt"/>
                <a:ea typeface="+mn-ea"/>
              </a:rPr>
              <a:t>实现精细化管理与提升运营效率</a:t>
            </a:r>
          </a:p>
        </p:txBody>
      </p:sp>
      <p:sp>
        <p:nvSpPr>
          <p:cNvPr id="2336774" name="Rectangle 6"/>
          <p:cNvSpPr>
            <a:spLocks noChangeArrowheads="1"/>
          </p:cNvSpPr>
          <p:nvPr/>
        </p:nvSpPr>
        <p:spPr bwMode="auto">
          <a:xfrm>
            <a:off x="455417" y="2877482"/>
            <a:ext cx="2936972" cy="211750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7560" lvl="1" indent="-285750" algn="l" defTabSz="376593">
              <a:spcBef>
                <a:spcPct val="20000"/>
              </a:spcBef>
              <a:buClr>
                <a:schemeClr val="bg2"/>
              </a:buClr>
              <a:buSzPct val="80000"/>
              <a:buFont typeface="Wingdings" pitchFamily="2" charset="2"/>
              <a:buChar char="Ø"/>
              <a:tabLst>
                <a:tab pos="9718988" algn="r"/>
              </a:tabLst>
            </a:pPr>
            <a:r>
              <a:rPr lang="zh-CN" altLang="de-DE">
                <a:solidFill>
                  <a:srgbClr val="000000"/>
                </a:solidFill>
                <a:latin typeface="+mn-lt"/>
                <a:ea typeface="+mn-ea"/>
              </a:rPr>
              <a:t>量化管理概念，建立统筹的多级管理信息体系，细化管理信息的层次颗粒度，满足多级经营管理要求</a:t>
            </a:r>
            <a:r>
              <a:rPr lang="zh-CN" altLang="de-DE" smtClean="0">
                <a:solidFill>
                  <a:srgbClr val="000000"/>
                </a:solidFill>
                <a:latin typeface="+mn-lt"/>
                <a:ea typeface="+mn-ea"/>
              </a:rPr>
              <a:t>；</a:t>
            </a:r>
            <a:endParaRPr lang="en-US" altLang="zh-CN" smtClean="0">
              <a:solidFill>
                <a:srgbClr val="000000"/>
              </a:solidFill>
              <a:latin typeface="+mn-lt"/>
              <a:ea typeface="+mn-ea"/>
            </a:endParaRPr>
          </a:p>
          <a:p>
            <a:pPr marL="287560" lvl="1" indent="-285750" algn="l" defTabSz="376593">
              <a:spcBef>
                <a:spcPct val="20000"/>
              </a:spcBef>
              <a:buClr>
                <a:schemeClr val="bg2"/>
              </a:buClr>
              <a:buSzPct val="80000"/>
              <a:buFont typeface="Wingdings" pitchFamily="2" charset="2"/>
              <a:buChar char="Ø"/>
              <a:tabLst>
                <a:tab pos="9718988" algn="r"/>
              </a:tabLst>
            </a:pPr>
            <a:r>
              <a:rPr lang="zh-CN" altLang="de-DE" smtClean="0">
                <a:solidFill>
                  <a:srgbClr val="000000"/>
                </a:solidFill>
                <a:latin typeface="+mn-lt"/>
                <a:ea typeface="+mn-ea"/>
              </a:rPr>
              <a:t>改进</a:t>
            </a:r>
            <a:r>
              <a:rPr lang="zh-CN" altLang="de-DE">
                <a:solidFill>
                  <a:srgbClr val="000000"/>
                </a:solidFill>
                <a:latin typeface="+mn-lt"/>
                <a:ea typeface="+mn-ea"/>
              </a:rPr>
              <a:t>完善生产经营管理</a:t>
            </a:r>
            <a:r>
              <a:rPr lang="zh-CN" altLang="de-DE" smtClean="0">
                <a:solidFill>
                  <a:srgbClr val="000000"/>
                </a:solidFill>
                <a:latin typeface="+mn-lt"/>
                <a:ea typeface="+mn-ea"/>
              </a:rPr>
              <a:t>流程</a:t>
            </a:r>
            <a:r>
              <a:rPr lang="zh-CN" altLang="en-US" smtClean="0">
                <a:solidFill>
                  <a:srgbClr val="000000"/>
                </a:solidFill>
                <a:latin typeface="+mn-lt"/>
                <a:ea typeface="+mn-ea"/>
              </a:rPr>
              <a:t>，提升企业的运营效率</a:t>
            </a:r>
            <a:endParaRPr lang="zh-CN" altLang="de-DE">
              <a:solidFill>
                <a:srgbClr val="000000"/>
              </a:solidFill>
              <a:latin typeface="+mn-lt"/>
              <a:ea typeface="+mn-ea"/>
            </a:endParaRPr>
          </a:p>
          <a:p>
            <a:pPr marL="287560" lvl="1" indent="-285750" algn="l" defTabSz="376593">
              <a:spcBef>
                <a:spcPct val="20000"/>
              </a:spcBef>
              <a:buClr>
                <a:schemeClr val="bg2"/>
              </a:buClr>
              <a:buSzPct val="80000"/>
              <a:buFont typeface="Wingdings" pitchFamily="2" charset="2"/>
              <a:buChar char="Ø"/>
              <a:tabLst>
                <a:tab pos="9718988" algn="r"/>
              </a:tabLst>
            </a:pPr>
            <a:endParaRPr lang="zh-CN" altLang="de-DE">
              <a:solidFill>
                <a:srgbClr val="000000"/>
              </a:solidFill>
              <a:latin typeface="+mn-lt"/>
              <a:ea typeface="+mn-ea"/>
            </a:endParaRPr>
          </a:p>
          <a:p>
            <a:pPr marL="287560" lvl="1" indent="-285750" algn="l" defTabSz="376593">
              <a:spcBef>
                <a:spcPct val="20000"/>
              </a:spcBef>
              <a:buClr>
                <a:schemeClr val="bg2"/>
              </a:buClr>
              <a:buSzPct val="80000"/>
              <a:buFont typeface="Wingdings" pitchFamily="2" charset="2"/>
              <a:buChar char="Ø"/>
              <a:tabLst>
                <a:tab pos="9718988" algn="r"/>
              </a:tabLst>
            </a:pPr>
            <a:endParaRPr lang="zh-CN" altLang="de-DE">
              <a:solidFill>
                <a:srgbClr val="000000"/>
              </a:solidFill>
              <a:latin typeface="+mn-lt"/>
              <a:ea typeface="+mn-ea"/>
            </a:endParaRPr>
          </a:p>
        </p:txBody>
      </p:sp>
      <p:sp>
        <p:nvSpPr>
          <p:cNvPr id="2336775" name="AutoShape 7"/>
          <p:cNvSpPr>
            <a:spLocks noChangeArrowheads="1"/>
          </p:cNvSpPr>
          <p:nvPr/>
        </p:nvSpPr>
        <p:spPr bwMode="auto">
          <a:xfrm rot="5400000">
            <a:off x="4933091" y="613451"/>
            <a:ext cx="789381" cy="3213592"/>
          </a:xfrm>
          <a:prstGeom prst="homePlate">
            <a:avLst>
              <a:gd name="adj" fmla="val 26949"/>
            </a:avLst>
          </a:prstGeom>
          <a:solidFill>
            <a:schemeClr val="accent6"/>
          </a:solidFill>
          <a:ln>
            <a:noFill/>
          </a:ln>
          <a:effectLst>
            <a:outerShdw dist="35921" dir="2700000" algn="ctr" rotWithShape="0">
              <a:srgbClr val="808080"/>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lnSpc>
                <a:spcPct val="110000"/>
              </a:lnSpc>
              <a:spcBef>
                <a:spcPct val="20000"/>
              </a:spcBef>
              <a:buClr>
                <a:srgbClr val="003399"/>
              </a:buClr>
              <a:buSzPct val="80000"/>
              <a:buFont typeface="Wingdings" pitchFamily="2" charset="2"/>
              <a:buNone/>
            </a:pPr>
            <a:endParaRPr lang="zh-CN" altLang="en-US">
              <a:solidFill>
                <a:srgbClr val="000000"/>
              </a:solidFill>
              <a:latin typeface="宋体" pitchFamily="2" charset="-122"/>
              <a:ea typeface="宋体" pitchFamily="2" charset="-122"/>
            </a:endParaRPr>
          </a:p>
        </p:txBody>
      </p:sp>
      <p:sp>
        <p:nvSpPr>
          <p:cNvPr id="2336776" name="Freeform 8"/>
          <p:cNvSpPr/>
          <p:nvPr/>
        </p:nvSpPr>
        <p:spPr bwMode="auto">
          <a:xfrm>
            <a:off x="3720989" y="2553677"/>
            <a:ext cx="3213590" cy="3514587"/>
          </a:xfrm>
          <a:custGeom>
            <a:gdLst>
              <a:gd name="T0" fmla="*/ 2551 w 2551"/>
              <a:gd name="T1" fmla="*/ 2008 h 2008"/>
              <a:gd name="T2" fmla="*/ 2551 w 2551"/>
              <a:gd name="T3" fmla="*/ 0 h 2008"/>
              <a:gd name="T4" fmla="*/ 1274 w 2551"/>
              <a:gd name="T5" fmla="*/ 97 h 2008"/>
              <a:gd name="T6" fmla="*/ 0 w 2551"/>
              <a:gd name="T7" fmla="*/ 0 h 2008"/>
              <a:gd name="T8" fmla="*/ 0 w 2551"/>
              <a:gd name="T9" fmla="*/ 2008 h 2008"/>
              <a:gd name="T10" fmla="*/ 2551 w 2551"/>
              <a:gd name="T11" fmla="*/ 2008 h 2008"/>
            </a:gdLst>
            <a:cxnLst>
              <a:cxn ang="0">
                <a:pos x="T0" y="T1"/>
              </a:cxn>
              <a:cxn ang="0">
                <a:pos x="T2" y="T3"/>
              </a:cxn>
              <a:cxn ang="0">
                <a:pos x="T4" y="T5"/>
              </a:cxn>
              <a:cxn ang="0">
                <a:pos x="T6" y="T7"/>
              </a:cxn>
              <a:cxn ang="0">
                <a:pos x="T8" y="T9"/>
              </a:cxn>
              <a:cxn ang="0">
                <a:pos x="T10" y="T11"/>
              </a:cxn>
            </a:cxnLst>
            <a:rect l="0" t="0" r="r" b="b"/>
            <a:pathLst>
              <a:path w="2551" h="2008">
                <a:moveTo>
                  <a:pt x="2551" y="2008"/>
                </a:moveTo>
                <a:lnTo>
                  <a:pt x="2551" y="0"/>
                </a:lnTo>
                <a:lnTo>
                  <a:pt x="1274" y="97"/>
                </a:lnTo>
                <a:lnTo>
                  <a:pt x="0" y="0"/>
                </a:lnTo>
                <a:lnTo>
                  <a:pt x="0" y="2008"/>
                </a:lnTo>
                <a:lnTo>
                  <a:pt x="2551" y="2008"/>
                </a:lnTo>
              </a:path>
            </a:pathLst>
          </a:custGeom>
          <a:noFill/>
          <a:ln w="6350" cmpd="sng">
            <a:solidFill>
              <a:schemeClr val="accent5"/>
            </a:solidFill>
            <a:prstDash val="solid"/>
            <a:round/>
          </a:ln>
          <a:extLst>
            <a:ext uri="{909E8E84-426E-40DD-AFC4-6F175D3DCCD1}">
              <a14:hiddenFill xmlns:a14="http://schemas.microsoft.com/office/drawing/2010/main">
                <a:solidFill>
                  <a:schemeClr val="bg1"/>
                </a:solidFill>
              </a14:hiddenFill>
            </a:ext>
          </a:extLst>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lnSpc>
                <a:spcPct val="110000"/>
              </a:lnSpc>
              <a:spcBef>
                <a:spcPct val="20000"/>
              </a:spcBef>
              <a:buClr>
                <a:srgbClr val="003399"/>
              </a:buClr>
              <a:buSzPct val="80000"/>
              <a:buFont typeface="Wingdings" pitchFamily="2" charset="2"/>
              <a:buNone/>
            </a:pPr>
            <a:endParaRPr lang="zh-CN" altLang="en-US">
              <a:solidFill>
                <a:srgbClr val="000000"/>
              </a:solidFill>
              <a:latin typeface="宋体" pitchFamily="2" charset="-122"/>
              <a:ea typeface="宋体" pitchFamily="2" charset="-122"/>
            </a:endParaRPr>
          </a:p>
        </p:txBody>
      </p:sp>
      <p:sp>
        <p:nvSpPr>
          <p:cNvPr id="2336777" name="Text Box 9"/>
          <p:cNvSpPr txBox="1">
            <a:spLocks noChangeArrowheads="1"/>
          </p:cNvSpPr>
          <p:nvPr/>
        </p:nvSpPr>
        <p:spPr bwMode="auto">
          <a:xfrm>
            <a:off x="3789680" y="1988499"/>
            <a:ext cx="3078065" cy="295466"/>
          </a:xfrm>
          <a:prstGeom prst="rect">
            <a:avLst/>
          </a:prstGeom>
          <a:solidFill>
            <a:schemeClr val="accent6"/>
          </a:solidFill>
          <a:ln>
            <a:noFill/>
          </a:ln>
          <a:effectLs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eaLnBrk="0" hangingPunct="0">
              <a:lnSpc>
                <a:spcPct val="120000"/>
              </a:lnSpc>
              <a:spcBef>
                <a:spcPct val="10000"/>
              </a:spcBef>
              <a:buClrTx/>
              <a:buSzPct val="70000"/>
              <a:buFont typeface="Wingdings" pitchFamily="2" charset="2"/>
              <a:buNone/>
            </a:pPr>
            <a:r>
              <a:rPr lang="zh-CN" altLang="en-US" b="1">
                <a:solidFill>
                  <a:srgbClr val="FFFFFF"/>
                </a:solidFill>
                <a:latin typeface="+mn-lt"/>
                <a:ea typeface="+mn-ea"/>
              </a:rPr>
              <a:t>防范风险，提高公司治理能力</a:t>
            </a:r>
          </a:p>
        </p:txBody>
      </p:sp>
      <p:sp>
        <p:nvSpPr>
          <p:cNvPr id="2336778" name="Rectangle 10"/>
          <p:cNvSpPr>
            <a:spLocks noChangeArrowheads="1"/>
          </p:cNvSpPr>
          <p:nvPr/>
        </p:nvSpPr>
        <p:spPr bwMode="auto">
          <a:xfrm>
            <a:off x="3834234" y="2877482"/>
            <a:ext cx="3094773" cy="295465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7560" lvl="1" indent="-285750" algn="l" defTabSz="376593">
              <a:spcBef>
                <a:spcPct val="20000"/>
              </a:spcBef>
              <a:buClr>
                <a:schemeClr val="bg2"/>
              </a:buClr>
              <a:buSzPct val="80000"/>
              <a:buFont typeface="Wingdings" pitchFamily="2" charset="2"/>
              <a:buChar char="Ø"/>
              <a:tabLst>
                <a:tab pos="9718988" algn="r"/>
              </a:tabLst>
            </a:pPr>
            <a:r>
              <a:rPr lang="zh-CN" altLang="de-DE">
                <a:solidFill>
                  <a:srgbClr val="000000"/>
                </a:solidFill>
                <a:latin typeface="+mn-lt"/>
                <a:ea typeface="+mn-ea"/>
              </a:rPr>
              <a:t>将合理的管理思路和流程内置到</a:t>
            </a:r>
            <a:r>
              <a:rPr lang="de-DE" altLang="zh-CN">
                <a:solidFill>
                  <a:srgbClr val="000000"/>
                </a:solidFill>
                <a:latin typeface="+mn-lt"/>
                <a:ea typeface="+mn-ea"/>
              </a:rPr>
              <a:t>IT</a:t>
            </a:r>
            <a:r>
              <a:rPr lang="zh-CN" altLang="de-DE">
                <a:solidFill>
                  <a:srgbClr val="000000"/>
                </a:solidFill>
                <a:latin typeface="+mn-lt"/>
                <a:ea typeface="+mn-ea"/>
              </a:rPr>
              <a:t>系统中，以保证管理和运营流程的规范性，提高效能</a:t>
            </a:r>
            <a:r>
              <a:rPr lang="zh-CN" altLang="de-DE">
                <a:solidFill>
                  <a:srgbClr val="FF9900"/>
                </a:solidFill>
                <a:latin typeface="+mn-lt"/>
                <a:ea typeface="+mn-ea"/>
              </a:rPr>
              <a:t>，</a:t>
            </a:r>
            <a:r>
              <a:rPr lang="zh-CN" altLang="de-DE">
                <a:solidFill>
                  <a:srgbClr val="000000"/>
                </a:solidFill>
                <a:latin typeface="+mn-lt"/>
                <a:ea typeface="+mn-ea"/>
              </a:rPr>
              <a:t>加强管控，防范企业风险</a:t>
            </a:r>
          </a:p>
          <a:p>
            <a:pPr marL="287560" lvl="1" indent="-285750" algn="l" defTabSz="376593">
              <a:spcBef>
                <a:spcPct val="20000"/>
              </a:spcBef>
              <a:buClr>
                <a:schemeClr val="bg2"/>
              </a:buClr>
              <a:buSzPct val="80000"/>
              <a:buFont typeface="Wingdings" pitchFamily="2" charset="2"/>
              <a:buChar char="Ø"/>
              <a:tabLst>
                <a:tab pos="9718988" algn="r"/>
              </a:tabLst>
            </a:pPr>
            <a:endParaRPr lang="zh-CN" altLang="de-DE">
              <a:solidFill>
                <a:srgbClr val="000000"/>
              </a:solidFill>
              <a:latin typeface="+mn-lt"/>
              <a:ea typeface="+mn-ea"/>
            </a:endParaRPr>
          </a:p>
          <a:p>
            <a:pPr marL="287560" lvl="1" indent="-285750" algn="l" defTabSz="376593">
              <a:spcBef>
                <a:spcPct val="20000"/>
              </a:spcBef>
              <a:buClr>
                <a:schemeClr val="bg2"/>
              </a:buClr>
              <a:buSzPct val="80000"/>
              <a:buFont typeface="Wingdings" pitchFamily="2" charset="2"/>
              <a:buChar char="Ø"/>
              <a:tabLst>
                <a:tab pos="9718988" algn="r"/>
              </a:tabLst>
            </a:pPr>
            <a:r>
              <a:rPr lang="zh-CN" altLang="de-DE">
                <a:solidFill>
                  <a:srgbClr val="000000"/>
                </a:solidFill>
                <a:latin typeface="+mn-lt"/>
                <a:ea typeface="+mn-ea"/>
              </a:rPr>
              <a:t>通过</a:t>
            </a:r>
            <a:r>
              <a:rPr lang="de-DE" altLang="zh-CN">
                <a:solidFill>
                  <a:srgbClr val="000000"/>
                </a:solidFill>
                <a:latin typeface="+mn-lt"/>
                <a:ea typeface="+mn-ea"/>
              </a:rPr>
              <a:t>IT</a:t>
            </a:r>
            <a:r>
              <a:rPr lang="zh-CN" altLang="de-DE">
                <a:solidFill>
                  <a:srgbClr val="000000"/>
                </a:solidFill>
                <a:latin typeface="+mn-lt"/>
                <a:ea typeface="+mn-ea"/>
              </a:rPr>
              <a:t>系统实现对过程和结果的有效管理，增加管理透明度，实现放权与管控合理平衡</a:t>
            </a:r>
          </a:p>
          <a:p>
            <a:pPr marL="287560" lvl="1" indent="-285750" algn="l" defTabSz="376593">
              <a:spcBef>
                <a:spcPct val="20000"/>
              </a:spcBef>
              <a:buClr>
                <a:schemeClr val="bg2"/>
              </a:buClr>
              <a:buSzPct val="80000"/>
              <a:buFont typeface="Wingdings" pitchFamily="2" charset="2"/>
              <a:buChar char="Ø"/>
              <a:tabLst>
                <a:tab pos="9718988" algn="r"/>
              </a:tabLst>
            </a:pPr>
            <a:endParaRPr lang="zh-CN" altLang="de-DE">
              <a:solidFill>
                <a:srgbClr val="000000"/>
              </a:solidFill>
              <a:latin typeface="+mn-lt"/>
              <a:ea typeface="+mn-ea"/>
            </a:endParaRPr>
          </a:p>
          <a:p>
            <a:pPr marL="287560" lvl="1" indent="-285750" algn="l" defTabSz="376593">
              <a:spcBef>
                <a:spcPct val="20000"/>
              </a:spcBef>
              <a:buClr>
                <a:schemeClr val="bg2"/>
              </a:buClr>
              <a:buSzPct val="80000"/>
              <a:buFont typeface="Wingdings" pitchFamily="2" charset="2"/>
              <a:buChar char="Ø"/>
              <a:tabLst>
                <a:tab pos="9718988" algn="r"/>
              </a:tabLst>
            </a:pPr>
            <a:endParaRPr lang="zh-CN" altLang="de-DE">
              <a:solidFill>
                <a:srgbClr val="000000"/>
              </a:solidFill>
              <a:latin typeface="+mn-lt"/>
              <a:ea typeface="+mn-ea"/>
            </a:endParaRPr>
          </a:p>
          <a:p>
            <a:pPr marL="287560" lvl="1" indent="-285750" algn="l" defTabSz="376593">
              <a:spcBef>
                <a:spcPct val="20000"/>
              </a:spcBef>
              <a:buClr>
                <a:schemeClr val="bg2"/>
              </a:buClr>
              <a:buSzPct val="80000"/>
              <a:buFont typeface="Wingdings" pitchFamily="2" charset="2"/>
              <a:buChar char="Ø"/>
              <a:tabLst>
                <a:tab pos="9718988" algn="r"/>
              </a:tabLst>
            </a:pPr>
            <a:endParaRPr lang="zh-CN" altLang="de-DE">
              <a:solidFill>
                <a:srgbClr val="000000"/>
              </a:solidFill>
              <a:latin typeface="+mn-lt"/>
              <a:ea typeface="+mn-ea"/>
            </a:endParaRPr>
          </a:p>
        </p:txBody>
      </p:sp>
      <p:sp>
        <p:nvSpPr>
          <p:cNvPr id="2336779" name="AutoShape 11"/>
          <p:cNvSpPr>
            <a:spLocks noChangeArrowheads="1"/>
          </p:cNvSpPr>
          <p:nvPr/>
        </p:nvSpPr>
        <p:spPr bwMode="auto">
          <a:xfrm rot="5400000">
            <a:off x="8313767" y="613453"/>
            <a:ext cx="789381" cy="3213590"/>
          </a:xfrm>
          <a:prstGeom prst="homePlate">
            <a:avLst>
              <a:gd name="adj" fmla="val 26949"/>
            </a:avLst>
          </a:prstGeom>
          <a:solidFill>
            <a:schemeClr val="accent6"/>
          </a:solidFill>
          <a:ln>
            <a:noFill/>
          </a:ln>
          <a:effectLst>
            <a:outerShdw dist="35921" dir="2700000" algn="ctr" rotWithShape="0">
              <a:srgbClr val="808080"/>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lnSpc>
                <a:spcPct val="110000"/>
              </a:lnSpc>
              <a:spcBef>
                <a:spcPct val="20000"/>
              </a:spcBef>
              <a:buClr>
                <a:srgbClr val="003399"/>
              </a:buClr>
              <a:buSzPct val="80000"/>
              <a:buFont typeface="Wingdings" pitchFamily="2" charset="2"/>
              <a:buNone/>
            </a:pPr>
            <a:endParaRPr lang="zh-CN" altLang="en-US">
              <a:solidFill>
                <a:srgbClr val="000000"/>
              </a:solidFill>
              <a:latin typeface="宋体" pitchFamily="2" charset="-122"/>
              <a:ea typeface="宋体" pitchFamily="2" charset="-122"/>
            </a:endParaRPr>
          </a:p>
        </p:txBody>
      </p:sp>
      <p:sp>
        <p:nvSpPr>
          <p:cNvPr id="2336780" name="Freeform 12"/>
          <p:cNvSpPr/>
          <p:nvPr/>
        </p:nvSpPr>
        <p:spPr bwMode="auto">
          <a:xfrm>
            <a:off x="7101663" y="2553677"/>
            <a:ext cx="3213589" cy="3514587"/>
          </a:xfrm>
          <a:custGeom>
            <a:gdLst>
              <a:gd name="T0" fmla="*/ 2551 w 2551"/>
              <a:gd name="T1" fmla="*/ 2008 h 2008"/>
              <a:gd name="T2" fmla="*/ 2551 w 2551"/>
              <a:gd name="T3" fmla="*/ 0 h 2008"/>
              <a:gd name="T4" fmla="*/ 1274 w 2551"/>
              <a:gd name="T5" fmla="*/ 97 h 2008"/>
              <a:gd name="T6" fmla="*/ 0 w 2551"/>
              <a:gd name="T7" fmla="*/ 0 h 2008"/>
              <a:gd name="T8" fmla="*/ 0 w 2551"/>
              <a:gd name="T9" fmla="*/ 2008 h 2008"/>
              <a:gd name="T10" fmla="*/ 2551 w 2551"/>
              <a:gd name="T11" fmla="*/ 2008 h 2008"/>
            </a:gdLst>
            <a:cxnLst>
              <a:cxn ang="0">
                <a:pos x="T0" y="T1"/>
              </a:cxn>
              <a:cxn ang="0">
                <a:pos x="T2" y="T3"/>
              </a:cxn>
              <a:cxn ang="0">
                <a:pos x="T4" y="T5"/>
              </a:cxn>
              <a:cxn ang="0">
                <a:pos x="T6" y="T7"/>
              </a:cxn>
              <a:cxn ang="0">
                <a:pos x="T8" y="T9"/>
              </a:cxn>
              <a:cxn ang="0">
                <a:pos x="T10" y="T11"/>
              </a:cxn>
            </a:cxnLst>
            <a:rect l="0" t="0" r="r" b="b"/>
            <a:pathLst>
              <a:path w="2551" h="2008">
                <a:moveTo>
                  <a:pt x="2551" y="2008"/>
                </a:moveTo>
                <a:lnTo>
                  <a:pt x="2551" y="0"/>
                </a:lnTo>
                <a:lnTo>
                  <a:pt x="1274" y="97"/>
                </a:lnTo>
                <a:lnTo>
                  <a:pt x="0" y="0"/>
                </a:lnTo>
                <a:lnTo>
                  <a:pt x="0" y="2008"/>
                </a:lnTo>
                <a:lnTo>
                  <a:pt x="2551" y="2008"/>
                </a:lnTo>
              </a:path>
            </a:pathLst>
          </a:custGeom>
          <a:noFill/>
          <a:ln w="6350" cmpd="sng">
            <a:solidFill>
              <a:schemeClr val="accent5"/>
            </a:solidFill>
            <a:prstDash val="solid"/>
            <a:round/>
          </a:ln>
          <a:extLst>
            <a:ext uri="{909E8E84-426E-40DD-AFC4-6F175D3DCCD1}">
              <a14:hiddenFill xmlns:a14="http://schemas.microsoft.com/office/drawing/2010/main">
                <a:solidFill>
                  <a:schemeClr val="bg1"/>
                </a:solidFill>
              </a14:hiddenFill>
            </a:ext>
          </a:extLst>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lnSpc>
                <a:spcPct val="110000"/>
              </a:lnSpc>
              <a:spcBef>
                <a:spcPct val="20000"/>
              </a:spcBef>
              <a:buClr>
                <a:srgbClr val="003399"/>
              </a:buClr>
              <a:buSzPct val="80000"/>
              <a:buFont typeface="Wingdings" pitchFamily="2" charset="2"/>
              <a:buNone/>
            </a:pPr>
            <a:endParaRPr lang="zh-CN" altLang="en-US">
              <a:solidFill>
                <a:srgbClr val="000000"/>
              </a:solidFill>
              <a:latin typeface="宋体" pitchFamily="2" charset="-122"/>
              <a:ea typeface="宋体" pitchFamily="2" charset="-122"/>
            </a:endParaRPr>
          </a:p>
        </p:txBody>
      </p:sp>
      <p:sp>
        <p:nvSpPr>
          <p:cNvPr id="2336781" name="Text Box 13"/>
          <p:cNvSpPr txBox="1">
            <a:spLocks noChangeArrowheads="1"/>
          </p:cNvSpPr>
          <p:nvPr/>
        </p:nvSpPr>
        <p:spPr bwMode="auto">
          <a:xfrm>
            <a:off x="7170353" y="2012247"/>
            <a:ext cx="3078065" cy="246221"/>
          </a:xfrm>
          <a:prstGeom prst="rect">
            <a:avLst/>
          </a:prstGeom>
          <a:solidFill>
            <a:schemeClr val="accent6"/>
          </a:solidFill>
          <a:ln>
            <a:noFill/>
          </a:ln>
          <a:effectLs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eaLnBrk="0" hangingPunct="0">
              <a:buClrTx/>
            </a:pPr>
            <a:r>
              <a:rPr kumimoji="1" lang="zh-CN" altLang="en-US" b="1">
                <a:solidFill>
                  <a:srgbClr val="FFFFFF"/>
                </a:solidFill>
                <a:latin typeface="+mn-lt"/>
                <a:ea typeface="+mn-ea"/>
              </a:rPr>
              <a:t>支持业务拓展与业务协同</a:t>
            </a:r>
          </a:p>
        </p:txBody>
      </p:sp>
      <p:sp>
        <p:nvSpPr>
          <p:cNvPr id="2336782" name="Rectangle 14"/>
          <p:cNvSpPr>
            <a:spLocks noChangeArrowheads="1"/>
          </p:cNvSpPr>
          <p:nvPr/>
        </p:nvSpPr>
        <p:spPr bwMode="auto">
          <a:xfrm>
            <a:off x="7214909" y="2877482"/>
            <a:ext cx="3005663" cy="285616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7560" lvl="1" indent="-285750" algn="l" defTabSz="376593">
              <a:lnSpc>
                <a:spcPct val="90000"/>
              </a:lnSpc>
              <a:spcBef>
                <a:spcPct val="20000"/>
              </a:spcBef>
              <a:buClr>
                <a:schemeClr val="bg2"/>
              </a:buClr>
              <a:buSzPct val="80000"/>
              <a:buFont typeface="Wingdings" pitchFamily="2" charset="2"/>
              <a:buChar char="Ø"/>
              <a:tabLst>
                <a:tab pos="9718988" algn="r"/>
              </a:tabLst>
            </a:pPr>
            <a:r>
              <a:rPr lang="zh-CN" altLang="de-DE">
                <a:solidFill>
                  <a:srgbClr val="000000"/>
                </a:solidFill>
                <a:latin typeface="+mn-lt"/>
                <a:ea typeface="+mn-ea"/>
              </a:rPr>
              <a:t>加强业务信息沟通，提高业务协作效率</a:t>
            </a:r>
          </a:p>
          <a:p>
            <a:pPr marL="287560" lvl="1" indent="-285750" algn="l" defTabSz="376593">
              <a:lnSpc>
                <a:spcPct val="90000"/>
              </a:lnSpc>
              <a:spcBef>
                <a:spcPct val="20000"/>
              </a:spcBef>
              <a:buClr>
                <a:schemeClr val="bg2"/>
              </a:buClr>
              <a:buSzPct val="80000"/>
              <a:buFont typeface="Wingdings" pitchFamily="2" charset="2"/>
              <a:buChar char="Ø"/>
              <a:tabLst>
                <a:tab pos="9718988" algn="r"/>
              </a:tabLst>
            </a:pPr>
            <a:endParaRPr lang="zh-CN" altLang="de-DE">
              <a:solidFill>
                <a:srgbClr val="FF9900"/>
              </a:solidFill>
              <a:latin typeface="+mn-lt"/>
              <a:ea typeface="+mn-ea"/>
            </a:endParaRPr>
          </a:p>
          <a:p>
            <a:pPr marL="287560" lvl="1" indent="-285750" algn="l" defTabSz="376593">
              <a:lnSpc>
                <a:spcPct val="90000"/>
              </a:lnSpc>
              <a:spcBef>
                <a:spcPct val="20000"/>
              </a:spcBef>
              <a:buClr>
                <a:schemeClr val="bg2"/>
              </a:buClr>
              <a:buSzPct val="80000"/>
              <a:buFont typeface="Wingdings" pitchFamily="2" charset="2"/>
              <a:buChar char="Ø"/>
              <a:tabLst>
                <a:tab pos="9718988" algn="r"/>
              </a:tabLst>
            </a:pPr>
            <a:r>
              <a:rPr lang="zh-CN" altLang="de-DE">
                <a:solidFill>
                  <a:srgbClr val="000000"/>
                </a:solidFill>
                <a:latin typeface="+mn-lt"/>
                <a:ea typeface="+mn-ea"/>
              </a:rPr>
              <a:t>搭建规范科学的生产运营、财务、人力资源、绩效管理、 </a:t>
            </a:r>
            <a:r>
              <a:rPr lang="de-DE" altLang="zh-CN">
                <a:solidFill>
                  <a:srgbClr val="000000"/>
                </a:solidFill>
                <a:latin typeface="+mn-lt"/>
                <a:ea typeface="+mn-ea"/>
              </a:rPr>
              <a:t>IT</a:t>
            </a:r>
            <a:r>
              <a:rPr lang="zh-CN" altLang="de-DE">
                <a:solidFill>
                  <a:srgbClr val="000000"/>
                </a:solidFill>
                <a:latin typeface="+mn-lt"/>
                <a:ea typeface="+mn-ea"/>
              </a:rPr>
              <a:t>等管理体系和共享服务平台，有利于在企业拓展过程中业务与管理模式的快速复制</a:t>
            </a:r>
          </a:p>
          <a:p>
            <a:pPr marL="287560" lvl="1" indent="-285750" algn="l" defTabSz="376593">
              <a:lnSpc>
                <a:spcPct val="90000"/>
              </a:lnSpc>
              <a:spcBef>
                <a:spcPct val="20000"/>
              </a:spcBef>
              <a:buClr>
                <a:schemeClr val="bg2"/>
              </a:buClr>
              <a:buSzPct val="80000"/>
              <a:buFont typeface="Wingdings" pitchFamily="2" charset="2"/>
              <a:buChar char="Ø"/>
              <a:tabLst>
                <a:tab pos="9718988" algn="r"/>
              </a:tabLst>
            </a:pPr>
            <a:endParaRPr lang="zh-CN" altLang="de-DE">
              <a:solidFill>
                <a:srgbClr val="000000"/>
              </a:solidFill>
              <a:latin typeface="+mn-lt"/>
              <a:ea typeface="+mn-ea"/>
            </a:endParaRPr>
          </a:p>
          <a:p>
            <a:pPr marL="287560" lvl="1" indent="-285750" algn="l" defTabSz="376593">
              <a:lnSpc>
                <a:spcPct val="90000"/>
              </a:lnSpc>
              <a:spcBef>
                <a:spcPct val="20000"/>
              </a:spcBef>
              <a:buClr>
                <a:schemeClr val="bg2"/>
              </a:buClr>
              <a:buSzPct val="80000"/>
              <a:buFont typeface="Wingdings" pitchFamily="2" charset="2"/>
              <a:buChar char="Ø"/>
              <a:tabLst>
                <a:tab pos="9718988" algn="r"/>
              </a:tabLst>
            </a:pPr>
            <a:r>
              <a:rPr lang="zh-CN" altLang="de-DE">
                <a:solidFill>
                  <a:srgbClr val="000000"/>
                </a:solidFill>
                <a:latin typeface="+mn-lt"/>
                <a:ea typeface="+mn-ea"/>
              </a:rPr>
              <a:t>设计合理的</a:t>
            </a:r>
            <a:r>
              <a:rPr lang="de-DE" altLang="zh-CN">
                <a:solidFill>
                  <a:srgbClr val="000000"/>
                </a:solidFill>
                <a:latin typeface="+mn-lt"/>
                <a:ea typeface="+mn-ea"/>
              </a:rPr>
              <a:t>IT</a:t>
            </a:r>
            <a:r>
              <a:rPr lang="zh-CN" altLang="de-DE">
                <a:solidFill>
                  <a:srgbClr val="000000"/>
                </a:solidFill>
                <a:latin typeface="+mn-lt"/>
                <a:ea typeface="+mn-ea"/>
              </a:rPr>
              <a:t>治理架构和流程，确保新业务的</a:t>
            </a:r>
            <a:r>
              <a:rPr lang="de-DE" altLang="zh-CN">
                <a:solidFill>
                  <a:srgbClr val="000000"/>
                </a:solidFill>
                <a:latin typeface="+mn-lt"/>
                <a:ea typeface="+mn-ea"/>
              </a:rPr>
              <a:t>IT</a:t>
            </a:r>
            <a:r>
              <a:rPr lang="zh-CN" altLang="de-DE">
                <a:solidFill>
                  <a:srgbClr val="000000"/>
                </a:solidFill>
                <a:latin typeface="+mn-lt"/>
                <a:ea typeface="+mn-ea"/>
              </a:rPr>
              <a:t>建设符合总体规划和统一的技术标准</a:t>
            </a:r>
          </a:p>
        </p:txBody>
      </p:sp>
    </p:spTree>
    <p:extLst>
      <p:ext uri="{BB962C8B-B14F-4D97-AF65-F5344CB8AC3E}">
        <p14:creationId xmlns:p14="http://schemas.microsoft.com/office/powerpoint/2010/main" val="1558761698"/>
      </p:ext>
    </p:extLst>
  </p:cSld>
  <p:clrMapOvr>
    <a:masterClrMapping/>
  </p:clrMapOvr>
  <p:transition>
    <p:split orient="vert"/>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Rectangle 2"/>
          <p:cNvSpPr>
            <a:spLocks noGrp="1" noChangeArrowheads="1"/>
          </p:cNvSpPr>
          <p:nvPr>
            <p:ph type="title"/>
          </p:nvPr>
        </p:nvSpPr>
        <p:spPr/>
        <p:txBody>
          <a:bodyPr/>
          <a:lstStyle/>
          <a:p>
            <a:r>
              <a:rPr lang="zh-CN" altLang="en-US" smtClean="0"/>
              <a:t>目录</a:t>
            </a:r>
          </a:p>
        </p:txBody>
      </p:sp>
      <p:sp>
        <p:nvSpPr>
          <p:cNvPr id="24579" name="Text Box 3"/>
          <p:cNvSpPr txBox="1">
            <a:spLocks noChangeArrowheads="1"/>
          </p:cNvSpPr>
          <p:nvPr/>
        </p:nvSpPr>
        <p:spPr bwMode="auto">
          <a:xfrm>
            <a:off x="336026" y="2775964"/>
            <a:ext cx="1431356" cy="459268"/>
          </a:xfrm>
          <a:prstGeom prst="rect">
            <a:avLst/>
          </a:prstGeom>
          <a:solidFill>
            <a:srgbClr val="346A6C"/>
          </a:solidFill>
          <a:ln w="9525" algn="ctr">
            <a:solidFill>
              <a:srgbClr val="346A6C"/>
            </a:solidFill>
            <a:miter lim="800000"/>
          </a:ln>
        </p:spPr>
        <p:txBody>
          <a:bodyPr lIns="104306" tIns="52153" rIns="104306" bIns="52153">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5pPr>
            <a:lvl6pPr marL="25146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6pPr>
            <a:lvl7pPr marL="29718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7pPr>
            <a:lvl8pPr marL="34290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8pPr>
            <a:lvl9pPr marL="38862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9pPr>
          </a:lstStyle>
          <a:p>
            <a:pPr algn="l" eaLnBrk="1" hangingPunct="1">
              <a:spcBef>
                <a:spcPct val="50000"/>
              </a:spcBef>
              <a:buClrTx/>
              <a:buFont typeface="Wingdings" pitchFamily="2" charset="2"/>
              <a:buNone/>
            </a:pPr>
            <a:r>
              <a:rPr kumimoji="1" lang="zh-CN" altLang="en-US" sz="2300" smtClean="0">
                <a:solidFill>
                  <a:schemeClr val="bg1"/>
                </a:solidFill>
              </a:rPr>
              <a:t>第二部分</a:t>
            </a:r>
            <a:endParaRPr kumimoji="1" lang="zh-CN" altLang="en-US" sz="2300">
              <a:solidFill>
                <a:schemeClr val="bg1"/>
              </a:solidFill>
            </a:endParaRPr>
          </a:p>
        </p:txBody>
      </p:sp>
      <p:sp>
        <p:nvSpPr>
          <p:cNvPr id="24580" name="Text Box 4"/>
          <p:cNvSpPr txBox="1">
            <a:spLocks noChangeArrowheads="1"/>
          </p:cNvSpPr>
          <p:nvPr/>
        </p:nvSpPr>
        <p:spPr bwMode="auto">
          <a:xfrm>
            <a:off x="3241437" y="2747960"/>
            <a:ext cx="5641883" cy="459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104306" tIns="52153" rIns="104306" bIns="52153">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5pPr>
            <a:lvl6pPr marL="25146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6pPr>
            <a:lvl7pPr marL="29718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7pPr>
            <a:lvl8pPr marL="34290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8pPr>
            <a:lvl9pPr marL="38862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9pPr>
          </a:lstStyle>
          <a:p>
            <a:pPr algn="l" eaLnBrk="1" hangingPunct="1">
              <a:spcBef>
                <a:spcPct val="50000"/>
              </a:spcBef>
              <a:buClrTx/>
              <a:buFont typeface="Wingdings" pitchFamily="2" charset="2"/>
              <a:buNone/>
            </a:pPr>
            <a:r>
              <a:rPr kumimoji="1" lang="zh-CN" altLang="en-US" sz="2300" b="1">
                <a:latin typeface="Arial"/>
              </a:rPr>
              <a:t>招商局</a:t>
            </a:r>
            <a:r>
              <a:rPr kumimoji="1" lang="zh-CN" altLang="en-US" sz="2300" b="1" smtClean="0">
                <a:latin typeface="Arial"/>
              </a:rPr>
              <a:t>集团</a:t>
            </a:r>
            <a:r>
              <a:rPr kumimoji="1" lang="zh-CN" altLang="en-US" sz="2300" b="1">
                <a:latin typeface="Arial"/>
              </a:rPr>
              <a:t>的信息化分析</a:t>
            </a:r>
          </a:p>
        </p:txBody>
      </p:sp>
      <p:sp>
        <p:nvSpPr>
          <p:cNvPr id="24581" name="Line 5"/>
          <p:cNvSpPr>
            <a:spLocks noChangeShapeType="1"/>
          </p:cNvSpPr>
          <p:nvPr/>
        </p:nvSpPr>
        <p:spPr bwMode="auto">
          <a:xfrm>
            <a:off x="336026" y="3302802"/>
            <a:ext cx="9683468" cy="0"/>
          </a:xfrm>
          <a:prstGeom prst="line">
            <a:avLst/>
          </a:prstGeom>
          <a:noFill/>
          <a:ln w="12700">
            <a:solidFill>
              <a:srgbClr val="346A6C"/>
            </a:solidFill>
            <a:round/>
            <a:tailEnd type="triangle" w="med" len="med"/>
          </a:ln>
          <a:extLst>
            <a:ext uri="{909E8E84-426E-40DD-AFC4-6F175D3DCCD1}">
              <a14:hiddenFill xmlns:a14="http://schemas.microsoft.com/office/drawing/2010/main">
                <a:noFill/>
              </a14:hiddenFill>
            </a:ext>
          </a:extLst>
        </p:spPr>
        <p:txBody>
          <a:bodyPr wrap="none" lIns="104306" tIns="52153" rIns="104306" bIns="52153"/>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4582" name="Text Box 7"/>
          <p:cNvSpPr txBox="1">
            <a:spLocks noChangeArrowheads="1"/>
          </p:cNvSpPr>
          <p:nvPr/>
        </p:nvSpPr>
        <p:spPr bwMode="auto">
          <a:xfrm>
            <a:off x="336026" y="3383316"/>
            <a:ext cx="1431356" cy="459268"/>
          </a:xfrm>
          <a:prstGeom prst="rect">
            <a:avLst/>
          </a:prstGeom>
          <a:solidFill>
            <a:srgbClr val="346A6C"/>
          </a:solidFill>
          <a:ln w="9525" algn="ctr">
            <a:solidFill>
              <a:srgbClr val="346A6C"/>
            </a:solidFill>
            <a:miter lim="800000"/>
          </a:ln>
        </p:spPr>
        <p:txBody>
          <a:bodyPr lIns="104306" tIns="52153" rIns="104306" bIns="52153">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5pPr>
            <a:lvl6pPr marL="25146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6pPr>
            <a:lvl7pPr marL="29718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7pPr>
            <a:lvl8pPr marL="34290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8pPr>
            <a:lvl9pPr marL="38862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9pPr>
          </a:lstStyle>
          <a:p>
            <a:pPr algn="l" eaLnBrk="1" hangingPunct="1">
              <a:spcBef>
                <a:spcPct val="50000"/>
              </a:spcBef>
              <a:buClrTx/>
              <a:buFont typeface="Wingdings" pitchFamily="2" charset="2"/>
              <a:buNone/>
            </a:pPr>
            <a:r>
              <a:rPr kumimoji="1" lang="zh-CN" altLang="en-US" sz="2300">
                <a:solidFill>
                  <a:schemeClr val="bg1"/>
                </a:solidFill>
              </a:rPr>
              <a:t>摘    要</a:t>
            </a:r>
          </a:p>
        </p:txBody>
      </p:sp>
      <p:sp>
        <p:nvSpPr>
          <p:cNvPr id="24585" name="Text Box 15"/>
          <p:cNvSpPr txBox="1">
            <a:spLocks noChangeArrowheads="1"/>
          </p:cNvSpPr>
          <p:nvPr/>
        </p:nvSpPr>
        <p:spPr bwMode="auto">
          <a:xfrm>
            <a:off x="3198738" y="3348583"/>
            <a:ext cx="5263157" cy="15210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4306" tIns="52153" rIns="104306" bIns="52153">
            <a:spAutoFit/>
          </a:bodyPr>
          <a:lstStyle>
            <a:defPPr>
              <a:defRPr lang="zh-CN"/>
            </a:defPPr>
            <a:lvl1pPr marL="342900" indent="-3429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5pPr>
            <a:lvl6pPr marL="25146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6pPr>
            <a:lvl7pPr marL="29718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7pPr>
            <a:lvl8pPr marL="34290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8pPr>
            <a:lvl9pPr marL="38862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9pPr>
          </a:lstStyle>
          <a:p>
            <a:pPr algn="l" eaLnBrk="1" hangingPunct="1">
              <a:spcBef>
                <a:spcPct val="50000"/>
              </a:spcBef>
              <a:buClr>
                <a:schemeClr val="bg2"/>
              </a:buClr>
              <a:buFont typeface="Wingdings" pitchFamily="2" charset="2"/>
              <a:buChar char="ü"/>
            </a:pPr>
            <a:r>
              <a:rPr kumimoji="1" lang="zh-CN" altLang="en-US" sz="2300" b="1" smtClean="0">
                <a:solidFill>
                  <a:schemeClr val="bg1">
                    <a:lumMod val="75000"/>
                  </a:schemeClr>
                </a:solidFill>
                <a:latin typeface="Arial"/>
              </a:rPr>
              <a:t>招商局集团信息化现状分析</a:t>
            </a:r>
            <a:endParaRPr kumimoji="1" lang="en-US" altLang="zh-CN" sz="2300" b="1" smtClean="0">
              <a:solidFill>
                <a:schemeClr val="bg1">
                  <a:lumMod val="75000"/>
                </a:schemeClr>
              </a:solidFill>
              <a:latin typeface="Arial"/>
            </a:endParaRPr>
          </a:p>
          <a:p>
            <a:pPr algn="l" eaLnBrk="1" hangingPunct="1">
              <a:spcBef>
                <a:spcPct val="50000"/>
              </a:spcBef>
              <a:buClr>
                <a:schemeClr val="bg2"/>
              </a:buClr>
              <a:buFont typeface="Wingdings" pitchFamily="2" charset="2"/>
              <a:buChar char="ü"/>
            </a:pPr>
            <a:r>
              <a:rPr kumimoji="1" lang="zh-CN" altLang="en-US" sz="2300" b="1"/>
              <a:t>招商局</a:t>
            </a:r>
            <a:r>
              <a:rPr kumimoji="1" lang="zh-CN" altLang="en-US" sz="2300" b="1" smtClean="0"/>
              <a:t>集团信息化建设研究</a:t>
            </a:r>
            <a:endParaRPr kumimoji="1" lang="zh-CN" altLang="en-US" sz="2300" b="1"/>
          </a:p>
          <a:p>
            <a:pPr algn="l" eaLnBrk="1" hangingPunct="1">
              <a:spcBef>
                <a:spcPct val="50000"/>
              </a:spcBef>
              <a:buClr>
                <a:schemeClr val="bg2"/>
              </a:buClr>
              <a:buFont typeface="Wingdings" pitchFamily="2" charset="2"/>
              <a:buChar char="ü"/>
            </a:pPr>
            <a:r>
              <a:rPr kumimoji="1" lang="zh-CN" altLang="en-US" sz="2300" b="1">
                <a:solidFill>
                  <a:schemeClr val="bg1">
                    <a:lumMod val="85000"/>
                  </a:schemeClr>
                </a:solidFill>
              </a:rPr>
              <a:t>招商局集团</a:t>
            </a:r>
            <a:r>
              <a:rPr kumimoji="1" lang="zh-CN" altLang="en-US" sz="2300" b="1" smtClean="0">
                <a:solidFill>
                  <a:schemeClr val="bg1">
                    <a:lumMod val="85000"/>
                  </a:schemeClr>
                </a:solidFill>
              </a:rPr>
              <a:t>信息化经验借鉴</a:t>
            </a:r>
            <a:endParaRPr kumimoji="1" lang="zh-CN" altLang="en-US" sz="2300" b="1">
              <a:solidFill>
                <a:schemeClr val="bg1">
                  <a:lumMod val="85000"/>
                </a:schemeClr>
              </a:solidFill>
            </a:endParaRPr>
          </a:p>
        </p:txBody>
      </p:sp>
    </p:spTree>
    <p:extLst>
      <p:ext uri="{BB962C8B-B14F-4D97-AF65-F5344CB8AC3E}">
        <p14:creationId xmlns:p14="http://schemas.microsoft.com/office/powerpoint/2010/main" val="18423353"/>
      </p:ext>
    </p:extLst>
  </p:cSld>
  <p:clrMapOvr>
    <a:masterClrMapping/>
  </p:clrMapOvr>
  <p:transition>
    <p:split orient="vert"/>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9" name="Group 6"/>
          <p:cNvGrpSpPr/>
          <p:nvPr/>
        </p:nvGrpSpPr>
        <p:grpSpPr>
          <a:xfrm rot="10800000" flipH="1" flipV="1">
            <a:off x="3545582" y="2295110"/>
            <a:ext cx="3492500" cy="3492500"/>
            <a:chOff x="3327" y="1462"/>
            <a:chExt cx="2200" cy="2200"/>
          </a:xfrm>
        </p:grpSpPr>
        <p:sp>
          <p:nvSpPr>
            <p:cNvPr id="30" name="AutoShape 7"/>
            <p:cNvSpPr>
              <a:spLocks noChangeArrowheads="1"/>
            </p:cNvSpPr>
            <p:nvPr/>
          </p:nvSpPr>
          <p:spPr bwMode="auto">
            <a:xfrm>
              <a:off x="3725" y="1860"/>
              <a:ext cx="1404" cy="1404"/>
            </a:xfrm>
            <a:prstGeom prst="octagon">
              <a:avLst>
                <a:gd name="adj" fmla="val 29287"/>
              </a:avLst>
            </a:prstGeom>
            <a:solidFill>
              <a:schemeClr val="bg1"/>
            </a:solidFill>
            <a:ln w="22225">
              <a:solidFill>
                <a:schemeClr va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grpSp>
          <p:nvGrpSpPr>
            <p:cNvPr id="31" name="Group 8"/>
            <p:cNvGrpSpPr/>
            <p:nvPr/>
          </p:nvGrpSpPr>
          <p:grpSpPr>
            <a:xfrm>
              <a:off x="3327" y="2299"/>
              <a:ext cx="2200" cy="526"/>
              <a:chOff x="735" y="2299"/>
              <a:chExt cx="2200" cy="526"/>
            </a:xfrm>
          </p:grpSpPr>
          <p:sp>
            <p:nvSpPr>
              <p:cNvPr id="37" name="AutoShape 9"/>
              <p:cNvSpPr>
                <a:spLocks noChangeArrowheads="1"/>
              </p:cNvSpPr>
              <p:nvPr/>
            </p:nvSpPr>
            <p:spPr bwMode="auto">
              <a:xfrm rot="16200000">
                <a:off x="2402" y="2300"/>
                <a:ext cx="526" cy="524"/>
              </a:xfrm>
              <a:prstGeom prst="upArrow">
                <a:avLst>
                  <a:gd name="adj1" fmla="val 47852"/>
                  <a:gd name="adj2" fmla="val 41620"/>
                </a:avLst>
              </a:prstGeom>
              <a:solidFill>
                <a:schemeClr val="hlink"/>
              </a:solidFill>
              <a:ln w="127000">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38" name="AutoShape 10"/>
              <p:cNvSpPr>
                <a:spLocks noChangeArrowheads="1"/>
              </p:cNvSpPr>
              <p:nvPr/>
            </p:nvSpPr>
            <p:spPr bwMode="auto">
              <a:xfrm rot="16200000">
                <a:off x="2410" y="2300"/>
                <a:ext cx="526" cy="524"/>
              </a:xfrm>
              <a:prstGeom prst="upArrow">
                <a:avLst>
                  <a:gd name="adj1" fmla="val 47852"/>
                  <a:gd name="adj2" fmla="val 41620"/>
                </a:avLst>
              </a:prstGeom>
              <a:solidFill>
                <a:schemeClr val="hlink"/>
              </a:solid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39" name="AutoShape 11"/>
              <p:cNvSpPr>
                <a:spLocks noChangeArrowheads="1"/>
              </p:cNvSpPr>
              <p:nvPr/>
            </p:nvSpPr>
            <p:spPr bwMode="auto">
              <a:xfrm rot="27000000">
                <a:off x="742" y="2300"/>
                <a:ext cx="526" cy="524"/>
              </a:xfrm>
              <a:prstGeom prst="upArrow">
                <a:avLst>
                  <a:gd name="adj1" fmla="val 47852"/>
                  <a:gd name="adj2" fmla="val 41620"/>
                </a:avLst>
              </a:prstGeom>
              <a:solidFill>
                <a:schemeClr val="hlink"/>
              </a:solidFill>
              <a:ln w="127000">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40" name="AutoShape 12"/>
              <p:cNvSpPr>
                <a:spLocks noChangeArrowheads="1"/>
              </p:cNvSpPr>
              <p:nvPr/>
            </p:nvSpPr>
            <p:spPr bwMode="auto">
              <a:xfrm rot="27000000">
                <a:off x="734" y="2300"/>
                <a:ext cx="526" cy="524"/>
              </a:xfrm>
              <a:prstGeom prst="upArrow">
                <a:avLst>
                  <a:gd name="adj1" fmla="val 47852"/>
                  <a:gd name="adj2" fmla="val 41620"/>
                </a:avLst>
              </a:prstGeom>
              <a:solidFill>
                <a:schemeClr val="hlink"/>
              </a:solid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grpSp>
        <p:grpSp>
          <p:nvGrpSpPr>
            <p:cNvPr id="32" name="Group 13"/>
            <p:cNvGrpSpPr/>
            <p:nvPr/>
          </p:nvGrpSpPr>
          <p:grpSpPr>
            <a:xfrm rot="5400000">
              <a:off x="3327" y="2299"/>
              <a:ext cx="2200" cy="526"/>
              <a:chOff x="735" y="2299"/>
              <a:chExt cx="2200" cy="526"/>
            </a:xfrm>
          </p:grpSpPr>
          <p:sp>
            <p:nvSpPr>
              <p:cNvPr id="33" name="AutoShape 14"/>
              <p:cNvSpPr>
                <a:spLocks noChangeArrowheads="1"/>
              </p:cNvSpPr>
              <p:nvPr/>
            </p:nvSpPr>
            <p:spPr bwMode="auto">
              <a:xfrm rot="16200000">
                <a:off x="2402" y="2300"/>
                <a:ext cx="526" cy="524"/>
              </a:xfrm>
              <a:prstGeom prst="upArrow">
                <a:avLst>
                  <a:gd name="adj1" fmla="val 47852"/>
                  <a:gd name="adj2" fmla="val 41620"/>
                </a:avLst>
              </a:prstGeom>
              <a:solidFill>
                <a:schemeClr val="hlink"/>
              </a:solidFill>
              <a:ln w="127000">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34" name="AutoShape 15"/>
              <p:cNvSpPr>
                <a:spLocks noChangeArrowheads="1"/>
              </p:cNvSpPr>
              <p:nvPr/>
            </p:nvSpPr>
            <p:spPr bwMode="auto">
              <a:xfrm rot="16200000">
                <a:off x="2410" y="2300"/>
                <a:ext cx="526" cy="524"/>
              </a:xfrm>
              <a:prstGeom prst="upArrow">
                <a:avLst>
                  <a:gd name="adj1" fmla="val 47852"/>
                  <a:gd name="adj2" fmla="val 41620"/>
                </a:avLst>
              </a:prstGeom>
              <a:solidFill>
                <a:schemeClr val="hlink"/>
              </a:solid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35" name="AutoShape 16"/>
              <p:cNvSpPr>
                <a:spLocks noChangeArrowheads="1"/>
              </p:cNvSpPr>
              <p:nvPr/>
            </p:nvSpPr>
            <p:spPr bwMode="auto">
              <a:xfrm rot="27000000">
                <a:off x="742" y="2300"/>
                <a:ext cx="526" cy="524"/>
              </a:xfrm>
              <a:prstGeom prst="upArrow">
                <a:avLst>
                  <a:gd name="adj1" fmla="val 47852"/>
                  <a:gd name="adj2" fmla="val 41620"/>
                </a:avLst>
              </a:prstGeom>
              <a:solidFill>
                <a:schemeClr val="hlink"/>
              </a:solidFill>
              <a:ln w="127000">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36" name="AutoShape 17"/>
              <p:cNvSpPr>
                <a:spLocks noChangeArrowheads="1"/>
              </p:cNvSpPr>
              <p:nvPr/>
            </p:nvSpPr>
            <p:spPr bwMode="auto">
              <a:xfrm rot="27000000">
                <a:off x="734" y="2300"/>
                <a:ext cx="526" cy="524"/>
              </a:xfrm>
              <a:prstGeom prst="upArrow">
                <a:avLst>
                  <a:gd name="adj1" fmla="val 47852"/>
                  <a:gd name="adj2" fmla="val 41620"/>
                </a:avLst>
              </a:prstGeom>
              <a:solidFill>
                <a:schemeClr val="hlink"/>
              </a:solid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grpSp>
      </p:grpSp>
      <p:sp>
        <p:nvSpPr>
          <p:cNvPr id="41" name="Text Box 18"/>
          <p:cNvSpPr txBox="1">
            <a:spLocks noChangeArrowheads="1"/>
          </p:cNvSpPr>
          <p:nvPr/>
        </p:nvSpPr>
        <p:spPr bwMode="auto">
          <a:xfrm>
            <a:off x="4714750" y="3747414"/>
            <a:ext cx="1154162"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r>
              <a:rPr lang="zh-CN" altLang="en-US" sz="1800" b="1" smtClean="0"/>
              <a:t>信息化建设</a:t>
            </a:r>
            <a:endParaRPr lang="en-US" altLang="zh-CN" sz="1800" b="1" smtClean="0"/>
          </a:p>
          <a:p>
            <a:pPr algn="ctr"/>
            <a:r>
              <a:rPr lang="zh-CN" altLang="en-US" sz="1800" b="1" smtClean="0"/>
              <a:t>指导思想</a:t>
            </a:r>
            <a:endParaRPr lang="en-US" sz="1800" b="1"/>
          </a:p>
        </p:txBody>
      </p:sp>
      <p:sp>
        <p:nvSpPr>
          <p:cNvPr id="42" name="Text Box 19"/>
          <p:cNvSpPr txBox="1">
            <a:spLocks noChangeArrowheads="1"/>
          </p:cNvSpPr>
          <p:nvPr/>
        </p:nvSpPr>
        <p:spPr bwMode="auto">
          <a:xfrm>
            <a:off x="3558282" y="1620391"/>
            <a:ext cx="3467101" cy="6647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eaLnBrk="1" hangingPunct="1">
              <a:lnSpc>
                <a:spcPct val="90000"/>
              </a:lnSpc>
              <a:buClr>
                <a:schemeClr val="accent1"/>
              </a:buClr>
              <a:buSzTx/>
            </a:pPr>
            <a:r>
              <a:rPr lang="zh-CN" altLang="en-US" b="1" smtClean="0">
                <a:latin typeface="Arial"/>
                <a:cs typeface="Arial"/>
              </a:rPr>
              <a:t>集中化</a:t>
            </a:r>
            <a:endParaRPr lang="en-US" altLang="zh-CN" b="1" smtClean="0">
              <a:latin typeface="Arial"/>
              <a:cs typeface="Arial"/>
            </a:endParaRPr>
          </a:p>
          <a:p>
            <a:pPr algn="l" eaLnBrk="1" hangingPunct="1">
              <a:lnSpc>
                <a:spcPct val="90000"/>
              </a:lnSpc>
              <a:buClr>
                <a:schemeClr val="accent1"/>
              </a:buClr>
              <a:buSzTx/>
            </a:pPr>
            <a:r>
              <a:rPr lang="zh-CN" altLang="en-US">
                <a:cs typeface="Arial"/>
              </a:rPr>
              <a:t>集中是指对某类数据、系统和基础设施，根据管理要求在</a:t>
            </a:r>
            <a:r>
              <a:rPr lang="zh-CN" altLang="en-US" b="1">
                <a:solidFill>
                  <a:srgbClr val="FF3300"/>
                </a:solidFill>
                <a:cs typeface="Arial"/>
              </a:rPr>
              <a:t>不同层级</a:t>
            </a:r>
            <a:r>
              <a:rPr lang="zh-CN" altLang="en-US">
                <a:cs typeface="Arial"/>
              </a:rPr>
              <a:t>的汇集</a:t>
            </a:r>
            <a:endParaRPr lang="zh-CN" altLang="en-US" b="1">
              <a:latin typeface="Arial"/>
              <a:cs typeface="Arial"/>
            </a:endParaRPr>
          </a:p>
        </p:txBody>
      </p:sp>
      <p:sp>
        <p:nvSpPr>
          <p:cNvPr id="43" name="Text Box 20"/>
          <p:cNvSpPr txBox="1">
            <a:spLocks noChangeArrowheads="1"/>
          </p:cNvSpPr>
          <p:nvPr/>
        </p:nvSpPr>
        <p:spPr bwMode="auto">
          <a:xfrm>
            <a:off x="1098228" y="3365308"/>
            <a:ext cx="2304256" cy="17727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eaLnBrk="1" hangingPunct="1">
              <a:lnSpc>
                <a:spcPct val="90000"/>
              </a:lnSpc>
              <a:buClr>
                <a:schemeClr val="accent1"/>
              </a:buClr>
              <a:buSzTx/>
            </a:pPr>
            <a:r>
              <a:rPr lang="zh-CN" altLang="en-US" b="1" smtClean="0">
                <a:latin typeface="Arial"/>
                <a:cs typeface="Arial"/>
              </a:rPr>
              <a:t>统一化</a:t>
            </a:r>
            <a:endParaRPr lang="en-US" altLang="zh-CN" b="1" smtClean="0">
              <a:latin typeface="Arial"/>
              <a:cs typeface="Arial"/>
            </a:endParaRPr>
          </a:p>
          <a:p>
            <a:pPr algn="l">
              <a:lnSpc>
                <a:spcPct val="90000"/>
              </a:lnSpc>
              <a:buClr>
                <a:schemeClr val="accent1"/>
              </a:buClr>
            </a:pPr>
            <a:r>
              <a:rPr lang="zh-CN" altLang="en-US"/>
              <a:t>统一是指</a:t>
            </a:r>
            <a:r>
              <a:rPr lang="zh-CN" altLang="zh-CN"/>
              <a:t>为了实现上述集中化、集成化和一体化，考虑提高效率和效益的要求，对数据、系统</a:t>
            </a:r>
            <a:r>
              <a:rPr lang="zh-CN" altLang="en-US"/>
              <a:t>、</a:t>
            </a:r>
            <a:r>
              <a:rPr lang="zh-CN" altLang="zh-CN"/>
              <a:t>基础设施</a:t>
            </a:r>
            <a:r>
              <a:rPr lang="zh-CN" altLang="en-US"/>
              <a:t>、接口、平台等，应</a:t>
            </a:r>
            <a:r>
              <a:rPr lang="zh-CN" altLang="en-US" b="1">
                <a:solidFill>
                  <a:srgbClr val="FF3300"/>
                </a:solidFill>
              </a:rPr>
              <a:t>制定相关的</a:t>
            </a:r>
            <a:r>
              <a:rPr lang="zh-CN" altLang="zh-CN" b="1">
                <a:solidFill>
                  <a:srgbClr val="FF3300"/>
                </a:solidFill>
              </a:rPr>
              <a:t>标准</a:t>
            </a:r>
          </a:p>
          <a:p>
            <a:pPr algn="l" eaLnBrk="1" hangingPunct="1">
              <a:lnSpc>
                <a:spcPct val="90000"/>
              </a:lnSpc>
              <a:buClr>
                <a:schemeClr val="accent1"/>
              </a:buClr>
              <a:buSzTx/>
            </a:pPr>
            <a:endParaRPr lang="zh-CN" altLang="en-US" b="1">
              <a:latin typeface="Arial"/>
              <a:cs typeface="Arial"/>
            </a:endParaRPr>
          </a:p>
        </p:txBody>
      </p:sp>
      <p:sp>
        <p:nvSpPr>
          <p:cNvPr id="44" name="Text Box 21"/>
          <p:cNvSpPr txBox="1">
            <a:spLocks noChangeArrowheads="1"/>
          </p:cNvSpPr>
          <p:nvPr/>
        </p:nvSpPr>
        <p:spPr bwMode="auto">
          <a:xfrm>
            <a:off x="3558282" y="5860635"/>
            <a:ext cx="3479801" cy="8863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eaLnBrk="1" hangingPunct="1">
              <a:lnSpc>
                <a:spcPct val="90000"/>
              </a:lnSpc>
              <a:buClr>
                <a:schemeClr val="accent1"/>
              </a:buClr>
              <a:buSzTx/>
            </a:pPr>
            <a:r>
              <a:rPr lang="zh-CN" altLang="en-US" b="1" smtClean="0"/>
              <a:t>一体化</a:t>
            </a:r>
            <a:endParaRPr lang="en-US" altLang="zh-CN" b="1" smtClean="0"/>
          </a:p>
          <a:p>
            <a:pPr algn="l">
              <a:lnSpc>
                <a:spcPct val="90000"/>
              </a:lnSpc>
              <a:buClr>
                <a:schemeClr val="accent1"/>
              </a:buClr>
            </a:pPr>
            <a:r>
              <a:rPr lang="zh-CN" altLang="en-US">
                <a:cs typeface="Arial"/>
              </a:rPr>
              <a:t>一体是指在</a:t>
            </a:r>
            <a:r>
              <a:rPr lang="zh-CN" altLang="en-US" b="1">
                <a:solidFill>
                  <a:srgbClr val="FF3300"/>
                </a:solidFill>
                <a:cs typeface="Arial"/>
              </a:rPr>
              <a:t>一个系统</a:t>
            </a:r>
            <a:r>
              <a:rPr lang="zh-CN" altLang="en-US">
                <a:cs typeface="Arial"/>
              </a:rPr>
              <a:t>实现企业</a:t>
            </a:r>
            <a:r>
              <a:rPr lang="zh-CN" altLang="en-US" b="1">
                <a:solidFill>
                  <a:srgbClr val="FF3300"/>
                </a:solidFill>
                <a:cs typeface="Arial"/>
              </a:rPr>
              <a:t>不同业务功能与流程</a:t>
            </a:r>
            <a:r>
              <a:rPr lang="zh-CN" altLang="en-US">
                <a:cs typeface="Arial"/>
              </a:rPr>
              <a:t>应用，一个系统支持企业的业务功能与流程越多，一体化程度越</a:t>
            </a:r>
            <a:r>
              <a:rPr lang="zh-CN" altLang="en-US" smtClean="0">
                <a:cs typeface="Arial"/>
              </a:rPr>
              <a:t>高</a:t>
            </a:r>
            <a:endParaRPr lang="en-US" altLang="zh-CN" b="1" smtClean="0"/>
          </a:p>
        </p:txBody>
      </p:sp>
      <p:sp>
        <p:nvSpPr>
          <p:cNvPr id="45" name="Text Box 22"/>
          <p:cNvSpPr txBox="1">
            <a:spLocks noChangeArrowheads="1"/>
          </p:cNvSpPr>
          <p:nvPr/>
        </p:nvSpPr>
        <p:spPr bwMode="auto">
          <a:xfrm>
            <a:off x="7218908" y="3365308"/>
            <a:ext cx="2376264" cy="15511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eaLnBrk="1" hangingPunct="1">
              <a:lnSpc>
                <a:spcPct val="90000"/>
              </a:lnSpc>
              <a:buClr>
                <a:schemeClr val="accent1"/>
              </a:buClr>
              <a:buSzTx/>
            </a:pPr>
            <a:r>
              <a:rPr lang="zh-CN" altLang="en-US" b="1" smtClean="0">
                <a:latin typeface="Arial"/>
                <a:cs typeface="Arial"/>
              </a:rPr>
              <a:t>集成化</a:t>
            </a:r>
            <a:endParaRPr lang="en-US" altLang="zh-CN" b="1" smtClean="0">
              <a:latin typeface="Arial"/>
              <a:cs typeface="Arial"/>
            </a:endParaRPr>
          </a:p>
          <a:p>
            <a:pPr algn="l">
              <a:lnSpc>
                <a:spcPct val="90000"/>
              </a:lnSpc>
              <a:buClr>
                <a:schemeClr val="accent1"/>
              </a:buClr>
            </a:pPr>
            <a:r>
              <a:rPr lang="zh-CN" altLang="en-US">
                <a:cs typeface="Arial"/>
              </a:rPr>
              <a:t>集成是指</a:t>
            </a:r>
            <a:r>
              <a:rPr lang="zh-CN" altLang="en-US" b="1">
                <a:solidFill>
                  <a:srgbClr val="FF3300"/>
                </a:solidFill>
                <a:cs typeface="Arial"/>
              </a:rPr>
              <a:t>不同应用系统的数据、流程、功能</a:t>
            </a:r>
            <a:r>
              <a:rPr lang="zh-CN" altLang="en-US">
                <a:cs typeface="Arial"/>
              </a:rPr>
              <a:t>之间的相互关联，数据集成容易，流程和功能集成较难，集成主要解决系统共享</a:t>
            </a:r>
          </a:p>
          <a:p>
            <a:pPr eaLnBrk="1" hangingPunct="1">
              <a:lnSpc>
                <a:spcPct val="90000"/>
              </a:lnSpc>
              <a:buClr>
                <a:schemeClr val="accent1"/>
              </a:buClr>
              <a:buSzTx/>
            </a:pPr>
            <a:endParaRPr lang="zh-CN" altLang="en-US" b="1">
              <a:latin typeface="Arial"/>
              <a:cs typeface="Arial"/>
            </a:endParaRPr>
          </a:p>
        </p:txBody>
      </p:sp>
      <p:sp>
        <p:nvSpPr>
          <p:cNvPr id="3" name="矩形 2"/>
          <p:cNvSpPr/>
          <p:nvPr/>
        </p:nvSpPr>
        <p:spPr bwMode="auto">
          <a:xfrm>
            <a:off x="954212" y="1476375"/>
            <a:ext cx="8784976" cy="5472608"/>
          </a:xfrm>
          <a:prstGeom prst="rect">
            <a:avLst/>
          </a:prstGeom>
          <a:noFill/>
          <a:ln w="9525" cap="flat" cmpd="sng" algn="ctr">
            <a:solidFill>
              <a:schemeClr val="accent2"/>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4" name="标题 3"/>
          <p:cNvSpPr>
            <a:spLocks noGrp="1"/>
          </p:cNvSpPr>
          <p:nvPr>
            <p:ph type="title"/>
          </p:nvPr>
        </p:nvSpPr>
        <p:spPr/>
        <p:txBody>
          <a:bodyPr/>
          <a:lstStyle/>
          <a:p>
            <a:r>
              <a:rPr lang="en-US" altLang="zh-CN"/>
              <a:t>1</a:t>
            </a:r>
            <a:r>
              <a:rPr lang="zh-CN" altLang="en-US"/>
              <a:t>、针对信息化规划的新要求，招商局集团制定了集中化、集成化、一体化、统一化的信息化建设指导思想</a:t>
            </a:r>
          </a:p>
        </p:txBody>
      </p:sp>
    </p:spTree>
    <p:extLst>
      <p:ext uri="{BB962C8B-B14F-4D97-AF65-F5344CB8AC3E}">
        <p14:creationId xmlns:p14="http://schemas.microsoft.com/office/powerpoint/2010/main" val="3506934875"/>
      </p:ext>
    </p:extLst>
  </p:cSld>
  <p:clrMapOvr>
    <a:masterClrMapping/>
  </p:clrMapOvr>
  <p:transition>
    <p:split orient="vert"/>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latin typeface="+mn-lt"/>
                <a:ea typeface="+mn-ea"/>
              </a:rPr>
              <a:t>2</a:t>
            </a:r>
            <a:r>
              <a:rPr lang="zh-CN" altLang="en-US" smtClean="0">
                <a:latin typeface="+mn-lt"/>
                <a:ea typeface="+mn-ea"/>
              </a:rPr>
              <a:t>、在新的建设思想下，</a:t>
            </a:r>
            <a:r>
              <a:rPr lang="en-US" altLang="zh-CN" smtClean="0">
                <a:latin typeface="+mn-lt"/>
                <a:ea typeface="+mn-ea"/>
              </a:rPr>
              <a:t>2010</a:t>
            </a:r>
            <a:r>
              <a:rPr lang="zh-CN" altLang="en-US" smtClean="0">
                <a:latin typeface="+mn-lt"/>
                <a:ea typeface="+mn-ea"/>
              </a:rPr>
              <a:t>年提出了</a:t>
            </a:r>
            <a:r>
              <a:rPr lang="zh-CN" altLang="en-US" smtClean="0"/>
              <a:t>总部</a:t>
            </a:r>
            <a:r>
              <a:rPr lang="zh-CN" altLang="en-US" smtClean="0">
                <a:latin typeface="+mn-lt"/>
                <a:ea typeface="+mn-ea"/>
              </a:rPr>
              <a:t>信息化的应用架构</a:t>
            </a:r>
            <a:r>
              <a:rPr lang="en-US" altLang="zh-CN" smtClean="0">
                <a:latin typeface="+mn-lt"/>
                <a:ea typeface="+mn-ea"/>
              </a:rPr>
              <a:t>,</a:t>
            </a:r>
            <a:r>
              <a:rPr lang="zh-CN" altLang="en-US" smtClean="0">
                <a:latin typeface="+mn-lt"/>
                <a:ea typeface="+mn-ea"/>
              </a:rPr>
              <a:t>并且对原有</a:t>
            </a:r>
            <a:r>
              <a:rPr lang="zh-CN" altLang="en-US" smtClean="0"/>
              <a:t> 信息和数据进行了重新梳理</a:t>
            </a:r>
            <a:r>
              <a:rPr lang="zh-CN" altLang="en-US"/>
              <a:t>、</a:t>
            </a:r>
            <a:r>
              <a:rPr lang="zh-CN" altLang="en-US" smtClean="0"/>
              <a:t>分类和准化</a:t>
            </a:r>
            <a:endParaRPr lang="zh-CN" altLang="en-US">
              <a:latin typeface="+mn-lt"/>
              <a:ea typeface="+mn-ea"/>
            </a:endParaRPr>
          </a:p>
        </p:txBody>
      </p:sp>
      <p:sp>
        <p:nvSpPr>
          <p:cNvPr id="43" name="Rectangle 3"/>
          <p:cNvSpPr>
            <a:spLocks noChangeArrowheads="1"/>
          </p:cNvSpPr>
          <p:nvPr/>
        </p:nvSpPr>
        <p:spPr bwMode="auto">
          <a:xfrm>
            <a:off x="1768479" y="3509070"/>
            <a:ext cx="7620000" cy="2225675"/>
          </a:xfrm>
          <a:prstGeom prst="rect">
            <a:avLst/>
          </a:prstGeom>
          <a:solidFill>
            <a:schemeClr val="bg1"/>
          </a:solidFill>
          <a:ln w="6350" algn="ctr">
            <a:solidFill>
              <a:schemeClr val="tx1"/>
            </a:solidFill>
            <a:miter lim="800000"/>
          </a:ln>
          <a:effectLst>
            <a:outerShdw dist="35921" dir="2700000" algn="ctr" rotWithShape="0">
              <a:schemeClr val="bg2"/>
            </a:outerShdw>
          </a:effectLst>
        </p:spPr>
        <p:txBody>
          <a:bodyPr wrap="none"/>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45" name="Rectangle 2"/>
          <p:cNvSpPr>
            <a:spLocks noChangeArrowheads="1"/>
          </p:cNvSpPr>
          <p:nvPr/>
        </p:nvSpPr>
        <p:spPr bwMode="auto">
          <a:xfrm>
            <a:off x="1770067" y="2242245"/>
            <a:ext cx="7620000" cy="1266825"/>
          </a:xfrm>
          <a:prstGeom prst="rect">
            <a:avLst/>
          </a:prstGeom>
          <a:solidFill>
            <a:schemeClr val="bg1"/>
          </a:solidFill>
          <a:ln w="6350" algn="ctr">
            <a:solidFill>
              <a:schemeClr val="tx1"/>
            </a:solidFill>
            <a:miter lim="800000"/>
          </a:ln>
          <a:effectLst>
            <a:outerShdw dist="35921" dir="2700000" algn="ctr" rotWithShape="0">
              <a:schemeClr val="bg2"/>
            </a:outerShdw>
          </a:effectLst>
        </p:spPr>
        <p:txBody>
          <a:bodyPr wrap="none"/>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defRPr/>
            </a:pPr>
            <a:endParaRPr lang="zh-TW" altLang="en-US" b="1">
              <a:effectLst>
                <a:outerShdw blurRad="38100" dist="38100" dir="2700000" algn="tl">
                  <a:srgbClr val="C0C0C0"/>
                </a:outerShdw>
              </a:effectLst>
              <a:latin typeface="+mn-lt"/>
              <a:ea typeface="+mn-ea"/>
              <a:cs typeface="Arial"/>
            </a:endParaRPr>
          </a:p>
        </p:txBody>
      </p:sp>
      <p:sp>
        <p:nvSpPr>
          <p:cNvPr id="46" name="Rectangle 4"/>
          <p:cNvSpPr>
            <a:spLocks noChangeArrowheads="1"/>
          </p:cNvSpPr>
          <p:nvPr/>
        </p:nvSpPr>
        <p:spPr bwMode="auto">
          <a:xfrm>
            <a:off x="1757367" y="1461195"/>
            <a:ext cx="7632700" cy="752475"/>
          </a:xfrm>
          <a:prstGeom prst="rect">
            <a:avLst/>
          </a:prstGeom>
          <a:solidFill>
            <a:schemeClr val="bg1"/>
          </a:solidFill>
          <a:ln w="6350" algn="ctr">
            <a:solidFill>
              <a:schemeClr val="tx1"/>
            </a:solidFill>
            <a:miter lim="800000"/>
          </a:ln>
          <a:effectLst>
            <a:outerShdw dist="35921" dir="2700000" algn="ctr" rotWithShape="0">
              <a:schemeClr val="bg2"/>
            </a:outerShdw>
          </a:effectLst>
        </p:spPr>
        <p:txBody>
          <a:bodyPr wrap="none"/>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defRPr/>
            </a:pPr>
            <a:endParaRPr lang="zh-TW" altLang="en-US" b="1">
              <a:effectLst>
                <a:outerShdw blurRad="38100" dist="38100" dir="2700000" algn="tl">
                  <a:srgbClr val="C0C0C0"/>
                </a:outerShdw>
              </a:effectLst>
              <a:latin typeface="+mn-lt"/>
              <a:ea typeface="+mn-ea"/>
              <a:cs typeface="Arial"/>
            </a:endParaRPr>
          </a:p>
        </p:txBody>
      </p:sp>
      <p:sp>
        <p:nvSpPr>
          <p:cNvPr id="47" name="Text Box 6"/>
          <p:cNvSpPr txBox="1">
            <a:spLocks noChangeArrowheads="1"/>
          </p:cNvSpPr>
          <p:nvPr/>
        </p:nvSpPr>
        <p:spPr bwMode="auto">
          <a:xfrm>
            <a:off x="4133854" y="3677345"/>
            <a:ext cx="1730375" cy="2016125"/>
          </a:xfrm>
          <a:prstGeom prst="rect">
            <a:avLst/>
          </a:prstGeom>
          <a:solidFill>
            <a:srgbClr val="CCD2D2"/>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cs typeface="Arial"/>
              </a:rPr>
              <a:t>财务管理</a:t>
            </a: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en-US" altLang="zh-CN" b="1">
              <a:latin typeface="+mn-lt"/>
              <a:ea typeface="+mn-ea"/>
              <a:cs typeface="Arial"/>
            </a:endParaRPr>
          </a:p>
        </p:txBody>
      </p:sp>
      <p:sp>
        <p:nvSpPr>
          <p:cNvPr id="48" name="Rectangle 8"/>
          <p:cNvSpPr>
            <a:spLocks noChangeArrowheads="1"/>
          </p:cNvSpPr>
          <p:nvPr/>
        </p:nvSpPr>
        <p:spPr bwMode="auto">
          <a:xfrm>
            <a:off x="1857379" y="1471012"/>
            <a:ext cx="7461250" cy="695034"/>
          </a:xfrm>
          <a:prstGeom prst="rect">
            <a:avLst/>
          </a:prstGeom>
          <a:solidFill>
            <a:srgbClr val="FFC000"/>
          </a:solidFill>
          <a:ln w="12700" algn="ctr">
            <a:solidFill>
              <a:schemeClr val="tx1"/>
            </a:solidFill>
            <a:miter lim="800000"/>
          </a:ln>
          <a:effectLst>
            <a:outerShdw dist="35921" dir="2700000" algn="ctr" rotWithShape="0">
              <a:schemeClr val="bg2"/>
            </a:outerShdw>
          </a:effectLst>
        </p:spPr>
        <p:txBody>
          <a:bodyPr wrap="none" lIns="90488" tIns="44450" rIns="90488" bIns="44450"/>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b="1">
                <a:latin typeface="+mn-lt"/>
                <a:ea typeface="+mn-ea"/>
                <a:cs typeface="Arial"/>
              </a:rPr>
              <a:t>企业门户</a:t>
            </a:r>
          </a:p>
        </p:txBody>
      </p:sp>
      <p:sp>
        <p:nvSpPr>
          <p:cNvPr id="49" name="Line 9"/>
          <p:cNvSpPr>
            <a:spLocks noChangeShapeType="1"/>
          </p:cNvSpPr>
          <p:nvPr/>
        </p:nvSpPr>
        <p:spPr bwMode="auto">
          <a:xfrm flipH="1">
            <a:off x="3846517" y="3005832"/>
            <a:ext cx="0" cy="2705100"/>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50" name="Text Box 11"/>
          <p:cNvSpPr txBox="1">
            <a:spLocks noChangeArrowheads="1"/>
          </p:cNvSpPr>
          <p:nvPr/>
        </p:nvSpPr>
        <p:spPr bwMode="auto">
          <a:xfrm>
            <a:off x="4273554" y="4574282"/>
            <a:ext cx="1516063"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en-US" altLang="zh-CN" b="1">
                <a:latin typeface="+mn-lt"/>
                <a:ea typeface="+mn-ea"/>
                <a:cs typeface="Arial"/>
              </a:rPr>
              <a:t>K/3 </a:t>
            </a:r>
            <a:r>
              <a:rPr lang="zh-CN" altLang="en-US" b="1">
                <a:latin typeface="+mn-lt"/>
                <a:ea typeface="+mn-ea"/>
                <a:cs typeface="Arial"/>
              </a:rPr>
              <a:t>债务管理</a:t>
            </a:r>
          </a:p>
        </p:txBody>
      </p:sp>
      <p:sp>
        <p:nvSpPr>
          <p:cNvPr id="51" name="Text Box 12"/>
          <p:cNvSpPr txBox="1">
            <a:spLocks noChangeArrowheads="1"/>
          </p:cNvSpPr>
          <p:nvPr/>
        </p:nvSpPr>
        <p:spPr bwMode="auto">
          <a:xfrm>
            <a:off x="4273554" y="4958209"/>
            <a:ext cx="1512888"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en-US" altLang="zh-CN" b="1">
                <a:latin typeface="+mn-lt"/>
                <a:ea typeface="+mn-ea"/>
              </a:rPr>
              <a:t>K/3 </a:t>
            </a:r>
            <a:r>
              <a:rPr lang="zh-CN" altLang="en-US" b="1">
                <a:latin typeface="+mn-lt"/>
                <a:ea typeface="+mn-ea"/>
                <a:cs typeface="Arial"/>
              </a:rPr>
              <a:t>财务核算</a:t>
            </a:r>
          </a:p>
        </p:txBody>
      </p:sp>
      <p:sp>
        <p:nvSpPr>
          <p:cNvPr id="52" name="Text Box 13"/>
          <p:cNvSpPr txBox="1">
            <a:spLocks noChangeArrowheads="1"/>
          </p:cNvSpPr>
          <p:nvPr/>
        </p:nvSpPr>
        <p:spPr bwMode="auto">
          <a:xfrm>
            <a:off x="4273554" y="4215507"/>
            <a:ext cx="1516063"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en-US" altLang="zh-CN" b="1">
                <a:latin typeface="+mn-lt"/>
                <a:ea typeface="+mn-ea"/>
                <a:cs typeface="Arial"/>
              </a:rPr>
              <a:t>K/3 </a:t>
            </a:r>
            <a:r>
              <a:rPr lang="zh-CN" altLang="en-US" b="1">
                <a:latin typeface="+mn-lt"/>
                <a:ea typeface="+mn-ea"/>
                <a:cs typeface="Arial"/>
              </a:rPr>
              <a:t>合并报表</a:t>
            </a:r>
          </a:p>
        </p:txBody>
      </p:sp>
      <p:sp>
        <p:nvSpPr>
          <p:cNvPr id="54" name="Text Box 16"/>
          <p:cNvSpPr txBox="1">
            <a:spLocks noChangeArrowheads="1"/>
          </p:cNvSpPr>
          <p:nvPr/>
        </p:nvSpPr>
        <p:spPr bwMode="auto">
          <a:xfrm>
            <a:off x="8096254" y="3148707"/>
            <a:ext cx="1222375" cy="286232"/>
          </a:xfrm>
          <a:prstGeom prst="rect">
            <a:avLst/>
          </a:prstGeom>
          <a:solidFill>
            <a:srgbClr val="FF9900"/>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cs typeface="Arial"/>
              </a:rPr>
              <a:t>产权系统</a:t>
            </a:r>
          </a:p>
        </p:txBody>
      </p:sp>
      <p:sp>
        <p:nvSpPr>
          <p:cNvPr id="55" name="Line 17"/>
          <p:cNvSpPr>
            <a:spLocks noChangeShapeType="1"/>
          </p:cNvSpPr>
          <p:nvPr/>
        </p:nvSpPr>
        <p:spPr bwMode="auto">
          <a:xfrm flipH="1">
            <a:off x="6078542" y="3029645"/>
            <a:ext cx="0" cy="2592387"/>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56" name="Text Box 20"/>
          <p:cNvSpPr txBox="1">
            <a:spLocks noChangeArrowheads="1"/>
          </p:cNvSpPr>
          <p:nvPr/>
        </p:nvSpPr>
        <p:spPr bwMode="auto">
          <a:xfrm>
            <a:off x="1866904" y="2285107"/>
            <a:ext cx="7451725" cy="1152525"/>
          </a:xfrm>
          <a:prstGeom prst="rect">
            <a:avLst/>
          </a:prstGeom>
          <a:solidFill>
            <a:srgbClr val="FF0000">
              <a:alpha val="67058"/>
            </a:srgbClr>
          </a:solidFill>
          <a:ln w="12700" algn="ctr">
            <a:solidFill>
              <a:schemeClr val="tx1"/>
            </a:solidFill>
            <a:miter lim="800000"/>
          </a:ln>
          <a:effectLst>
            <a:outerShdw dist="35921" dir="2700000" algn="ctr" rotWithShape="0">
              <a:schemeClr val="bg2"/>
            </a:outerShdw>
          </a:effectLst>
        </p:spPr>
        <p:txBody>
          <a:bodyPr wrap="none" lIns="90488" tIns="44450" rIns="90488" bIns="44450"/>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r>
              <a:rPr lang="zh-CN" altLang="en-US" b="1">
                <a:latin typeface="+mn-lt"/>
                <a:ea typeface="+mn-ea"/>
              </a:rPr>
              <a:t>集团综合管理信息分析与监控平台（</a:t>
            </a:r>
            <a:r>
              <a:rPr lang="en-US" altLang="zh-CN" b="1">
                <a:latin typeface="+mn-lt"/>
                <a:ea typeface="+mn-ea"/>
              </a:rPr>
              <a:t>BI)</a:t>
            </a:r>
            <a:endParaRPr lang="en-US" altLang="zh-CN" b="1">
              <a:latin typeface="+mn-lt"/>
              <a:ea typeface="+mn-ea"/>
              <a:cs typeface="Arial"/>
            </a:endParaRPr>
          </a:p>
        </p:txBody>
      </p:sp>
      <p:sp>
        <p:nvSpPr>
          <p:cNvPr id="57" name="Line 21"/>
          <p:cNvSpPr>
            <a:spLocks noChangeShapeType="1"/>
          </p:cNvSpPr>
          <p:nvPr/>
        </p:nvSpPr>
        <p:spPr bwMode="auto">
          <a:xfrm>
            <a:off x="1757367" y="3507482"/>
            <a:ext cx="7607300" cy="1588"/>
          </a:xfrm>
          <a:prstGeom prst="line">
            <a:avLst/>
          </a:prstGeom>
          <a:noFill/>
          <a:ln w="127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58" name="Text Box 22"/>
          <p:cNvSpPr txBox="1">
            <a:spLocks noChangeArrowheads="1"/>
          </p:cNvSpPr>
          <p:nvPr/>
        </p:nvSpPr>
        <p:spPr bwMode="auto">
          <a:xfrm>
            <a:off x="2454279" y="2724845"/>
            <a:ext cx="1392238" cy="264688"/>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80000"/>
              </a:lnSpc>
              <a:buClr>
                <a:schemeClr val="accent1"/>
              </a:buClr>
              <a:buSzTx/>
            </a:pPr>
            <a:r>
              <a:rPr lang="zh-CN" altLang="en-US" b="1">
                <a:latin typeface="+mn-lt"/>
                <a:ea typeface="+mn-ea"/>
              </a:rPr>
              <a:t>财务管理分析</a:t>
            </a:r>
            <a:endParaRPr lang="zh-CN" altLang="en-US">
              <a:latin typeface="+mn-lt"/>
              <a:ea typeface="+mn-ea"/>
            </a:endParaRPr>
          </a:p>
        </p:txBody>
      </p:sp>
      <p:sp>
        <p:nvSpPr>
          <p:cNvPr id="59" name="Text Box 23"/>
          <p:cNvSpPr txBox="1">
            <a:spLocks noChangeArrowheads="1"/>
          </p:cNvSpPr>
          <p:nvPr/>
        </p:nvSpPr>
        <p:spPr bwMode="auto">
          <a:xfrm>
            <a:off x="4854579" y="2716907"/>
            <a:ext cx="1584325"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rPr>
              <a:t>生产经营活动监控</a:t>
            </a:r>
          </a:p>
        </p:txBody>
      </p:sp>
      <p:sp>
        <p:nvSpPr>
          <p:cNvPr id="60" name="Text Box 24"/>
          <p:cNvSpPr txBox="1">
            <a:spLocks noChangeArrowheads="1"/>
          </p:cNvSpPr>
          <p:nvPr/>
        </p:nvSpPr>
        <p:spPr bwMode="auto">
          <a:xfrm>
            <a:off x="1901829" y="3077270"/>
            <a:ext cx="7416800" cy="286232"/>
          </a:xfrm>
          <a:prstGeom prst="rect">
            <a:avLst/>
          </a:prstGeom>
          <a:solidFill>
            <a:srgbClr val="FFC000"/>
          </a:solidFill>
          <a:ln w="19050" algn="ctr">
            <a:solidFill>
              <a:schemeClr val="tx1"/>
            </a:solidFill>
            <a:miter lim="800000"/>
          </a:ln>
          <a:effectLs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rPr>
              <a:t>数据交换</a:t>
            </a:r>
          </a:p>
        </p:txBody>
      </p:sp>
      <p:sp>
        <p:nvSpPr>
          <p:cNvPr id="61" name="Text Box 25"/>
          <p:cNvSpPr txBox="1">
            <a:spLocks noChangeArrowheads="1"/>
          </p:cNvSpPr>
          <p:nvPr/>
        </p:nvSpPr>
        <p:spPr bwMode="auto">
          <a:xfrm>
            <a:off x="7446967" y="2702620"/>
            <a:ext cx="1368425" cy="286232"/>
          </a:xfrm>
          <a:prstGeom prst="rect">
            <a:avLst/>
          </a:prstGeom>
          <a:solidFill>
            <a:schemeClr val="bg1"/>
          </a:solidFill>
          <a:ln w="19050" algn="ctr">
            <a:solidFill>
              <a:schemeClr val="tx1"/>
            </a:solidFill>
            <a:prstDash val="solid"/>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en-US" altLang="zh-CN" b="1">
                <a:latin typeface="+mn-lt"/>
                <a:ea typeface="+mn-ea"/>
              </a:rPr>
              <a:t>……</a:t>
            </a:r>
          </a:p>
        </p:txBody>
      </p:sp>
      <p:sp>
        <p:nvSpPr>
          <p:cNvPr id="64" name="Rectangle 35"/>
          <p:cNvSpPr>
            <a:spLocks noChangeArrowheads="1"/>
          </p:cNvSpPr>
          <p:nvPr/>
        </p:nvSpPr>
        <p:spPr bwMode="auto">
          <a:xfrm>
            <a:off x="6954842" y="1812032"/>
            <a:ext cx="923925" cy="280988"/>
          </a:xfrm>
          <a:prstGeom prst="rect">
            <a:avLst/>
          </a:prstGeom>
          <a:solidFill>
            <a:schemeClr val="bg1"/>
          </a:solidFill>
          <a:ln>
            <a:noFill/>
          </a:ln>
          <a:effectLst>
            <a:outerShdw dist="17961" dir="2700000" algn="ctr" rotWithShape="0">
              <a:srgbClr val="333333"/>
            </a:outerShdw>
          </a:effectLst>
          <a:extLst>
            <a:ext uri="{91240B29-F687-4F45-9708-019B960494DF}">
              <a14:hiddenLine xmlns:a14="http://schemas.microsoft.com/office/drawing/2010/main" w="6350" algn="ctr">
                <a:solidFill>
                  <a:schemeClr val="tx1"/>
                </a:solidFill>
                <a:miter lim="800000"/>
                <a:headEnd/>
                <a:tailEnd/>
              </a14:hiddenLine>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b="1">
                <a:latin typeface="+mn-lt"/>
                <a:ea typeface="+mn-ea"/>
              </a:rPr>
              <a:t>单点登录</a:t>
            </a:r>
          </a:p>
        </p:txBody>
      </p:sp>
      <p:sp>
        <p:nvSpPr>
          <p:cNvPr id="65" name="Text Box 37"/>
          <p:cNvSpPr txBox="1">
            <a:spLocks noChangeArrowheads="1"/>
          </p:cNvSpPr>
          <p:nvPr/>
        </p:nvSpPr>
        <p:spPr bwMode="auto">
          <a:xfrm>
            <a:off x="6078542" y="3685282"/>
            <a:ext cx="3313112" cy="1792288"/>
          </a:xfrm>
          <a:prstGeom prst="rect">
            <a:avLst/>
          </a:prstGeom>
          <a:solidFill>
            <a:schemeClr val="folHlink"/>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nchor="b"/>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r>
              <a:rPr lang="en-US" altLang="zh-CN" b="1">
                <a:latin typeface="+mn-lt"/>
                <a:ea typeface="+mn-ea"/>
              </a:rPr>
              <a:t>SOA</a:t>
            </a:r>
            <a:r>
              <a:rPr lang="zh-CN" altLang="en-US" b="1">
                <a:latin typeface="+mn-lt"/>
                <a:ea typeface="+mn-ea"/>
              </a:rPr>
              <a:t>平台</a:t>
            </a:r>
          </a:p>
        </p:txBody>
      </p:sp>
      <p:sp>
        <p:nvSpPr>
          <p:cNvPr id="66" name="Text Box 38"/>
          <p:cNvSpPr txBox="1">
            <a:spLocks noChangeArrowheads="1"/>
          </p:cNvSpPr>
          <p:nvPr/>
        </p:nvSpPr>
        <p:spPr bwMode="auto">
          <a:xfrm>
            <a:off x="7304092" y="4085333"/>
            <a:ext cx="862012" cy="53816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nchor="ctr" anchorCtr="0">
            <a:no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pPr>
            <a:r>
              <a:rPr lang="zh-CN" altLang="en-US" b="1">
                <a:latin typeface="+mn-lt"/>
                <a:ea typeface="+mn-ea"/>
              </a:rPr>
              <a:t>产权系统</a:t>
            </a:r>
          </a:p>
        </p:txBody>
      </p:sp>
      <p:sp>
        <p:nvSpPr>
          <p:cNvPr id="68" name="Text Box 42"/>
          <p:cNvSpPr txBox="1">
            <a:spLocks noChangeArrowheads="1"/>
          </p:cNvSpPr>
          <p:nvPr/>
        </p:nvSpPr>
        <p:spPr bwMode="auto">
          <a:xfrm>
            <a:off x="8310567" y="4085332"/>
            <a:ext cx="1008062" cy="496095"/>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nchor="ctr" anchorCtr="0">
            <a:no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pPr>
            <a:r>
              <a:rPr lang="zh-CN" altLang="en-US" b="1">
                <a:latin typeface="+mn-lt"/>
                <a:ea typeface="+mn-ea"/>
              </a:rPr>
              <a:t>安全生产</a:t>
            </a:r>
          </a:p>
          <a:p>
            <a:pPr algn="ctr" eaLnBrk="1" hangingPunct="1">
              <a:lnSpc>
                <a:spcPct val="90000"/>
              </a:lnSpc>
            </a:pPr>
            <a:r>
              <a:rPr lang="zh-CN" altLang="en-US" b="1">
                <a:latin typeface="+mn-lt"/>
                <a:ea typeface="+mn-ea"/>
              </a:rPr>
              <a:t>管理系统</a:t>
            </a:r>
          </a:p>
        </p:txBody>
      </p:sp>
      <p:sp>
        <p:nvSpPr>
          <p:cNvPr id="69" name="AutoShape 47"/>
          <p:cNvSpPr>
            <a:spLocks noChangeArrowheads="1"/>
          </p:cNvSpPr>
          <p:nvPr/>
        </p:nvSpPr>
        <p:spPr bwMode="auto">
          <a:xfrm>
            <a:off x="3986887" y="3292416"/>
            <a:ext cx="366960" cy="426958"/>
          </a:xfrm>
          <a:prstGeom prst="upArrow">
            <a:avLst>
              <a:gd name="adj1" fmla="val 50000"/>
              <a:gd name="adj2" fmla="val 48707"/>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wrap="none"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342900" indent="-342900" algn="ctr"/>
            <a:endParaRPr lang="zh-TW" altLang="en-US">
              <a:solidFill>
                <a:srgbClr val="FF3300"/>
              </a:solidFill>
              <a:latin typeface="+mn-lt"/>
              <a:ea typeface="+mn-ea"/>
            </a:endParaRPr>
          </a:p>
        </p:txBody>
      </p:sp>
      <p:sp>
        <p:nvSpPr>
          <p:cNvPr id="72" name="Rectangle 53"/>
          <p:cNvSpPr>
            <a:spLocks noChangeArrowheads="1"/>
          </p:cNvSpPr>
          <p:nvPr/>
        </p:nvSpPr>
        <p:spPr bwMode="auto">
          <a:xfrm>
            <a:off x="3679829" y="1805682"/>
            <a:ext cx="923925" cy="280988"/>
          </a:xfrm>
          <a:prstGeom prst="rect">
            <a:avLst/>
          </a:prstGeom>
          <a:solidFill>
            <a:schemeClr val="bg1"/>
          </a:solidFill>
          <a:ln>
            <a:noFill/>
          </a:ln>
          <a:effectLst>
            <a:outerShdw dist="17961" dir="2700000" algn="ctr" rotWithShape="0">
              <a:srgbClr val="333333"/>
            </a:outerShdw>
          </a:effectLst>
          <a:extLst>
            <a:ext uri="{91240B29-F687-4F45-9708-019B960494DF}">
              <a14:hiddenLine xmlns:a14="http://schemas.microsoft.com/office/drawing/2010/main" w="6350" algn="ctr">
                <a:solidFill>
                  <a:schemeClr val="tx1"/>
                </a:solidFill>
                <a:miter lim="800000"/>
                <a:headEnd/>
                <a:tailEnd/>
              </a14:hiddenLine>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b="1">
                <a:latin typeface="+mn-lt"/>
                <a:ea typeface="+mn-ea"/>
              </a:rPr>
              <a:t>信息展示</a:t>
            </a:r>
          </a:p>
        </p:txBody>
      </p:sp>
      <p:sp>
        <p:nvSpPr>
          <p:cNvPr id="73" name="Text Box 54"/>
          <p:cNvSpPr txBox="1">
            <a:spLocks noChangeArrowheads="1"/>
          </p:cNvSpPr>
          <p:nvPr/>
        </p:nvSpPr>
        <p:spPr bwMode="auto">
          <a:xfrm>
            <a:off x="1770067" y="5781675"/>
            <a:ext cx="7621587" cy="286232"/>
          </a:xfrm>
          <a:prstGeom prst="rect">
            <a:avLst/>
          </a:prstGeom>
          <a:solidFill>
            <a:srgbClr val="FFC000"/>
          </a:solidFill>
          <a:ln w="19050" algn="ctr">
            <a:solidFill>
              <a:schemeClr val="tx1"/>
            </a:solidFill>
            <a:miter lim="800000"/>
          </a:ln>
          <a:effectLst/>
          <a:extLst/>
        </p:spPr>
        <p:txBody>
          <a:bodyPr wrap="square"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rPr>
              <a:t>统一用户与认证</a:t>
            </a:r>
          </a:p>
        </p:txBody>
      </p:sp>
      <p:sp>
        <p:nvSpPr>
          <p:cNvPr id="74" name="Text Box 55"/>
          <p:cNvSpPr txBox="1">
            <a:spLocks noChangeArrowheads="1"/>
          </p:cNvSpPr>
          <p:nvPr/>
        </p:nvSpPr>
        <p:spPr bwMode="auto">
          <a:xfrm>
            <a:off x="1830392" y="3677345"/>
            <a:ext cx="1871662" cy="2016125"/>
          </a:xfrm>
          <a:prstGeom prst="rect">
            <a:avLst/>
          </a:prstGeom>
          <a:solidFill>
            <a:srgbClr val="CCD2D2"/>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cs typeface="Arial"/>
              </a:rPr>
              <a:t>综合办公系统</a:t>
            </a:r>
          </a:p>
          <a:p>
            <a:pPr algn="ctr" eaLnBrk="1" hangingPunct="1">
              <a:lnSpc>
                <a:spcPct val="90000"/>
              </a:lnSpc>
              <a:buClr>
                <a:schemeClr val="accent1"/>
              </a:buClr>
              <a:buSzTx/>
            </a:pPr>
            <a:r>
              <a:rPr lang="zh-CN" altLang="en-US" b="1">
                <a:latin typeface="+mn-lt"/>
                <a:ea typeface="+mn-ea"/>
                <a:cs typeface="Arial"/>
              </a:rPr>
              <a:t>（</a:t>
            </a:r>
            <a:r>
              <a:rPr lang="en-US" altLang="zh-CN" b="1">
                <a:latin typeface="+mn-lt"/>
                <a:ea typeface="+mn-ea"/>
                <a:cs typeface="Arial"/>
              </a:rPr>
              <a:t>3.0</a:t>
            </a:r>
            <a:r>
              <a:rPr lang="zh-CN" altLang="en-US" b="1">
                <a:latin typeface="+mn-lt"/>
                <a:ea typeface="+mn-ea"/>
                <a:cs typeface="Arial"/>
              </a:rPr>
              <a:t>）</a:t>
            </a: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en-US" altLang="zh-CN" b="1">
              <a:latin typeface="+mn-lt"/>
              <a:ea typeface="+mn-ea"/>
              <a:cs typeface="Arial"/>
            </a:endParaRPr>
          </a:p>
        </p:txBody>
      </p:sp>
      <p:sp>
        <p:nvSpPr>
          <p:cNvPr id="75" name="Text Box 56"/>
          <p:cNvSpPr txBox="1">
            <a:spLocks noChangeArrowheads="1"/>
          </p:cNvSpPr>
          <p:nvPr/>
        </p:nvSpPr>
        <p:spPr bwMode="auto">
          <a:xfrm>
            <a:off x="1970092" y="4574282"/>
            <a:ext cx="1516062"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cs typeface="Arial"/>
              </a:rPr>
              <a:t>招商通</a:t>
            </a:r>
          </a:p>
        </p:txBody>
      </p:sp>
      <p:sp>
        <p:nvSpPr>
          <p:cNvPr id="76" name="Text Box 57"/>
          <p:cNvSpPr txBox="1">
            <a:spLocks noChangeArrowheads="1"/>
          </p:cNvSpPr>
          <p:nvPr/>
        </p:nvSpPr>
        <p:spPr bwMode="auto">
          <a:xfrm>
            <a:off x="1970092" y="4934645"/>
            <a:ext cx="1512887"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cs typeface="Arial"/>
              </a:rPr>
              <a:t>事务处理</a:t>
            </a:r>
          </a:p>
        </p:txBody>
      </p:sp>
      <p:sp>
        <p:nvSpPr>
          <p:cNvPr id="77" name="Text Box 58"/>
          <p:cNvSpPr txBox="1">
            <a:spLocks noChangeArrowheads="1"/>
          </p:cNvSpPr>
          <p:nvPr/>
        </p:nvSpPr>
        <p:spPr bwMode="auto">
          <a:xfrm>
            <a:off x="1970092" y="4215507"/>
            <a:ext cx="1516062"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cs typeface="Arial"/>
              </a:rPr>
              <a:t>邮件系统</a:t>
            </a:r>
          </a:p>
        </p:txBody>
      </p:sp>
      <p:sp>
        <p:nvSpPr>
          <p:cNvPr id="78" name="Text Box 59"/>
          <p:cNvSpPr txBox="1">
            <a:spLocks noChangeArrowheads="1"/>
          </p:cNvSpPr>
          <p:nvPr/>
        </p:nvSpPr>
        <p:spPr bwMode="auto">
          <a:xfrm>
            <a:off x="4278317" y="5334447"/>
            <a:ext cx="1512887"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en-US" altLang="zh-CN" b="1">
                <a:latin typeface="+mn-lt"/>
                <a:ea typeface="+mn-ea"/>
                <a:cs typeface="Arial"/>
              </a:rPr>
              <a:t>EAS </a:t>
            </a:r>
            <a:r>
              <a:rPr lang="zh-CN" altLang="en-US" b="1">
                <a:latin typeface="+mn-lt"/>
                <a:ea typeface="+mn-ea"/>
                <a:cs typeface="Arial"/>
              </a:rPr>
              <a:t>资金管理</a:t>
            </a:r>
          </a:p>
        </p:txBody>
      </p:sp>
      <p:sp>
        <p:nvSpPr>
          <p:cNvPr id="79" name="Text Box 60"/>
          <p:cNvSpPr txBox="1">
            <a:spLocks noChangeArrowheads="1"/>
          </p:cNvSpPr>
          <p:nvPr/>
        </p:nvSpPr>
        <p:spPr bwMode="auto">
          <a:xfrm>
            <a:off x="1970092" y="5334447"/>
            <a:ext cx="1516062"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cs typeface="Arial"/>
              </a:rPr>
              <a:t>督办系统</a:t>
            </a:r>
          </a:p>
        </p:txBody>
      </p:sp>
      <p:sp>
        <p:nvSpPr>
          <p:cNvPr id="3" name="矩形 2"/>
          <p:cNvSpPr/>
          <p:nvPr/>
        </p:nvSpPr>
        <p:spPr bwMode="auto">
          <a:xfrm>
            <a:off x="1326758" y="1461195"/>
            <a:ext cx="430609" cy="752475"/>
          </a:xfrm>
          <a:prstGeom prst="rect">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b="1" i="0" u="none" strike="noStrike" cap="none" normalizeH="0" baseline="0" smtClean="0">
                <a:ln>
                  <a:noFill/>
                </a:ln>
                <a:effectLst/>
                <a:latin typeface="+mn-lt"/>
                <a:ea typeface="+mn-ea"/>
              </a:rPr>
              <a:t>呈现层</a:t>
            </a:r>
          </a:p>
        </p:txBody>
      </p:sp>
      <p:sp>
        <p:nvSpPr>
          <p:cNvPr id="4" name="矩形 3"/>
          <p:cNvSpPr/>
          <p:nvPr/>
        </p:nvSpPr>
        <p:spPr bwMode="auto">
          <a:xfrm>
            <a:off x="1326758" y="2285107"/>
            <a:ext cx="430609" cy="1152525"/>
          </a:xfrm>
          <a:prstGeom prst="rect">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b="1" i="0" u="none" strike="noStrike" cap="none" normalizeH="0" baseline="0" smtClean="0">
                <a:ln>
                  <a:noFill/>
                </a:ln>
                <a:effectLst/>
                <a:latin typeface="+mn-lt"/>
                <a:ea typeface="+mn-ea"/>
              </a:rPr>
              <a:t>决策分析层</a:t>
            </a:r>
          </a:p>
        </p:txBody>
      </p:sp>
      <p:sp>
        <p:nvSpPr>
          <p:cNvPr id="5" name="矩形 4"/>
          <p:cNvSpPr/>
          <p:nvPr/>
        </p:nvSpPr>
        <p:spPr bwMode="auto">
          <a:xfrm>
            <a:off x="1326758" y="3677345"/>
            <a:ext cx="430609" cy="2407542"/>
          </a:xfrm>
          <a:prstGeom prst="rect">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b="1" i="0" u="none" strike="noStrike" cap="none" normalizeH="0" baseline="0" smtClean="0">
                <a:ln>
                  <a:noFill/>
                </a:ln>
                <a:effectLst/>
                <a:latin typeface="+mn-lt"/>
                <a:ea typeface="+mn-ea"/>
              </a:rPr>
              <a:t>管理支撑层</a:t>
            </a:r>
          </a:p>
        </p:txBody>
      </p:sp>
      <p:sp>
        <p:nvSpPr>
          <p:cNvPr id="81" name="Text Box 14"/>
          <p:cNvSpPr txBox="1">
            <a:spLocks noChangeArrowheads="1"/>
          </p:cNvSpPr>
          <p:nvPr/>
        </p:nvSpPr>
        <p:spPr bwMode="auto">
          <a:xfrm>
            <a:off x="6223004" y="4114348"/>
            <a:ext cx="865188" cy="480131"/>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nchor="ctr" anchorCtr="0">
            <a:no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pPr>
            <a:r>
              <a:rPr lang="zh-CN" altLang="en-US" b="1">
                <a:latin typeface="+mn-lt"/>
                <a:ea typeface="+mn-ea"/>
              </a:rPr>
              <a:t>人力资源</a:t>
            </a:r>
          </a:p>
          <a:p>
            <a:pPr algn="ctr" eaLnBrk="1" hangingPunct="1">
              <a:lnSpc>
                <a:spcPct val="90000"/>
              </a:lnSpc>
            </a:pPr>
            <a:r>
              <a:rPr lang="zh-CN" altLang="en-US" b="1">
                <a:latin typeface="+mn-lt"/>
                <a:ea typeface="+mn-ea"/>
              </a:rPr>
              <a:t>管理系统</a:t>
            </a:r>
          </a:p>
        </p:txBody>
      </p:sp>
      <p:sp>
        <p:nvSpPr>
          <p:cNvPr id="83" name="AutoShape 27"/>
          <p:cNvSpPr>
            <a:spLocks noChangeArrowheads="1"/>
          </p:cNvSpPr>
          <p:nvPr/>
        </p:nvSpPr>
        <p:spPr bwMode="auto">
          <a:xfrm>
            <a:off x="6078542" y="5453758"/>
            <a:ext cx="3313112" cy="280988"/>
          </a:xfrm>
          <a:prstGeom prst="roundRect">
            <a:avLst>
              <a:gd name="adj" fmla="val 16667"/>
            </a:avLst>
          </a:prstGeom>
          <a:solidFill>
            <a:srgbClr val="FFC000"/>
          </a:solidFill>
          <a:ln w="12700" algn="ctr">
            <a:solidFill>
              <a:schemeClr val="bg1"/>
            </a:solidFill>
            <a:prstDash val="sysDot"/>
            <a:round/>
          </a:ln>
          <a:effectLst/>
          <a:extLst/>
        </p:spPr>
        <p:txBody>
          <a:bodyPr vert="eaVert"/>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0"/>
              </a:spcBef>
              <a:buClrTx/>
              <a:buSzTx/>
              <a:buFontTx/>
              <a:buNone/>
            </a:pPr>
            <a:endParaRPr kumimoji="1" lang="zh-TW" altLang="en-US" sz="1600">
              <a:solidFill>
                <a:schemeClr val="bg1"/>
              </a:solidFill>
              <a:latin typeface="+mn-lt"/>
              <a:ea typeface="+mn-ea"/>
            </a:endParaRPr>
          </a:p>
        </p:txBody>
      </p:sp>
      <p:sp>
        <p:nvSpPr>
          <p:cNvPr id="84" name="Text Box 31"/>
          <p:cNvSpPr txBox="1">
            <a:spLocks noChangeArrowheads="1"/>
          </p:cNvSpPr>
          <p:nvPr/>
        </p:nvSpPr>
        <p:spPr bwMode="auto">
          <a:xfrm>
            <a:off x="6580192" y="5453757"/>
            <a:ext cx="2306637" cy="31273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sz="1600" b="1">
                <a:latin typeface="+mn-lt"/>
                <a:ea typeface="+mn-ea"/>
              </a:rPr>
              <a:t>基于</a:t>
            </a:r>
            <a:r>
              <a:rPr lang="en-US" altLang="zh-CN" sz="1600" b="1">
                <a:latin typeface="+mn-lt"/>
                <a:ea typeface="+mn-ea"/>
              </a:rPr>
              <a:t>SOA</a:t>
            </a:r>
            <a:r>
              <a:rPr lang="zh-CN" altLang="en-US" sz="1600" b="1">
                <a:latin typeface="+mn-lt"/>
                <a:ea typeface="+mn-ea"/>
              </a:rPr>
              <a:t>标准</a:t>
            </a:r>
          </a:p>
        </p:txBody>
      </p:sp>
      <p:sp>
        <p:nvSpPr>
          <p:cNvPr id="87" name="AutoShape 101"/>
          <p:cNvSpPr>
            <a:spLocks noChangeArrowheads="1"/>
          </p:cNvSpPr>
          <p:nvPr/>
        </p:nvSpPr>
        <p:spPr bwMode="auto">
          <a:xfrm>
            <a:off x="2118846" y="5542590"/>
            <a:ext cx="2019864" cy="1550409"/>
          </a:xfrm>
          <a:prstGeom prst="wedgeRectCallout">
            <a:avLst>
              <a:gd name="adj1" fmla="val 64471"/>
              <a:gd name="adj2" fmla="val -152586"/>
            </a:avLst>
          </a:prstGeom>
          <a:solidFill>
            <a:schemeClr val="bg1"/>
          </a:solidFill>
          <a:ln w="9525" algn="ctr">
            <a:solidFill>
              <a:schemeClr val="tx1"/>
            </a:solidFill>
            <a:miter lim="800000"/>
          </a:ln>
          <a:effectLst>
            <a:outerShdw dist="117088" dir="2963922" algn="ctr" rotWithShape="0">
              <a:schemeClr val="bg2"/>
            </a:outerShdw>
          </a:effectLst>
        </p:spPr>
        <p:txBody>
          <a:bodyPr lIns="104306" tIns="52153" rIns="104306" bIns="52153"/>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indent="72434" eaLnBrk="0" hangingPunct="0">
              <a:lnSpc>
                <a:spcPct val="120000"/>
              </a:lnSpc>
              <a:spcBef>
                <a:spcPct val="10000"/>
              </a:spcBef>
              <a:buClrTx/>
              <a:buSzPct val="70000"/>
            </a:pPr>
            <a:r>
              <a:rPr kumimoji="1" lang="zh-CN" altLang="en-US" b="1">
                <a:solidFill>
                  <a:srgbClr val="000000"/>
                </a:solidFill>
              </a:rPr>
              <a:t>财务管理信息</a:t>
            </a:r>
          </a:p>
        </p:txBody>
      </p:sp>
      <p:sp>
        <p:nvSpPr>
          <p:cNvPr id="88" name="Rectangle 93"/>
          <p:cNvSpPr>
            <a:spLocks noChangeArrowheads="1"/>
          </p:cNvSpPr>
          <p:nvPr/>
        </p:nvSpPr>
        <p:spPr bwMode="auto">
          <a:xfrm>
            <a:off x="2334870" y="5906320"/>
            <a:ext cx="1585445" cy="10764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130382" lvl="1" indent="-128572" algn="l" defTabSz="376659">
              <a:buFont typeface="Wingdings" pitchFamily="2" charset="2"/>
              <a:buChar char="n"/>
              <a:tabLst>
                <a:tab pos="9720703" algn="r"/>
              </a:tabLst>
            </a:pPr>
            <a:r>
              <a:rPr lang="zh-CN" altLang="en-US" sz="1400">
                <a:latin typeface="+mn-lt"/>
                <a:ea typeface="+mn-ea"/>
              </a:rPr>
              <a:t>财务核算数据</a:t>
            </a:r>
          </a:p>
          <a:p>
            <a:pPr marL="130382" lvl="1" indent="-128572" algn="l" defTabSz="376659">
              <a:buFont typeface="Wingdings" pitchFamily="2" charset="2"/>
              <a:buChar char="n"/>
              <a:tabLst>
                <a:tab pos="9720703" algn="r"/>
              </a:tabLst>
            </a:pPr>
            <a:r>
              <a:rPr lang="zh-CN" altLang="en-US" sz="1400">
                <a:latin typeface="+mn-lt"/>
                <a:ea typeface="+mn-ea"/>
              </a:rPr>
              <a:t>财务报表数据</a:t>
            </a:r>
          </a:p>
          <a:p>
            <a:pPr marL="130382" lvl="1" indent="-128572" algn="l" defTabSz="376659">
              <a:buFont typeface="Wingdings" pitchFamily="2" charset="2"/>
              <a:buChar char="n"/>
              <a:tabLst>
                <a:tab pos="9720703" algn="r"/>
              </a:tabLst>
            </a:pPr>
            <a:r>
              <a:rPr lang="zh-CN" altLang="en-US" sz="1400">
                <a:latin typeface="+mn-lt"/>
                <a:ea typeface="+mn-ea"/>
              </a:rPr>
              <a:t>专项管理数据</a:t>
            </a:r>
          </a:p>
          <a:p>
            <a:pPr marL="130382" lvl="1" indent="-128572" algn="l" defTabSz="376659">
              <a:buFont typeface="Wingdings" pitchFamily="2" charset="2"/>
              <a:buChar char="n"/>
              <a:tabLst>
                <a:tab pos="9720703" algn="r"/>
              </a:tabLst>
            </a:pPr>
            <a:r>
              <a:rPr lang="zh-CN" altLang="en-US" sz="1400">
                <a:latin typeface="+mn-lt"/>
                <a:ea typeface="+mn-ea"/>
              </a:rPr>
              <a:t>财务指标（</a:t>
            </a:r>
            <a:r>
              <a:rPr lang="en-US" altLang="zh-CN" sz="1400">
                <a:latin typeface="+mn-lt"/>
                <a:ea typeface="+mn-ea"/>
              </a:rPr>
              <a:t>ROE</a:t>
            </a:r>
            <a:r>
              <a:rPr lang="zh-CN" altLang="en-US" sz="1400">
                <a:latin typeface="+mn-lt"/>
                <a:ea typeface="+mn-ea"/>
              </a:rPr>
              <a:t>、</a:t>
            </a:r>
            <a:r>
              <a:rPr lang="en-US" altLang="zh-CN" sz="1400">
                <a:latin typeface="+mn-lt"/>
                <a:ea typeface="+mn-ea"/>
              </a:rPr>
              <a:t>EVA</a:t>
            </a:r>
            <a:r>
              <a:rPr lang="zh-CN" altLang="en-US" sz="1400">
                <a:latin typeface="+mn-lt"/>
                <a:ea typeface="+mn-ea"/>
              </a:rPr>
              <a:t>等）</a:t>
            </a:r>
          </a:p>
        </p:txBody>
      </p:sp>
      <p:sp>
        <p:nvSpPr>
          <p:cNvPr id="89" name="AutoShape 101"/>
          <p:cNvSpPr>
            <a:spLocks noChangeArrowheads="1"/>
          </p:cNvSpPr>
          <p:nvPr/>
        </p:nvSpPr>
        <p:spPr bwMode="auto">
          <a:xfrm>
            <a:off x="5287198" y="6012879"/>
            <a:ext cx="2019864" cy="1069208"/>
          </a:xfrm>
          <a:prstGeom prst="wedgeRectCallout">
            <a:avLst>
              <a:gd name="adj1" fmla="val 29591"/>
              <a:gd name="adj2" fmla="val -181790"/>
            </a:avLst>
          </a:prstGeom>
          <a:solidFill>
            <a:schemeClr val="bg1"/>
          </a:solidFill>
          <a:ln w="9525" algn="ctr">
            <a:solidFill>
              <a:schemeClr val="tx1"/>
            </a:solidFill>
            <a:miter lim="800000"/>
          </a:ln>
          <a:effectLst>
            <a:outerShdw dist="117088" dir="2963922" algn="ctr" rotWithShape="0">
              <a:schemeClr val="bg2"/>
            </a:outerShdw>
          </a:effectLst>
        </p:spPr>
        <p:txBody>
          <a:bodyPr lIns="104306" tIns="52153" rIns="104306" bIns="52153"/>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indent="72434" eaLnBrk="0" hangingPunct="0">
              <a:lnSpc>
                <a:spcPct val="120000"/>
              </a:lnSpc>
              <a:spcBef>
                <a:spcPct val="10000"/>
              </a:spcBef>
              <a:buClrTx/>
              <a:buSzPct val="70000"/>
            </a:pPr>
            <a:r>
              <a:rPr kumimoji="1" lang="zh-CN" altLang="en-US" b="1">
                <a:solidFill>
                  <a:srgbClr val="000000"/>
                </a:solidFill>
              </a:rPr>
              <a:t>人力资源管理信息</a:t>
            </a:r>
          </a:p>
        </p:txBody>
      </p:sp>
      <p:sp>
        <p:nvSpPr>
          <p:cNvPr id="90" name="Rectangle 102"/>
          <p:cNvSpPr>
            <a:spLocks noChangeArrowheads="1"/>
          </p:cNvSpPr>
          <p:nvPr/>
        </p:nvSpPr>
        <p:spPr bwMode="auto">
          <a:xfrm>
            <a:off x="5503222" y="6375133"/>
            <a:ext cx="1585445" cy="6458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130382" lvl="1" indent="-128572" algn="l" defTabSz="376659">
              <a:buFont typeface="Wingdings" pitchFamily="2" charset="2"/>
              <a:buChar char="n"/>
              <a:tabLst>
                <a:tab pos="9720703" algn="r"/>
              </a:tabLst>
            </a:pPr>
            <a:r>
              <a:rPr lang="zh-CN" altLang="en-US" sz="1400">
                <a:latin typeface="+mn-lt"/>
                <a:ea typeface="+mn-ea"/>
              </a:rPr>
              <a:t>员工基本数据</a:t>
            </a:r>
          </a:p>
          <a:p>
            <a:pPr marL="130382" lvl="1" indent="-128572" algn="l" defTabSz="376659">
              <a:buFont typeface="Wingdings" pitchFamily="2" charset="2"/>
              <a:buChar char="n"/>
              <a:tabLst>
                <a:tab pos="9720703" algn="r"/>
              </a:tabLst>
            </a:pPr>
            <a:r>
              <a:rPr lang="zh-CN" altLang="en-US" sz="1400">
                <a:latin typeface="+mn-lt"/>
                <a:ea typeface="+mn-ea"/>
              </a:rPr>
              <a:t>雇佣合同管理数据</a:t>
            </a:r>
          </a:p>
          <a:p>
            <a:pPr marL="130382" lvl="1" indent="-128572" algn="l" defTabSz="376659">
              <a:buFont typeface="Wingdings" pitchFamily="2" charset="2"/>
              <a:buChar char="n"/>
              <a:tabLst>
                <a:tab pos="9720703" algn="r"/>
              </a:tabLst>
            </a:pPr>
            <a:r>
              <a:rPr lang="zh-CN" altLang="en-US" sz="1400">
                <a:latin typeface="+mn-lt"/>
                <a:ea typeface="+mn-ea"/>
              </a:rPr>
              <a:t>薪酬管理数据</a:t>
            </a:r>
          </a:p>
        </p:txBody>
      </p:sp>
      <p:sp>
        <p:nvSpPr>
          <p:cNvPr id="91" name="AutoShape 104"/>
          <p:cNvSpPr>
            <a:spLocks noChangeArrowheads="1"/>
          </p:cNvSpPr>
          <p:nvPr/>
        </p:nvSpPr>
        <p:spPr bwMode="auto">
          <a:xfrm>
            <a:off x="74738" y="3677345"/>
            <a:ext cx="1106017" cy="2022864"/>
          </a:xfrm>
          <a:prstGeom prst="wedgeRectCallout">
            <a:avLst>
              <a:gd name="adj1" fmla="val 137964"/>
              <a:gd name="adj2" fmla="val -41587"/>
            </a:avLst>
          </a:prstGeom>
          <a:solidFill>
            <a:schemeClr val="bg1"/>
          </a:solidFill>
          <a:ln w="9525" algn="ctr">
            <a:solidFill>
              <a:schemeClr val="tx1"/>
            </a:solidFill>
            <a:miter lim="800000"/>
          </a:ln>
          <a:effectLst>
            <a:outerShdw dist="117088" dir="2963922" algn="ctr" rotWithShape="0">
              <a:schemeClr val="bg2"/>
            </a:outerShdw>
          </a:effec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indent="72434" eaLnBrk="0" hangingPunct="0">
              <a:lnSpc>
                <a:spcPct val="120000"/>
              </a:lnSpc>
              <a:spcBef>
                <a:spcPct val="10000"/>
              </a:spcBef>
              <a:buClrTx/>
              <a:buSzPct val="70000"/>
            </a:pPr>
            <a:r>
              <a:rPr kumimoji="1" lang="zh-CN" altLang="en-US" b="1">
                <a:solidFill>
                  <a:srgbClr val="000000"/>
                </a:solidFill>
              </a:rPr>
              <a:t>综合办公信息</a:t>
            </a:r>
          </a:p>
        </p:txBody>
      </p:sp>
      <p:sp>
        <p:nvSpPr>
          <p:cNvPr id="92" name="Rectangle 105"/>
          <p:cNvSpPr>
            <a:spLocks noChangeArrowheads="1"/>
          </p:cNvSpPr>
          <p:nvPr/>
        </p:nvSpPr>
        <p:spPr bwMode="auto">
          <a:xfrm>
            <a:off x="163536" y="4284687"/>
            <a:ext cx="1014625" cy="8617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130382" lvl="1" indent="-128572" algn="l" defTabSz="376659">
              <a:buFont typeface="Wingdings" pitchFamily="2" charset="2"/>
              <a:buChar char="n"/>
              <a:tabLst>
                <a:tab pos="9720703" algn="r"/>
              </a:tabLst>
            </a:pPr>
            <a:r>
              <a:rPr lang="zh-CN" altLang="en-US" sz="1400">
                <a:latin typeface="+mn-lt"/>
                <a:ea typeface="+mn-ea"/>
              </a:rPr>
              <a:t>公文处理流程</a:t>
            </a:r>
          </a:p>
          <a:p>
            <a:pPr marL="130382" lvl="1" indent="-128572" algn="l" defTabSz="376659">
              <a:buFont typeface="Wingdings" pitchFamily="2" charset="2"/>
              <a:buChar char="n"/>
              <a:tabLst>
                <a:tab pos="9720703" algn="r"/>
              </a:tabLst>
            </a:pPr>
            <a:r>
              <a:rPr lang="zh-CN" altLang="en-US" sz="1400">
                <a:latin typeface="+mn-lt"/>
                <a:ea typeface="+mn-ea"/>
              </a:rPr>
              <a:t>公文格式</a:t>
            </a:r>
          </a:p>
          <a:p>
            <a:pPr marL="130382" lvl="1" indent="-128572" algn="l" defTabSz="376659">
              <a:buFont typeface="Wingdings" pitchFamily="2" charset="2"/>
              <a:buChar char="n"/>
              <a:tabLst>
                <a:tab pos="9720703" algn="r"/>
              </a:tabLst>
            </a:pPr>
            <a:endParaRPr lang="en-US" altLang="zh-CN" sz="1400">
              <a:latin typeface="+mn-lt"/>
              <a:ea typeface="+mn-ea"/>
            </a:endParaRPr>
          </a:p>
        </p:txBody>
      </p:sp>
      <p:sp>
        <p:nvSpPr>
          <p:cNvPr id="93" name="AutoShape 95"/>
          <p:cNvSpPr>
            <a:spLocks noChangeArrowheads="1"/>
          </p:cNvSpPr>
          <p:nvPr/>
        </p:nvSpPr>
        <p:spPr bwMode="auto">
          <a:xfrm>
            <a:off x="6583342" y="931044"/>
            <a:ext cx="2199944" cy="1481435"/>
          </a:xfrm>
          <a:prstGeom prst="wedgeRectCallout">
            <a:avLst>
              <a:gd name="adj1" fmla="val -92382"/>
              <a:gd name="adj2" fmla="val 67636"/>
            </a:avLst>
          </a:prstGeom>
          <a:solidFill>
            <a:schemeClr val="bg1"/>
          </a:solidFill>
          <a:ln w="9525" algn="ctr">
            <a:solidFill>
              <a:schemeClr val="tx1"/>
            </a:solidFill>
            <a:miter lim="800000"/>
          </a:ln>
          <a:effectLst>
            <a:outerShdw dist="117088" dir="2963922" algn="ctr" rotWithShape="0">
              <a:schemeClr val="bg2"/>
            </a:outerShdw>
          </a:effec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indent="72434" eaLnBrk="0" hangingPunct="0">
              <a:lnSpc>
                <a:spcPct val="120000"/>
              </a:lnSpc>
              <a:spcBef>
                <a:spcPct val="10000"/>
              </a:spcBef>
              <a:buClrTx/>
              <a:buSzPct val="70000"/>
            </a:pPr>
            <a:r>
              <a:rPr kumimoji="1" lang="zh-CN" altLang="en-US" b="1">
                <a:solidFill>
                  <a:srgbClr val="000000"/>
                </a:solidFill>
              </a:rPr>
              <a:t>经营管控信息</a:t>
            </a:r>
          </a:p>
        </p:txBody>
      </p:sp>
      <p:sp>
        <p:nvSpPr>
          <p:cNvPr id="94" name="Rectangle 96"/>
          <p:cNvSpPr>
            <a:spLocks noChangeArrowheads="1"/>
          </p:cNvSpPr>
          <p:nvPr/>
        </p:nvSpPr>
        <p:spPr bwMode="auto">
          <a:xfrm>
            <a:off x="6724965" y="1343499"/>
            <a:ext cx="2101550" cy="12926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130382" lvl="1" indent="-128572" algn="l" defTabSz="376659">
              <a:buFont typeface="Wingdings" pitchFamily="2" charset="2"/>
              <a:buChar char="n"/>
              <a:tabLst>
                <a:tab pos="9720703" algn="r"/>
              </a:tabLst>
            </a:pPr>
            <a:r>
              <a:rPr lang="zh-CN" altLang="en-US" sz="1400">
                <a:latin typeface="+mn-lt"/>
                <a:ea typeface="+mn-ea"/>
              </a:rPr>
              <a:t>企业五年规划数据</a:t>
            </a:r>
          </a:p>
          <a:p>
            <a:pPr marL="130382" lvl="1" indent="-128572" algn="l" defTabSz="376659">
              <a:buFont typeface="Wingdings" pitchFamily="2" charset="2"/>
              <a:buChar char="n"/>
              <a:tabLst>
                <a:tab pos="9720703" algn="r"/>
              </a:tabLst>
            </a:pPr>
            <a:r>
              <a:rPr lang="zh-CN" altLang="en-US" sz="1400">
                <a:latin typeface="+mn-lt"/>
                <a:ea typeface="+mn-ea"/>
              </a:rPr>
              <a:t>企业计划生产经营数据</a:t>
            </a:r>
          </a:p>
          <a:p>
            <a:pPr marL="130382" lvl="1" indent="-128572" algn="l" defTabSz="376659">
              <a:buFont typeface="Wingdings" pitchFamily="2" charset="2"/>
              <a:buChar char="n"/>
              <a:tabLst>
                <a:tab pos="9720703" algn="r"/>
              </a:tabLst>
            </a:pPr>
            <a:r>
              <a:rPr lang="zh-CN" altLang="en-US" sz="1400">
                <a:latin typeface="+mn-lt"/>
                <a:ea typeface="+mn-ea"/>
              </a:rPr>
              <a:t>企业实际生产经营数据</a:t>
            </a:r>
          </a:p>
          <a:p>
            <a:pPr marL="130382" lvl="1" indent="-128572" algn="l" defTabSz="376659">
              <a:buFont typeface="Wingdings" pitchFamily="2" charset="2"/>
              <a:buChar char="n"/>
              <a:tabLst>
                <a:tab pos="9720703" algn="r"/>
              </a:tabLst>
            </a:pPr>
            <a:r>
              <a:rPr lang="zh-CN" altLang="en-US" sz="1400">
                <a:latin typeface="+mn-lt"/>
                <a:ea typeface="+mn-ea"/>
              </a:rPr>
              <a:t> 效益类、效率类、资源类指标</a:t>
            </a:r>
          </a:p>
          <a:p>
            <a:pPr marL="130382" lvl="1" indent="-128572" algn="l" defTabSz="376659">
              <a:buFont typeface="Wingdings" pitchFamily="2" charset="2"/>
              <a:buChar char="n"/>
              <a:tabLst>
                <a:tab pos="9720703" algn="r"/>
              </a:tabLst>
            </a:pPr>
            <a:endParaRPr lang="en-US" altLang="zh-CN" sz="1400">
              <a:latin typeface="+mn-lt"/>
              <a:ea typeface="+mn-ea"/>
            </a:endParaRPr>
          </a:p>
        </p:txBody>
      </p:sp>
      <p:sp>
        <p:nvSpPr>
          <p:cNvPr id="96" name="AutoShape 98"/>
          <p:cNvSpPr>
            <a:spLocks noChangeArrowheads="1"/>
          </p:cNvSpPr>
          <p:nvPr/>
        </p:nvSpPr>
        <p:spPr bwMode="auto">
          <a:xfrm>
            <a:off x="8887598" y="1933061"/>
            <a:ext cx="1643678" cy="2063594"/>
          </a:xfrm>
          <a:prstGeom prst="wedgeRectCallout">
            <a:avLst>
              <a:gd name="adj1" fmla="val -107849"/>
              <a:gd name="adj2" fmla="val 54215"/>
            </a:avLst>
          </a:prstGeom>
          <a:solidFill>
            <a:schemeClr val="bg1"/>
          </a:solidFill>
          <a:ln w="9525" algn="ctr">
            <a:solidFill>
              <a:schemeClr val="tx1"/>
            </a:solidFill>
            <a:miter lim="800000"/>
          </a:ln>
          <a:effectLst>
            <a:outerShdw dist="117088" dir="2963922" algn="ctr" rotWithShape="0">
              <a:schemeClr val="bg2"/>
            </a:outerShdw>
          </a:effec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indent="72434" eaLnBrk="0" hangingPunct="0">
              <a:lnSpc>
                <a:spcPct val="120000"/>
              </a:lnSpc>
              <a:spcBef>
                <a:spcPct val="10000"/>
              </a:spcBef>
              <a:buClrTx/>
              <a:buSzPct val="70000"/>
            </a:pPr>
            <a:r>
              <a:rPr kumimoji="1" lang="zh-CN" altLang="en-US" b="1">
                <a:solidFill>
                  <a:srgbClr val="000000"/>
                </a:solidFill>
              </a:rPr>
              <a:t>产权管理信息</a:t>
            </a:r>
          </a:p>
        </p:txBody>
      </p:sp>
      <p:sp>
        <p:nvSpPr>
          <p:cNvPr id="98" name="Rectangle 99"/>
          <p:cNvSpPr>
            <a:spLocks noChangeArrowheads="1"/>
          </p:cNvSpPr>
          <p:nvPr/>
        </p:nvSpPr>
        <p:spPr bwMode="auto">
          <a:xfrm>
            <a:off x="9019408" y="2487904"/>
            <a:ext cx="1511868" cy="150810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130382" lvl="1" indent="-128572" algn="l" defTabSz="376659">
              <a:buFont typeface="Wingdings" pitchFamily="2" charset="2"/>
              <a:buChar char="n"/>
              <a:tabLst>
                <a:tab pos="9720703" algn="r"/>
              </a:tabLst>
            </a:pPr>
            <a:r>
              <a:rPr lang="zh-CN" altLang="en-US" sz="1400">
                <a:latin typeface="+mn-lt"/>
                <a:ea typeface="+mn-ea"/>
              </a:rPr>
              <a:t>产权登记数据</a:t>
            </a:r>
          </a:p>
          <a:p>
            <a:pPr marL="130382" lvl="1" indent="-128572" algn="l" defTabSz="376659">
              <a:buFont typeface="Wingdings" pitchFamily="2" charset="2"/>
              <a:buChar char="n"/>
              <a:tabLst>
                <a:tab pos="9720703" algn="r"/>
              </a:tabLst>
            </a:pPr>
            <a:r>
              <a:rPr lang="zh-CN" altLang="en-US" sz="1400">
                <a:latin typeface="+mn-lt"/>
                <a:ea typeface="+mn-ea"/>
              </a:rPr>
              <a:t>产权管理数据</a:t>
            </a:r>
          </a:p>
          <a:p>
            <a:pPr marL="130382" lvl="1" indent="-128572" algn="l" defTabSz="376659">
              <a:buFont typeface="Wingdings" pitchFamily="2" charset="2"/>
              <a:buChar char="n"/>
              <a:tabLst>
                <a:tab pos="9720703" algn="r"/>
              </a:tabLst>
            </a:pPr>
            <a:r>
              <a:rPr lang="zh-CN" altLang="en-US" sz="1400">
                <a:latin typeface="+mn-lt"/>
                <a:ea typeface="+mn-ea"/>
              </a:rPr>
              <a:t>产权管理指标（主产业比，管理链条层级，股权链条层级，优化企业数量</a:t>
            </a:r>
          </a:p>
        </p:txBody>
      </p:sp>
      <p:sp>
        <p:nvSpPr>
          <p:cNvPr id="99" name="AutoShape 113"/>
          <p:cNvSpPr>
            <a:spLocks noChangeArrowheads="1"/>
          </p:cNvSpPr>
          <p:nvPr/>
        </p:nvSpPr>
        <p:spPr bwMode="auto">
          <a:xfrm>
            <a:off x="7945482" y="5712132"/>
            <a:ext cx="2454284" cy="1409463"/>
          </a:xfrm>
          <a:prstGeom prst="wedgeRectCallout">
            <a:avLst>
              <a:gd name="adj1" fmla="val -26393"/>
              <a:gd name="adj2" fmla="val -129861"/>
            </a:avLst>
          </a:prstGeom>
          <a:solidFill>
            <a:schemeClr val="bg1"/>
          </a:solidFill>
          <a:ln w="9525" algn="ctr">
            <a:solidFill>
              <a:schemeClr val="tx1"/>
            </a:solidFill>
            <a:miter lim="800000"/>
          </a:ln>
          <a:effectLst>
            <a:outerShdw dist="117088" dir="2963922" algn="ctr" rotWithShape="0">
              <a:schemeClr val="bg2"/>
            </a:outerShdw>
          </a:effec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indent="72434" eaLnBrk="0" hangingPunct="0">
              <a:lnSpc>
                <a:spcPct val="120000"/>
              </a:lnSpc>
              <a:spcBef>
                <a:spcPct val="10000"/>
              </a:spcBef>
              <a:buClrTx/>
              <a:buSzPct val="70000"/>
            </a:pPr>
            <a:r>
              <a:rPr kumimoji="1" lang="zh-CN" altLang="en-US" b="1">
                <a:solidFill>
                  <a:srgbClr val="000000"/>
                </a:solidFill>
              </a:rPr>
              <a:t>安全生产管理信息</a:t>
            </a:r>
          </a:p>
        </p:txBody>
      </p:sp>
      <p:sp>
        <p:nvSpPr>
          <p:cNvPr id="100" name="Rectangle 114"/>
          <p:cNvSpPr>
            <a:spLocks noChangeArrowheads="1"/>
          </p:cNvSpPr>
          <p:nvPr/>
        </p:nvSpPr>
        <p:spPr bwMode="auto">
          <a:xfrm>
            <a:off x="8043876" y="6065910"/>
            <a:ext cx="2344751" cy="12926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130382" lvl="1" indent="-128572" algn="l" defTabSz="376659">
              <a:buFont typeface="Wingdings" pitchFamily="2" charset="2"/>
              <a:buChar char="n"/>
              <a:tabLst>
                <a:tab pos="9720703" algn="r"/>
              </a:tabLst>
            </a:pPr>
            <a:r>
              <a:rPr lang="zh-CN" altLang="en-US" sz="1400">
                <a:latin typeface="+mn-lt"/>
                <a:ea typeface="+mn-ea"/>
              </a:rPr>
              <a:t>安全生产管理监控数据</a:t>
            </a:r>
          </a:p>
          <a:p>
            <a:pPr marL="130382" lvl="1" indent="-128572" algn="l" defTabSz="376659">
              <a:buFont typeface="Wingdings" pitchFamily="2" charset="2"/>
              <a:buChar char="n"/>
              <a:tabLst>
                <a:tab pos="9720703" algn="r"/>
              </a:tabLst>
            </a:pPr>
            <a:r>
              <a:rPr lang="zh-CN" altLang="en-US" sz="1400">
                <a:latin typeface="+mn-lt"/>
                <a:ea typeface="+mn-ea"/>
              </a:rPr>
              <a:t>管理指标</a:t>
            </a:r>
            <a:r>
              <a:rPr lang="en-US" altLang="zh-CN" sz="1400">
                <a:latin typeface="+mn-lt"/>
                <a:ea typeface="+mn-ea"/>
              </a:rPr>
              <a:t>(</a:t>
            </a:r>
            <a:r>
              <a:rPr lang="zh-CN" altLang="en-US" sz="1400">
                <a:latin typeface="+mn-lt"/>
                <a:ea typeface="+mn-ea"/>
              </a:rPr>
              <a:t>人员损失指标、重大财产损失指标、安全检查指标、隐患检查指标、培训类指标</a:t>
            </a:r>
            <a:r>
              <a:rPr lang="en-US" altLang="zh-CN" sz="1400">
                <a:latin typeface="+mn-lt"/>
                <a:ea typeface="+mn-ea"/>
              </a:rPr>
              <a:t>)</a:t>
            </a:r>
          </a:p>
          <a:p>
            <a:pPr marL="130382" lvl="1" indent="-128572" algn="l" defTabSz="376659">
              <a:buFont typeface="Wingdings" pitchFamily="2" charset="2"/>
              <a:buChar char="n"/>
              <a:tabLst>
                <a:tab pos="9720703" algn="r"/>
              </a:tabLst>
            </a:pPr>
            <a:endParaRPr lang="en-US" altLang="zh-CN" sz="1400">
              <a:latin typeface="+mn-lt"/>
              <a:ea typeface="+mn-ea"/>
            </a:endParaRPr>
          </a:p>
        </p:txBody>
      </p:sp>
    </p:spTree>
    <p:extLst>
      <p:ext uri="{BB962C8B-B14F-4D97-AF65-F5344CB8AC3E}">
        <p14:creationId xmlns:p14="http://schemas.microsoft.com/office/powerpoint/2010/main" val="254296759"/>
      </p:ext>
    </p:extLst>
  </p:cSld>
  <p:clrMapOvr>
    <a:masterClrMapping/>
  </p:clrMapOvr>
  <p:transition>
    <p:split orient="vert"/>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3</a:t>
            </a:r>
            <a:r>
              <a:rPr lang="zh-CN" altLang="en-US" smtClean="0"/>
              <a:t>、</a:t>
            </a:r>
            <a:r>
              <a:rPr lang="zh-CN" altLang="en-US"/>
              <a:t>并且</a:t>
            </a:r>
            <a:r>
              <a:rPr lang="zh-CN" altLang="en-US" smtClean="0"/>
              <a:t>明确规划各系统的应用范围</a:t>
            </a:r>
            <a:endParaRPr lang="zh-CN" altLang="en-US"/>
          </a:p>
        </p:txBody>
      </p:sp>
      <p:grpSp>
        <p:nvGrpSpPr>
          <p:cNvPr id="46" name="组合 45"/>
          <p:cNvGrpSpPr/>
          <p:nvPr/>
        </p:nvGrpSpPr>
        <p:grpSpPr>
          <a:xfrm>
            <a:off x="288334" y="1260351"/>
            <a:ext cx="10026918" cy="5495918"/>
            <a:chOff x="288334" y="1260351"/>
            <a:chExt cx="10026918" cy="5495918"/>
          </a:xfrm>
        </p:grpSpPr>
        <p:grpSp>
          <p:nvGrpSpPr>
            <p:cNvPr id="4" name="Group 39"/>
            <p:cNvGrpSpPr/>
            <p:nvPr/>
          </p:nvGrpSpPr>
          <p:grpSpPr>
            <a:xfrm>
              <a:off x="288334" y="1260351"/>
              <a:ext cx="10026918" cy="5495918"/>
              <a:chOff x="113" y="698"/>
              <a:chExt cx="5401" cy="3140"/>
            </a:xfrm>
          </p:grpSpPr>
          <p:sp>
            <p:nvSpPr>
              <p:cNvPr id="5" name="AutoShape 44"/>
              <p:cNvSpPr>
                <a:spLocks noChangeAspect="1" noChangeArrowheads="1" noTextEdit="1"/>
              </p:cNvSpPr>
              <p:nvPr/>
            </p:nvSpPr>
            <p:spPr bwMode="auto">
              <a:xfrm>
                <a:off x="113" y="698"/>
                <a:ext cx="5035" cy="3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6" name="Rectangle 47"/>
              <p:cNvSpPr>
                <a:spLocks noChangeArrowheads="1"/>
              </p:cNvSpPr>
              <p:nvPr/>
            </p:nvSpPr>
            <p:spPr bwMode="auto">
              <a:xfrm>
                <a:off x="158" y="754"/>
                <a:ext cx="5353" cy="1447"/>
              </a:xfrm>
              <a:prstGeom prst="rect">
                <a:avLst/>
              </a:prstGeom>
              <a:solidFill>
                <a:srgbClr val="CCCCFF">
                  <a:alpha val="54117"/>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endParaRPr lang="zh-TW" altLang="en-US" sz="2700" b="1">
                  <a:solidFill>
                    <a:srgbClr val="003399"/>
                  </a:solidFill>
                  <a:latin typeface="+mn-lt"/>
                  <a:ea typeface="+mn-ea"/>
                </a:endParaRPr>
              </a:p>
            </p:txBody>
          </p:sp>
          <p:sp>
            <p:nvSpPr>
              <p:cNvPr id="7" name="Rectangle 45"/>
              <p:cNvSpPr>
                <a:spLocks noChangeArrowheads="1"/>
              </p:cNvSpPr>
              <p:nvPr/>
            </p:nvSpPr>
            <p:spPr bwMode="auto">
              <a:xfrm>
                <a:off x="158" y="3057"/>
                <a:ext cx="5356" cy="766"/>
              </a:xfrm>
              <a:prstGeom prst="rect">
                <a:avLst/>
              </a:prstGeom>
              <a:solidFill>
                <a:srgbClr val="00808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endParaRPr lang="zh-TW" altLang="en-US" sz="2700" b="1">
                  <a:solidFill>
                    <a:schemeClr val="bg1"/>
                  </a:solidFill>
                  <a:latin typeface="+mn-lt"/>
                  <a:ea typeface="+mn-ea"/>
                </a:endParaRPr>
              </a:p>
            </p:txBody>
          </p:sp>
          <p:sp>
            <p:nvSpPr>
              <p:cNvPr id="8" name="Rectangle 46"/>
              <p:cNvSpPr>
                <a:spLocks noChangeArrowheads="1"/>
              </p:cNvSpPr>
              <p:nvPr/>
            </p:nvSpPr>
            <p:spPr bwMode="auto">
              <a:xfrm>
                <a:off x="158" y="3065"/>
                <a:ext cx="5353" cy="766"/>
              </a:xfrm>
              <a:prstGeom prst="rect">
                <a:avLst/>
              </a:prstGeom>
              <a:noFill/>
              <a:ln w="11113" cap="rnd">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endParaRPr lang="zh-TW" altLang="en-US" sz="2700" b="1">
                  <a:solidFill>
                    <a:schemeClr val="bg1"/>
                  </a:solidFill>
                  <a:latin typeface="+mn-lt"/>
                  <a:ea typeface="+mn-ea"/>
                </a:endParaRPr>
              </a:p>
            </p:txBody>
          </p:sp>
          <p:sp>
            <p:nvSpPr>
              <p:cNvPr id="9" name="Rectangle 49"/>
              <p:cNvSpPr>
                <a:spLocks noChangeArrowheads="1"/>
              </p:cNvSpPr>
              <p:nvPr/>
            </p:nvSpPr>
            <p:spPr bwMode="auto">
              <a:xfrm>
                <a:off x="158" y="2195"/>
                <a:ext cx="5356" cy="851"/>
              </a:xfrm>
              <a:prstGeom prst="rect">
                <a:avLst/>
              </a:prstGeom>
              <a:solidFill>
                <a:srgbClr val="CC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endParaRPr lang="zh-TW" altLang="en-US" sz="2700" b="1">
                  <a:solidFill>
                    <a:schemeClr val="bg1"/>
                  </a:solidFill>
                  <a:latin typeface="+mn-lt"/>
                  <a:ea typeface="+mn-ea"/>
                </a:endParaRPr>
              </a:p>
            </p:txBody>
          </p:sp>
          <p:sp>
            <p:nvSpPr>
              <p:cNvPr id="10" name="Rectangle 50"/>
              <p:cNvSpPr>
                <a:spLocks noChangeArrowheads="1"/>
              </p:cNvSpPr>
              <p:nvPr/>
            </p:nvSpPr>
            <p:spPr bwMode="auto">
              <a:xfrm>
                <a:off x="158" y="2214"/>
                <a:ext cx="5353" cy="851"/>
              </a:xfrm>
              <a:prstGeom prst="rect">
                <a:avLst/>
              </a:prstGeom>
              <a:noFill/>
              <a:ln w="3175" cap="rnd">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endParaRPr lang="zh-TW" altLang="en-US" sz="2700" b="1">
                  <a:solidFill>
                    <a:schemeClr val="bg1"/>
                  </a:solidFill>
                  <a:latin typeface="+mn-lt"/>
                  <a:ea typeface="+mn-ea"/>
                </a:endParaRPr>
              </a:p>
            </p:txBody>
          </p:sp>
          <p:sp>
            <p:nvSpPr>
              <p:cNvPr id="11" name="Rectangle 51"/>
              <p:cNvSpPr>
                <a:spLocks noChangeArrowheads="1"/>
              </p:cNvSpPr>
              <p:nvPr/>
            </p:nvSpPr>
            <p:spPr bwMode="auto">
              <a:xfrm>
                <a:off x="196" y="2268"/>
                <a:ext cx="306" cy="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eaVert" wrap="none" lIns="0" tIns="0" rIns="0" bIns="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2000" b="1" smtClean="0">
                    <a:latin typeface="+mn-lt"/>
                    <a:ea typeface="+mn-ea"/>
                  </a:rPr>
                  <a:t>一级子集团</a:t>
                </a:r>
                <a:endParaRPr lang="en-US" altLang="zh-CN" sz="2000" b="1">
                  <a:latin typeface="+mn-lt"/>
                  <a:ea typeface="+mn-ea"/>
                </a:endParaRPr>
              </a:p>
            </p:txBody>
          </p:sp>
          <p:sp>
            <p:nvSpPr>
              <p:cNvPr id="12" name="Rectangle 58"/>
              <p:cNvSpPr>
                <a:spLocks noChangeArrowheads="1"/>
              </p:cNvSpPr>
              <p:nvPr/>
            </p:nvSpPr>
            <p:spPr bwMode="auto">
              <a:xfrm>
                <a:off x="263" y="1272"/>
                <a:ext cx="239" cy="3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eaVert" wrap="none" lIns="0" tIns="0" rIns="0" bIns="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2100" b="1" smtClean="0">
                    <a:latin typeface="+mn-lt"/>
                    <a:ea typeface="+mn-ea"/>
                  </a:rPr>
                  <a:t>集团</a:t>
                </a:r>
                <a:endParaRPr lang="zh-CN" altLang="en-US" sz="2100" b="1">
                  <a:latin typeface="+mn-lt"/>
                  <a:ea typeface="+mn-ea"/>
                </a:endParaRPr>
              </a:p>
            </p:txBody>
          </p:sp>
          <p:sp>
            <p:nvSpPr>
              <p:cNvPr id="13" name="Rectangle 59"/>
              <p:cNvSpPr>
                <a:spLocks noChangeArrowheads="1"/>
              </p:cNvSpPr>
              <p:nvPr/>
            </p:nvSpPr>
            <p:spPr bwMode="auto">
              <a:xfrm>
                <a:off x="263" y="981"/>
                <a:ext cx="239" cy="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eaVert" wrap="square" lIns="0" tIns="0" rIns="0" bIns="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endParaRPr lang="zh-CN" altLang="en-US" sz="2000" b="1">
                  <a:latin typeface="+mn-lt"/>
                  <a:ea typeface="+mn-ea"/>
                </a:endParaRPr>
              </a:p>
            </p:txBody>
          </p:sp>
          <p:sp>
            <p:nvSpPr>
              <p:cNvPr id="14" name="Rectangle 129"/>
              <p:cNvSpPr>
                <a:spLocks noChangeArrowheads="1"/>
              </p:cNvSpPr>
              <p:nvPr/>
            </p:nvSpPr>
            <p:spPr bwMode="auto">
              <a:xfrm>
                <a:off x="314" y="3147"/>
                <a:ext cx="239" cy="6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eaVert" wrap="none" lIns="0" tIns="0" rIns="0" bIns="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2000" b="1" smtClean="0">
                    <a:solidFill>
                      <a:schemeClr val="bg1"/>
                    </a:solidFill>
                    <a:latin typeface="+mn-lt"/>
                    <a:ea typeface="+mn-ea"/>
                  </a:rPr>
                  <a:t>子集团</a:t>
                </a:r>
                <a:endParaRPr lang="en-US" altLang="zh-CN" sz="2000" b="1" smtClean="0">
                  <a:solidFill>
                    <a:schemeClr val="bg1"/>
                  </a:solidFill>
                  <a:latin typeface="+mn-lt"/>
                  <a:ea typeface="+mn-ea"/>
                </a:endParaRPr>
              </a:p>
              <a:p>
                <a:pPr algn="ctr" eaLnBrk="0" hangingPunct="0">
                  <a:lnSpc>
                    <a:spcPct val="100000"/>
                  </a:lnSpc>
                  <a:spcBef>
                    <a:spcPct val="0"/>
                  </a:spcBef>
                  <a:buClrTx/>
                  <a:buSzTx/>
                  <a:buFontTx/>
                  <a:buNone/>
                </a:pPr>
                <a:r>
                  <a:rPr lang="zh-CN" altLang="en-US" sz="2000" b="1" smtClean="0">
                    <a:solidFill>
                      <a:schemeClr val="bg1"/>
                    </a:solidFill>
                    <a:latin typeface="+mn-lt"/>
                    <a:ea typeface="+mn-ea"/>
                  </a:rPr>
                  <a:t>下属企业</a:t>
                </a:r>
                <a:endParaRPr lang="en-US" altLang="zh-CN" sz="2000" b="1">
                  <a:solidFill>
                    <a:schemeClr val="bg1"/>
                  </a:solidFill>
                  <a:latin typeface="+mn-lt"/>
                  <a:ea typeface="+mn-ea"/>
                </a:endParaRPr>
              </a:p>
            </p:txBody>
          </p:sp>
          <p:sp>
            <p:nvSpPr>
              <p:cNvPr id="15" name="Freeform 139"/>
              <p:cNvSpPr/>
              <p:nvPr/>
            </p:nvSpPr>
            <p:spPr bwMode="auto">
              <a:xfrm>
                <a:off x="657" y="981"/>
                <a:ext cx="1633" cy="2686"/>
              </a:xfrm>
              <a:custGeom>
                <a:gdLst>
                  <a:gd name="T0" fmla="*/ 4 w 2186"/>
                  <a:gd name="T1" fmla="*/ 2491 h 2451"/>
                  <a:gd name="T2" fmla="*/ 117 w 2186"/>
                  <a:gd name="T3" fmla="*/ 2679 h 2451"/>
                  <a:gd name="T4" fmla="*/ 133 w 2186"/>
                  <a:gd name="T5" fmla="*/ 2679 h 2451"/>
                  <a:gd name="T6" fmla="*/ 157 w 2186"/>
                  <a:gd name="T7" fmla="*/ 2677 h 2451"/>
                  <a:gd name="T8" fmla="*/ 157 w 2186"/>
                  <a:gd name="T9" fmla="*/ 2677 h 2451"/>
                  <a:gd name="T10" fmla="*/ 1479 w 2186"/>
                  <a:gd name="T11" fmla="*/ 2677 h 2451"/>
                  <a:gd name="T12" fmla="*/ 1505 w 2186"/>
                  <a:gd name="T13" fmla="*/ 2679 h 2451"/>
                  <a:gd name="T14" fmla="*/ 1632 w 2186"/>
                  <a:gd name="T15" fmla="*/ 2515 h 2451"/>
                  <a:gd name="T16" fmla="*/ 1632 w 2186"/>
                  <a:gd name="T17" fmla="*/ 2491 h 2451"/>
                  <a:gd name="T18" fmla="*/ 1632 w 2186"/>
                  <a:gd name="T19" fmla="*/ 2455 h 2451"/>
                  <a:gd name="T20" fmla="*/ 1632 w 2186"/>
                  <a:gd name="T21" fmla="*/ 2455 h 2451"/>
                  <a:gd name="T22" fmla="*/ 1632 w 2186"/>
                  <a:gd name="T23" fmla="*/ 529 h 2451"/>
                  <a:gd name="T24" fmla="*/ 1270 w 2186"/>
                  <a:gd name="T25" fmla="*/ 0 h 2451"/>
                  <a:gd name="T26" fmla="*/ 367 w 2186"/>
                  <a:gd name="T27" fmla="*/ 0 h 2451"/>
                  <a:gd name="T28" fmla="*/ 5 w 2186"/>
                  <a:gd name="T29" fmla="*/ 529 h 2451"/>
                  <a:gd name="T30" fmla="*/ 5 w 2186"/>
                  <a:gd name="T31" fmla="*/ 529 h 2451"/>
                  <a:gd name="T32" fmla="*/ 5 w 2186"/>
                  <a:gd name="T33" fmla="*/ 2455 h 2451"/>
                  <a:gd name="T34" fmla="*/ 4 w 2186"/>
                  <a:gd name="T35" fmla="*/ 2491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chemeClr val="bg1">
                  <a:lumMod val="95000"/>
                </a:schemeClr>
              </a:solidFill>
              <a:ln w="0">
                <a:solidFill>
                  <a:srgbClr val="000000"/>
                </a:solidFill>
                <a:round/>
              </a:ln>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16" name="Rectangle 140"/>
              <p:cNvSpPr>
                <a:spLocks noChangeArrowheads="1"/>
              </p:cNvSpPr>
              <p:nvPr/>
            </p:nvSpPr>
            <p:spPr bwMode="auto">
              <a:xfrm>
                <a:off x="1111" y="1073"/>
                <a:ext cx="817" cy="1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b="1">
                    <a:latin typeface="+mn-lt"/>
                    <a:ea typeface="+mn-ea"/>
                  </a:rPr>
                  <a:t>财务管理系统</a:t>
                </a:r>
              </a:p>
            </p:txBody>
          </p:sp>
          <p:sp>
            <p:nvSpPr>
              <p:cNvPr id="17" name="Freeform 139"/>
              <p:cNvSpPr/>
              <p:nvPr/>
            </p:nvSpPr>
            <p:spPr bwMode="auto">
              <a:xfrm>
                <a:off x="3743" y="1016"/>
                <a:ext cx="317" cy="2641"/>
              </a:xfrm>
              <a:custGeom>
                <a:gdLst>
                  <a:gd name="T0" fmla="*/ 1 w 2186"/>
                  <a:gd name="T1" fmla="*/ 2449 h 2451"/>
                  <a:gd name="T2" fmla="*/ 23 w 2186"/>
                  <a:gd name="T3" fmla="*/ 2635 h 2451"/>
                  <a:gd name="T4" fmla="*/ 26 w 2186"/>
                  <a:gd name="T5" fmla="*/ 2635 h 2451"/>
                  <a:gd name="T6" fmla="*/ 30 w 2186"/>
                  <a:gd name="T7" fmla="*/ 2632 h 2451"/>
                  <a:gd name="T8" fmla="*/ 30 w 2186"/>
                  <a:gd name="T9" fmla="*/ 2632 h 2451"/>
                  <a:gd name="T10" fmla="*/ 287 w 2186"/>
                  <a:gd name="T11" fmla="*/ 2632 h 2451"/>
                  <a:gd name="T12" fmla="*/ 292 w 2186"/>
                  <a:gd name="T13" fmla="*/ 2635 h 2451"/>
                  <a:gd name="T14" fmla="*/ 317 w 2186"/>
                  <a:gd name="T15" fmla="*/ 2473 h 2451"/>
                  <a:gd name="T16" fmla="*/ 317 w 2186"/>
                  <a:gd name="T17" fmla="*/ 2449 h 2451"/>
                  <a:gd name="T18" fmla="*/ 317 w 2186"/>
                  <a:gd name="T19" fmla="*/ 2414 h 2451"/>
                  <a:gd name="T20" fmla="*/ 317 w 2186"/>
                  <a:gd name="T21" fmla="*/ 2414 h 2451"/>
                  <a:gd name="T22" fmla="*/ 317 w 2186"/>
                  <a:gd name="T23" fmla="*/ 520 h 2451"/>
                  <a:gd name="T24" fmla="*/ 247 w 2186"/>
                  <a:gd name="T25" fmla="*/ 0 h 2451"/>
                  <a:gd name="T26" fmla="*/ 71 w 2186"/>
                  <a:gd name="T27" fmla="*/ 0 h 2451"/>
                  <a:gd name="T28" fmla="*/ 1 w 2186"/>
                  <a:gd name="T29" fmla="*/ 520 h 2451"/>
                  <a:gd name="T30" fmla="*/ 1 w 2186"/>
                  <a:gd name="T31" fmla="*/ 520 h 2451"/>
                  <a:gd name="T32" fmla="*/ 1 w 2186"/>
                  <a:gd name="T33" fmla="*/ 2414 h 2451"/>
                  <a:gd name="T34" fmla="*/ 1 w 2186"/>
                  <a:gd name="T35" fmla="*/ 2449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rgbClr val="FFC000"/>
              </a:solidFill>
              <a:ln w="0">
                <a:solidFill>
                  <a:srgbClr val="000000"/>
                </a:solidFill>
                <a:round/>
              </a:ln>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18" name="Rectangle 140"/>
              <p:cNvSpPr>
                <a:spLocks noChangeArrowheads="1"/>
              </p:cNvSpPr>
              <p:nvPr/>
            </p:nvSpPr>
            <p:spPr bwMode="auto">
              <a:xfrm>
                <a:off x="3848" y="1214"/>
                <a:ext cx="111" cy="8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b="1" smtClean="0">
                    <a:latin typeface="+mn-lt"/>
                    <a:ea typeface="+mn-ea"/>
                  </a:rPr>
                  <a:t>产</a:t>
                </a:r>
                <a:endParaRPr lang="en-US" altLang="zh-CN" b="1" smtClean="0">
                  <a:latin typeface="+mn-lt"/>
                  <a:ea typeface="+mn-ea"/>
                </a:endParaRPr>
              </a:p>
              <a:p>
                <a:pPr algn="ctr" eaLnBrk="0" hangingPunct="0">
                  <a:lnSpc>
                    <a:spcPct val="100000"/>
                  </a:lnSpc>
                  <a:spcBef>
                    <a:spcPct val="0"/>
                  </a:spcBef>
                  <a:buClrTx/>
                  <a:buSzTx/>
                  <a:buFontTx/>
                  <a:buNone/>
                </a:pPr>
                <a:r>
                  <a:rPr lang="zh-CN" altLang="en-US" b="1" smtClean="0">
                    <a:latin typeface="+mn-lt"/>
                    <a:ea typeface="+mn-ea"/>
                  </a:rPr>
                  <a:t>权</a:t>
                </a:r>
                <a:endParaRPr lang="zh-CN" altLang="en-US" b="1">
                  <a:latin typeface="+mn-lt"/>
                  <a:ea typeface="+mn-ea"/>
                </a:endParaRPr>
              </a:p>
              <a:p>
                <a:pPr algn="ctr" eaLnBrk="0" hangingPunct="0">
                  <a:lnSpc>
                    <a:spcPct val="100000"/>
                  </a:lnSpc>
                  <a:spcBef>
                    <a:spcPct val="0"/>
                  </a:spcBef>
                  <a:buClrTx/>
                  <a:buSzTx/>
                  <a:buFontTx/>
                  <a:buNone/>
                </a:pPr>
                <a:r>
                  <a:rPr lang="zh-CN" altLang="en-US" b="1" smtClean="0">
                    <a:latin typeface="+mn-lt"/>
                    <a:ea typeface="+mn-ea"/>
                  </a:rPr>
                  <a:t>管</a:t>
                </a:r>
                <a:endParaRPr lang="en-US" altLang="zh-CN" b="1" smtClean="0">
                  <a:latin typeface="+mn-lt"/>
                  <a:ea typeface="+mn-ea"/>
                </a:endParaRPr>
              </a:p>
              <a:p>
                <a:pPr algn="ctr" eaLnBrk="0" hangingPunct="0">
                  <a:lnSpc>
                    <a:spcPct val="100000"/>
                  </a:lnSpc>
                  <a:spcBef>
                    <a:spcPct val="0"/>
                  </a:spcBef>
                  <a:buClrTx/>
                  <a:buSzTx/>
                  <a:buFontTx/>
                  <a:buNone/>
                </a:pPr>
                <a:r>
                  <a:rPr lang="zh-CN" altLang="en-US" b="1" smtClean="0">
                    <a:latin typeface="+mn-lt"/>
                    <a:ea typeface="+mn-ea"/>
                  </a:rPr>
                  <a:t>理</a:t>
                </a:r>
                <a:endParaRPr lang="zh-CN" altLang="en-US" b="1">
                  <a:latin typeface="+mn-lt"/>
                  <a:ea typeface="+mn-ea"/>
                </a:endParaRPr>
              </a:p>
              <a:p>
                <a:pPr algn="ctr" eaLnBrk="0" hangingPunct="0">
                  <a:lnSpc>
                    <a:spcPct val="100000"/>
                  </a:lnSpc>
                  <a:spcBef>
                    <a:spcPct val="0"/>
                  </a:spcBef>
                  <a:buClrTx/>
                  <a:buSzTx/>
                  <a:buFontTx/>
                  <a:buNone/>
                </a:pPr>
                <a:r>
                  <a:rPr lang="zh-CN" altLang="en-US" b="1" smtClean="0">
                    <a:latin typeface="+mn-lt"/>
                    <a:ea typeface="+mn-ea"/>
                  </a:rPr>
                  <a:t>系</a:t>
                </a:r>
                <a:endParaRPr lang="en-US" altLang="zh-CN" b="1" smtClean="0">
                  <a:latin typeface="+mn-lt"/>
                  <a:ea typeface="+mn-ea"/>
                </a:endParaRPr>
              </a:p>
              <a:p>
                <a:pPr algn="ctr" eaLnBrk="0" hangingPunct="0">
                  <a:lnSpc>
                    <a:spcPct val="100000"/>
                  </a:lnSpc>
                  <a:spcBef>
                    <a:spcPct val="0"/>
                  </a:spcBef>
                  <a:buClrTx/>
                  <a:buSzTx/>
                  <a:buFontTx/>
                  <a:buNone/>
                </a:pPr>
                <a:r>
                  <a:rPr lang="zh-CN" altLang="en-US" b="1" smtClean="0">
                    <a:latin typeface="+mn-lt"/>
                    <a:ea typeface="+mn-ea"/>
                  </a:rPr>
                  <a:t>统</a:t>
                </a:r>
                <a:endParaRPr lang="zh-CN" altLang="en-US" b="1">
                  <a:latin typeface="+mn-lt"/>
                  <a:ea typeface="+mn-ea"/>
                </a:endParaRPr>
              </a:p>
            </p:txBody>
          </p:sp>
          <p:sp>
            <p:nvSpPr>
              <p:cNvPr id="19" name="Freeform 139"/>
              <p:cNvSpPr/>
              <p:nvPr/>
            </p:nvSpPr>
            <p:spPr bwMode="auto">
              <a:xfrm>
                <a:off x="4650" y="1016"/>
                <a:ext cx="317" cy="2641"/>
              </a:xfrm>
              <a:custGeom>
                <a:gdLst>
                  <a:gd name="T0" fmla="*/ 1 w 2186"/>
                  <a:gd name="T1" fmla="*/ 2449 h 2451"/>
                  <a:gd name="T2" fmla="*/ 23 w 2186"/>
                  <a:gd name="T3" fmla="*/ 2635 h 2451"/>
                  <a:gd name="T4" fmla="*/ 26 w 2186"/>
                  <a:gd name="T5" fmla="*/ 2635 h 2451"/>
                  <a:gd name="T6" fmla="*/ 30 w 2186"/>
                  <a:gd name="T7" fmla="*/ 2632 h 2451"/>
                  <a:gd name="T8" fmla="*/ 30 w 2186"/>
                  <a:gd name="T9" fmla="*/ 2632 h 2451"/>
                  <a:gd name="T10" fmla="*/ 287 w 2186"/>
                  <a:gd name="T11" fmla="*/ 2632 h 2451"/>
                  <a:gd name="T12" fmla="*/ 292 w 2186"/>
                  <a:gd name="T13" fmla="*/ 2635 h 2451"/>
                  <a:gd name="T14" fmla="*/ 317 w 2186"/>
                  <a:gd name="T15" fmla="*/ 2473 h 2451"/>
                  <a:gd name="T16" fmla="*/ 317 w 2186"/>
                  <a:gd name="T17" fmla="*/ 2449 h 2451"/>
                  <a:gd name="T18" fmla="*/ 317 w 2186"/>
                  <a:gd name="T19" fmla="*/ 2414 h 2451"/>
                  <a:gd name="T20" fmla="*/ 317 w 2186"/>
                  <a:gd name="T21" fmla="*/ 2414 h 2451"/>
                  <a:gd name="T22" fmla="*/ 317 w 2186"/>
                  <a:gd name="T23" fmla="*/ 520 h 2451"/>
                  <a:gd name="T24" fmla="*/ 247 w 2186"/>
                  <a:gd name="T25" fmla="*/ 0 h 2451"/>
                  <a:gd name="T26" fmla="*/ 71 w 2186"/>
                  <a:gd name="T27" fmla="*/ 0 h 2451"/>
                  <a:gd name="T28" fmla="*/ 1 w 2186"/>
                  <a:gd name="T29" fmla="*/ 520 h 2451"/>
                  <a:gd name="T30" fmla="*/ 1 w 2186"/>
                  <a:gd name="T31" fmla="*/ 520 h 2451"/>
                  <a:gd name="T32" fmla="*/ 1 w 2186"/>
                  <a:gd name="T33" fmla="*/ 2414 h 2451"/>
                  <a:gd name="T34" fmla="*/ 1 w 2186"/>
                  <a:gd name="T35" fmla="*/ 2449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rgbClr val="FFC000"/>
              </a:solidFill>
              <a:ln w="0">
                <a:solidFill>
                  <a:srgbClr val="000000"/>
                </a:solidFill>
                <a:round/>
              </a:ln>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20" name="Rectangle 140"/>
              <p:cNvSpPr>
                <a:spLocks noChangeArrowheads="1"/>
              </p:cNvSpPr>
              <p:nvPr/>
            </p:nvSpPr>
            <p:spPr bwMode="auto">
              <a:xfrm>
                <a:off x="4699" y="1344"/>
                <a:ext cx="223" cy="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b="1">
                    <a:latin typeface="+mn-lt"/>
                    <a:ea typeface="+mn-ea"/>
                  </a:rPr>
                  <a:t>统一</a:t>
                </a:r>
              </a:p>
              <a:p>
                <a:pPr algn="ctr" eaLnBrk="0" hangingPunct="0">
                  <a:lnSpc>
                    <a:spcPct val="100000"/>
                  </a:lnSpc>
                  <a:spcBef>
                    <a:spcPct val="0"/>
                  </a:spcBef>
                  <a:buClrTx/>
                  <a:buSzTx/>
                  <a:buFontTx/>
                  <a:buNone/>
                </a:pPr>
                <a:r>
                  <a:rPr lang="zh-CN" altLang="en-US" b="1">
                    <a:latin typeface="+mn-lt"/>
                    <a:ea typeface="+mn-ea"/>
                  </a:rPr>
                  <a:t>用户</a:t>
                </a:r>
              </a:p>
              <a:p>
                <a:pPr algn="ctr" eaLnBrk="0" hangingPunct="0">
                  <a:lnSpc>
                    <a:spcPct val="100000"/>
                  </a:lnSpc>
                  <a:spcBef>
                    <a:spcPct val="0"/>
                  </a:spcBef>
                  <a:buClrTx/>
                  <a:buSzTx/>
                  <a:buFontTx/>
                  <a:buNone/>
                </a:pPr>
                <a:r>
                  <a:rPr lang="zh-CN" altLang="en-US" b="1">
                    <a:latin typeface="+mn-lt"/>
                    <a:ea typeface="+mn-ea"/>
                  </a:rPr>
                  <a:t>与</a:t>
                </a:r>
              </a:p>
              <a:p>
                <a:pPr algn="ctr" eaLnBrk="0" hangingPunct="0">
                  <a:lnSpc>
                    <a:spcPct val="100000"/>
                  </a:lnSpc>
                  <a:spcBef>
                    <a:spcPct val="0"/>
                  </a:spcBef>
                  <a:buClrTx/>
                  <a:buSzTx/>
                  <a:buFontTx/>
                  <a:buNone/>
                </a:pPr>
                <a:r>
                  <a:rPr lang="zh-CN" altLang="en-US" b="1">
                    <a:latin typeface="+mn-lt"/>
                    <a:ea typeface="+mn-ea"/>
                  </a:rPr>
                  <a:t>认证</a:t>
                </a:r>
              </a:p>
            </p:txBody>
          </p:sp>
          <p:sp>
            <p:nvSpPr>
              <p:cNvPr id="21" name="Freeform 139"/>
              <p:cNvSpPr/>
              <p:nvPr/>
            </p:nvSpPr>
            <p:spPr bwMode="auto">
              <a:xfrm>
                <a:off x="748" y="1298"/>
                <a:ext cx="272" cy="2313"/>
              </a:xfrm>
              <a:custGeom>
                <a:gdLst>
                  <a:gd name="T0" fmla="*/ 1 w 2186"/>
                  <a:gd name="T1" fmla="*/ 2145 h 2451"/>
                  <a:gd name="T2" fmla="*/ 19 w 2186"/>
                  <a:gd name="T3" fmla="*/ 2307 h 2451"/>
                  <a:gd name="T4" fmla="*/ 22 w 2186"/>
                  <a:gd name="T5" fmla="*/ 2307 h 2451"/>
                  <a:gd name="T6" fmla="*/ 26 w 2186"/>
                  <a:gd name="T7" fmla="*/ 2305 h 2451"/>
                  <a:gd name="T8" fmla="*/ 26 w 2186"/>
                  <a:gd name="T9" fmla="*/ 2305 h 2451"/>
                  <a:gd name="T10" fmla="*/ 246 w 2186"/>
                  <a:gd name="T11" fmla="*/ 2305 h 2451"/>
                  <a:gd name="T12" fmla="*/ 251 w 2186"/>
                  <a:gd name="T13" fmla="*/ 2307 h 2451"/>
                  <a:gd name="T14" fmla="*/ 272 w 2186"/>
                  <a:gd name="T15" fmla="*/ 2166 h 2451"/>
                  <a:gd name="T16" fmla="*/ 272 w 2186"/>
                  <a:gd name="T17" fmla="*/ 2145 h 2451"/>
                  <a:gd name="T18" fmla="*/ 272 w 2186"/>
                  <a:gd name="T19" fmla="*/ 2114 h 2451"/>
                  <a:gd name="T20" fmla="*/ 272 w 2186"/>
                  <a:gd name="T21" fmla="*/ 2114 h 2451"/>
                  <a:gd name="T22" fmla="*/ 272 w 2186"/>
                  <a:gd name="T23" fmla="*/ 456 h 2451"/>
                  <a:gd name="T24" fmla="*/ 212 w 2186"/>
                  <a:gd name="T25" fmla="*/ 0 h 2451"/>
                  <a:gd name="T26" fmla="*/ 61 w 2186"/>
                  <a:gd name="T27" fmla="*/ 0 h 2451"/>
                  <a:gd name="T28" fmla="*/ 1 w 2186"/>
                  <a:gd name="T29" fmla="*/ 456 h 2451"/>
                  <a:gd name="T30" fmla="*/ 1 w 2186"/>
                  <a:gd name="T31" fmla="*/ 456 h 2451"/>
                  <a:gd name="T32" fmla="*/ 1 w 2186"/>
                  <a:gd name="T33" fmla="*/ 2114 h 2451"/>
                  <a:gd name="T34" fmla="*/ 1 w 2186"/>
                  <a:gd name="T35" fmla="*/ 2145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rgbClr val="FFD1BF"/>
              </a:solidFill>
              <a:ln w="0">
                <a:solidFill>
                  <a:srgbClr val="000000"/>
                </a:solidFill>
                <a:round/>
              </a:ln>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22" name="Rectangle 140"/>
              <p:cNvSpPr>
                <a:spLocks noChangeArrowheads="1"/>
              </p:cNvSpPr>
              <p:nvPr/>
            </p:nvSpPr>
            <p:spPr bwMode="auto">
              <a:xfrm>
                <a:off x="818" y="1661"/>
                <a:ext cx="111" cy="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b="1">
                    <a:latin typeface="+mn-lt"/>
                    <a:ea typeface="+mn-ea"/>
                  </a:rPr>
                  <a:t>合</a:t>
                </a:r>
              </a:p>
              <a:p>
                <a:pPr algn="ctr" eaLnBrk="0" hangingPunct="0">
                  <a:lnSpc>
                    <a:spcPct val="100000"/>
                  </a:lnSpc>
                  <a:spcBef>
                    <a:spcPct val="0"/>
                  </a:spcBef>
                  <a:buClrTx/>
                  <a:buSzTx/>
                  <a:buFontTx/>
                  <a:buNone/>
                </a:pPr>
                <a:r>
                  <a:rPr lang="zh-CN" altLang="en-US" b="1">
                    <a:latin typeface="+mn-lt"/>
                    <a:ea typeface="+mn-ea"/>
                  </a:rPr>
                  <a:t>并</a:t>
                </a:r>
              </a:p>
              <a:p>
                <a:pPr algn="ctr" eaLnBrk="0" hangingPunct="0">
                  <a:lnSpc>
                    <a:spcPct val="100000"/>
                  </a:lnSpc>
                  <a:spcBef>
                    <a:spcPct val="0"/>
                  </a:spcBef>
                  <a:buClrTx/>
                  <a:buSzTx/>
                  <a:buFontTx/>
                  <a:buNone/>
                </a:pPr>
                <a:r>
                  <a:rPr lang="zh-CN" altLang="en-US" b="1">
                    <a:latin typeface="+mn-lt"/>
                    <a:ea typeface="+mn-ea"/>
                  </a:rPr>
                  <a:t>报</a:t>
                </a:r>
              </a:p>
              <a:p>
                <a:pPr algn="ctr" eaLnBrk="0" hangingPunct="0">
                  <a:lnSpc>
                    <a:spcPct val="100000"/>
                  </a:lnSpc>
                  <a:spcBef>
                    <a:spcPct val="0"/>
                  </a:spcBef>
                  <a:buClrTx/>
                  <a:buSzTx/>
                  <a:buFontTx/>
                  <a:buNone/>
                </a:pPr>
                <a:r>
                  <a:rPr lang="zh-CN" altLang="en-US" b="1">
                    <a:latin typeface="+mn-lt"/>
                    <a:ea typeface="+mn-ea"/>
                  </a:rPr>
                  <a:t>表</a:t>
                </a:r>
              </a:p>
              <a:p>
                <a:pPr algn="ctr" eaLnBrk="0" hangingPunct="0">
                  <a:lnSpc>
                    <a:spcPct val="100000"/>
                  </a:lnSpc>
                  <a:spcBef>
                    <a:spcPct val="0"/>
                  </a:spcBef>
                  <a:buClrTx/>
                  <a:buSzTx/>
                  <a:buFontTx/>
                  <a:buNone/>
                </a:pPr>
                <a:endParaRPr lang="en-US" altLang="zh-CN" b="1">
                  <a:latin typeface="+mn-lt"/>
                  <a:ea typeface="+mn-ea"/>
                </a:endParaRPr>
              </a:p>
            </p:txBody>
          </p:sp>
          <p:sp>
            <p:nvSpPr>
              <p:cNvPr id="23" name="Freeform 139"/>
              <p:cNvSpPr/>
              <p:nvPr/>
            </p:nvSpPr>
            <p:spPr bwMode="auto">
              <a:xfrm>
                <a:off x="3289" y="1016"/>
                <a:ext cx="317" cy="2630"/>
              </a:xfrm>
              <a:custGeom>
                <a:gdLst>
                  <a:gd name="T0" fmla="*/ 1 w 2186"/>
                  <a:gd name="T1" fmla="*/ 2439 h 2451"/>
                  <a:gd name="T2" fmla="*/ 23 w 2186"/>
                  <a:gd name="T3" fmla="*/ 2624 h 2451"/>
                  <a:gd name="T4" fmla="*/ 26 w 2186"/>
                  <a:gd name="T5" fmla="*/ 2624 h 2451"/>
                  <a:gd name="T6" fmla="*/ 30 w 2186"/>
                  <a:gd name="T7" fmla="*/ 2621 h 2451"/>
                  <a:gd name="T8" fmla="*/ 30 w 2186"/>
                  <a:gd name="T9" fmla="*/ 2621 h 2451"/>
                  <a:gd name="T10" fmla="*/ 287 w 2186"/>
                  <a:gd name="T11" fmla="*/ 2621 h 2451"/>
                  <a:gd name="T12" fmla="*/ 292 w 2186"/>
                  <a:gd name="T13" fmla="*/ 2624 h 2451"/>
                  <a:gd name="T14" fmla="*/ 317 w 2186"/>
                  <a:gd name="T15" fmla="*/ 2463 h 2451"/>
                  <a:gd name="T16" fmla="*/ 317 w 2186"/>
                  <a:gd name="T17" fmla="*/ 2439 h 2451"/>
                  <a:gd name="T18" fmla="*/ 317 w 2186"/>
                  <a:gd name="T19" fmla="*/ 2404 h 2451"/>
                  <a:gd name="T20" fmla="*/ 317 w 2186"/>
                  <a:gd name="T21" fmla="*/ 2404 h 2451"/>
                  <a:gd name="T22" fmla="*/ 317 w 2186"/>
                  <a:gd name="T23" fmla="*/ 518 h 2451"/>
                  <a:gd name="T24" fmla="*/ 247 w 2186"/>
                  <a:gd name="T25" fmla="*/ 0 h 2451"/>
                  <a:gd name="T26" fmla="*/ 71 w 2186"/>
                  <a:gd name="T27" fmla="*/ 0 h 2451"/>
                  <a:gd name="T28" fmla="*/ 1 w 2186"/>
                  <a:gd name="T29" fmla="*/ 518 h 2451"/>
                  <a:gd name="T30" fmla="*/ 1 w 2186"/>
                  <a:gd name="T31" fmla="*/ 518 h 2451"/>
                  <a:gd name="T32" fmla="*/ 1 w 2186"/>
                  <a:gd name="T33" fmla="*/ 2404 h 2451"/>
                  <a:gd name="T34" fmla="*/ 1 w 2186"/>
                  <a:gd name="T35" fmla="*/ 2439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rgbClr val="FFC000"/>
              </a:solidFill>
              <a:ln w="0">
                <a:solidFill>
                  <a:srgbClr val="000000"/>
                </a:solidFill>
                <a:round/>
              </a:ln>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24" name="Rectangle 140"/>
              <p:cNvSpPr>
                <a:spLocks noChangeArrowheads="1"/>
              </p:cNvSpPr>
              <p:nvPr/>
            </p:nvSpPr>
            <p:spPr bwMode="auto">
              <a:xfrm>
                <a:off x="3399" y="1214"/>
                <a:ext cx="111" cy="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b="1" smtClean="0">
                    <a:latin typeface="+mn-lt"/>
                    <a:ea typeface="+mn-ea"/>
                  </a:rPr>
                  <a:t>人</a:t>
                </a:r>
                <a:endParaRPr lang="en-US" altLang="zh-CN" b="1" smtClean="0">
                  <a:latin typeface="+mn-lt"/>
                  <a:ea typeface="+mn-ea"/>
                </a:endParaRPr>
              </a:p>
              <a:p>
                <a:pPr algn="ctr" eaLnBrk="0" hangingPunct="0">
                  <a:lnSpc>
                    <a:spcPct val="100000"/>
                  </a:lnSpc>
                  <a:spcBef>
                    <a:spcPct val="0"/>
                  </a:spcBef>
                  <a:buClrTx/>
                  <a:buSzTx/>
                  <a:buFontTx/>
                  <a:buNone/>
                </a:pPr>
                <a:r>
                  <a:rPr lang="zh-CN" altLang="en-US" b="1" smtClean="0">
                    <a:latin typeface="+mn-lt"/>
                    <a:ea typeface="+mn-ea"/>
                  </a:rPr>
                  <a:t>力</a:t>
                </a:r>
                <a:endParaRPr lang="zh-CN" altLang="en-US" b="1">
                  <a:latin typeface="+mn-lt"/>
                  <a:ea typeface="+mn-ea"/>
                </a:endParaRPr>
              </a:p>
              <a:p>
                <a:pPr algn="ctr" eaLnBrk="0" hangingPunct="0">
                  <a:lnSpc>
                    <a:spcPct val="100000"/>
                  </a:lnSpc>
                  <a:spcBef>
                    <a:spcPct val="0"/>
                  </a:spcBef>
                  <a:buClrTx/>
                  <a:buSzTx/>
                  <a:buFontTx/>
                  <a:buNone/>
                </a:pPr>
                <a:r>
                  <a:rPr lang="zh-CN" altLang="en-US" b="1" smtClean="0">
                    <a:latin typeface="+mn-lt"/>
                    <a:ea typeface="+mn-ea"/>
                  </a:rPr>
                  <a:t>资</a:t>
                </a:r>
                <a:endParaRPr lang="en-US" altLang="zh-CN" b="1" smtClean="0">
                  <a:latin typeface="+mn-lt"/>
                  <a:ea typeface="+mn-ea"/>
                </a:endParaRPr>
              </a:p>
              <a:p>
                <a:pPr algn="ctr" eaLnBrk="0" hangingPunct="0">
                  <a:lnSpc>
                    <a:spcPct val="100000"/>
                  </a:lnSpc>
                  <a:spcBef>
                    <a:spcPct val="0"/>
                  </a:spcBef>
                  <a:buClrTx/>
                  <a:buSzTx/>
                  <a:buFontTx/>
                  <a:buNone/>
                </a:pPr>
                <a:r>
                  <a:rPr lang="zh-CN" altLang="en-US" b="1" smtClean="0">
                    <a:latin typeface="+mn-lt"/>
                    <a:ea typeface="+mn-ea"/>
                  </a:rPr>
                  <a:t>源</a:t>
                </a:r>
                <a:endParaRPr lang="zh-CN" altLang="en-US" b="1">
                  <a:latin typeface="+mn-lt"/>
                  <a:ea typeface="+mn-ea"/>
                </a:endParaRPr>
              </a:p>
              <a:p>
                <a:pPr algn="ctr" eaLnBrk="0" hangingPunct="0">
                  <a:lnSpc>
                    <a:spcPct val="100000"/>
                  </a:lnSpc>
                  <a:spcBef>
                    <a:spcPct val="0"/>
                  </a:spcBef>
                  <a:buClrTx/>
                  <a:buSzTx/>
                  <a:buFontTx/>
                  <a:buNone/>
                </a:pPr>
                <a:r>
                  <a:rPr lang="zh-CN" altLang="en-US" b="1" smtClean="0">
                    <a:latin typeface="+mn-lt"/>
                    <a:ea typeface="+mn-ea"/>
                  </a:rPr>
                  <a:t>系</a:t>
                </a:r>
                <a:endParaRPr lang="en-US" altLang="zh-CN" b="1" smtClean="0">
                  <a:latin typeface="+mn-lt"/>
                  <a:ea typeface="+mn-ea"/>
                </a:endParaRPr>
              </a:p>
              <a:p>
                <a:pPr algn="ctr" eaLnBrk="0" hangingPunct="0">
                  <a:lnSpc>
                    <a:spcPct val="100000"/>
                  </a:lnSpc>
                  <a:spcBef>
                    <a:spcPct val="0"/>
                  </a:spcBef>
                  <a:buClrTx/>
                  <a:buSzTx/>
                  <a:buFontTx/>
                  <a:buNone/>
                </a:pPr>
                <a:r>
                  <a:rPr lang="zh-CN" altLang="en-US" b="1" smtClean="0">
                    <a:latin typeface="+mn-lt"/>
                    <a:ea typeface="+mn-ea"/>
                  </a:rPr>
                  <a:t>统</a:t>
                </a:r>
                <a:endParaRPr lang="zh-CN" altLang="en-US" b="1">
                  <a:latin typeface="+mn-lt"/>
                  <a:ea typeface="+mn-ea"/>
                </a:endParaRPr>
              </a:p>
              <a:p>
                <a:pPr algn="ctr" eaLnBrk="0" hangingPunct="0">
                  <a:lnSpc>
                    <a:spcPct val="100000"/>
                  </a:lnSpc>
                  <a:spcBef>
                    <a:spcPct val="0"/>
                  </a:spcBef>
                  <a:buClrTx/>
                  <a:buSzTx/>
                  <a:buFontTx/>
                  <a:buNone/>
                </a:pPr>
                <a:endParaRPr lang="en-US" altLang="zh-CN" b="1">
                  <a:latin typeface="+mn-lt"/>
                  <a:ea typeface="+mn-ea"/>
                </a:endParaRPr>
              </a:p>
            </p:txBody>
          </p:sp>
          <p:sp>
            <p:nvSpPr>
              <p:cNvPr id="25" name="Freeform 139"/>
              <p:cNvSpPr/>
              <p:nvPr/>
            </p:nvSpPr>
            <p:spPr bwMode="auto">
              <a:xfrm>
                <a:off x="2382" y="1016"/>
                <a:ext cx="317" cy="2630"/>
              </a:xfrm>
              <a:custGeom>
                <a:gdLst>
                  <a:gd name="T0" fmla="*/ 1 w 2186"/>
                  <a:gd name="T1" fmla="*/ 2439 h 2451"/>
                  <a:gd name="T2" fmla="*/ 23 w 2186"/>
                  <a:gd name="T3" fmla="*/ 2624 h 2451"/>
                  <a:gd name="T4" fmla="*/ 26 w 2186"/>
                  <a:gd name="T5" fmla="*/ 2624 h 2451"/>
                  <a:gd name="T6" fmla="*/ 30 w 2186"/>
                  <a:gd name="T7" fmla="*/ 2621 h 2451"/>
                  <a:gd name="T8" fmla="*/ 30 w 2186"/>
                  <a:gd name="T9" fmla="*/ 2621 h 2451"/>
                  <a:gd name="T10" fmla="*/ 287 w 2186"/>
                  <a:gd name="T11" fmla="*/ 2621 h 2451"/>
                  <a:gd name="T12" fmla="*/ 292 w 2186"/>
                  <a:gd name="T13" fmla="*/ 2624 h 2451"/>
                  <a:gd name="T14" fmla="*/ 317 w 2186"/>
                  <a:gd name="T15" fmla="*/ 2463 h 2451"/>
                  <a:gd name="T16" fmla="*/ 317 w 2186"/>
                  <a:gd name="T17" fmla="*/ 2439 h 2451"/>
                  <a:gd name="T18" fmla="*/ 317 w 2186"/>
                  <a:gd name="T19" fmla="*/ 2404 h 2451"/>
                  <a:gd name="T20" fmla="*/ 317 w 2186"/>
                  <a:gd name="T21" fmla="*/ 2404 h 2451"/>
                  <a:gd name="T22" fmla="*/ 317 w 2186"/>
                  <a:gd name="T23" fmla="*/ 518 h 2451"/>
                  <a:gd name="T24" fmla="*/ 247 w 2186"/>
                  <a:gd name="T25" fmla="*/ 0 h 2451"/>
                  <a:gd name="T26" fmla="*/ 71 w 2186"/>
                  <a:gd name="T27" fmla="*/ 0 h 2451"/>
                  <a:gd name="T28" fmla="*/ 1 w 2186"/>
                  <a:gd name="T29" fmla="*/ 518 h 2451"/>
                  <a:gd name="T30" fmla="*/ 1 w 2186"/>
                  <a:gd name="T31" fmla="*/ 518 h 2451"/>
                  <a:gd name="T32" fmla="*/ 1 w 2186"/>
                  <a:gd name="T33" fmla="*/ 2404 h 2451"/>
                  <a:gd name="T34" fmla="*/ 1 w 2186"/>
                  <a:gd name="T35" fmla="*/ 2439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chemeClr val="bg2"/>
              </a:solidFill>
              <a:ln w="0">
                <a:solidFill>
                  <a:srgbClr val="000000"/>
                </a:solidFill>
                <a:round/>
              </a:ln>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solidFill>
                    <a:schemeClr val="bg1"/>
                  </a:solidFill>
                  <a:latin typeface="+mn-lt"/>
                  <a:ea typeface="+mn-ea"/>
                </a:endParaRPr>
              </a:p>
            </p:txBody>
          </p:sp>
          <p:sp>
            <p:nvSpPr>
              <p:cNvPr id="26" name="Rectangle 140"/>
              <p:cNvSpPr>
                <a:spLocks noChangeArrowheads="1"/>
              </p:cNvSpPr>
              <p:nvPr/>
            </p:nvSpPr>
            <p:spPr bwMode="auto">
              <a:xfrm>
                <a:off x="2430" y="1363"/>
                <a:ext cx="223" cy="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b="1">
                    <a:solidFill>
                      <a:schemeClr val="bg1"/>
                    </a:solidFill>
                    <a:latin typeface="+mn-lt"/>
                    <a:ea typeface="+mn-ea"/>
                  </a:rPr>
                  <a:t>综合</a:t>
                </a:r>
              </a:p>
              <a:p>
                <a:pPr algn="ctr" eaLnBrk="0" hangingPunct="0">
                  <a:lnSpc>
                    <a:spcPct val="100000"/>
                  </a:lnSpc>
                  <a:spcBef>
                    <a:spcPct val="0"/>
                  </a:spcBef>
                  <a:buClrTx/>
                  <a:buSzTx/>
                  <a:buFontTx/>
                  <a:buNone/>
                </a:pPr>
                <a:r>
                  <a:rPr lang="zh-CN" altLang="en-US" b="1">
                    <a:solidFill>
                      <a:schemeClr val="bg1"/>
                    </a:solidFill>
                    <a:latin typeface="+mn-lt"/>
                    <a:ea typeface="+mn-ea"/>
                  </a:rPr>
                  <a:t>办公</a:t>
                </a:r>
              </a:p>
              <a:p>
                <a:pPr algn="ctr" eaLnBrk="0" hangingPunct="0">
                  <a:lnSpc>
                    <a:spcPct val="100000"/>
                  </a:lnSpc>
                  <a:spcBef>
                    <a:spcPct val="0"/>
                  </a:spcBef>
                  <a:buClrTx/>
                  <a:buSzTx/>
                  <a:buFontTx/>
                  <a:buNone/>
                </a:pPr>
                <a:r>
                  <a:rPr lang="zh-CN" altLang="en-US" b="1">
                    <a:solidFill>
                      <a:schemeClr val="bg1"/>
                    </a:solidFill>
                    <a:latin typeface="+mn-lt"/>
                    <a:ea typeface="+mn-ea"/>
                  </a:rPr>
                  <a:t>系统</a:t>
                </a:r>
              </a:p>
              <a:p>
                <a:pPr algn="ctr" eaLnBrk="0" hangingPunct="0">
                  <a:lnSpc>
                    <a:spcPct val="100000"/>
                  </a:lnSpc>
                  <a:spcBef>
                    <a:spcPct val="0"/>
                  </a:spcBef>
                  <a:buClrTx/>
                  <a:buSzTx/>
                  <a:buFontTx/>
                  <a:buNone/>
                </a:pPr>
                <a:r>
                  <a:rPr lang="en-US" altLang="zh-CN" b="1">
                    <a:solidFill>
                      <a:schemeClr val="bg1"/>
                    </a:solidFill>
                    <a:latin typeface="+mn-lt"/>
                    <a:ea typeface="+mn-ea"/>
                  </a:rPr>
                  <a:t>3.0</a:t>
                </a:r>
              </a:p>
              <a:p>
                <a:pPr algn="ctr" eaLnBrk="0" hangingPunct="0">
                  <a:lnSpc>
                    <a:spcPct val="100000"/>
                  </a:lnSpc>
                  <a:spcBef>
                    <a:spcPct val="0"/>
                  </a:spcBef>
                  <a:buClrTx/>
                  <a:buSzTx/>
                  <a:buFontTx/>
                  <a:buNone/>
                </a:pPr>
                <a:endParaRPr lang="en-US" altLang="zh-CN" b="1">
                  <a:solidFill>
                    <a:schemeClr val="bg1"/>
                  </a:solidFill>
                  <a:latin typeface="+mn-lt"/>
                  <a:ea typeface="+mn-ea"/>
                </a:endParaRPr>
              </a:p>
            </p:txBody>
          </p:sp>
          <p:sp>
            <p:nvSpPr>
              <p:cNvPr id="27" name="Freeform 139"/>
              <p:cNvSpPr/>
              <p:nvPr/>
            </p:nvSpPr>
            <p:spPr bwMode="auto">
              <a:xfrm>
                <a:off x="2835" y="1026"/>
                <a:ext cx="317" cy="2631"/>
              </a:xfrm>
              <a:custGeom>
                <a:gdLst>
                  <a:gd name="T0" fmla="*/ 1 w 2186"/>
                  <a:gd name="T1" fmla="*/ 2440 h 2451"/>
                  <a:gd name="T2" fmla="*/ 23 w 2186"/>
                  <a:gd name="T3" fmla="*/ 2625 h 2451"/>
                  <a:gd name="T4" fmla="*/ 26 w 2186"/>
                  <a:gd name="T5" fmla="*/ 2625 h 2451"/>
                  <a:gd name="T6" fmla="*/ 30 w 2186"/>
                  <a:gd name="T7" fmla="*/ 2622 h 2451"/>
                  <a:gd name="T8" fmla="*/ 30 w 2186"/>
                  <a:gd name="T9" fmla="*/ 2622 h 2451"/>
                  <a:gd name="T10" fmla="*/ 287 w 2186"/>
                  <a:gd name="T11" fmla="*/ 2622 h 2451"/>
                  <a:gd name="T12" fmla="*/ 292 w 2186"/>
                  <a:gd name="T13" fmla="*/ 2625 h 2451"/>
                  <a:gd name="T14" fmla="*/ 317 w 2186"/>
                  <a:gd name="T15" fmla="*/ 2464 h 2451"/>
                  <a:gd name="T16" fmla="*/ 317 w 2186"/>
                  <a:gd name="T17" fmla="*/ 2440 h 2451"/>
                  <a:gd name="T18" fmla="*/ 317 w 2186"/>
                  <a:gd name="T19" fmla="*/ 2405 h 2451"/>
                  <a:gd name="T20" fmla="*/ 317 w 2186"/>
                  <a:gd name="T21" fmla="*/ 2405 h 2451"/>
                  <a:gd name="T22" fmla="*/ 317 w 2186"/>
                  <a:gd name="T23" fmla="*/ 518 h 2451"/>
                  <a:gd name="T24" fmla="*/ 247 w 2186"/>
                  <a:gd name="T25" fmla="*/ 0 h 2451"/>
                  <a:gd name="T26" fmla="*/ 71 w 2186"/>
                  <a:gd name="T27" fmla="*/ 0 h 2451"/>
                  <a:gd name="T28" fmla="*/ 1 w 2186"/>
                  <a:gd name="T29" fmla="*/ 518 h 2451"/>
                  <a:gd name="T30" fmla="*/ 1 w 2186"/>
                  <a:gd name="T31" fmla="*/ 518 h 2451"/>
                  <a:gd name="T32" fmla="*/ 1 w 2186"/>
                  <a:gd name="T33" fmla="*/ 2405 h 2451"/>
                  <a:gd name="T34" fmla="*/ 1 w 2186"/>
                  <a:gd name="T35" fmla="*/ 2440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rgbClr val="FFC000"/>
              </a:solidFill>
              <a:ln w="0">
                <a:solidFill>
                  <a:srgbClr val="000000"/>
                </a:solidFill>
                <a:round/>
              </a:ln>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28" name="Rectangle 140"/>
              <p:cNvSpPr>
                <a:spLocks noChangeArrowheads="1"/>
              </p:cNvSpPr>
              <p:nvPr/>
            </p:nvSpPr>
            <p:spPr bwMode="auto">
              <a:xfrm>
                <a:off x="2882" y="1207"/>
                <a:ext cx="259" cy="1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r>
                  <a:rPr lang="zh-CN" altLang="en-US" b="1">
                    <a:latin typeface="+mn-lt"/>
                    <a:ea typeface="+mn-ea"/>
                  </a:rPr>
                  <a:t>集团</a:t>
                </a:r>
              </a:p>
              <a:p>
                <a:pPr algn="ctr"/>
                <a:r>
                  <a:rPr lang="zh-CN" altLang="en-US" b="1">
                    <a:latin typeface="+mn-lt"/>
                    <a:ea typeface="+mn-ea"/>
                  </a:rPr>
                  <a:t>综合</a:t>
                </a:r>
              </a:p>
              <a:p>
                <a:pPr algn="ctr"/>
                <a:r>
                  <a:rPr lang="zh-CN" altLang="en-US" b="1">
                    <a:latin typeface="+mn-lt"/>
                    <a:ea typeface="+mn-ea"/>
                  </a:rPr>
                  <a:t>管理</a:t>
                </a:r>
              </a:p>
              <a:p>
                <a:pPr algn="ctr"/>
                <a:r>
                  <a:rPr lang="zh-CN" altLang="en-US" b="1">
                    <a:latin typeface="+mn-lt"/>
                    <a:ea typeface="+mn-ea"/>
                  </a:rPr>
                  <a:t>信息</a:t>
                </a:r>
              </a:p>
              <a:p>
                <a:pPr algn="ctr"/>
                <a:r>
                  <a:rPr lang="zh-CN" altLang="en-US" b="1">
                    <a:latin typeface="+mn-lt"/>
                    <a:ea typeface="+mn-ea"/>
                  </a:rPr>
                  <a:t>分析</a:t>
                </a:r>
              </a:p>
              <a:p>
                <a:pPr algn="ctr"/>
                <a:r>
                  <a:rPr lang="zh-CN" altLang="en-US" b="1">
                    <a:latin typeface="+mn-lt"/>
                    <a:ea typeface="+mn-ea"/>
                  </a:rPr>
                  <a:t>与</a:t>
                </a:r>
              </a:p>
              <a:p>
                <a:pPr algn="ctr"/>
                <a:r>
                  <a:rPr lang="zh-CN" altLang="en-US" b="1">
                    <a:latin typeface="+mn-lt"/>
                    <a:ea typeface="+mn-ea"/>
                  </a:rPr>
                  <a:t>监控</a:t>
                </a:r>
              </a:p>
              <a:p>
                <a:pPr algn="ctr"/>
                <a:r>
                  <a:rPr lang="zh-CN" altLang="en-US" b="1">
                    <a:latin typeface="+mn-lt"/>
                    <a:ea typeface="+mn-ea"/>
                  </a:rPr>
                  <a:t>平台</a:t>
                </a:r>
              </a:p>
              <a:p>
                <a:pPr algn="ctr"/>
                <a:r>
                  <a:rPr lang="zh-CN" altLang="en-US" b="1">
                    <a:latin typeface="+mn-lt"/>
                    <a:ea typeface="+mn-ea"/>
                  </a:rPr>
                  <a:t>（</a:t>
                </a:r>
                <a:r>
                  <a:rPr lang="en-US" altLang="zh-CN" b="1">
                    <a:latin typeface="+mn-lt"/>
                    <a:ea typeface="+mn-ea"/>
                  </a:rPr>
                  <a:t>BI)</a:t>
                </a:r>
              </a:p>
              <a:p>
                <a:pPr algn="ctr"/>
                <a:endParaRPr lang="en-US" altLang="zh-CN" b="1">
                  <a:latin typeface="+mn-lt"/>
                  <a:ea typeface="+mn-ea"/>
                </a:endParaRPr>
              </a:p>
            </p:txBody>
          </p:sp>
          <p:sp>
            <p:nvSpPr>
              <p:cNvPr id="29" name="Freeform 139"/>
              <p:cNvSpPr/>
              <p:nvPr/>
            </p:nvSpPr>
            <p:spPr bwMode="auto">
              <a:xfrm>
                <a:off x="4196" y="1027"/>
                <a:ext cx="317" cy="2630"/>
              </a:xfrm>
              <a:custGeom>
                <a:gdLst>
                  <a:gd name="T0" fmla="*/ 1 w 2186"/>
                  <a:gd name="T1" fmla="*/ 2439 h 2451"/>
                  <a:gd name="T2" fmla="*/ 23 w 2186"/>
                  <a:gd name="T3" fmla="*/ 2624 h 2451"/>
                  <a:gd name="T4" fmla="*/ 26 w 2186"/>
                  <a:gd name="T5" fmla="*/ 2624 h 2451"/>
                  <a:gd name="T6" fmla="*/ 30 w 2186"/>
                  <a:gd name="T7" fmla="*/ 2621 h 2451"/>
                  <a:gd name="T8" fmla="*/ 30 w 2186"/>
                  <a:gd name="T9" fmla="*/ 2621 h 2451"/>
                  <a:gd name="T10" fmla="*/ 287 w 2186"/>
                  <a:gd name="T11" fmla="*/ 2621 h 2451"/>
                  <a:gd name="T12" fmla="*/ 292 w 2186"/>
                  <a:gd name="T13" fmla="*/ 2624 h 2451"/>
                  <a:gd name="T14" fmla="*/ 317 w 2186"/>
                  <a:gd name="T15" fmla="*/ 2463 h 2451"/>
                  <a:gd name="T16" fmla="*/ 317 w 2186"/>
                  <a:gd name="T17" fmla="*/ 2439 h 2451"/>
                  <a:gd name="T18" fmla="*/ 317 w 2186"/>
                  <a:gd name="T19" fmla="*/ 2404 h 2451"/>
                  <a:gd name="T20" fmla="*/ 317 w 2186"/>
                  <a:gd name="T21" fmla="*/ 2404 h 2451"/>
                  <a:gd name="T22" fmla="*/ 317 w 2186"/>
                  <a:gd name="T23" fmla="*/ 518 h 2451"/>
                  <a:gd name="T24" fmla="*/ 247 w 2186"/>
                  <a:gd name="T25" fmla="*/ 0 h 2451"/>
                  <a:gd name="T26" fmla="*/ 71 w 2186"/>
                  <a:gd name="T27" fmla="*/ 0 h 2451"/>
                  <a:gd name="T28" fmla="*/ 1 w 2186"/>
                  <a:gd name="T29" fmla="*/ 518 h 2451"/>
                  <a:gd name="T30" fmla="*/ 1 w 2186"/>
                  <a:gd name="T31" fmla="*/ 518 h 2451"/>
                  <a:gd name="T32" fmla="*/ 1 w 2186"/>
                  <a:gd name="T33" fmla="*/ 2404 h 2451"/>
                  <a:gd name="T34" fmla="*/ 1 w 2186"/>
                  <a:gd name="T35" fmla="*/ 2439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rgbClr val="FFC000"/>
              </a:solidFill>
              <a:ln w="0">
                <a:solidFill>
                  <a:srgbClr val="000000"/>
                </a:solidFill>
                <a:round/>
              </a:ln>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30" name="Rectangle 140"/>
              <p:cNvSpPr>
                <a:spLocks noChangeArrowheads="1"/>
              </p:cNvSpPr>
              <p:nvPr/>
            </p:nvSpPr>
            <p:spPr bwMode="auto">
              <a:xfrm>
                <a:off x="4250" y="1354"/>
                <a:ext cx="223" cy="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b="1">
                    <a:latin typeface="+mn-lt"/>
                    <a:ea typeface="+mn-ea"/>
                  </a:rPr>
                  <a:t>安全</a:t>
                </a:r>
              </a:p>
              <a:p>
                <a:pPr algn="ctr" eaLnBrk="0" hangingPunct="0">
                  <a:lnSpc>
                    <a:spcPct val="100000"/>
                  </a:lnSpc>
                  <a:spcBef>
                    <a:spcPct val="0"/>
                  </a:spcBef>
                  <a:buClrTx/>
                  <a:buSzTx/>
                  <a:buFontTx/>
                  <a:buNone/>
                </a:pPr>
                <a:r>
                  <a:rPr lang="zh-CN" altLang="en-US" b="1">
                    <a:latin typeface="+mn-lt"/>
                    <a:ea typeface="+mn-ea"/>
                  </a:rPr>
                  <a:t>生产</a:t>
                </a:r>
              </a:p>
              <a:p>
                <a:pPr algn="ctr" eaLnBrk="0" hangingPunct="0">
                  <a:lnSpc>
                    <a:spcPct val="100000"/>
                  </a:lnSpc>
                  <a:spcBef>
                    <a:spcPct val="0"/>
                  </a:spcBef>
                  <a:buClrTx/>
                  <a:buSzTx/>
                  <a:buFontTx/>
                  <a:buNone/>
                </a:pPr>
                <a:r>
                  <a:rPr lang="zh-CN" altLang="en-US" b="1">
                    <a:latin typeface="+mn-lt"/>
                    <a:ea typeface="+mn-ea"/>
                  </a:rPr>
                  <a:t>管理</a:t>
                </a:r>
              </a:p>
              <a:p>
                <a:pPr algn="ctr" eaLnBrk="0" hangingPunct="0">
                  <a:lnSpc>
                    <a:spcPct val="100000"/>
                  </a:lnSpc>
                  <a:spcBef>
                    <a:spcPct val="0"/>
                  </a:spcBef>
                  <a:buClrTx/>
                  <a:buSzTx/>
                  <a:buFontTx/>
                  <a:buNone/>
                </a:pPr>
                <a:r>
                  <a:rPr lang="zh-CN" altLang="en-US" b="1">
                    <a:latin typeface="+mn-lt"/>
                    <a:ea typeface="+mn-ea"/>
                  </a:rPr>
                  <a:t>系统</a:t>
                </a:r>
              </a:p>
              <a:p>
                <a:pPr algn="ctr" eaLnBrk="0" hangingPunct="0">
                  <a:lnSpc>
                    <a:spcPct val="100000"/>
                  </a:lnSpc>
                  <a:spcBef>
                    <a:spcPct val="0"/>
                  </a:spcBef>
                  <a:buClrTx/>
                  <a:buSzTx/>
                  <a:buFontTx/>
                  <a:buNone/>
                </a:pPr>
                <a:endParaRPr lang="en-US" altLang="zh-CN" b="1">
                  <a:latin typeface="+mn-lt"/>
                  <a:ea typeface="+mn-ea"/>
                </a:endParaRPr>
              </a:p>
            </p:txBody>
          </p:sp>
          <p:sp>
            <p:nvSpPr>
              <p:cNvPr id="31" name="Freeform 139"/>
              <p:cNvSpPr/>
              <p:nvPr/>
            </p:nvSpPr>
            <p:spPr bwMode="auto">
              <a:xfrm>
                <a:off x="1111" y="1298"/>
                <a:ext cx="272" cy="2313"/>
              </a:xfrm>
              <a:custGeom>
                <a:gdLst>
                  <a:gd name="T0" fmla="*/ 1 w 2186"/>
                  <a:gd name="T1" fmla="*/ 2145 h 2451"/>
                  <a:gd name="T2" fmla="*/ 19 w 2186"/>
                  <a:gd name="T3" fmla="*/ 2307 h 2451"/>
                  <a:gd name="T4" fmla="*/ 22 w 2186"/>
                  <a:gd name="T5" fmla="*/ 2307 h 2451"/>
                  <a:gd name="T6" fmla="*/ 26 w 2186"/>
                  <a:gd name="T7" fmla="*/ 2305 h 2451"/>
                  <a:gd name="T8" fmla="*/ 26 w 2186"/>
                  <a:gd name="T9" fmla="*/ 2305 h 2451"/>
                  <a:gd name="T10" fmla="*/ 246 w 2186"/>
                  <a:gd name="T11" fmla="*/ 2305 h 2451"/>
                  <a:gd name="T12" fmla="*/ 251 w 2186"/>
                  <a:gd name="T13" fmla="*/ 2307 h 2451"/>
                  <a:gd name="T14" fmla="*/ 272 w 2186"/>
                  <a:gd name="T15" fmla="*/ 2166 h 2451"/>
                  <a:gd name="T16" fmla="*/ 272 w 2186"/>
                  <a:gd name="T17" fmla="*/ 2145 h 2451"/>
                  <a:gd name="T18" fmla="*/ 272 w 2186"/>
                  <a:gd name="T19" fmla="*/ 2114 h 2451"/>
                  <a:gd name="T20" fmla="*/ 272 w 2186"/>
                  <a:gd name="T21" fmla="*/ 2114 h 2451"/>
                  <a:gd name="T22" fmla="*/ 272 w 2186"/>
                  <a:gd name="T23" fmla="*/ 456 h 2451"/>
                  <a:gd name="T24" fmla="*/ 212 w 2186"/>
                  <a:gd name="T25" fmla="*/ 0 h 2451"/>
                  <a:gd name="T26" fmla="*/ 61 w 2186"/>
                  <a:gd name="T27" fmla="*/ 0 h 2451"/>
                  <a:gd name="T28" fmla="*/ 1 w 2186"/>
                  <a:gd name="T29" fmla="*/ 456 h 2451"/>
                  <a:gd name="T30" fmla="*/ 1 w 2186"/>
                  <a:gd name="T31" fmla="*/ 456 h 2451"/>
                  <a:gd name="T32" fmla="*/ 1 w 2186"/>
                  <a:gd name="T33" fmla="*/ 2114 h 2451"/>
                  <a:gd name="T34" fmla="*/ 1 w 2186"/>
                  <a:gd name="T35" fmla="*/ 2145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rgbClr val="FFD1BF"/>
              </a:solidFill>
              <a:ln w="0">
                <a:solidFill>
                  <a:srgbClr val="000000"/>
                </a:solidFill>
                <a:round/>
              </a:ln>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32" name="Freeform 139"/>
              <p:cNvSpPr/>
              <p:nvPr/>
            </p:nvSpPr>
            <p:spPr bwMode="auto">
              <a:xfrm>
                <a:off x="1519" y="1298"/>
                <a:ext cx="272" cy="2313"/>
              </a:xfrm>
              <a:custGeom>
                <a:gdLst>
                  <a:gd name="T0" fmla="*/ 1 w 2186"/>
                  <a:gd name="T1" fmla="*/ 2145 h 2451"/>
                  <a:gd name="T2" fmla="*/ 19 w 2186"/>
                  <a:gd name="T3" fmla="*/ 2307 h 2451"/>
                  <a:gd name="T4" fmla="*/ 22 w 2186"/>
                  <a:gd name="T5" fmla="*/ 2307 h 2451"/>
                  <a:gd name="T6" fmla="*/ 26 w 2186"/>
                  <a:gd name="T7" fmla="*/ 2305 h 2451"/>
                  <a:gd name="T8" fmla="*/ 26 w 2186"/>
                  <a:gd name="T9" fmla="*/ 2305 h 2451"/>
                  <a:gd name="T10" fmla="*/ 246 w 2186"/>
                  <a:gd name="T11" fmla="*/ 2305 h 2451"/>
                  <a:gd name="T12" fmla="*/ 251 w 2186"/>
                  <a:gd name="T13" fmla="*/ 2307 h 2451"/>
                  <a:gd name="T14" fmla="*/ 272 w 2186"/>
                  <a:gd name="T15" fmla="*/ 2166 h 2451"/>
                  <a:gd name="T16" fmla="*/ 272 w 2186"/>
                  <a:gd name="T17" fmla="*/ 2145 h 2451"/>
                  <a:gd name="T18" fmla="*/ 272 w 2186"/>
                  <a:gd name="T19" fmla="*/ 2114 h 2451"/>
                  <a:gd name="T20" fmla="*/ 272 w 2186"/>
                  <a:gd name="T21" fmla="*/ 2114 h 2451"/>
                  <a:gd name="T22" fmla="*/ 272 w 2186"/>
                  <a:gd name="T23" fmla="*/ 456 h 2451"/>
                  <a:gd name="T24" fmla="*/ 212 w 2186"/>
                  <a:gd name="T25" fmla="*/ 0 h 2451"/>
                  <a:gd name="T26" fmla="*/ 61 w 2186"/>
                  <a:gd name="T27" fmla="*/ 0 h 2451"/>
                  <a:gd name="T28" fmla="*/ 1 w 2186"/>
                  <a:gd name="T29" fmla="*/ 456 h 2451"/>
                  <a:gd name="T30" fmla="*/ 1 w 2186"/>
                  <a:gd name="T31" fmla="*/ 456 h 2451"/>
                  <a:gd name="T32" fmla="*/ 1 w 2186"/>
                  <a:gd name="T33" fmla="*/ 2114 h 2451"/>
                  <a:gd name="T34" fmla="*/ 1 w 2186"/>
                  <a:gd name="T35" fmla="*/ 2145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rgbClr val="FFD1BF"/>
              </a:solidFill>
              <a:ln w="0">
                <a:solidFill>
                  <a:srgbClr val="000000"/>
                </a:solidFill>
                <a:round/>
              </a:ln>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33" name="Freeform 139"/>
              <p:cNvSpPr/>
              <p:nvPr/>
            </p:nvSpPr>
            <p:spPr bwMode="auto">
              <a:xfrm>
                <a:off x="1882" y="1298"/>
                <a:ext cx="272" cy="2313"/>
              </a:xfrm>
              <a:custGeom>
                <a:gdLst>
                  <a:gd name="T0" fmla="*/ 1 w 2186"/>
                  <a:gd name="T1" fmla="*/ 2145 h 2451"/>
                  <a:gd name="T2" fmla="*/ 19 w 2186"/>
                  <a:gd name="T3" fmla="*/ 2307 h 2451"/>
                  <a:gd name="T4" fmla="*/ 22 w 2186"/>
                  <a:gd name="T5" fmla="*/ 2307 h 2451"/>
                  <a:gd name="T6" fmla="*/ 26 w 2186"/>
                  <a:gd name="T7" fmla="*/ 2305 h 2451"/>
                  <a:gd name="T8" fmla="*/ 26 w 2186"/>
                  <a:gd name="T9" fmla="*/ 2305 h 2451"/>
                  <a:gd name="T10" fmla="*/ 246 w 2186"/>
                  <a:gd name="T11" fmla="*/ 2305 h 2451"/>
                  <a:gd name="T12" fmla="*/ 251 w 2186"/>
                  <a:gd name="T13" fmla="*/ 2307 h 2451"/>
                  <a:gd name="T14" fmla="*/ 272 w 2186"/>
                  <a:gd name="T15" fmla="*/ 2166 h 2451"/>
                  <a:gd name="T16" fmla="*/ 272 w 2186"/>
                  <a:gd name="T17" fmla="*/ 2145 h 2451"/>
                  <a:gd name="T18" fmla="*/ 272 w 2186"/>
                  <a:gd name="T19" fmla="*/ 2114 h 2451"/>
                  <a:gd name="T20" fmla="*/ 272 w 2186"/>
                  <a:gd name="T21" fmla="*/ 2114 h 2451"/>
                  <a:gd name="T22" fmla="*/ 272 w 2186"/>
                  <a:gd name="T23" fmla="*/ 456 h 2451"/>
                  <a:gd name="T24" fmla="*/ 212 w 2186"/>
                  <a:gd name="T25" fmla="*/ 0 h 2451"/>
                  <a:gd name="T26" fmla="*/ 61 w 2186"/>
                  <a:gd name="T27" fmla="*/ 0 h 2451"/>
                  <a:gd name="T28" fmla="*/ 1 w 2186"/>
                  <a:gd name="T29" fmla="*/ 456 h 2451"/>
                  <a:gd name="T30" fmla="*/ 1 w 2186"/>
                  <a:gd name="T31" fmla="*/ 456 h 2451"/>
                  <a:gd name="T32" fmla="*/ 1 w 2186"/>
                  <a:gd name="T33" fmla="*/ 2114 h 2451"/>
                  <a:gd name="T34" fmla="*/ 1 w 2186"/>
                  <a:gd name="T35" fmla="*/ 2145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rgbClr val="FFD1BF"/>
              </a:solidFill>
              <a:ln w="0">
                <a:solidFill>
                  <a:srgbClr val="000000"/>
                </a:solidFill>
                <a:round/>
              </a:ln>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34" name="Rectangle 140"/>
              <p:cNvSpPr>
                <a:spLocks noChangeArrowheads="1"/>
              </p:cNvSpPr>
              <p:nvPr/>
            </p:nvSpPr>
            <p:spPr bwMode="auto">
              <a:xfrm>
                <a:off x="1202" y="1661"/>
                <a:ext cx="111" cy="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b="1">
                    <a:latin typeface="+mn-lt"/>
                    <a:ea typeface="+mn-ea"/>
                  </a:rPr>
                  <a:t>债</a:t>
                </a:r>
              </a:p>
              <a:p>
                <a:pPr algn="ctr" eaLnBrk="0" hangingPunct="0">
                  <a:lnSpc>
                    <a:spcPct val="100000"/>
                  </a:lnSpc>
                  <a:spcBef>
                    <a:spcPct val="0"/>
                  </a:spcBef>
                  <a:buClrTx/>
                  <a:buSzTx/>
                  <a:buFontTx/>
                  <a:buNone/>
                </a:pPr>
                <a:r>
                  <a:rPr lang="zh-CN" altLang="en-US" b="1">
                    <a:latin typeface="+mn-lt"/>
                    <a:ea typeface="+mn-ea"/>
                  </a:rPr>
                  <a:t>务</a:t>
                </a:r>
              </a:p>
              <a:p>
                <a:pPr algn="ctr" eaLnBrk="0" hangingPunct="0">
                  <a:lnSpc>
                    <a:spcPct val="100000"/>
                  </a:lnSpc>
                  <a:spcBef>
                    <a:spcPct val="0"/>
                  </a:spcBef>
                  <a:buClrTx/>
                  <a:buSzTx/>
                  <a:buFontTx/>
                  <a:buNone/>
                </a:pPr>
                <a:r>
                  <a:rPr lang="zh-CN" altLang="en-US" b="1">
                    <a:latin typeface="+mn-lt"/>
                    <a:ea typeface="+mn-ea"/>
                  </a:rPr>
                  <a:t>管</a:t>
                </a:r>
              </a:p>
              <a:p>
                <a:pPr algn="ctr" eaLnBrk="0" hangingPunct="0">
                  <a:lnSpc>
                    <a:spcPct val="100000"/>
                  </a:lnSpc>
                  <a:spcBef>
                    <a:spcPct val="0"/>
                  </a:spcBef>
                  <a:buClrTx/>
                  <a:buSzTx/>
                  <a:buFontTx/>
                  <a:buNone/>
                </a:pPr>
                <a:r>
                  <a:rPr lang="zh-CN" altLang="en-US" b="1">
                    <a:latin typeface="+mn-lt"/>
                    <a:ea typeface="+mn-ea"/>
                  </a:rPr>
                  <a:t>理</a:t>
                </a:r>
              </a:p>
              <a:p>
                <a:pPr algn="ctr" eaLnBrk="0" hangingPunct="0">
                  <a:lnSpc>
                    <a:spcPct val="100000"/>
                  </a:lnSpc>
                  <a:spcBef>
                    <a:spcPct val="0"/>
                  </a:spcBef>
                  <a:buClrTx/>
                  <a:buSzTx/>
                  <a:buFontTx/>
                  <a:buNone/>
                </a:pPr>
                <a:endParaRPr lang="en-US" altLang="zh-CN" b="1">
                  <a:latin typeface="+mn-lt"/>
                  <a:ea typeface="+mn-ea"/>
                </a:endParaRPr>
              </a:p>
            </p:txBody>
          </p:sp>
          <p:sp>
            <p:nvSpPr>
              <p:cNvPr id="35" name="Rectangle 140"/>
              <p:cNvSpPr>
                <a:spLocks noChangeArrowheads="1"/>
              </p:cNvSpPr>
              <p:nvPr/>
            </p:nvSpPr>
            <p:spPr bwMode="auto">
              <a:xfrm>
                <a:off x="1589" y="1661"/>
                <a:ext cx="111" cy="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b="1">
                    <a:latin typeface="+mn-lt"/>
                    <a:ea typeface="+mn-ea"/>
                  </a:rPr>
                  <a:t>财</a:t>
                </a:r>
              </a:p>
              <a:p>
                <a:pPr algn="ctr" eaLnBrk="0" hangingPunct="0">
                  <a:lnSpc>
                    <a:spcPct val="100000"/>
                  </a:lnSpc>
                  <a:spcBef>
                    <a:spcPct val="0"/>
                  </a:spcBef>
                  <a:buClrTx/>
                  <a:buSzTx/>
                  <a:buFontTx/>
                  <a:buNone/>
                </a:pPr>
                <a:r>
                  <a:rPr lang="zh-CN" altLang="en-US" b="1">
                    <a:latin typeface="+mn-lt"/>
                    <a:ea typeface="+mn-ea"/>
                  </a:rPr>
                  <a:t>务</a:t>
                </a:r>
              </a:p>
              <a:p>
                <a:pPr algn="ctr" eaLnBrk="0" hangingPunct="0">
                  <a:lnSpc>
                    <a:spcPct val="100000"/>
                  </a:lnSpc>
                  <a:spcBef>
                    <a:spcPct val="0"/>
                  </a:spcBef>
                  <a:buClrTx/>
                  <a:buSzTx/>
                  <a:buFontTx/>
                  <a:buNone/>
                </a:pPr>
                <a:r>
                  <a:rPr lang="zh-CN" altLang="en-US" b="1">
                    <a:latin typeface="+mn-lt"/>
                    <a:ea typeface="+mn-ea"/>
                  </a:rPr>
                  <a:t>核</a:t>
                </a:r>
              </a:p>
              <a:p>
                <a:pPr algn="ctr" eaLnBrk="0" hangingPunct="0">
                  <a:lnSpc>
                    <a:spcPct val="100000"/>
                  </a:lnSpc>
                  <a:spcBef>
                    <a:spcPct val="0"/>
                  </a:spcBef>
                  <a:buClrTx/>
                  <a:buSzTx/>
                  <a:buFontTx/>
                  <a:buNone/>
                </a:pPr>
                <a:r>
                  <a:rPr lang="zh-CN" altLang="en-US" b="1">
                    <a:latin typeface="+mn-lt"/>
                    <a:ea typeface="+mn-ea"/>
                  </a:rPr>
                  <a:t>算</a:t>
                </a:r>
              </a:p>
              <a:p>
                <a:pPr algn="ctr" eaLnBrk="0" hangingPunct="0">
                  <a:lnSpc>
                    <a:spcPct val="100000"/>
                  </a:lnSpc>
                  <a:spcBef>
                    <a:spcPct val="0"/>
                  </a:spcBef>
                  <a:buClrTx/>
                  <a:buSzTx/>
                  <a:buFontTx/>
                  <a:buNone/>
                </a:pPr>
                <a:endParaRPr lang="en-US" altLang="zh-CN" b="1">
                  <a:latin typeface="+mn-lt"/>
                  <a:ea typeface="+mn-ea"/>
                </a:endParaRPr>
              </a:p>
            </p:txBody>
          </p:sp>
          <p:sp>
            <p:nvSpPr>
              <p:cNvPr id="36" name="Rectangle 140"/>
              <p:cNvSpPr>
                <a:spLocks noChangeArrowheads="1"/>
              </p:cNvSpPr>
              <p:nvPr/>
            </p:nvSpPr>
            <p:spPr bwMode="auto">
              <a:xfrm>
                <a:off x="1952" y="1661"/>
                <a:ext cx="111" cy="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b="1">
                    <a:latin typeface="+mn-lt"/>
                    <a:ea typeface="+mn-ea"/>
                  </a:rPr>
                  <a:t>资</a:t>
                </a:r>
              </a:p>
              <a:p>
                <a:pPr algn="ctr" eaLnBrk="0" hangingPunct="0">
                  <a:lnSpc>
                    <a:spcPct val="100000"/>
                  </a:lnSpc>
                  <a:spcBef>
                    <a:spcPct val="0"/>
                  </a:spcBef>
                  <a:buClrTx/>
                  <a:buSzTx/>
                  <a:buFontTx/>
                  <a:buNone/>
                </a:pPr>
                <a:r>
                  <a:rPr lang="zh-CN" altLang="en-US" b="1">
                    <a:latin typeface="+mn-lt"/>
                    <a:ea typeface="+mn-ea"/>
                  </a:rPr>
                  <a:t>金</a:t>
                </a:r>
              </a:p>
              <a:p>
                <a:pPr algn="ctr" eaLnBrk="0" hangingPunct="0">
                  <a:lnSpc>
                    <a:spcPct val="100000"/>
                  </a:lnSpc>
                  <a:spcBef>
                    <a:spcPct val="0"/>
                  </a:spcBef>
                  <a:buClrTx/>
                  <a:buSzTx/>
                  <a:buFontTx/>
                  <a:buNone/>
                </a:pPr>
                <a:r>
                  <a:rPr lang="zh-CN" altLang="en-US" b="1">
                    <a:latin typeface="+mn-lt"/>
                    <a:ea typeface="+mn-ea"/>
                  </a:rPr>
                  <a:t>管</a:t>
                </a:r>
              </a:p>
              <a:p>
                <a:pPr algn="ctr" eaLnBrk="0" hangingPunct="0">
                  <a:lnSpc>
                    <a:spcPct val="100000"/>
                  </a:lnSpc>
                  <a:spcBef>
                    <a:spcPct val="0"/>
                  </a:spcBef>
                  <a:buClrTx/>
                  <a:buSzTx/>
                  <a:buFontTx/>
                  <a:buNone/>
                </a:pPr>
                <a:r>
                  <a:rPr lang="zh-CN" altLang="en-US" b="1">
                    <a:latin typeface="+mn-lt"/>
                    <a:ea typeface="+mn-ea"/>
                  </a:rPr>
                  <a:t>理</a:t>
                </a:r>
              </a:p>
              <a:p>
                <a:pPr algn="ctr" eaLnBrk="0" hangingPunct="0">
                  <a:lnSpc>
                    <a:spcPct val="100000"/>
                  </a:lnSpc>
                  <a:spcBef>
                    <a:spcPct val="0"/>
                  </a:spcBef>
                  <a:buClrTx/>
                  <a:buSzTx/>
                  <a:buFontTx/>
                  <a:buNone/>
                </a:pPr>
                <a:endParaRPr lang="en-US" altLang="zh-CN" b="1">
                  <a:latin typeface="+mn-lt"/>
                  <a:ea typeface="+mn-ea"/>
                </a:endParaRPr>
              </a:p>
            </p:txBody>
          </p:sp>
          <p:sp>
            <p:nvSpPr>
              <p:cNvPr id="37" name="Freeform 139"/>
              <p:cNvSpPr/>
              <p:nvPr/>
            </p:nvSpPr>
            <p:spPr bwMode="auto">
              <a:xfrm>
                <a:off x="5103" y="1016"/>
                <a:ext cx="317" cy="1099"/>
              </a:xfrm>
              <a:custGeom>
                <a:gdLst>
                  <a:gd name="T0" fmla="*/ 1 w 2186"/>
                  <a:gd name="T1" fmla="*/ 1019 h 2451"/>
                  <a:gd name="T2" fmla="*/ 23 w 2186"/>
                  <a:gd name="T3" fmla="*/ 1096 h 2451"/>
                  <a:gd name="T4" fmla="*/ 26 w 2186"/>
                  <a:gd name="T5" fmla="*/ 1096 h 2451"/>
                  <a:gd name="T6" fmla="*/ 30 w 2186"/>
                  <a:gd name="T7" fmla="*/ 1095 h 2451"/>
                  <a:gd name="T8" fmla="*/ 30 w 2186"/>
                  <a:gd name="T9" fmla="*/ 1095 h 2451"/>
                  <a:gd name="T10" fmla="*/ 287 w 2186"/>
                  <a:gd name="T11" fmla="*/ 1095 h 2451"/>
                  <a:gd name="T12" fmla="*/ 292 w 2186"/>
                  <a:gd name="T13" fmla="*/ 1096 h 2451"/>
                  <a:gd name="T14" fmla="*/ 317 w 2186"/>
                  <a:gd name="T15" fmla="*/ 1029 h 2451"/>
                  <a:gd name="T16" fmla="*/ 317 w 2186"/>
                  <a:gd name="T17" fmla="*/ 1019 h 2451"/>
                  <a:gd name="T18" fmla="*/ 317 w 2186"/>
                  <a:gd name="T19" fmla="*/ 1004 h 2451"/>
                  <a:gd name="T20" fmla="*/ 317 w 2186"/>
                  <a:gd name="T21" fmla="*/ 1004 h 2451"/>
                  <a:gd name="T22" fmla="*/ 317 w 2186"/>
                  <a:gd name="T23" fmla="*/ 217 h 2451"/>
                  <a:gd name="T24" fmla="*/ 247 w 2186"/>
                  <a:gd name="T25" fmla="*/ 0 h 2451"/>
                  <a:gd name="T26" fmla="*/ 71 w 2186"/>
                  <a:gd name="T27" fmla="*/ 0 h 2451"/>
                  <a:gd name="T28" fmla="*/ 1 w 2186"/>
                  <a:gd name="T29" fmla="*/ 217 h 2451"/>
                  <a:gd name="T30" fmla="*/ 1 w 2186"/>
                  <a:gd name="T31" fmla="*/ 217 h 2451"/>
                  <a:gd name="T32" fmla="*/ 1 w 2186"/>
                  <a:gd name="T33" fmla="*/ 1004 h 2451"/>
                  <a:gd name="T34" fmla="*/ 1 w 2186"/>
                  <a:gd name="T35" fmla="*/ 1019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rgbClr val="FFC000"/>
              </a:solidFill>
              <a:ln w="0">
                <a:solidFill>
                  <a:srgbClr val="000000"/>
                </a:solidFill>
                <a:round/>
              </a:ln>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38" name="Rectangle 140"/>
              <p:cNvSpPr>
                <a:spLocks noChangeArrowheads="1"/>
              </p:cNvSpPr>
              <p:nvPr/>
            </p:nvSpPr>
            <p:spPr bwMode="auto">
              <a:xfrm>
                <a:off x="5208" y="1298"/>
                <a:ext cx="111" cy="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b="1" smtClean="0">
                    <a:latin typeface="+mn-lt"/>
                    <a:ea typeface="+mn-ea"/>
                  </a:rPr>
                  <a:t>集</a:t>
                </a:r>
                <a:endParaRPr lang="en-US" altLang="zh-CN" b="1" smtClean="0">
                  <a:latin typeface="+mn-lt"/>
                  <a:ea typeface="+mn-ea"/>
                </a:endParaRPr>
              </a:p>
              <a:p>
                <a:pPr algn="ctr" eaLnBrk="0" hangingPunct="0">
                  <a:lnSpc>
                    <a:spcPct val="100000"/>
                  </a:lnSpc>
                  <a:spcBef>
                    <a:spcPct val="0"/>
                  </a:spcBef>
                  <a:buClrTx/>
                  <a:buSzTx/>
                  <a:buFontTx/>
                  <a:buNone/>
                </a:pPr>
                <a:r>
                  <a:rPr lang="zh-CN" altLang="en-US" b="1" smtClean="0">
                    <a:latin typeface="+mn-lt"/>
                    <a:ea typeface="+mn-ea"/>
                  </a:rPr>
                  <a:t>团</a:t>
                </a:r>
                <a:endParaRPr lang="zh-CN" altLang="en-US" b="1">
                  <a:latin typeface="+mn-lt"/>
                  <a:ea typeface="+mn-ea"/>
                </a:endParaRPr>
              </a:p>
              <a:p>
                <a:pPr algn="ctr" eaLnBrk="0" hangingPunct="0">
                  <a:lnSpc>
                    <a:spcPct val="100000"/>
                  </a:lnSpc>
                  <a:spcBef>
                    <a:spcPct val="0"/>
                  </a:spcBef>
                  <a:buClrTx/>
                  <a:buSzTx/>
                  <a:buFontTx/>
                  <a:buNone/>
                </a:pPr>
                <a:r>
                  <a:rPr lang="zh-CN" altLang="en-US" b="1" smtClean="0">
                    <a:latin typeface="+mn-lt"/>
                    <a:ea typeface="+mn-ea"/>
                  </a:rPr>
                  <a:t>门</a:t>
                </a:r>
                <a:endParaRPr lang="en-US" altLang="zh-CN" b="1" smtClean="0">
                  <a:latin typeface="+mn-lt"/>
                  <a:ea typeface="+mn-ea"/>
                </a:endParaRPr>
              </a:p>
              <a:p>
                <a:pPr algn="ctr" eaLnBrk="0" hangingPunct="0">
                  <a:lnSpc>
                    <a:spcPct val="100000"/>
                  </a:lnSpc>
                  <a:spcBef>
                    <a:spcPct val="0"/>
                  </a:spcBef>
                  <a:buClrTx/>
                  <a:buSzTx/>
                  <a:buFontTx/>
                  <a:buNone/>
                </a:pPr>
                <a:r>
                  <a:rPr lang="zh-CN" altLang="en-US" b="1" smtClean="0">
                    <a:latin typeface="+mn-lt"/>
                    <a:ea typeface="+mn-ea"/>
                  </a:rPr>
                  <a:t>户</a:t>
                </a:r>
                <a:endParaRPr lang="zh-CN" altLang="en-US" b="1">
                  <a:latin typeface="+mn-lt"/>
                  <a:ea typeface="+mn-ea"/>
                </a:endParaRPr>
              </a:p>
            </p:txBody>
          </p:sp>
        </p:grpSp>
        <p:sp>
          <p:nvSpPr>
            <p:cNvPr id="3" name="椭圆 2"/>
            <p:cNvSpPr/>
            <p:nvPr/>
          </p:nvSpPr>
          <p:spPr bwMode="auto">
            <a:xfrm>
              <a:off x="3562594" y="1659038"/>
              <a:ext cx="494503" cy="492212"/>
            </a:xfrm>
            <a:prstGeom prst="ellipse">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en-US" altLang="zh-CN" sz="1400" b="1">
                  <a:solidFill>
                    <a:schemeClr val="bg1"/>
                  </a:solidFill>
                  <a:latin typeface="Arial"/>
                </a:rPr>
                <a:t>A</a:t>
              </a:r>
              <a:endParaRPr kumimoji="0" lang="zh-CN" altLang="en-US" sz="1400" b="1" i="0" u="none" strike="noStrike" cap="none" normalizeH="0" baseline="0" smtClean="0">
                <a:ln>
                  <a:noFill/>
                </a:ln>
                <a:solidFill>
                  <a:schemeClr val="bg1"/>
                </a:solidFill>
                <a:effectLst/>
                <a:latin typeface="Arial"/>
                <a:ea typeface="楷体_GB2312" pitchFamily="49" charset="-122"/>
              </a:endParaRPr>
            </a:p>
          </p:txBody>
        </p:sp>
        <p:sp>
          <p:nvSpPr>
            <p:cNvPr id="39" name="椭圆 38"/>
            <p:cNvSpPr/>
            <p:nvPr/>
          </p:nvSpPr>
          <p:spPr bwMode="auto">
            <a:xfrm>
              <a:off x="4426690" y="1659038"/>
              <a:ext cx="494503" cy="492212"/>
            </a:xfrm>
            <a:prstGeom prst="ellipse">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en-US" altLang="zh-CN" sz="1400" b="1">
                  <a:solidFill>
                    <a:schemeClr val="bg1"/>
                  </a:solidFill>
                  <a:latin typeface="Arial"/>
                </a:rPr>
                <a:t>B</a:t>
              </a:r>
              <a:endParaRPr kumimoji="0" lang="zh-CN" altLang="en-US" sz="1400" b="1" i="0" u="none" strike="noStrike" cap="none" normalizeH="0" baseline="0" smtClean="0">
                <a:ln>
                  <a:noFill/>
                </a:ln>
                <a:solidFill>
                  <a:schemeClr val="bg1"/>
                </a:solidFill>
                <a:effectLst/>
                <a:latin typeface="Arial"/>
                <a:ea typeface="楷体_GB2312" pitchFamily="49" charset="-122"/>
              </a:endParaRPr>
            </a:p>
          </p:txBody>
        </p:sp>
        <p:sp>
          <p:nvSpPr>
            <p:cNvPr id="40" name="椭圆 39"/>
            <p:cNvSpPr/>
            <p:nvPr/>
          </p:nvSpPr>
          <p:spPr bwMode="auto">
            <a:xfrm>
              <a:off x="5294294" y="1659038"/>
              <a:ext cx="494503" cy="492212"/>
            </a:xfrm>
            <a:prstGeom prst="ellipse">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en-US" altLang="zh-CN" sz="1400" b="1">
                  <a:solidFill>
                    <a:schemeClr val="bg1"/>
                  </a:solidFill>
                  <a:latin typeface="Arial"/>
                </a:rPr>
                <a:t>C</a:t>
              </a:r>
              <a:endParaRPr kumimoji="0" lang="zh-CN" altLang="en-US" sz="1400" b="1" i="0" u="none" strike="noStrike" cap="none" normalizeH="0" baseline="0" smtClean="0">
                <a:ln>
                  <a:noFill/>
                </a:ln>
                <a:solidFill>
                  <a:schemeClr val="bg1"/>
                </a:solidFill>
                <a:effectLst/>
                <a:latin typeface="Arial"/>
              </a:endParaRPr>
            </a:p>
          </p:txBody>
        </p:sp>
        <p:sp>
          <p:nvSpPr>
            <p:cNvPr id="41" name="椭圆 40"/>
            <p:cNvSpPr/>
            <p:nvPr/>
          </p:nvSpPr>
          <p:spPr bwMode="auto">
            <a:xfrm>
              <a:off x="6145329" y="1659038"/>
              <a:ext cx="494503" cy="492212"/>
            </a:xfrm>
            <a:prstGeom prst="ellipse">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en-US" altLang="zh-CN" sz="1400" b="1">
                  <a:solidFill>
                    <a:schemeClr val="bg1"/>
                  </a:solidFill>
                  <a:latin typeface="Arial"/>
                </a:rPr>
                <a:t>D</a:t>
              </a:r>
              <a:endParaRPr kumimoji="0" lang="zh-CN" altLang="en-US" sz="1400" b="1" i="0" u="none" strike="noStrike" cap="none" normalizeH="0" baseline="0" smtClean="0">
                <a:ln>
                  <a:noFill/>
                </a:ln>
                <a:solidFill>
                  <a:schemeClr val="bg1"/>
                </a:solidFill>
                <a:effectLst/>
                <a:latin typeface="Arial"/>
              </a:endParaRPr>
            </a:p>
          </p:txBody>
        </p:sp>
        <p:sp>
          <p:nvSpPr>
            <p:cNvPr id="42" name="椭圆 41"/>
            <p:cNvSpPr/>
            <p:nvPr/>
          </p:nvSpPr>
          <p:spPr bwMode="auto">
            <a:xfrm>
              <a:off x="6956523" y="1659038"/>
              <a:ext cx="494503" cy="492212"/>
            </a:xfrm>
            <a:prstGeom prst="ellipse">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en-US" altLang="zh-CN" sz="1400" b="1">
                  <a:solidFill>
                    <a:schemeClr val="bg1"/>
                  </a:solidFill>
                  <a:latin typeface="Arial"/>
                </a:rPr>
                <a:t>E</a:t>
              </a:r>
              <a:endParaRPr kumimoji="0" lang="zh-CN" altLang="en-US" sz="1400" b="1" i="0" u="none" strike="noStrike" cap="none" normalizeH="0" baseline="0" smtClean="0">
                <a:ln>
                  <a:noFill/>
                </a:ln>
                <a:solidFill>
                  <a:schemeClr val="bg1"/>
                </a:solidFill>
                <a:effectLst/>
                <a:latin typeface="Arial"/>
              </a:endParaRPr>
            </a:p>
          </p:txBody>
        </p:sp>
        <p:sp>
          <p:nvSpPr>
            <p:cNvPr id="43" name="椭圆 42"/>
            <p:cNvSpPr/>
            <p:nvPr/>
          </p:nvSpPr>
          <p:spPr bwMode="auto">
            <a:xfrm>
              <a:off x="7824127" y="1659038"/>
              <a:ext cx="494503" cy="492212"/>
            </a:xfrm>
            <a:prstGeom prst="ellipse">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en-US" altLang="zh-CN" sz="1400" b="1">
                  <a:solidFill>
                    <a:schemeClr val="bg1"/>
                  </a:solidFill>
                  <a:latin typeface="Arial"/>
                </a:rPr>
                <a:t>F</a:t>
              </a:r>
              <a:endParaRPr kumimoji="0" lang="zh-CN" altLang="en-US" sz="1400" b="1" i="0" u="none" strike="noStrike" cap="none" normalizeH="0" baseline="0" smtClean="0">
                <a:ln>
                  <a:noFill/>
                </a:ln>
                <a:solidFill>
                  <a:schemeClr val="bg1"/>
                </a:solidFill>
                <a:effectLst/>
                <a:latin typeface="Arial"/>
              </a:endParaRPr>
            </a:p>
          </p:txBody>
        </p:sp>
        <p:sp>
          <p:nvSpPr>
            <p:cNvPr id="44" name="椭圆 43"/>
            <p:cNvSpPr/>
            <p:nvPr/>
          </p:nvSpPr>
          <p:spPr bwMode="auto">
            <a:xfrm>
              <a:off x="8675162" y="1659038"/>
              <a:ext cx="494503" cy="492212"/>
            </a:xfrm>
            <a:prstGeom prst="ellipse">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en-US" altLang="zh-CN" sz="1400" b="1">
                  <a:solidFill>
                    <a:schemeClr val="bg1"/>
                  </a:solidFill>
                  <a:latin typeface="Arial"/>
                </a:rPr>
                <a:t>G</a:t>
              </a:r>
              <a:endParaRPr kumimoji="0" lang="zh-CN" altLang="en-US" sz="1400" b="1" i="0" u="none" strike="noStrike" cap="none" normalizeH="0" baseline="0" smtClean="0">
                <a:ln>
                  <a:noFill/>
                </a:ln>
                <a:solidFill>
                  <a:schemeClr val="bg1"/>
                </a:solidFill>
                <a:effectLst/>
                <a:latin typeface="Arial"/>
              </a:endParaRPr>
            </a:p>
          </p:txBody>
        </p:sp>
        <p:sp>
          <p:nvSpPr>
            <p:cNvPr id="45" name="椭圆 44"/>
            <p:cNvSpPr/>
            <p:nvPr/>
          </p:nvSpPr>
          <p:spPr bwMode="auto">
            <a:xfrm>
              <a:off x="9539258" y="1659038"/>
              <a:ext cx="494503" cy="492212"/>
            </a:xfrm>
            <a:prstGeom prst="ellipse">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en-US" altLang="zh-CN" sz="1400" b="1">
                  <a:solidFill>
                    <a:schemeClr val="bg1"/>
                  </a:solidFill>
                  <a:latin typeface="Arial"/>
                </a:rPr>
                <a:t>H</a:t>
              </a:r>
              <a:endParaRPr kumimoji="0" lang="zh-CN" altLang="en-US" sz="1400" b="1" i="0" u="none" strike="noStrike" cap="none" normalizeH="0" baseline="0" smtClean="0">
                <a:ln>
                  <a:noFill/>
                </a:ln>
                <a:solidFill>
                  <a:schemeClr val="bg1"/>
                </a:solidFill>
                <a:effectLst/>
                <a:latin typeface="Arial"/>
              </a:endParaRPr>
            </a:p>
          </p:txBody>
        </p:sp>
      </p:grpSp>
    </p:spTree>
    <p:extLst>
      <p:ext uri="{BB962C8B-B14F-4D97-AF65-F5344CB8AC3E}">
        <p14:creationId xmlns:p14="http://schemas.microsoft.com/office/powerpoint/2010/main" val="3027337335"/>
      </p:ext>
    </p:extLst>
  </p:cSld>
  <p:clrMapOvr>
    <a:masterClrMapping/>
  </p:clrMapOvr>
  <p:transition>
    <p:split orient="vert"/>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Rectangle 2"/>
          <p:cNvSpPr>
            <a:spLocks noGrp="1" noChangeArrowheads="1"/>
          </p:cNvSpPr>
          <p:nvPr>
            <p:ph type="title"/>
          </p:nvPr>
        </p:nvSpPr>
        <p:spPr>
          <a:xfrm>
            <a:off x="90116" y="1"/>
            <a:ext cx="9001000" cy="973114"/>
          </a:xfrm>
        </p:spPr>
        <p:txBody>
          <a:bodyPr/>
          <a:lstStyle/>
          <a:p>
            <a:r>
              <a:rPr lang="en-US" altLang="zh-CN" smtClean="0"/>
              <a:t>4</a:t>
            </a:r>
            <a:r>
              <a:rPr lang="zh-CN" altLang="en-US" smtClean="0"/>
              <a:t>、根据系统架构规划和应用范围</a:t>
            </a:r>
            <a:r>
              <a:rPr lang="zh-CN" altLang="en-US"/>
              <a:t>，招商局</a:t>
            </a:r>
            <a:r>
              <a:rPr lang="zh-CN" altLang="en-US" smtClean="0"/>
              <a:t>集团的信息系统建设采用</a:t>
            </a:r>
            <a:r>
              <a:rPr lang="zh-CN" altLang="en-US">
                <a:latin typeface="宋体" charset="-122"/>
              </a:rPr>
              <a:t>“</a:t>
            </a:r>
            <a:r>
              <a:rPr lang="zh-CN" altLang="en-US"/>
              <a:t>由下而上</a:t>
            </a:r>
            <a:r>
              <a:rPr lang="zh-CN" altLang="en-US">
                <a:latin typeface="宋体" charset="-122"/>
              </a:rPr>
              <a:t>”</a:t>
            </a:r>
            <a:r>
              <a:rPr lang="zh-CN" altLang="en-US"/>
              <a:t>与</a:t>
            </a:r>
            <a:r>
              <a:rPr lang="zh-CN" altLang="en-US">
                <a:latin typeface="宋体" charset="-122"/>
              </a:rPr>
              <a:t>“</a:t>
            </a:r>
            <a:r>
              <a:rPr lang="zh-CN" altLang="en-US"/>
              <a:t>由上而下</a:t>
            </a:r>
            <a:r>
              <a:rPr lang="zh-CN" altLang="en-US">
                <a:latin typeface="宋体" charset="-122"/>
              </a:rPr>
              <a:t>”</a:t>
            </a:r>
            <a:r>
              <a:rPr lang="zh-CN" altLang="en-US"/>
              <a:t>混合方式，统筹</a:t>
            </a:r>
            <a:r>
              <a:rPr lang="zh-CN" altLang="en-US" smtClean="0"/>
              <a:t>规划，明确</a:t>
            </a:r>
            <a:r>
              <a:rPr lang="zh-CN" altLang="en-US"/>
              <a:t>分工，全面开展</a:t>
            </a:r>
          </a:p>
        </p:txBody>
      </p:sp>
      <p:sp>
        <p:nvSpPr>
          <p:cNvPr id="20483" name="Rectangle 3"/>
          <p:cNvSpPr>
            <a:spLocks noChangeArrowheads="1"/>
          </p:cNvSpPr>
          <p:nvPr/>
        </p:nvSpPr>
        <p:spPr bwMode="auto">
          <a:xfrm>
            <a:off x="788916" y="2988544"/>
            <a:ext cx="4258795" cy="295465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17303" lvl="1" indent="-215493" algn="l" defTabSz="376659">
              <a:buFont typeface="Wingdings" pitchFamily="2" charset="2"/>
              <a:buChar char="n"/>
              <a:tabLst>
                <a:tab pos="9720703" algn="r"/>
              </a:tabLst>
            </a:pPr>
            <a:r>
              <a:rPr lang="de-DE" altLang="zh-CN">
                <a:latin typeface="+mn-lt"/>
                <a:ea typeface="+mj-ea"/>
              </a:rPr>
              <a:t>BU</a:t>
            </a:r>
            <a:r>
              <a:rPr lang="zh-CN" altLang="de-DE">
                <a:latin typeface="+mn-lt"/>
                <a:ea typeface="+mj-ea"/>
              </a:rPr>
              <a:t>、</a:t>
            </a:r>
            <a:r>
              <a:rPr lang="de-DE" altLang="zh-CN">
                <a:latin typeface="+mn-lt"/>
                <a:ea typeface="+mj-ea"/>
              </a:rPr>
              <a:t>SBU</a:t>
            </a:r>
            <a:r>
              <a:rPr lang="zh-CN" altLang="de-DE">
                <a:latin typeface="+mn-lt"/>
                <a:ea typeface="+mj-ea"/>
              </a:rPr>
              <a:t>先建设专业化经营管理系统，总部在</a:t>
            </a:r>
            <a:r>
              <a:rPr lang="de-DE" altLang="zh-CN">
                <a:latin typeface="+mn-lt"/>
                <a:ea typeface="+mj-ea"/>
              </a:rPr>
              <a:t>BU</a:t>
            </a:r>
            <a:r>
              <a:rPr lang="zh-CN" altLang="de-DE">
                <a:latin typeface="+mn-lt"/>
                <a:ea typeface="+mj-ea"/>
              </a:rPr>
              <a:t>、</a:t>
            </a:r>
            <a:r>
              <a:rPr lang="de-DE" altLang="zh-CN">
                <a:latin typeface="+mn-lt"/>
                <a:ea typeface="+mj-ea"/>
              </a:rPr>
              <a:t>SBU</a:t>
            </a:r>
            <a:r>
              <a:rPr lang="zh-CN" altLang="de-DE">
                <a:latin typeface="+mn-lt"/>
                <a:ea typeface="+mj-ea"/>
              </a:rPr>
              <a:t>业务经营管理系统基础上建设经营分析与决策系统，为实现集团精细化管理服务。</a:t>
            </a:r>
          </a:p>
          <a:p>
            <a:pPr marL="217303" lvl="1" indent="-215493" algn="l" defTabSz="376659">
              <a:buFont typeface="Wingdings" pitchFamily="2" charset="2"/>
              <a:buChar char="n"/>
              <a:tabLst>
                <a:tab pos="9720703" algn="r"/>
              </a:tabLst>
            </a:pPr>
            <a:endParaRPr lang="zh-CN" altLang="de-DE">
              <a:latin typeface="+mn-lt"/>
              <a:ea typeface="+mj-ea"/>
            </a:endParaRPr>
          </a:p>
          <a:p>
            <a:pPr marL="217303" lvl="1" indent="-215493" algn="l" defTabSz="376659">
              <a:buFont typeface="Wingdings" pitchFamily="2" charset="2"/>
              <a:buChar char="n"/>
              <a:tabLst>
                <a:tab pos="9720703" algn="r"/>
              </a:tabLst>
            </a:pPr>
            <a:r>
              <a:rPr lang="zh-CN" altLang="de-DE">
                <a:latin typeface="+mn-lt"/>
                <a:ea typeface="+mj-ea"/>
              </a:rPr>
              <a:t>优点是业务经营管理系统能够满足业务、经营、管理各方面要求，并且通过系统的建设和实施，能够为集团主导建设的经营分析与决策系统提供高质量的数据源。</a:t>
            </a:r>
          </a:p>
          <a:p>
            <a:pPr marL="217303" lvl="1" indent="-215493" algn="l" defTabSz="376659">
              <a:buFont typeface="Wingdings" pitchFamily="2" charset="2"/>
              <a:buChar char="n"/>
              <a:tabLst>
                <a:tab pos="9720703" algn="r"/>
              </a:tabLst>
            </a:pPr>
            <a:endParaRPr lang="zh-CN" altLang="de-DE">
              <a:latin typeface="+mn-lt"/>
              <a:ea typeface="+mj-ea"/>
            </a:endParaRPr>
          </a:p>
          <a:p>
            <a:pPr marL="217303" lvl="1" indent="-215493" algn="l" defTabSz="376659">
              <a:buFont typeface="Wingdings" pitchFamily="2" charset="2"/>
              <a:buChar char="n"/>
              <a:tabLst>
                <a:tab pos="9720703" algn="r"/>
              </a:tabLst>
            </a:pPr>
            <a:r>
              <a:rPr lang="zh-CN" altLang="de-DE">
                <a:latin typeface="+mn-lt"/>
                <a:ea typeface="+mj-ea"/>
              </a:rPr>
              <a:t>缺点是这种建设方式通常功能复杂，实施难度大，实施周期长。</a:t>
            </a:r>
          </a:p>
        </p:txBody>
      </p:sp>
      <p:sp>
        <p:nvSpPr>
          <p:cNvPr id="20484" name="Rectangle 4"/>
          <p:cNvSpPr>
            <a:spLocks noChangeArrowheads="1"/>
          </p:cNvSpPr>
          <p:nvPr/>
        </p:nvSpPr>
        <p:spPr bwMode="auto">
          <a:xfrm>
            <a:off x="668243" y="2078566"/>
            <a:ext cx="4463009" cy="479815"/>
          </a:xfrm>
          <a:prstGeom prst="rect">
            <a:avLst/>
          </a:prstGeom>
          <a:solidFill>
            <a:schemeClr val="accent6"/>
          </a:solidFill>
          <a:ln>
            <a:noFill/>
          </a:ln>
          <a:effectLst>
            <a:outerShdw dist="35921" dir="2700000" algn="ctr" rotWithShape="0">
              <a:schemeClr val="hlink"/>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0485" name="Text Box 5"/>
          <p:cNvSpPr txBox="1">
            <a:spLocks noChangeArrowheads="1"/>
          </p:cNvSpPr>
          <p:nvPr/>
        </p:nvSpPr>
        <p:spPr bwMode="auto">
          <a:xfrm>
            <a:off x="920726" y="2164229"/>
            <a:ext cx="3813237" cy="30899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30000"/>
              </a:lnSpc>
              <a:spcBef>
                <a:spcPct val="0"/>
              </a:spcBef>
              <a:buClrTx/>
              <a:buSzTx/>
              <a:buFontTx/>
              <a:buNone/>
            </a:pPr>
            <a:r>
              <a:rPr lang="en-US" altLang="en-US" sz="1800" b="1" err="1">
                <a:solidFill>
                  <a:srgbClr val="FFFFFF"/>
                </a:solidFill>
                <a:latin typeface="+mn-ea"/>
                <a:ea typeface="+mn-ea"/>
              </a:rPr>
              <a:t>由下而上</a:t>
            </a:r>
            <a:endParaRPr lang="zh-CN" altLang="en-US" sz="1800" b="1">
              <a:solidFill>
                <a:srgbClr val="FFFFFF"/>
              </a:solidFill>
              <a:latin typeface="+mn-ea"/>
              <a:ea typeface="+mn-ea"/>
            </a:endParaRPr>
          </a:p>
        </p:txBody>
      </p:sp>
      <p:sp>
        <p:nvSpPr>
          <p:cNvPr id="20486" name="Rectangle 6"/>
          <p:cNvSpPr>
            <a:spLocks noChangeArrowheads="1"/>
          </p:cNvSpPr>
          <p:nvPr/>
        </p:nvSpPr>
        <p:spPr bwMode="auto">
          <a:xfrm>
            <a:off x="668243" y="2764471"/>
            <a:ext cx="4463009" cy="3227964"/>
          </a:xfrm>
          <a:prstGeom prst="rect">
            <a:avLst/>
          </a:prstGeom>
          <a:noFill/>
          <a:ln w="6350">
            <a:solidFill>
              <a:schemeClr val="accent2"/>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r>
              <a:rPr lang="zh-CN" altLang="en-US" smtClean="0"/>
              <a:t>、</a:t>
            </a:r>
            <a:endParaRPr lang="zh-CN" altLang="en-US"/>
          </a:p>
        </p:txBody>
      </p:sp>
      <p:sp>
        <p:nvSpPr>
          <p:cNvPr id="20487" name="Rectangle 7"/>
          <p:cNvSpPr>
            <a:spLocks noChangeArrowheads="1"/>
          </p:cNvSpPr>
          <p:nvPr/>
        </p:nvSpPr>
        <p:spPr bwMode="auto">
          <a:xfrm>
            <a:off x="5673348" y="2988543"/>
            <a:ext cx="4342338" cy="22159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17303" lvl="1" indent="-215493" algn="l" defTabSz="376659">
              <a:buFont typeface="Wingdings" pitchFamily="2" charset="2"/>
              <a:buChar char="n"/>
              <a:tabLst>
                <a:tab pos="9720703" algn="r"/>
              </a:tabLst>
            </a:pPr>
            <a:r>
              <a:rPr lang="de-DE" altLang="zh-CN">
                <a:latin typeface="+mn-lt"/>
                <a:ea typeface="+mj-ea"/>
              </a:rPr>
              <a:t>总部为主建设面向集团推广应用的管理系统，如财务系统、综合办公系统、人力资源系统、产权信息管理系统、经营分析与决策系统等。</a:t>
            </a:r>
          </a:p>
          <a:p>
            <a:pPr marL="217303" lvl="1" indent="-215493" algn="l" defTabSz="376659">
              <a:buFont typeface="Wingdings" pitchFamily="2" charset="2"/>
              <a:buChar char="n"/>
              <a:tabLst>
                <a:tab pos="9720703" algn="r"/>
              </a:tabLst>
            </a:pPr>
            <a:endParaRPr lang="de-DE" altLang="zh-CN">
              <a:latin typeface="+mn-lt"/>
              <a:ea typeface="+mj-ea"/>
            </a:endParaRPr>
          </a:p>
          <a:p>
            <a:pPr marL="217303" lvl="1" indent="-215493" algn="l" defTabSz="376659">
              <a:buFont typeface="Wingdings" pitchFamily="2" charset="2"/>
              <a:buChar char="n"/>
              <a:tabLst>
                <a:tab pos="9720703" algn="r"/>
              </a:tabLst>
            </a:pPr>
            <a:r>
              <a:rPr lang="de-DE" altLang="zh-CN">
                <a:latin typeface="+mn-lt"/>
                <a:ea typeface="+mj-ea"/>
              </a:rPr>
              <a:t>优点是这些系统功能比较单一，容易实施，上线成功的机率较高，实施周期短。</a:t>
            </a:r>
          </a:p>
          <a:p>
            <a:pPr marL="217303" lvl="1" indent="-215493" algn="l" defTabSz="376659">
              <a:buFont typeface="Wingdings" pitchFamily="2" charset="2"/>
              <a:buChar char="n"/>
              <a:tabLst>
                <a:tab pos="9720703" algn="r"/>
              </a:tabLst>
            </a:pPr>
            <a:endParaRPr lang="de-DE" altLang="zh-CN">
              <a:latin typeface="+mn-lt"/>
              <a:ea typeface="+mj-ea"/>
            </a:endParaRPr>
          </a:p>
          <a:p>
            <a:pPr marL="217303" lvl="1" indent="-215493" algn="l" defTabSz="376659">
              <a:buFont typeface="Wingdings" pitchFamily="2" charset="2"/>
              <a:buChar char="n"/>
              <a:tabLst>
                <a:tab pos="9720703" algn="r"/>
              </a:tabLst>
            </a:pPr>
            <a:r>
              <a:rPr lang="de-DE" altLang="zh-CN">
                <a:latin typeface="+mn-lt"/>
                <a:ea typeface="+mj-ea"/>
              </a:rPr>
              <a:t>缺点是面向集团应用的职能管理系统有局限性，难以满足企业业务、经营、管理等各方面要求。</a:t>
            </a:r>
          </a:p>
        </p:txBody>
      </p:sp>
      <p:sp>
        <p:nvSpPr>
          <p:cNvPr id="20488" name="Rectangle 8"/>
          <p:cNvSpPr>
            <a:spLocks noChangeArrowheads="1"/>
          </p:cNvSpPr>
          <p:nvPr/>
        </p:nvSpPr>
        <p:spPr bwMode="auto">
          <a:xfrm>
            <a:off x="5552677" y="2078566"/>
            <a:ext cx="4546551" cy="479815"/>
          </a:xfrm>
          <a:prstGeom prst="rect">
            <a:avLst/>
          </a:prstGeom>
          <a:solidFill>
            <a:schemeClr val="accent6"/>
          </a:solidFill>
          <a:ln>
            <a:noFill/>
          </a:ln>
          <a:effectLst>
            <a:outerShdw dist="35921" dir="2700000" algn="ctr" rotWithShape="0">
              <a:schemeClr val="hlink"/>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0489" name="Text Box 9"/>
          <p:cNvSpPr txBox="1">
            <a:spLocks noChangeArrowheads="1"/>
          </p:cNvSpPr>
          <p:nvPr/>
        </p:nvSpPr>
        <p:spPr bwMode="auto">
          <a:xfrm>
            <a:off x="5805160" y="2154717"/>
            <a:ext cx="3813237" cy="329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40000"/>
              </a:lnSpc>
              <a:spcBef>
                <a:spcPct val="0"/>
              </a:spcBef>
              <a:buClrTx/>
              <a:buSzTx/>
              <a:buFontTx/>
              <a:buNone/>
            </a:pPr>
            <a:r>
              <a:rPr lang="en-US" altLang="en-US" sz="1800" b="1">
                <a:solidFill>
                  <a:srgbClr val="FFFFFF"/>
                </a:solidFill>
                <a:latin typeface="+mn-ea"/>
                <a:ea typeface="+mn-ea"/>
              </a:rPr>
              <a:t> 由上而下</a:t>
            </a:r>
            <a:endParaRPr lang="zh-CN" altLang="en-US" sz="1800" b="1">
              <a:solidFill>
                <a:srgbClr val="FFFFFF"/>
              </a:solidFill>
              <a:latin typeface="+mn-ea"/>
              <a:ea typeface="+mn-ea"/>
            </a:endParaRPr>
          </a:p>
        </p:txBody>
      </p:sp>
      <p:sp>
        <p:nvSpPr>
          <p:cNvPr id="20490" name="Rectangle 10"/>
          <p:cNvSpPr>
            <a:spLocks noChangeArrowheads="1"/>
          </p:cNvSpPr>
          <p:nvPr/>
        </p:nvSpPr>
        <p:spPr bwMode="auto">
          <a:xfrm>
            <a:off x="5552677" y="2764471"/>
            <a:ext cx="4546551" cy="3227964"/>
          </a:xfrm>
          <a:prstGeom prst="rect">
            <a:avLst/>
          </a:prstGeom>
          <a:noFill/>
          <a:ln w="6350">
            <a:solidFill>
              <a:schemeClr val="accent2"/>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Tree>
    <p:extLst>
      <p:ext uri="{BB962C8B-B14F-4D97-AF65-F5344CB8AC3E}">
        <p14:creationId xmlns:p14="http://schemas.microsoft.com/office/powerpoint/2010/main" val="4029279261"/>
      </p:ext>
    </p:extLst>
  </p:cSld>
  <p:clrMapOvr>
    <a:masterClrMapping/>
  </p:clrMapOvr>
  <p:transition>
    <p:split orient="vert"/>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A-1</a:t>
            </a:r>
            <a:r>
              <a:rPr lang="zh-CN" altLang="en-US" smtClean="0"/>
              <a:t>、招商局集团的财务系统根据国资委要求，分为八大功能模块进行建设</a:t>
            </a:r>
            <a:endParaRPr lang="zh-CN" altLang="en-US"/>
          </a:p>
        </p:txBody>
      </p:sp>
      <p:sp>
        <p:nvSpPr>
          <p:cNvPr id="4" name="AutoShape 10"/>
          <p:cNvSpPr>
            <a:spLocks noChangeArrowheads="1"/>
          </p:cNvSpPr>
          <p:nvPr/>
        </p:nvSpPr>
        <p:spPr bwMode="auto">
          <a:xfrm>
            <a:off x="5405048" y="1062286"/>
            <a:ext cx="3091081" cy="630110"/>
          </a:xfrm>
          <a:prstGeom prst="roundRect">
            <a:avLst>
              <a:gd name="adj" fmla="val 0"/>
            </a:avLst>
          </a:prstGeom>
          <a:gradFill rotWithShape="1">
            <a:gsLst>
              <a:gs pos="0">
                <a:srgbClr val="F7F7F7"/>
              </a:gs>
              <a:gs pos="100000">
                <a:srgbClr val="D5D5D5"/>
              </a:gs>
            </a:gsLst>
            <a:lin ang="5400000" scaled="1"/>
          </a:gra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zh-CN" altLang="en-US" sz="1800" b="1">
                <a:latin typeface="+mn-lt"/>
                <a:ea typeface="+mn-ea"/>
                <a:cs typeface="Arial"/>
              </a:rPr>
              <a:t>集中核算系统</a:t>
            </a:r>
            <a:endParaRPr lang="en-US" altLang="zh-CN" sz="1800" b="1">
              <a:latin typeface="+mn-lt"/>
              <a:ea typeface="+mn-ea"/>
              <a:cs typeface="Arial"/>
            </a:endParaRPr>
          </a:p>
        </p:txBody>
      </p:sp>
      <p:sp>
        <p:nvSpPr>
          <p:cNvPr id="5" name="AutoShape 10"/>
          <p:cNvSpPr>
            <a:spLocks noChangeArrowheads="1"/>
          </p:cNvSpPr>
          <p:nvPr/>
        </p:nvSpPr>
        <p:spPr bwMode="auto">
          <a:xfrm>
            <a:off x="5405048" y="1771159"/>
            <a:ext cx="3091081" cy="630110"/>
          </a:xfrm>
          <a:prstGeom prst="roundRect">
            <a:avLst>
              <a:gd name="adj" fmla="val 0"/>
            </a:avLst>
          </a:prstGeom>
          <a:gradFill rotWithShape="1">
            <a:gsLst>
              <a:gs pos="0">
                <a:srgbClr val="F7F7F7"/>
              </a:gs>
              <a:gs pos="100000">
                <a:srgbClr val="D5D5D5"/>
              </a:gs>
            </a:gsLst>
            <a:lin ang="5400000" scaled="1"/>
          </a:gra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zh-CN" altLang="en-US" sz="1800" b="1">
                <a:latin typeface="+mn-lt"/>
                <a:ea typeface="+mn-ea"/>
                <a:cs typeface="Arial"/>
              </a:rPr>
              <a:t>财务合并报告系统</a:t>
            </a:r>
            <a:endParaRPr lang="en-US" altLang="zh-CN" sz="1800" b="1">
              <a:latin typeface="+mn-lt"/>
              <a:ea typeface="+mn-ea"/>
              <a:cs typeface="Arial"/>
            </a:endParaRPr>
          </a:p>
        </p:txBody>
      </p:sp>
      <p:sp>
        <p:nvSpPr>
          <p:cNvPr id="6" name="AutoShape 10"/>
          <p:cNvSpPr>
            <a:spLocks noChangeArrowheads="1"/>
          </p:cNvSpPr>
          <p:nvPr/>
        </p:nvSpPr>
        <p:spPr bwMode="auto">
          <a:xfrm>
            <a:off x="5405048" y="2480033"/>
            <a:ext cx="3091081" cy="630110"/>
          </a:xfrm>
          <a:prstGeom prst="roundRect">
            <a:avLst>
              <a:gd name="adj" fmla="val 0"/>
            </a:avLst>
          </a:prstGeom>
          <a:gradFill rotWithShape="1">
            <a:gsLst>
              <a:gs pos="0">
                <a:srgbClr val="F7F7F7"/>
              </a:gs>
              <a:gs pos="100000">
                <a:srgbClr val="D5D5D5"/>
              </a:gs>
            </a:gsLst>
            <a:lin ang="5400000" scaled="1"/>
          </a:gra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zh-CN" altLang="en-US" sz="1800" b="1">
                <a:latin typeface="+mn-lt"/>
                <a:ea typeface="+mn-ea"/>
                <a:cs typeface="Arial"/>
              </a:rPr>
              <a:t>资金集中管理系统</a:t>
            </a:r>
            <a:endParaRPr lang="en-US" altLang="zh-CN" sz="1800" b="1">
              <a:latin typeface="+mn-lt"/>
              <a:ea typeface="+mn-ea"/>
              <a:cs typeface="Arial"/>
            </a:endParaRPr>
          </a:p>
        </p:txBody>
      </p:sp>
      <p:sp>
        <p:nvSpPr>
          <p:cNvPr id="7" name="AutoShape 10"/>
          <p:cNvSpPr>
            <a:spLocks noChangeArrowheads="1"/>
          </p:cNvSpPr>
          <p:nvPr/>
        </p:nvSpPr>
        <p:spPr bwMode="auto">
          <a:xfrm>
            <a:off x="5405048" y="3188906"/>
            <a:ext cx="3091081" cy="630110"/>
          </a:xfrm>
          <a:prstGeom prst="roundRect">
            <a:avLst>
              <a:gd name="adj" fmla="val 0"/>
            </a:avLst>
          </a:prstGeom>
          <a:gradFill rotWithShape="1">
            <a:gsLst>
              <a:gs pos="0">
                <a:srgbClr val="F7F7F7"/>
              </a:gs>
              <a:gs pos="100000">
                <a:srgbClr val="D5D5D5"/>
              </a:gs>
            </a:gsLst>
            <a:lin ang="5400000" scaled="1"/>
          </a:gra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zh-CN" altLang="en-US" sz="1800" b="1">
                <a:latin typeface="+mn-lt"/>
                <a:ea typeface="+mn-ea"/>
                <a:cs typeface="Arial"/>
              </a:rPr>
              <a:t>资产动态管理系统</a:t>
            </a:r>
            <a:endParaRPr lang="en-US" altLang="zh-CN" sz="1800" b="1">
              <a:latin typeface="+mn-lt"/>
              <a:ea typeface="+mn-ea"/>
              <a:cs typeface="Arial"/>
            </a:endParaRPr>
          </a:p>
        </p:txBody>
      </p:sp>
      <p:sp>
        <p:nvSpPr>
          <p:cNvPr id="8" name="AutoShape 10"/>
          <p:cNvSpPr>
            <a:spLocks noChangeArrowheads="1"/>
          </p:cNvSpPr>
          <p:nvPr/>
        </p:nvSpPr>
        <p:spPr bwMode="auto">
          <a:xfrm>
            <a:off x="5405048" y="3897780"/>
            <a:ext cx="3091081" cy="630110"/>
          </a:xfrm>
          <a:prstGeom prst="roundRect">
            <a:avLst>
              <a:gd name="adj" fmla="val 0"/>
            </a:avLst>
          </a:prstGeom>
          <a:gradFill rotWithShape="1">
            <a:gsLst>
              <a:gs pos="0">
                <a:srgbClr val="F7F7F7"/>
              </a:gs>
              <a:gs pos="100000">
                <a:srgbClr val="D5D5D5"/>
              </a:gs>
            </a:gsLst>
            <a:lin ang="5400000" scaled="1"/>
          </a:gra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zh-CN" altLang="en-US" sz="1800" b="1">
                <a:latin typeface="+mn-lt"/>
                <a:ea typeface="+mn-ea"/>
                <a:cs typeface="Arial"/>
              </a:rPr>
              <a:t>全面预算管理系统</a:t>
            </a:r>
            <a:endParaRPr lang="en-US" altLang="zh-CN" sz="1800" b="1">
              <a:latin typeface="+mn-lt"/>
              <a:ea typeface="+mn-ea"/>
              <a:cs typeface="Arial"/>
            </a:endParaRPr>
          </a:p>
        </p:txBody>
      </p:sp>
      <p:sp>
        <p:nvSpPr>
          <p:cNvPr id="9" name="AutoShape 10"/>
          <p:cNvSpPr>
            <a:spLocks noChangeArrowheads="1"/>
          </p:cNvSpPr>
          <p:nvPr/>
        </p:nvSpPr>
        <p:spPr bwMode="auto">
          <a:xfrm>
            <a:off x="5405048" y="4606653"/>
            <a:ext cx="3091081" cy="630110"/>
          </a:xfrm>
          <a:prstGeom prst="roundRect">
            <a:avLst>
              <a:gd name="adj" fmla="val 0"/>
            </a:avLst>
          </a:prstGeom>
          <a:gradFill rotWithShape="1">
            <a:gsLst>
              <a:gs pos="0">
                <a:srgbClr val="F7F7F7"/>
              </a:gs>
              <a:gs pos="100000">
                <a:srgbClr val="D5D5D5"/>
              </a:gs>
            </a:gsLst>
            <a:lin ang="5400000" scaled="1"/>
          </a:gra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zh-CN" altLang="en-US" sz="1800" b="1">
                <a:latin typeface="+mn-lt"/>
                <a:ea typeface="+mn-ea"/>
                <a:cs typeface="Arial"/>
              </a:rPr>
              <a:t>成本费用管理系统</a:t>
            </a:r>
            <a:endParaRPr lang="en-US" altLang="zh-CN" sz="1800" b="1">
              <a:latin typeface="+mn-lt"/>
              <a:ea typeface="+mn-ea"/>
              <a:cs typeface="Arial"/>
            </a:endParaRPr>
          </a:p>
        </p:txBody>
      </p:sp>
      <p:sp>
        <p:nvSpPr>
          <p:cNvPr id="10" name="AutoShape 10"/>
          <p:cNvSpPr>
            <a:spLocks noChangeArrowheads="1"/>
          </p:cNvSpPr>
          <p:nvPr/>
        </p:nvSpPr>
        <p:spPr bwMode="auto">
          <a:xfrm>
            <a:off x="5405048" y="5315527"/>
            <a:ext cx="3091081" cy="630110"/>
          </a:xfrm>
          <a:prstGeom prst="roundRect">
            <a:avLst>
              <a:gd name="adj" fmla="val 0"/>
            </a:avLst>
          </a:prstGeom>
          <a:gradFill rotWithShape="1">
            <a:gsLst>
              <a:gs pos="0">
                <a:srgbClr val="F7F7F7"/>
              </a:gs>
              <a:gs pos="100000">
                <a:srgbClr val="D5D5D5"/>
              </a:gs>
            </a:gsLst>
            <a:lin ang="5400000" scaled="1"/>
          </a:gra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zh-CN" altLang="en-US" sz="1800" b="1">
                <a:latin typeface="+mn-lt"/>
                <a:ea typeface="+mn-ea"/>
                <a:cs typeface="Arial"/>
              </a:rPr>
              <a:t>财务分析与决策支持系统</a:t>
            </a:r>
            <a:endParaRPr lang="en-US" altLang="zh-CN" sz="1800" b="1">
              <a:latin typeface="+mn-lt"/>
              <a:ea typeface="+mn-ea"/>
              <a:cs typeface="Arial"/>
            </a:endParaRPr>
          </a:p>
        </p:txBody>
      </p:sp>
      <p:sp>
        <p:nvSpPr>
          <p:cNvPr id="11" name="AutoShape 10"/>
          <p:cNvSpPr>
            <a:spLocks noChangeArrowheads="1"/>
          </p:cNvSpPr>
          <p:nvPr/>
        </p:nvSpPr>
        <p:spPr bwMode="auto">
          <a:xfrm>
            <a:off x="5405048" y="6024399"/>
            <a:ext cx="3091081" cy="630110"/>
          </a:xfrm>
          <a:prstGeom prst="roundRect">
            <a:avLst>
              <a:gd name="adj" fmla="val 0"/>
            </a:avLst>
          </a:prstGeom>
          <a:gradFill rotWithShape="1">
            <a:gsLst>
              <a:gs pos="0">
                <a:srgbClr val="F7F7F7"/>
              </a:gs>
              <a:gs pos="100000">
                <a:srgbClr val="D5D5D5"/>
              </a:gs>
            </a:gsLst>
            <a:lin ang="5400000" scaled="1"/>
          </a:gra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zh-CN" altLang="en-US" sz="1800" b="1">
                <a:latin typeface="+mn-lt"/>
                <a:ea typeface="+mn-ea"/>
                <a:cs typeface="Arial"/>
              </a:rPr>
              <a:t>风险管控系统</a:t>
            </a:r>
            <a:endParaRPr lang="en-US" altLang="zh-CN" sz="1800" b="1">
              <a:latin typeface="+mn-lt"/>
              <a:ea typeface="+mn-ea"/>
              <a:cs typeface="Arial"/>
            </a:endParaRPr>
          </a:p>
        </p:txBody>
      </p:sp>
      <p:sp>
        <p:nvSpPr>
          <p:cNvPr id="12" name="AutoShape 10"/>
          <p:cNvSpPr>
            <a:spLocks noChangeArrowheads="1"/>
          </p:cNvSpPr>
          <p:nvPr/>
        </p:nvSpPr>
        <p:spPr bwMode="auto">
          <a:xfrm>
            <a:off x="810196" y="1062286"/>
            <a:ext cx="3091081" cy="630110"/>
          </a:xfrm>
          <a:prstGeom prst="roundRect">
            <a:avLst>
              <a:gd name="adj" fmla="val 0"/>
            </a:avLst>
          </a:prstGeom>
          <a:solidFill>
            <a:srgbClr val="FFC000"/>
          </a:soli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en-US" altLang="zh-CN" sz="1800" b="1">
                <a:latin typeface="+mn-lt"/>
                <a:ea typeface="+mn-ea"/>
                <a:cs typeface="Arial"/>
              </a:rPr>
              <a:t>K/3</a:t>
            </a:r>
            <a:r>
              <a:rPr lang="zh-CN" altLang="en-US" sz="1800" b="1">
                <a:latin typeface="+mn-lt"/>
                <a:ea typeface="+mn-ea"/>
                <a:cs typeface="Arial"/>
              </a:rPr>
              <a:t>财务系统</a:t>
            </a:r>
            <a:endParaRPr lang="en-US" altLang="zh-CN" sz="1800" b="1">
              <a:latin typeface="+mn-lt"/>
              <a:ea typeface="+mn-ea"/>
              <a:cs typeface="Arial"/>
            </a:endParaRPr>
          </a:p>
        </p:txBody>
      </p:sp>
      <p:sp>
        <p:nvSpPr>
          <p:cNvPr id="13" name="AutoShape 10"/>
          <p:cNvSpPr>
            <a:spLocks noChangeArrowheads="1"/>
          </p:cNvSpPr>
          <p:nvPr/>
        </p:nvSpPr>
        <p:spPr bwMode="auto">
          <a:xfrm>
            <a:off x="810196" y="1771159"/>
            <a:ext cx="3091081" cy="630110"/>
          </a:xfrm>
          <a:prstGeom prst="roundRect">
            <a:avLst>
              <a:gd name="adj" fmla="val 0"/>
            </a:avLst>
          </a:prstGeom>
          <a:solidFill>
            <a:srgbClr val="FFC000"/>
          </a:soli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en-US" altLang="zh-CN" sz="1800" b="1">
                <a:latin typeface="+mn-lt"/>
                <a:ea typeface="+mn-ea"/>
                <a:cs typeface="Arial"/>
              </a:rPr>
              <a:t>K/3</a:t>
            </a:r>
            <a:r>
              <a:rPr lang="zh-CN" altLang="en-US" sz="1800" b="1">
                <a:latin typeface="+mn-lt"/>
                <a:ea typeface="+mn-ea"/>
                <a:cs typeface="Arial"/>
              </a:rPr>
              <a:t>合并报表系统</a:t>
            </a:r>
            <a:endParaRPr lang="en-US" altLang="zh-CN" sz="1800" b="1">
              <a:latin typeface="+mn-lt"/>
              <a:ea typeface="+mn-ea"/>
              <a:cs typeface="Arial"/>
            </a:endParaRPr>
          </a:p>
        </p:txBody>
      </p:sp>
      <p:sp>
        <p:nvSpPr>
          <p:cNvPr id="14" name="AutoShape 10"/>
          <p:cNvSpPr>
            <a:spLocks noChangeArrowheads="1"/>
          </p:cNvSpPr>
          <p:nvPr/>
        </p:nvSpPr>
        <p:spPr bwMode="auto">
          <a:xfrm>
            <a:off x="810196" y="2480033"/>
            <a:ext cx="3091081" cy="630110"/>
          </a:xfrm>
          <a:prstGeom prst="roundRect">
            <a:avLst>
              <a:gd name="adj" fmla="val 0"/>
            </a:avLst>
          </a:prstGeom>
          <a:gradFill rotWithShape="1">
            <a:gsLst>
              <a:gs pos="0">
                <a:srgbClr val="F7F7F7"/>
              </a:gs>
              <a:gs pos="100000">
                <a:srgbClr val="D5D5D5"/>
              </a:gs>
            </a:gsLst>
            <a:lin ang="5400000" scaled="1"/>
          </a:gra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zh-CN" altLang="en-US" sz="1800" b="1">
                <a:latin typeface="+mn-lt"/>
                <a:ea typeface="+mn-ea"/>
                <a:cs typeface="Arial"/>
              </a:rPr>
              <a:t>（</a:t>
            </a:r>
            <a:r>
              <a:rPr lang="en-US" altLang="zh-CN" sz="1800" b="1">
                <a:latin typeface="+mn-lt"/>
                <a:ea typeface="+mn-ea"/>
                <a:cs typeface="Arial"/>
              </a:rPr>
              <a:t>EAS</a:t>
            </a:r>
            <a:r>
              <a:rPr lang="zh-CN" altLang="en-US" sz="1800" b="1">
                <a:latin typeface="+mn-lt"/>
                <a:ea typeface="+mn-ea"/>
                <a:cs typeface="Arial"/>
              </a:rPr>
              <a:t>）资金债务系统</a:t>
            </a:r>
            <a:endParaRPr lang="en-US" altLang="zh-CN" sz="1800" b="1">
              <a:latin typeface="+mn-lt"/>
              <a:ea typeface="+mn-ea"/>
              <a:cs typeface="Arial"/>
            </a:endParaRPr>
          </a:p>
        </p:txBody>
      </p:sp>
      <p:sp>
        <p:nvSpPr>
          <p:cNvPr id="15" name="AutoShape 10"/>
          <p:cNvSpPr>
            <a:spLocks noChangeArrowheads="1"/>
          </p:cNvSpPr>
          <p:nvPr/>
        </p:nvSpPr>
        <p:spPr bwMode="auto">
          <a:xfrm>
            <a:off x="810196" y="3188906"/>
            <a:ext cx="3091081" cy="630110"/>
          </a:xfrm>
          <a:prstGeom prst="roundRect">
            <a:avLst>
              <a:gd name="adj" fmla="val 0"/>
            </a:avLst>
          </a:prstGeom>
          <a:solidFill>
            <a:srgbClr val="FFD1BF"/>
          </a:soli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zh-CN" altLang="en-US" sz="1800" b="1">
                <a:latin typeface="+mn-lt"/>
                <a:ea typeface="+mn-ea"/>
                <a:cs typeface="Arial"/>
              </a:rPr>
              <a:t>（</a:t>
            </a:r>
            <a:r>
              <a:rPr lang="en-US" altLang="zh-CN" sz="1800" b="1">
                <a:latin typeface="+mn-lt"/>
                <a:ea typeface="+mn-ea"/>
                <a:cs typeface="Arial"/>
              </a:rPr>
              <a:t>EAS</a:t>
            </a:r>
            <a:r>
              <a:rPr lang="zh-CN" altLang="en-US" sz="1800" b="1">
                <a:latin typeface="+mn-lt"/>
                <a:ea typeface="+mn-ea"/>
                <a:cs typeface="Arial"/>
              </a:rPr>
              <a:t>）产权系统</a:t>
            </a:r>
            <a:endParaRPr lang="en-US" altLang="zh-CN" sz="1800" b="1">
              <a:latin typeface="+mn-lt"/>
              <a:ea typeface="+mn-ea"/>
              <a:cs typeface="Arial"/>
            </a:endParaRPr>
          </a:p>
        </p:txBody>
      </p:sp>
      <p:sp>
        <p:nvSpPr>
          <p:cNvPr id="16" name="AutoShape 10"/>
          <p:cNvSpPr>
            <a:spLocks noChangeArrowheads="1"/>
          </p:cNvSpPr>
          <p:nvPr/>
        </p:nvSpPr>
        <p:spPr bwMode="auto">
          <a:xfrm>
            <a:off x="810196" y="3897780"/>
            <a:ext cx="3091081" cy="630110"/>
          </a:xfrm>
          <a:prstGeom prst="roundRect">
            <a:avLst>
              <a:gd name="adj" fmla="val 0"/>
            </a:avLst>
          </a:prstGeom>
          <a:solidFill>
            <a:schemeClr val="bg2">
              <a:lumMod val="60000"/>
              <a:lumOff val="40000"/>
            </a:schemeClr>
          </a:soli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zh-CN" altLang="en-US" sz="1800" b="1">
                <a:latin typeface="+mn-lt"/>
                <a:ea typeface="+mn-ea"/>
                <a:cs typeface="Arial"/>
              </a:rPr>
              <a:t>全面预算管理系统</a:t>
            </a:r>
            <a:endParaRPr lang="en-US" altLang="zh-CN" sz="1800" b="1">
              <a:latin typeface="+mn-lt"/>
              <a:ea typeface="+mn-ea"/>
              <a:cs typeface="Arial"/>
            </a:endParaRPr>
          </a:p>
        </p:txBody>
      </p:sp>
      <p:sp>
        <p:nvSpPr>
          <p:cNvPr id="17" name="AutoShape 10"/>
          <p:cNvSpPr>
            <a:spLocks noChangeArrowheads="1"/>
          </p:cNvSpPr>
          <p:nvPr/>
        </p:nvSpPr>
        <p:spPr bwMode="auto">
          <a:xfrm>
            <a:off x="810196" y="4606653"/>
            <a:ext cx="3091081" cy="630110"/>
          </a:xfrm>
          <a:prstGeom prst="roundRect">
            <a:avLst>
              <a:gd name="adj" fmla="val 0"/>
            </a:avLst>
          </a:prstGeom>
          <a:solidFill>
            <a:schemeClr val="bg2">
              <a:lumMod val="60000"/>
              <a:lumOff val="40000"/>
            </a:schemeClr>
          </a:soli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zh-CN" altLang="en-US" sz="1800" b="1">
                <a:latin typeface="+mn-lt"/>
                <a:ea typeface="+mn-ea"/>
                <a:cs typeface="Arial"/>
              </a:rPr>
              <a:t>成本费用管理系统</a:t>
            </a:r>
            <a:endParaRPr lang="en-US" altLang="zh-CN" sz="1800" b="1">
              <a:latin typeface="+mn-lt"/>
              <a:ea typeface="+mn-ea"/>
              <a:cs typeface="Arial"/>
            </a:endParaRPr>
          </a:p>
        </p:txBody>
      </p:sp>
      <p:sp>
        <p:nvSpPr>
          <p:cNvPr id="18" name="AutoShape 10"/>
          <p:cNvSpPr>
            <a:spLocks noChangeArrowheads="1"/>
          </p:cNvSpPr>
          <p:nvPr/>
        </p:nvSpPr>
        <p:spPr bwMode="auto">
          <a:xfrm>
            <a:off x="810196" y="5315527"/>
            <a:ext cx="3091081" cy="630110"/>
          </a:xfrm>
          <a:prstGeom prst="roundRect">
            <a:avLst>
              <a:gd name="adj" fmla="val 0"/>
            </a:avLst>
          </a:prstGeom>
          <a:solidFill>
            <a:srgbClr val="FFD1BF"/>
          </a:soli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en-US" altLang="zh-CN" sz="1800" b="1">
                <a:latin typeface="+mn-lt"/>
                <a:ea typeface="+mn-ea"/>
                <a:cs typeface="Arial"/>
              </a:rPr>
              <a:t>EAS-BI</a:t>
            </a:r>
            <a:r>
              <a:rPr lang="zh-CN" altLang="en-US" sz="1800" b="1">
                <a:latin typeface="+mn-lt"/>
                <a:ea typeface="+mn-ea"/>
                <a:cs typeface="Arial"/>
              </a:rPr>
              <a:t>系统</a:t>
            </a:r>
            <a:endParaRPr lang="en-US" altLang="zh-CN" sz="1800" b="1">
              <a:latin typeface="+mn-lt"/>
              <a:ea typeface="+mn-ea"/>
              <a:cs typeface="Arial"/>
            </a:endParaRPr>
          </a:p>
        </p:txBody>
      </p:sp>
      <p:sp>
        <p:nvSpPr>
          <p:cNvPr id="19" name="AutoShape 10"/>
          <p:cNvSpPr>
            <a:spLocks noChangeArrowheads="1"/>
          </p:cNvSpPr>
          <p:nvPr/>
        </p:nvSpPr>
        <p:spPr bwMode="auto">
          <a:xfrm>
            <a:off x="810196" y="6024399"/>
            <a:ext cx="3091081" cy="630110"/>
          </a:xfrm>
          <a:prstGeom prst="roundRect">
            <a:avLst>
              <a:gd name="adj" fmla="val 0"/>
            </a:avLst>
          </a:prstGeom>
          <a:solidFill>
            <a:schemeClr val="bg2">
              <a:lumMod val="60000"/>
              <a:lumOff val="40000"/>
            </a:schemeClr>
          </a:soli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zh-CN" altLang="en-US" sz="1800" b="1">
                <a:latin typeface="+mn-lt"/>
                <a:ea typeface="+mn-ea"/>
                <a:cs typeface="Arial"/>
              </a:rPr>
              <a:t>风险管控系统</a:t>
            </a:r>
            <a:endParaRPr lang="en-US" altLang="zh-CN" sz="1800" b="1">
              <a:latin typeface="+mn-lt"/>
              <a:ea typeface="+mn-ea"/>
              <a:cs typeface="Arial"/>
            </a:endParaRPr>
          </a:p>
        </p:txBody>
      </p:sp>
      <p:sp>
        <p:nvSpPr>
          <p:cNvPr id="20" name="下箭头 19"/>
          <p:cNvSpPr/>
          <p:nvPr/>
        </p:nvSpPr>
        <p:spPr>
          <a:xfrm>
            <a:off x="8496129" y="1836098"/>
            <a:ext cx="2130896" cy="5040877"/>
          </a:xfrm>
          <a:prstGeom prst="downArrow">
            <a:avLst/>
          </a:prstGeom>
          <a:solidFill>
            <a:schemeClr val="accent5"/>
          </a:solidFill>
        </p:spPr>
        <p:style>
          <a:lnRef idx="1">
            <a:schemeClr val="accent1"/>
          </a:lnRef>
          <a:fillRef idx="0">
            <a:schemeClr val="accent1"/>
          </a:fillRef>
          <a:effectRef idx="0">
            <a:schemeClr val="accent1"/>
          </a:effectRef>
          <a:fontRef idx="minor">
            <a:schemeClr val="tx1"/>
          </a:fontRef>
        </p:style>
        <p:txBody>
          <a:bodyPr lIns="153071" tIns="76535" rIns="153071" bIns="76535" rtlCol="0" anchor="ctr"/>
          <a:lstStyle>
            <a:defPPr>
              <a:defRPr lang="zh-CN"/>
            </a:defPPr>
            <a:lvl1pPr algn="ctr" rtl="0" fontAlgn="base">
              <a:spcBef>
                <a:spcPct val="0"/>
              </a:spcBef>
              <a:spcAft>
                <a:spcPct val="0"/>
              </a:spcAft>
              <a:buClr>
                <a:srgbClr val="000000"/>
              </a:buClr>
              <a:defRPr sz="1600" kern="1200">
                <a:solidFill>
                  <a:srgbClr val="080808"/>
                </a:solidFill>
                <a:latin typeface="Arial"/>
                <a:ea typeface="楷体_GB2312" pitchFamily="49" charset="-122"/>
                <a:cs typeface="+mn-cs"/>
              </a:defRPr>
            </a:lvl1pPr>
            <a:lvl2pPr marL="521252" algn="ctr" rtl="0" fontAlgn="base">
              <a:spcBef>
                <a:spcPct val="0"/>
              </a:spcBef>
              <a:spcAft>
                <a:spcPct val="0"/>
              </a:spcAft>
              <a:buClr>
                <a:srgbClr val="000000"/>
              </a:buClr>
              <a:defRPr sz="1600" kern="1200">
                <a:solidFill>
                  <a:srgbClr val="080808"/>
                </a:solidFill>
                <a:latin typeface="Arial"/>
                <a:ea typeface="楷体_GB2312" pitchFamily="49" charset="-122"/>
                <a:cs typeface="+mn-cs"/>
              </a:defRPr>
            </a:lvl2pPr>
            <a:lvl3pPr marL="1042504" algn="ctr" rtl="0" fontAlgn="base">
              <a:spcBef>
                <a:spcPct val="0"/>
              </a:spcBef>
              <a:spcAft>
                <a:spcPct val="0"/>
              </a:spcAft>
              <a:buClr>
                <a:srgbClr val="000000"/>
              </a:buClr>
              <a:defRPr sz="1600" kern="1200">
                <a:solidFill>
                  <a:srgbClr val="080808"/>
                </a:solidFill>
                <a:latin typeface="Arial"/>
                <a:ea typeface="楷体_GB2312" pitchFamily="49" charset="-122"/>
                <a:cs typeface="+mn-cs"/>
              </a:defRPr>
            </a:lvl3pPr>
            <a:lvl4pPr marL="1563756" algn="ctr" rtl="0" fontAlgn="base">
              <a:spcBef>
                <a:spcPct val="0"/>
              </a:spcBef>
              <a:spcAft>
                <a:spcPct val="0"/>
              </a:spcAft>
              <a:buClr>
                <a:srgbClr val="000000"/>
              </a:buClr>
              <a:defRPr sz="1600" kern="1200">
                <a:solidFill>
                  <a:srgbClr val="080808"/>
                </a:solidFill>
                <a:latin typeface="Arial"/>
                <a:ea typeface="楷体_GB2312" pitchFamily="49" charset="-122"/>
                <a:cs typeface="+mn-cs"/>
              </a:defRPr>
            </a:lvl4pPr>
            <a:lvl5pPr marL="2085008" algn="ctr" rtl="0" fontAlgn="base">
              <a:spcBef>
                <a:spcPct val="0"/>
              </a:spcBef>
              <a:spcAft>
                <a:spcPct val="0"/>
              </a:spcAft>
              <a:buClr>
                <a:srgbClr val="000000"/>
              </a:buClr>
              <a:defRPr sz="1600" kern="1200">
                <a:solidFill>
                  <a:srgbClr val="080808"/>
                </a:solidFill>
                <a:latin typeface="Arial"/>
                <a:ea typeface="楷体_GB2312" pitchFamily="49" charset="-122"/>
                <a:cs typeface="+mn-cs"/>
              </a:defRPr>
            </a:lvl5pPr>
            <a:lvl6pPr marL="2606259" algn="l" defTabSz="1042504" rtl="0" eaLnBrk="1" latinLnBrk="0" hangingPunct="1">
              <a:defRPr sz="1600" kern="1200">
                <a:solidFill>
                  <a:srgbClr val="080808"/>
                </a:solidFill>
                <a:latin typeface="Arial"/>
                <a:ea typeface="楷体_GB2312" pitchFamily="49" charset="-122"/>
                <a:cs typeface="+mn-cs"/>
              </a:defRPr>
            </a:lvl6pPr>
            <a:lvl7pPr marL="3127512" algn="l" defTabSz="1042504" rtl="0" eaLnBrk="1" latinLnBrk="0" hangingPunct="1">
              <a:defRPr sz="1600" kern="1200">
                <a:solidFill>
                  <a:srgbClr val="080808"/>
                </a:solidFill>
                <a:latin typeface="Arial"/>
                <a:ea typeface="楷体_GB2312" pitchFamily="49" charset="-122"/>
                <a:cs typeface="+mn-cs"/>
              </a:defRPr>
            </a:lvl7pPr>
            <a:lvl8pPr marL="3648764" algn="l" defTabSz="1042504" rtl="0" eaLnBrk="1" latinLnBrk="0" hangingPunct="1">
              <a:defRPr sz="1600" kern="1200">
                <a:solidFill>
                  <a:srgbClr val="080808"/>
                </a:solidFill>
                <a:latin typeface="Arial"/>
                <a:ea typeface="楷体_GB2312" pitchFamily="49" charset="-122"/>
                <a:cs typeface="+mn-cs"/>
              </a:defRPr>
            </a:lvl8pPr>
            <a:lvl9pPr marL="4170015" algn="l" defTabSz="1042504" rtl="0" eaLnBrk="1" latinLnBrk="0" hangingPunct="1">
              <a:defRPr sz="1600" kern="1200">
                <a:solidFill>
                  <a:srgbClr val="080808"/>
                </a:solidFill>
                <a:latin typeface="Arial"/>
                <a:ea typeface="楷体_GB2312" pitchFamily="49" charset="-122"/>
                <a:cs typeface="+mn-cs"/>
              </a:defRPr>
            </a:lvl9pPr>
          </a:lstStyle>
          <a:p>
            <a:pPr algn="ctr"/>
            <a:endParaRPr lang="zh-CN" altLang="en-US" sz="1800"/>
          </a:p>
        </p:txBody>
      </p:sp>
      <p:sp>
        <p:nvSpPr>
          <p:cNvPr id="21" name="矩形 20"/>
          <p:cNvSpPr/>
          <p:nvPr/>
        </p:nvSpPr>
        <p:spPr>
          <a:xfrm>
            <a:off x="8994494" y="2662775"/>
            <a:ext cx="1238873" cy="1539559"/>
          </a:xfrm>
          <a:prstGeom prst="rect">
            <a:avLst/>
          </a:prstGeom>
        </p:spPr>
        <p:txBody>
          <a:bodyPr wrap="none" lIns="153071" tIns="76535" rIns="153071" bIns="76535">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r>
              <a:rPr lang="zh-CN" altLang="zh-CN" sz="1800" b="1">
                <a:latin typeface="+mn-lt"/>
                <a:ea typeface="+mn-ea"/>
              </a:rPr>
              <a:t>无缝对接</a:t>
            </a:r>
            <a:endParaRPr lang="en-US" altLang="zh-CN" sz="1800" b="1">
              <a:latin typeface="+mn-lt"/>
              <a:ea typeface="+mn-ea"/>
            </a:endParaRPr>
          </a:p>
          <a:p>
            <a:endParaRPr lang="en-US" altLang="zh-CN" sz="1800" b="1">
              <a:latin typeface="+mn-lt"/>
              <a:ea typeface="+mn-ea"/>
            </a:endParaRPr>
          </a:p>
          <a:p>
            <a:r>
              <a:rPr lang="zh-CN" altLang="zh-CN" sz="1800" b="1">
                <a:latin typeface="+mn-lt"/>
                <a:ea typeface="+mn-ea"/>
              </a:rPr>
              <a:t>信息集成</a:t>
            </a:r>
            <a:endParaRPr lang="en-US" altLang="zh-CN" sz="1800" b="1">
              <a:latin typeface="+mn-lt"/>
              <a:ea typeface="+mn-ea"/>
            </a:endParaRPr>
          </a:p>
          <a:p>
            <a:endParaRPr lang="en-US" altLang="zh-CN" sz="1800" b="1">
              <a:latin typeface="+mn-lt"/>
              <a:ea typeface="+mn-ea"/>
            </a:endParaRPr>
          </a:p>
          <a:p>
            <a:r>
              <a:rPr lang="zh-CN" altLang="en-US" sz="1800" b="1">
                <a:latin typeface="+mn-lt"/>
                <a:ea typeface="+mn-ea"/>
              </a:rPr>
              <a:t>环节控制</a:t>
            </a:r>
            <a:endParaRPr lang="zh-CN" altLang="en-US" sz="1800">
              <a:latin typeface="+mn-lt"/>
              <a:ea typeface="+mn-ea"/>
            </a:endParaRPr>
          </a:p>
        </p:txBody>
      </p:sp>
      <p:sp>
        <p:nvSpPr>
          <p:cNvPr id="22" name="AutoShape 10"/>
          <p:cNvSpPr>
            <a:spLocks noChangeArrowheads="1"/>
          </p:cNvSpPr>
          <p:nvPr/>
        </p:nvSpPr>
        <p:spPr bwMode="auto">
          <a:xfrm>
            <a:off x="857228" y="6898247"/>
            <a:ext cx="918971" cy="266760"/>
          </a:xfrm>
          <a:prstGeom prst="roundRect">
            <a:avLst>
              <a:gd name="adj" fmla="val 0"/>
            </a:avLst>
          </a:prstGeom>
          <a:solidFill>
            <a:srgbClr val="FFC000"/>
          </a:soli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zh-CN" altLang="en-US" sz="1200" b="1">
                <a:latin typeface="+mn-lt"/>
                <a:ea typeface="+mn-ea"/>
                <a:cs typeface="Arial"/>
              </a:rPr>
              <a:t>需升级</a:t>
            </a:r>
            <a:endParaRPr lang="en-US" altLang="zh-CN" sz="1200" b="1">
              <a:latin typeface="+mn-lt"/>
              <a:ea typeface="+mn-ea"/>
              <a:cs typeface="Arial"/>
            </a:endParaRPr>
          </a:p>
        </p:txBody>
      </p:sp>
      <p:sp>
        <p:nvSpPr>
          <p:cNvPr id="23" name="AutoShape 10"/>
          <p:cNvSpPr>
            <a:spLocks noChangeArrowheads="1"/>
          </p:cNvSpPr>
          <p:nvPr/>
        </p:nvSpPr>
        <p:spPr bwMode="auto">
          <a:xfrm>
            <a:off x="1909511" y="6898247"/>
            <a:ext cx="986515" cy="266760"/>
          </a:xfrm>
          <a:prstGeom prst="roundRect">
            <a:avLst>
              <a:gd name="adj" fmla="val 0"/>
            </a:avLst>
          </a:prstGeom>
          <a:solidFill>
            <a:srgbClr val="FFD1BF"/>
          </a:soli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zh-CN" altLang="en-US" sz="1200" b="1">
                <a:latin typeface="+mn-lt"/>
                <a:ea typeface="+mn-ea"/>
                <a:cs typeface="Arial"/>
              </a:rPr>
              <a:t>在建设</a:t>
            </a:r>
            <a:endParaRPr lang="en-US" altLang="zh-CN" sz="1200" b="1">
              <a:latin typeface="+mn-lt"/>
              <a:ea typeface="+mn-ea"/>
              <a:cs typeface="Arial"/>
            </a:endParaRPr>
          </a:p>
        </p:txBody>
      </p:sp>
      <p:sp>
        <p:nvSpPr>
          <p:cNvPr id="24" name="AutoShape 10"/>
          <p:cNvSpPr>
            <a:spLocks noChangeArrowheads="1"/>
          </p:cNvSpPr>
          <p:nvPr/>
        </p:nvSpPr>
        <p:spPr bwMode="auto">
          <a:xfrm>
            <a:off x="3029340" y="6898247"/>
            <a:ext cx="877200" cy="266760"/>
          </a:xfrm>
          <a:prstGeom prst="roundRect">
            <a:avLst>
              <a:gd name="adj" fmla="val 0"/>
            </a:avLst>
          </a:prstGeom>
          <a:solidFill>
            <a:schemeClr val="bg2">
              <a:lumMod val="60000"/>
              <a:lumOff val="40000"/>
            </a:schemeClr>
          </a:solidFill>
          <a:ln w="6350" algn="ctr">
            <a:solidFill>
              <a:srgbClr val="6691D0"/>
            </a:solidFill>
            <a:round/>
          </a:ln>
        </p:spPr>
        <p:txBody>
          <a:bodyPr wrap="none" lIns="153071" tIns="76535" rIns="153071"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20000"/>
              </a:lnSpc>
              <a:spcBef>
                <a:spcPct val="20000"/>
              </a:spcBef>
              <a:buClr>
                <a:srgbClr val="E1B40C"/>
              </a:buClr>
              <a:buSzPct val="80000"/>
              <a:buFont typeface="Wingdings" pitchFamily="2" charset="2"/>
              <a:buNone/>
            </a:pPr>
            <a:r>
              <a:rPr lang="zh-CN" altLang="en-US" sz="1200" b="1">
                <a:latin typeface="+mn-lt"/>
                <a:ea typeface="+mn-ea"/>
                <a:cs typeface="Arial"/>
              </a:rPr>
              <a:t>未建设</a:t>
            </a:r>
            <a:endParaRPr lang="en-US" altLang="zh-CN" sz="1200" b="1">
              <a:latin typeface="+mn-lt"/>
              <a:ea typeface="+mn-ea"/>
              <a:cs typeface="Arial"/>
            </a:endParaRPr>
          </a:p>
        </p:txBody>
      </p:sp>
      <p:sp>
        <p:nvSpPr>
          <p:cNvPr id="25" name="AutoShape 2"/>
          <p:cNvSpPr>
            <a:spLocks noChangeArrowheads="1"/>
          </p:cNvSpPr>
          <p:nvPr/>
        </p:nvSpPr>
        <p:spPr bwMode="auto">
          <a:xfrm rot="5400000">
            <a:off x="3103754" y="3622023"/>
            <a:ext cx="3092450" cy="385330"/>
          </a:xfrm>
          <a:prstGeom prst="triangle">
            <a:avLst>
              <a:gd name="adj" fmla="val 50000"/>
            </a:avLst>
          </a:prstGeom>
          <a:solidFill>
            <a:schemeClr val="accent5"/>
          </a:solidFill>
          <a:ln w="9525">
            <a:noFill/>
            <a:miter lim="800000"/>
          </a:ln>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pic>
        <p:nvPicPr>
          <p:cNvPr id="26" name="Picture 5"/>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7" name="圆角矩形 26"/>
          <p:cNvSpPr/>
          <p:nvPr/>
        </p:nvSpPr>
        <p:spPr bwMode="auto">
          <a:xfrm>
            <a:off x="9163124" y="1070265"/>
            <a:ext cx="432048" cy="729666"/>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3" name="矩形 2"/>
          <p:cNvSpPr/>
          <p:nvPr/>
        </p:nvSpPr>
        <p:spPr bwMode="auto">
          <a:xfrm>
            <a:off x="6066780" y="6898247"/>
            <a:ext cx="1800200" cy="266760"/>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b="0" i="0" u="none" strike="noStrike" cap="none" normalizeH="0" baseline="0" smtClean="0">
                <a:ln>
                  <a:noFill/>
                </a:ln>
                <a:solidFill>
                  <a:srgbClr val="CC0000"/>
                </a:solidFill>
                <a:effectLst/>
                <a:latin typeface="Arial"/>
                <a:ea typeface="楷体_GB2312" pitchFamily="49" charset="-122"/>
              </a:rPr>
              <a:t>国资委要求</a:t>
            </a:r>
          </a:p>
        </p:txBody>
      </p:sp>
    </p:spTree>
    <p:extLst>
      <p:ext uri="{BB962C8B-B14F-4D97-AF65-F5344CB8AC3E}">
        <p14:creationId xmlns:p14="http://schemas.microsoft.com/office/powerpoint/2010/main" val="723233326"/>
      </p:ext>
    </p:extLst>
  </p:cSld>
  <p:clrMapOvr>
    <a:masterClrMapping/>
  </p:clrMapOvr>
  <p:transition>
    <p:split orient="vert"/>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latin typeface="+mn-lt"/>
                <a:ea typeface="+mn-ea"/>
              </a:rPr>
              <a:t>A-2</a:t>
            </a:r>
            <a:r>
              <a:rPr lang="zh-CN" altLang="en-US" smtClean="0">
                <a:latin typeface="+mn-lt"/>
                <a:ea typeface="+mn-ea"/>
              </a:rPr>
              <a:t>、</a:t>
            </a:r>
            <a:r>
              <a:rPr lang="zh-CN" altLang="en-US">
                <a:latin typeface="+mn-lt"/>
                <a:ea typeface="+mn-ea"/>
              </a:rPr>
              <a:t>财务系统的</a:t>
            </a:r>
            <a:r>
              <a:rPr lang="zh-CN" altLang="en-US" smtClean="0">
                <a:latin typeface="+mn-lt"/>
                <a:ea typeface="+mn-ea"/>
              </a:rPr>
              <a:t>建设分为会计核算、财务管理和财务决策三个阶段进行</a:t>
            </a:r>
            <a:endParaRPr lang="zh-CN" altLang="en-US">
              <a:latin typeface="+mn-lt"/>
              <a:ea typeface="+mn-ea"/>
            </a:endParaRPr>
          </a:p>
        </p:txBody>
      </p:sp>
      <p:sp>
        <p:nvSpPr>
          <p:cNvPr id="6" name="Rectangle 14"/>
          <p:cNvSpPr>
            <a:spLocks noChangeArrowheads="1"/>
          </p:cNvSpPr>
          <p:nvPr/>
        </p:nvSpPr>
        <p:spPr bwMode="auto">
          <a:xfrm>
            <a:off x="3522076" y="2516566"/>
            <a:ext cx="2779294" cy="377428"/>
          </a:xfrm>
          <a:prstGeom prst="rect">
            <a:avLst/>
          </a:prstGeom>
          <a:solidFill>
            <a:srgbClr val="FFFFFF"/>
          </a:solidFill>
          <a:ln w="9525">
            <a:solidFill>
              <a:schemeClr val="accent2"/>
            </a:solidFill>
            <a:miter lim="800000"/>
          </a:ln>
          <a:effectLst/>
        </p:spPr>
        <p:txBody>
          <a:bodyPr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28600" indent="-228600" algn="l" eaLnBrk="0" fontAlgn="auto" hangingPunct="0">
              <a:spcBef>
                <a:spcPct val="0"/>
              </a:spcBef>
              <a:spcAft>
                <a:spcPct val="0"/>
              </a:spcAft>
              <a:defRPr/>
            </a:pPr>
            <a:r>
              <a:rPr kumimoji="0" lang="en-GB" altLang="zh-CN" sz="1400" i="0" u="none" strike="noStrike" kern="0" cap="none" spc="0" normalizeH="0" baseline="0" noProof="0" smtClean="0">
                <a:ln>
                  <a:noFill/>
                </a:ln>
                <a:solidFill>
                  <a:sysClr val="windowText" lastClr="000000"/>
                </a:solidFill>
                <a:effectLst/>
                <a:uLnTx/>
                <a:uFillTx/>
                <a:latin typeface="+mn-lt"/>
                <a:ea typeface="+mn-ea"/>
                <a:cs typeface="Arial"/>
              </a:rPr>
              <a:t>B2</a:t>
            </a:r>
            <a:r>
              <a:rPr kumimoji="0" lang="en-GB" altLang="en-GB" sz="1400" i="0" u="none" strike="noStrike" kern="0" cap="none" spc="0" normalizeH="0" baseline="0" noProof="0" smtClean="0">
                <a:ln>
                  <a:noFill/>
                </a:ln>
                <a:solidFill>
                  <a:sysClr val="windowText" lastClr="000000"/>
                </a:solidFill>
                <a:effectLst/>
                <a:uLnTx/>
                <a:uFillTx/>
                <a:latin typeface="+mn-lt"/>
                <a:ea typeface="+mn-ea"/>
                <a:cs typeface="Arial"/>
              </a:rPr>
              <a:t>.</a:t>
            </a:r>
            <a:r>
              <a:rPr lang="zh-CN" altLang="en-US" sz="1400" kern="0" smtClean="0">
                <a:solidFill>
                  <a:sysClr val="windowText" lastClr="000000"/>
                </a:solidFill>
                <a:latin typeface="+mn-lt"/>
                <a:ea typeface="+mn-ea"/>
              </a:rPr>
              <a:t>总帐</a:t>
            </a:r>
            <a:r>
              <a:rPr lang="zh-CN" altLang="en-US" sz="1400" kern="0" smtClean="0">
                <a:solidFill>
                  <a:sysClr val="windowText" lastClr="000000"/>
                </a:solidFill>
                <a:latin typeface="+mn-lt"/>
                <a:ea typeface="+mn-ea"/>
                <a:cs typeface="Arial"/>
              </a:rPr>
              <a:t>管理</a:t>
            </a:r>
            <a:endParaRPr lang="zh-CN" altLang="en-US" sz="1400" kern="0" smtClean="0">
              <a:solidFill>
                <a:sysClr val="windowText" lastClr="000000"/>
              </a:solidFill>
              <a:latin typeface="+mn-lt"/>
              <a:ea typeface="+mn-ea"/>
            </a:endParaRPr>
          </a:p>
        </p:txBody>
      </p:sp>
      <p:sp>
        <p:nvSpPr>
          <p:cNvPr id="7" name="Rectangle 15"/>
          <p:cNvSpPr>
            <a:spLocks noChangeArrowheads="1"/>
          </p:cNvSpPr>
          <p:nvPr/>
        </p:nvSpPr>
        <p:spPr bwMode="auto">
          <a:xfrm>
            <a:off x="3522076" y="2066984"/>
            <a:ext cx="2779294" cy="377429"/>
          </a:xfrm>
          <a:prstGeom prst="rect">
            <a:avLst/>
          </a:prstGeom>
          <a:noFill/>
          <a:ln w="9525">
            <a:solidFill>
              <a:schemeClr val="accent2"/>
            </a:solidFill>
            <a:miter lim="800000"/>
          </a:ln>
          <a:effectLst/>
        </p:spPr>
        <p:txBody>
          <a:bodyPr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28600" indent="-228600" algn="l" eaLnBrk="0" fontAlgn="auto" hangingPunct="0">
              <a:spcBef>
                <a:spcPct val="0"/>
              </a:spcBef>
              <a:spcAft>
                <a:spcPct val="0"/>
              </a:spcAft>
              <a:defRPr/>
            </a:pPr>
            <a:r>
              <a:rPr kumimoji="0" lang="en-GB" altLang="zh-CN" sz="1400" i="0" u="none" strike="noStrike" kern="0" cap="none" spc="0" normalizeH="0" baseline="0" noProof="0" smtClean="0">
                <a:ln>
                  <a:noFill/>
                </a:ln>
                <a:solidFill>
                  <a:sysClr val="windowText" lastClr="000000"/>
                </a:solidFill>
                <a:effectLst/>
                <a:uLnTx/>
                <a:uFillTx/>
                <a:latin typeface="+mn-lt"/>
                <a:ea typeface="+mn-ea"/>
                <a:cs typeface="Arial"/>
              </a:rPr>
              <a:t>B1</a:t>
            </a:r>
            <a:r>
              <a:rPr kumimoji="0" lang="en-GB" altLang="en-GB" sz="1400" i="0" u="none" strike="noStrike" kern="0" cap="none" spc="0" normalizeH="0" baseline="0" noProof="0" smtClean="0">
                <a:ln>
                  <a:noFill/>
                </a:ln>
                <a:solidFill>
                  <a:sysClr val="windowText" lastClr="000000"/>
                </a:solidFill>
                <a:effectLst/>
                <a:uLnTx/>
                <a:uFillTx/>
                <a:latin typeface="+mn-lt"/>
                <a:ea typeface="+mn-ea"/>
                <a:cs typeface="Arial"/>
              </a:rPr>
              <a:t>.</a:t>
            </a:r>
            <a:r>
              <a:rPr lang="zh-CN" altLang="en-US" sz="1400" kern="0" smtClean="0">
                <a:solidFill>
                  <a:sysClr val="windowText" lastClr="000000"/>
                </a:solidFill>
                <a:latin typeface="+mn-lt"/>
                <a:ea typeface="+mn-ea"/>
              </a:rPr>
              <a:t>预算管理</a:t>
            </a:r>
          </a:p>
        </p:txBody>
      </p:sp>
      <p:sp>
        <p:nvSpPr>
          <p:cNvPr id="8" name="Rectangle 20"/>
          <p:cNvSpPr>
            <a:spLocks noChangeArrowheads="1"/>
          </p:cNvSpPr>
          <p:nvPr/>
        </p:nvSpPr>
        <p:spPr bwMode="auto">
          <a:xfrm>
            <a:off x="3522076" y="2984953"/>
            <a:ext cx="2774973" cy="384572"/>
          </a:xfrm>
          <a:prstGeom prst="rect">
            <a:avLst/>
          </a:prstGeom>
          <a:solidFill>
            <a:srgbClr val="FFFFFF"/>
          </a:solidFill>
          <a:ln w="9525">
            <a:solidFill>
              <a:schemeClr val="accent2"/>
            </a:solidFill>
            <a:miter lim="800000"/>
          </a:ln>
          <a:effectLst/>
        </p:spPr>
        <p:txBody>
          <a:bodyPr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28600" marR="0" lvl="0" indent="-228600" algn="l" defTabSz="914400" eaLnBrk="0" fontAlgn="auto" latinLnBrk="0" hangingPunct="0">
              <a:lnSpc>
                <a:spcPct val="100000"/>
              </a:lnSpc>
              <a:spcBef>
                <a:spcPct val="0"/>
              </a:spcBef>
              <a:spcAft>
                <a:spcPct val="0"/>
              </a:spcAft>
              <a:buClrTx/>
              <a:buSzTx/>
              <a:buFontTx/>
              <a:buNone/>
              <a:defRPr/>
            </a:pPr>
            <a:r>
              <a:rPr kumimoji="0" lang="en-GB" altLang="zh-CN" sz="1400" i="0" u="none" strike="noStrike" kern="0" cap="none" spc="0" normalizeH="0" baseline="0" noProof="0" smtClean="0">
                <a:ln>
                  <a:noFill/>
                </a:ln>
                <a:solidFill>
                  <a:sysClr val="windowText" lastClr="000000"/>
                </a:solidFill>
                <a:effectLst/>
                <a:uLnTx/>
                <a:uFillTx/>
                <a:latin typeface="+mn-lt"/>
                <a:ea typeface="+mn-ea"/>
                <a:cs typeface="Arial"/>
              </a:rPr>
              <a:t>B3.</a:t>
            </a:r>
            <a:r>
              <a:rPr lang="zh-CN" altLang="en-US" sz="1400" kern="0" smtClean="0">
                <a:solidFill>
                  <a:sysClr val="windowText" lastClr="000000"/>
                </a:solidFill>
                <a:latin typeface="+mn-lt"/>
                <a:ea typeface="+mn-ea"/>
              </a:rPr>
              <a:t>固定资产管理</a:t>
            </a:r>
            <a:endParaRPr kumimoji="0" lang="en-GB" altLang="zh-CN" sz="1400" i="0" u="none" strike="noStrike" kern="0" cap="none" spc="0" normalizeH="0" baseline="0" noProof="0" smtClean="0">
              <a:ln>
                <a:noFill/>
              </a:ln>
              <a:solidFill>
                <a:sysClr val="windowText" lastClr="000000"/>
              </a:solidFill>
              <a:effectLst/>
              <a:uLnTx/>
              <a:uFillTx/>
              <a:latin typeface="+mn-lt"/>
              <a:ea typeface="+mn-ea"/>
              <a:cs typeface="Arial"/>
            </a:endParaRPr>
          </a:p>
        </p:txBody>
      </p:sp>
      <p:sp>
        <p:nvSpPr>
          <p:cNvPr id="9" name="Rectangle 25"/>
          <p:cNvSpPr>
            <a:spLocks noChangeArrowheads="1"/>
          </p:cNvSpPr>
          <p:nvPr/>
        </p:nvSpPr>
        <p:spPr bwMode="auto">
          <a:xfrm>
            <a:off x="6448814" y="2066981"/>
            <a:ext cx="2647460" cy="376238"/>
          </a:xfrm>
          <a:prstGeom prst="rect">
            <a:avLst/>
          </a:prstGeom>
          <a:solidFill>
            <a:srgbClr val="FFFFFF"/>
          </a:solidFill>
          <a:ln w="9525">
            <a:solidFill>
              <a:schemeClr val="accent2"/>
            </a:solidFill>
            <a:miter lim="800000"/>
          </a:ln>
          <a:effectLst/>
        </p:spPr>
        <p:txBody>
          <a:bodyPr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28600" marR="0" lvl="0" indent="-228600" algn="l" defTabSz="914400" eaLnBrk="0" fontAlgn="auto" latinLnBrk="0" hangingPunct="0">
              <a:lnSpc>
                <a:spcPct val="100000"/>
              </a:lnSpc>
              <a:spcBef>
                <a:spcPct val="0"/>
              </a:spcBef>
              <a:spcAft>
                <a:spcPct val="0"/>
              </a:spcAft>
              <a:buClrTx/>
              <a:buSzTx/>
              <a:buFontTx/>
              <a:buNone/>
              <a:defRPr/>
            </a:pPr>
            <a:r>
              <a:rPr lang="en-GB" altLang="zh-CN" sz="1400" kern="0" smtClean="0">
                <a:solidFill>
                  <a:sysClr val="windowText" lastClr="000000"/>
                </a:solidFill>
                <a:latin typeface="+mn-lt"/>
                <a:ea typeface="+mn-ea"/>
                <a:cs typeface="Arial"/>
              </a:rPr>
              <a:t>C</a:t>
            </a:r>
            <a:r>
              <a:rPr kumimoji="0" lang="en-GB" altLang="zh-CN" sz="1400" i="0" u="none" strike="noStrike" kern="0" cap="none" spc="0" normalizeH="0" baseline="0" noProof="0" smtClean="0">
                <a:ln>
                  <a:noFill/>
                </a:ln>
                <a:solidFill>
                  <a:sysClr val="windowText" lastClr="000000"/>
                </a:solidFill>
                <a:effectLst/>
                <a:uLnTx/>
                <a:uFillTx/>
                <a:latin typeface="+mn-lt"/>
                <a:ea typeface="+mn-ea"/>
                <a:cs typeface="Arial"/>
              </a:rPr>
              <a:t>1.</a:t>
            </a:r>
            <a:r>
              <a:rPr lang="zh-CN" altLang="en-US" sz="1400" smtClean="0">
                <a:latin typeface="+mn-lt"/>
                <a:ea typeface="+mn-ea"/>
              </a:rPr>
              <a:t>投资决策</a:t>
            </a:r>
            <a:endParaRPr kumimoji="0" lang="zh-CN" altLang="en-GB" sz="1400" i="0" u="none" strike="noStrike" kern="0" cap="none" spc="0" normalizeH="0" baseline="0" noProof="0" smtClean="0">
              <a:ln>
                <a:noFill/>
              </a:ln>
              <a:solidFill>
                <a:sysClr val="windowText" lastClr="000000"/>
              </a:solidFill>
              <a:effectLst/>
              <a:uLnTx/>
              <a:uFillTx/>
              <a:latin typeface="+mn-lt"/>
              <a:ea typeface="+mn-ea"/>
              <a:cs typeface="Arial"/>
            </a:endParaRPr>
          </a:p>
        </p:txBody>
      </p:sp>
      <p:sp>
        <p:nvSpPr>
          <p:cNvPr id="11" name="Rectangle 41"/>
          <p:cNvSpPr>
            <a:spLocks noChangeArrowheads="1"/>
          </p:cNvSpPr>
          <p:nvPr/>
        </p:nvSpPr>
        <p:spPr bwMode="auto">
          <a:xfrm>
            <a:off x="666180" y="2516566"/>
            <a:ext cx="2682041" cy="377428"/>
          </a:xfrm>
          <a:prstGeom prst="rect">
            <a:avLst/>
          </a:prstGeom>
          <a:solidFill>
            <a:srgbClr val="FFFFFF"/>
          </a:solidFill>
          <a:ln w="9525">
            <a:solidFill>
              <a:schemeClr val="accent2"/>
            </a:solidFill>
            <a:miter lim="800000"/>
          </a:ln>
          <a:effectLst/>
        </p:spPr>
        <p:txBody>
          <a:bodyPr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28600" marR="0" lvl="0" indent="-228600" algn="l" defTabSz="914400" eaLnBrk="0" fontAlgn="auto" latinLnBrk="0" hangingPunct="0">
              <a:lnSpc>
                <a:spcPct val="100000"/>
              </a:lnSpc>
              <a:spcBef>
                <a:spcPct val="0"/>
              </a:spcBef>
              <a:spcAft>
                <a:spcPct val="0"/>
              </a:spcAft>
              <a:buClrTx/>
              <a:buSzTx/>
              <a:buFontTx/>
              <a:buNone/>
              <a:defRPr/>
            </a:pPr>
            <a:r>
              <a:rPr lang="en-GB" altLang="zh-CN" sz="1400" kern="0" smtClean="0">
                <a:solidFill>
                  <a:sysClr val="windowText" lastClr="000000"/>
                </a:solidFill>
                <a:latin typeface="+mn-lt"/>
                <a:ea typeface="+mn-ea"/>
                <a:cs typeface="Arial"/>
              </a:rPr>
              <a:t>A</a:t>
            </a:r>
            <a:r>
              <a:rPr kumimoji="0" lang="en-GB" altLang="zh-CN" sz="1400" i="0" u="none" strike="noStrike" kern="0" cap="none" spc="0" normalizeH="0" baseline="0" noProof="0" smtClean="0">
                <a:ln>
                  <a:noFill/>
                </a:ln>
                <a:solidFill>
                  <a:sysClr val="windowText" lastClr="000000"/>
                </a:solidFill>
                <a:effectLst/>
                <a:uLnTx/>
                <a:uFillTx/>
                <a:latin typeface="+mn-lt"/>
                <a:ea typeface="+mn-ea"/>
                <a:cs typeface="Arial"/>
              </a:rPr>
              <a:t>2</a:t>
            </a:r>
            <a:r>
              <a:rPr kumimoji="0" lang="en-GB" altLang="en-GB" sz="1400" i="0" u="none" strike="noStrike" kern="0" cap="none" spc="0" normalizeH="0" baseline="0" noProof="0" smtClean="0">
                <a:ln>
                  <a:noFill/>
                </a:ln>
                <a:solidFill>
                  <a:sysClr val="windowText" lastClr="000000"/>
                </a:solidFill>
                <a:effectLst/>
                <a:uLnTx/>
                <a:uFillTx/>
                <a:latin typeface="+mn-lt"/>
                <a:ea typeface="+mn-ea"/>
                <a:cs typeface="Arial"/>
              </a:rPr>
              <a:t>.</a:t>
            </a:r>
            <a:r>
              <a:rPr lang="zh-CN" altLang="en-US" sz="1400" smtClean="0">
                <a:latin typeface="+mn-lt"/>
                <a:ea typeface="+mn-ea"/>
              </a:rPr>
              <a:t>财物的收发、增减和使用</a:t>
            </a:r>
            <a:endParaRPr kumimoji="0" lang="en-GB" altLang="zh-CN" sz="1400" i="0" u="none" strike="noStrike" kern="0" cap="none" spc="0" normalizeH="0" baseline="0" noProof="0" smtClean="0">
              <a:ln>
                <a:noFill/>
              </a:ln>
              <a:solidFill>
                <a:sysClr val="windowText" lastClr="000000"/>
              </a:solidFill>
              <a:effectLst/>
              <a:uLnTx/>
              <a:uFillTx/>
              <a:latin typeface="+mn-lt"/>
              <a:ea typeface="+mn-ea"/>
              <a:cs typeface="Arial"/>
            </a:endParaRPr>
          </a:p>
        </p:txBody>
      </p:sp>
      <p:sp>
        <p:nvSpPr>
          <p:cNvPr id="12" name="Rectangle 42"/>
          <p:cNvSpPr>
            <a:spLocks noChangeArrowheads="1"/>
          </p:cNvSpPr>
          <p:nvPr/>
        </p:nvSpPr>
        <p:spPr bwMode="auto">
          <a:xfrm>
            <a:off x="666180" y="2066984"/>
            <a:ext cx="2682041" cy="377429"/>
          </a:xfrm>
          <a:prstGeom prst="rect">
            <a:avLst/>
          </a:prstGeom>
          <a:noFill/>
          <a:ln w="9525">
            <a:solidFill>
              <a:schemeClr val="accent2"/>
            </a:solidFill>
            <a:miter lim="800000"/>
          </a:ln>
          <a:effectLst/>
        </p:spPr>
        <p:txBody>
          <a:bodyPr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28600" marR="0" lvl="0" indent="-228600" algn="l" defTabSz="914400" eaLnBrk="0" fontAlgn="auto" latinLnBrk="0" hangingPunct="0">
              <a:lnSpc>
                <a:spcPct val="100000"/>
              </a:lnSpc>
              <a:spcBef>
                <a:spcPct val="0"/>
              </a:spcBef>
              <a:spcAft>
                <a:spcPct val="0"/>
              </a:spcAft>
              <a:buClrTx/>
              <a:buSzTx/>
              <a:buFontTx/>
              <a:buNone/>
              <a:defRPr/>
            </a:pPr>
            <a:r>
              <a:rPr lang="en-GB" altLang="zh-CN" sz="1400" kern="0" smtClean="0">
                <a:solidFill>
                  <a:sysClr val="windowText" lastClr="000000"/>
                </a:solidFill>
                <a:latin typeface="+mn-lt"/>
                <a:ea typeface="+mn-ea"/>
                <a:cs typeface="Arial"/>
              </a:rPr>
              <a:t>A</a:t>
            </a:r>
            <a:r>
              <a:rPr kumimoji="0" lang="en-GB" altLang="zh-CN" sz="1400" i="0" u="none" strike="noStrike" kern="0" cap="none" spc="0" normalizeH="0" baseline="0" noProof="0" smtClean="0">
                <a:ln>
                  <a:noFill/>
                </a:ln>
                <a:solidFill>
                  <a:sysClr val="windowText" lastClr="000000"/>
                </a:solidFill>
                <a:effectLst/>
                <a:uLnTx/>
                <a:uFillTx/>
                <a:latin typeface="+mn-lt"/>
                <a:ea typeface="+mn-ea"/>
                <a:cs typeface="Arial"/>
              </a:rPr>
              <a:t>1</a:t>
            </a:r>
            <a:r>
              <a:rPr kumimoji="0" lang="en-GB" altLang="en-GB" sz="1400" i="0" u="none" strike="noStrike" kern="0" cap="none" spc="0" normalizeH="0" baseline="0" noProof="0" smtClean="0">
                <a:ln>
                  <a:noFill/>
                </a:ln>
                <a:solidFill>
                  <a:sysClr val="windowText" lastClr="000000"/>
                </a:solidFill>
                <a:effectLst/>
                <a:uLnTx/>
                <a:uFillTx/>
                <a:latin typeface="+mn-lt"/>
                <a:ea typeface="+mn-ea"/>
                <a:cs typeface="Arial"/>
              </a:rPr>
              <a:t>.</a:t>
            </a:r>
            <a:r>
              <a:rPr lang="zh-CN" altLang="en-US" sz="1400" smtClean="0">
                <a:latin typeface="+mn-lt"/>
                <a:ea typeface="+mn-ea"/>
              </a:rPr>
              <a:t>款项和有价证券的收付</a:t>
            </a:r>
            <a:endParaRPr kumimoji="0" lang="zh-CN" altLang="en-GB" sz="1400" i="0" u="none" strike="noStrike" kern="0" cap="none" spc="0" normalizeH="0" baseline="0" noProof="0" smtClean="0">
              <a:ln>
                <a:noFill/>
              </a:ln>
              <a:solidFill>
                <a:sysClr val="windowText" lastClr="000000"/>
              </a:solidFill>
              <a:effectLst/>
              <a:uLnTx/>
              <a:uFillTx/>
              <a:latin typeface="+mn-lt"/>
              <a:ea typeface="+mn-ea"/>
              <a:cs typeface="Arial"/>
            </a:endParaRPr>
          </a:p>
        </p:txBody>
      </p:sp>
      <p:sp>
        <p:nvSpPr>
          <p:cNvPr id="13" name="Rectangle 43"/>
          <p:cNvSpPr>
            <a:spLocks noChangeArrowheads="1"/>
          </p:cNvSpPr>
          <p:nvPr/>
        </p:nvSpPr>
        <p:spPr bwMode="auto">
          <a:xfrm>
            <a:off x="666180" y="3471921"/>
            <a:ext cx="2682041" cy="377429"/>
          </a:xfrm>
          <a:prstGeom prst="rect">
            <a:avLst/>
          </a:prstGeom>
          <a:solidFill>
            <a:srgbClr val="FFFFFF"/>
          </a:solidFill>
          <a:ln w="9525">
            <a:solidFill>
              <a:schemeClr val="accent2"/>
            </a:solidFill>
            <a:miter lim="800000"/>
          </a:ln>
          <a:effectLst/>
        </p:spPr>
        <p:txBody>
          <a:bodyPr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28600" marR="0" lvl="0" indent="-228600" algn="l" defTabSz="914400" eaLnBrk="0" fontAlgn="auto" latinLnBrk="0" hangingPunct="0">
              <a:lnSpc>
                <a:spcPct val="100000"/>
              </a:lnSpc>
              <a:spcBef>
                <a:spcPct val="0"/>
              </a:spcBef>
              <a:spcAft>
                <a:spcPct val="0"/>
              </a:spcAft>
              <a:buClrTx/>
              <a:buSzTx/>
              <a:buFontTx/>
              <a:buNone/>
              <a:defRPr/>
            </a:pPr>
            <a:r>
              <a:rPr lang="en-GB" altLang="zh-CN" sz="1400" kern="0" smtClean="0">
                <a:solidFill>
                  <a:sysClr val="windowText" lastClr="000000"/>
                </a:solidFill>
                <a:latin typeface="+mn-lt"/>
                <a:ea typeface="+mn-ea"/>
                <a:cs typeface="Arial"/>
              </a:rPr>
              <a:t>A</a:t>
            </a:r>
            <a:r>
              <a:rPr kumimoji="0" lang="en-GB" altLang="zh-CN" sz="1400" i="0" u="none" strike="noStrike" kern="0" cap="none" spc="0" normalizeH="0" baseline="0" noProof="0" smtClean="0">
                <a:ln>
                  <a:noFill/>
                </a:ln>
                <a:solidFill>
                  <a:sysClr val="windowText" lastClr="000000"/>
                </a:solidFill>
                <a:effectLst/>
                <a:uLnTx/>
                <a:uFillTx/>
                <a:latin typeface="+mn-lt"/>
                <a:ea typeface="+mn-ea"/>
                <a:cs typeface="Arial"/>
              </a:rPr>
              <a:t>4</a:t>
            </a:r>
            <a:r>
              <a:rPr kumimoji="0" lang="en-GB" altLang="en-GB" sz="1400" i="0" u="none" strike="noStrike" kern="0" cap="none" spc="0" normalizeH="0" baseline="0" noProof="0" smtClean="0">
                <a:ln>
                  <a:noFill/>
                </a:ln>
                <a:solidFill>
                  <a:sysClr val="windowText" lastClr="000000"/>
                </a:solidFill>
                <a:effectLst/>
                <a:uLnTx/>
                <a:uFillTx/>
                <a:latin typeface="+mn-lt"/>
                <a:ea typeface="+mn-ea"/>
                <a:cs typeface="Arial"/>
              </a:rPr>
              <a:t>.</a:t>
            </a:r>
            <a:r>
              <a:rPr lang="zh-CN" altLang="en-US" sz="1400" smtClean="0">
                <a:latin typeface="+mn-lt"/>
                <a:ea typeface="+mn-ea"/>
              </a:rPr>
              <a:t>资本、基金的增减</a:t>
            </a:r>
            <a:endParaRPr kumimoji="0" lang="zh-CN" altLang="en-GB" sz="1400" i="0" u="none" strike="noStrike" kern="0" cap="none" spc="0" normalizeH="0" baseline="0" noProof="0" smtClean="0">
              <a:ln>
                <a:noFill/>
              </a:ln>
              <a:solidFill>
                <a:sysClr val="windowText" lastClr="000000"/>
              </a:solidFill>
              <a:effectLst/>
              <a:uLnTx/>
              <a:uFillTx/>
              <a:latin typeface="+mn-lt"/>
              <a:ea typeface="+mn-ea"/>
            </a:endParaRPr>
          </a:p>
        </p:txBody>
      </p:sp>
      <p:sp>
        <p:nvSpPr>
          <p:cNvPr id="14" name="Rectangle 44"/>
          <p:cNvSpPr>
            <a:spLocks noChangeArrowheads="1"/>
          </p:cNvSpPr>
          <p:nvPr/>
        </p:nvSpPr>
        <p:spPr bwMode="auto">
          <a:xfrm>
            <a:off x="666180" y="3939340"/>
            <a:ext cx="2682041" cy="377429"/>
          </a:xfrm>
          <a:prstGeom prst="rect">
            <a:avLst/>
          </a:prstGeom>
          <a:solidFill>
            <a:srgbClr val="FFFFFF"/>
          </a:solidFill>
          <a:ln w="9525">
            <a:solidFill>
              <a:schemeClr val="accent2"/>
            </a:solidFill>
            <a:miter lim="800000"/>
          </a:ln>
          <a:effectLst/>
        </p:spPr>
        <p:txBody>
          <a:bodyPr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28600" marR="0" lvl="0" indent="-228600" algn="l" defTabSz="914400" eaLnBrk="0" fontAlgn="auto" latinLnBrk="0" hangingPunct="0">
              <a:lnSpc>
                <a:spcPct val="100000"/>
              </a:lnSpc>
              <a:spcBef>
                <a:spcPct val="0"/>
              </a:spcBef>
              <a:spcAft>
                <a:spcPct val="0"/>
              </a:spcAft>
              <a:buClrTx/>
              <a:buSzTx/>
              <a:buFontTx/>
              <a:buNone/>
              <a:defRPr/>
            </a:pPr>
            <a:r>
              <a:rPr lang="en-GB" altLang="zh-CN" sz="1400" kern="0" smtClean="0">
                <a:solidFill>
                  <a:sysClr val="windowText" lastClr="000000"/>
                </a:solidFill>
                <a:latin typeface="+mn-lt"/>
                <a:ea typeface="+mn-ea"/>
                <a:cs typeface="Arial"/>
              </a:rPr>
              <a:t>A</a:t>
            </a:r>
            <a:r>
              <a:rPr kumimoji="0" lang="en-GB" altLang="zh-CN" sz="1400" i="0" u="none" strike="noStrike" kern="0" cap="none" spc="0" normalizeH="0" baseline="0" noProof="0" smtClean="0">
                <a:ln>
                  <a:noFill/>
                </a:ln>
                <a:solidFill>
                  <a:sysClr val="windowText" lastClr="000000"/>
                </a:solidFill>
                <a:effectLst/>
                <a:uLnTx/>
                <a:uFillTx/>
                <a:latin typeface="+mn-lt"/>
                <a:ea typeface="+mn-ea"/>
                <a:cs typeface="Arial"/>
              </a:rPr>
              <a:t>5</a:t>
            </a:r>
            <a:r>
              <a:rPr kumimoji="0" lang="en-GB" altLang="en-GB" sz="1400" i="0" u="none" strike="noStrike" kern="0" cap="none" spc="0" normalizeH="0" baseline="0" noProof="0" smtClean="0">
                <a:ln>
                  <a:noFill/>
                </a:ln>
                <a:solidFill>
                  <a:sysClr val="windowText" lastClr="000000"/>
                </a:solidFill>
                <a:effectLst/>
                <a:uLnTx/>
                <a:uFillTx/>
                <a:latin typeface="+mn-lt"/>
                <a:ea typeface="+mn-ea"/>
                <a:cs typeface="Arial"/>
              </a:rPr>
              <a:t>.</a:t>
            </a:r>
            <a:r>
              <a:rPr lang="zh-CN" altLang="en-US" sz="1400" smtClean="0">
                <a:latin typeface="+mn-lt"/>
                <a:ea typeface="+mn-ea"/>
              </a:rPr>
              <a:t>收支与成本费用的计算</a:t>
            </a:r>
            <a:endParaRPr kumimoji="0" lang="zh-CN" altLang="en-GB" sz="1400" i="0" u="none" strike="noStrike" kern="0" cap="none" spc="0" normalizeH="0" baseline="0" noProof="0" smtClean="0">
              <a:ln>
                <a:noFill/>
              </a:ln>
              <a:solidFill>
                <a:sysClr val="windowText" lastClr="000000"/>
              </a:solidFill>
              <a:effectLst/>
              <a:uLnTx/>
              <a:uFillTx/>
              <a:latin typeface="+mn-lt"/>
              <a:ea typeface="+mn-ea"/>
              <a:cs typeface="Arial"/>
            </a:endParaRPr>
          </a:p>
        </p:txBody>
      </p:sp>
      <p:sp>
        <p:nvSpPr>
          <p:cNvPr id="15" name="Rectangle 45"/>
          <p:cNvSpPr>
            <a:spLocks noChangeArrowheads="1"/>
          </p:cNvSpPr>
          <p:nvPr/>
        </p:nvSpPr>
        <p:spPr bwMode="auto">
          <a:xfrm>
            <a:off x="666180" y="2984953"/>
            <a:ext cx="2682041" cy="377428"/>
          </a:xfrm>
          <a:prstGeom prst="rect">
            <a:avLst/>
          </a:prstGeom>
          <a:solidFill>
            <a:srgbClr val="FFFFFF"/>
          </a:solidFill>
          <a:ln w="9525">
            <a:solidFill>
              <a:schemeClr val="accent2"/>
            </a:solidFill>
            <a:miter lim="800000"/>
          </a:ln>
          <a:effectLst/>
        </p:spPr>
        <p:txBody>
          <a:bodyPr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28600" marR="0" lvl="0" indent="-228600" algn="l" defTabSz="914400" eaLnBrk="0" fontAlgn="auto" latinLnBrk="0" hangingPunct="0">
              <a:lnSpc>
                <a:spcPct val="100000"/>
              </a:lnSpc>
              <a:spcBef>
                <a:spcPct val="0"/>
              </a:spcBef>
              <a:spcAft>
                <a:spcPct val="0"/>
              </a:spcAft>
              <a:buClrTx/>
              <a:buSzTx/>
              <a:buFontTx/>
              <a:buNone/>
              <a:defRPr/>
            </a:pPr>
            <a:r>
              <a:rPr lang="en-GB" altLang="zh-CN" sz="1400" kern="0" smtClean="0">
                <a:solidFill>
                  <a:sysClr val="windowText" lastClr="000000"/>
                </a:solidFill>
                <a:latin typeface="+mn-lt"/>
                <a:ea typeface="+mn-ea"/>
                <a:cs typeface="Arial"/>
              </a:rPr>
              <a:t>A</a:t>
            </a:r>
            <a:r>
              <a:rPr kumimoji="0" lang="en-GB" altLang="zh-CN" sz="1400" i="0" u="none" strike="noStrike" kern="0" cap="none" spc="0" normalizeH="0" baseline="0" noProof="0" smtClean="0">
                <a:ln>
                  <a:noFill/>
                </a:ln>
                <a:solidFill>
                  <a:sysClr val="windowText" lastClr="000000"/>
                </a:solidFill>
                <a:effectLst/>
                <a:uLnTx/>
                <a:uFillTx/>
                <a:latin typeface="+mn-lt"/>
                <a:ea typeface="+mn-ea"/>
                <a:cs typeface="Arial"/>
              </a:rPr>
              <a:t>3</a:t>
            </a:r>
            <a:r>
              <a:rPr kumimoji="0" lang="en-GB" altLang="en-GB" sz="1400" i="0" u="none" strike="noStrike" kern="0" cap="none" spc="0" normalizeH="0" baseline="0" noProof="0" smtClean="0">
                <a:ln>
                  <a:noFill/>
                </a:ln>
                <a:solidFill>
                  <a:sysClr val="windowText" lastClr="000000"/>
                </a:solidFill>
                <a:effectLst/>
                <a:uLnTx/>
                <a:uFillTx/>
                <a:latin typeface="+mn-lt"/>
                <a:ea typeface="+mn-ea"/>
                <a:cs typeface="Arial"/>
              </a:rPr>
              <a:t>.</a:t>
            </a:r>
            <a:r>
              <a:rPr lang="zh-CN" altLang="en-US" sz="1400" smtClean="0">
                <a:latin typeface="+mn-lt"/>
                <a:ea typeface="+mn-ea"/>
              </a:rPr>
              <a:t>债权债务的发生和结算</a:t>
            </a:r>
            <a:endParaRPr kumimoji="0" lang="zh-CN" altLang="en-GB" sz="1400" i="0" u="none" strike="noStrike" kern="0" cap="none" spc="0" normalizeH="0" baseline="0" noProof="0" smtClean="0">
              <a:ln>
                <a:noFill/>
              </a:ln>
              <a:solidFill>
                <a:sysClr val="windowText" lastClr="000000"/>
              </a:solidFill>
              <a:effectLst/>
              <a:uLnTx/>
              <a:uFillTx/>
              <a:latin typeface="+mn-lt"/>
              <a:ea typeface="+mn-ea"/>
            </a:endParaRPr>
          </a:p>
        </p:txBody>
      </p:sp>
      <p:sp>
        <p:nvSpPr>
          <p:cNvPr id="16" name="Rectangle 25"/>
          <p:cNvSpPr>
            <a:spLocks noChangeArrowheads="1"/>
          </p:cNvSpPr>
          <p:nvPr/>
        </p:nvSpPr>
        <p:spPr bwMode="auto">
          <a:xfrm>
            <a:off x="6448814" y="2516566"/>
            <a:ext cx="2647460" cy="376238"/>
          </a:xfrm>
          <a:prstGeom prst="rect">
            <a:avLst/>
          </a:prstGeom>
          <a:solidFill>
            <a:srgbClr val="FFFFFF"/>
          </a:solidFill>
          <a:ln w="9525">
            <a:solidFill>
              <a:schemeClr val="accent2"/>
            </a:solidFill>
            <a:miter lim="800000"/>
          </a:ln>
          <a:effectLst/>
        </p:spPr>
        <p:txBody>
          <a:bodyPr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28600" marR="0" lvl="0" indent="-228600" algn="l" defTabSz="914400" eaLnBrk="0" fontAlgn="auto" latinLnBrk="0" hangingPunct="0">
              <a:lnSpc>
                <a:spcPct val="100000"/>
              </a:lnSpc>
              <a:spcBef>
                <a:spcPct val="0"/>
              </a:spcBef>
              <a:spcAft>
                <a:spcPct val="0"/>
              </a:spcAft>
              <a:buClrTx/>
              <a:buSzTx/>
              <a:buFontTx/>
              <a:buNone/>
              <a:defRPr/>
            </a:pPr>
            <a:r>
              <a:rPr lang="en-GB" altLang="zh-CN" sz="1400" kern="0" smtClean="0">
                <a:solidFill>
                  <a:sysClr val="windowText" lastClr="000000"/>
                </a:solidFill>
                <a:latin typeface="+mn-lt"/>
                <a:ea typeface="+mn-ea"/>
                <a:cs typeface="Arial"/>
              </a:rPr>
              <a:t>C</a:t>
            </a:r>
            <a:r>
              <a:rPr kumimoji="0" lang="en-GB" altLang="zh-CN" sz="1400" i="0" u="none" strike="noStrike" kern="0" cap="none" spc="0" normalizeH="0" baseline="0" noProof="0" smtClean="0">
                <a:ln>
                  <a:noFill/>
                </a:ln>
                <a:solidFill>
                  <a:sysClr val="windowText" lastClr="000000"/>
                </a:solidFill>
                <a:effectLst/>
                <a:uLnTx/>
                <a:uFillTx/>
                <a:latin typeface="+mn-lt"/>
                <a:ea typeface="+mn-ea"/>
                <a:cs typeface="Arial"/>
              </a:rPr>
              <a:t>1.</a:t>
            </a:r>
            <a:r>
              <a:rPr lang="zh-CN" altLang="en-US" sz="1400" smtClean="0">
                <a:latin typeface="+mn-lt"/>
                <a:ea typeface="+mn-ea"/>
              </a:rPr>
              <a:t>筹资决策</a:t>
            </a:r>
            <a:endParaRPr kumimoji="0" lang="zh-CN" altLang="en-GB" sz="1400" i="0" u="none" strike="noStrike" kern="0" cap="none" spc="0" normalizeH="0" baseline="0" noProof="0" smtClean="0">
              <a:ln>
                <a:noFill/>
              </a:ln>
              <a:solidFill>
                <a:sysClr val="windowText" lastClr="000000"/>
              </a:solidFill>
              <a:effectLst/>
              <a:uLnTx/>
              <a:uFillTx/>
              <a:latin typeface="+mn-lt"/>
              <a:ea typeface="+mn-ea"/>
              <a:cs typeface="Arial"/>
            </a:endParaRPr>
          </a:p>
        </p:txBody>
      </p:sp>
      <p:sp>
        <p:nvSpPr>
          <p:cNvPr id="17" name="Rectangle 25"/>
          <p:cNvSpPr>
            <a:spLocks noChangeArrowheads="1"/>
          </p:cNvSpPr>
          <p:nvPr/>
        </p:nvSpPr>
        <p:spPr bwMode="auto">
          <a:xfrm>
            <a:off x="6448814" y="2984953"/>
            <a:ext cx="2647460" cy="376238"/>
          </a:xfrm>
          <a:prstGeom prst="rect">
            <a:avLst/>
          </a:prstGeom>
          <a:solidFill>
            <a:srgbClr val="FFFFFF"/>
          </a:solidFill>
          <a:ln w="9525">
            <a:solidFill>
              <a:schemeClr val="accent2"/>
            </a:solidFill>
            <a:miter lim="800000"/>
          </a:ln>
          <a:effectLst/>
        </p:spPr>
        <p:txBody>
          <a:bodyPr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28600" marR="0" lvl="0" indent="-228600" algn="l" defTabSz="914400" eaLnBrk="0" fontAlgn="auto" latinLnBrk="0" hangingPunct="0">
              <a:lnSpc>
                <a:spcPct val="100000"/>
              </a:lnSpc>
              <a:spcBef>
                <a:spcPct val="0"/>
              </a:spcBef>
              <a:spcAft>
                <a:spcPct val="0"/>
              </a:spcAft>
              <a:buClrTx/>
              <a:buSzTx/>
              <a:buFontTx/>
              <a:buNone/>
              <a:defRPr/>
            </a:pPr>
            <a:r>
              <a:rPr lang="en-GB" altLang="zh-CN" sz="1400" kern="0" smtClean="0">
                <a:solidFill>
                  <a:sysClr val="windowText" lastClr="000000"/>
                </a:solidFill>
                <a:latin typeface="+mn-lt"/>
                <a:ea typeface="+mn-ea"/>
                <a:cs typeface="Arial"/>
              </a:rPr>
              <a:t>C</a:t>
            </a:r>
            <a:r>
              <a:rPr kumimoji="0" lang="en-GB" altLang="zh-CN" sz="1400" i="0" u="none" strike="noStrike" kern="0" cap="none" spc="0" normalizeH="0" baseline="0" noProof="0" smtClean="0">
                <a:ln>
                  <a:noFill/>
                </a:ln>
                <a:solidFill>
                  <a:sysClr val="windowText" lastClr="000000"/>
                </a:solidFill>
                <a:effectLst/>
                <a:uLnTx/>
                <a:uFillTx/>
                <a:latin typeface="+mn-lt"/>
                <a:ea typeface="+mn-ea"/>
                <a:cs typeface="Arial"/>
              </a:rPr>
              <a:t>1.</a:t>
            </a:r>
            <a:r>
              <a:rPr lang="zh-CN" altLang="en-US" sz="1400" smtClean="0">
                <a:latin typeface="+mn-lt"/>
                <a:ea typeface="+mn-ea"/>
              </a:rPr>
              <a:t>股利分配决策</a:t>
            </a:r>
            <a:endParaRPr kumimoji="0" lang="zh-CN" altLang="en-GB" sz="1400" i="0" u="none" strike="noStrike" kern="0" cap="none" spc="0" normalizeH="0" baseline="0" noProof="0" smtClean="0">
              <a:ln>
                <a:noFill/>
              </a:ln>
              <a:solidFill>
                <a:sysClr val="windowText" lastClr="000000"/>
              </a:solidFill>
              <a:effectLst/>
              <a:uLnTx/>
              <a:uFillTx/>
              <a:latin typeface="+mn-lt"/>
              <a:ea typeface="+mn-ea"/>
              <a:cs typeface="Arial"/>
            </a:endParaRPr>
          </a:p>
        </p:txBody>
      </p:sp>
      <p:sp>
        <p:nvSpPr>
          <p:cNvPr id="18" name="Rectangle 44"/>
          <p:cNvSpPr>
            <a:spLocks noChangeArrowheads="1"/>
          </p:cNvSpPr>
          <p:nvPr/>
        </p:nvSpPr>
        <p:spPr bwMode="auto">
          <a:xfrm>
            <a:off x="666180" y="4407802"/>
            <a:ext cx="2682041" cy="377429"/>
          </a:xfrm>
          <a:prstGeom prst="rect">
            <a:avLst/>
          </a:prstGeom>
          <a:solidFill>
            <a:srgbClr val="FFFFFF"/>
          </a:solidFill>
          <a:ln w="9525">
            <a:solidFill>
              <a:schemeClr val="accent2"/>
            </a:solidFill>
            <a:miter lim="800000"/>
          </a:ln>
          <a:effectLst/>
        </p:spPr>
        <p:txBody>
          <a:bodyPr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28600" marR="0" lvl="0" indent="-228600" algn="l" defTabSz="914400" eaLnBrk="0" fontAlgn="auto" latinLnBrk="0" hangingPunct="0">
              <a:lnSpc>
                <a:spcPct val="100000"/>
              </a:lnSpc>
              <a:spcBef>
                <a:spcPct val="0"/>
              </a:spcBef>
              <a:spcAft>
                <a:spcPct val="0"/>
              </a:spcAft>
              <a:buClrTx/>
              <a:buSzTx/>
              <a:buFontTx/>
              <a:buNone/>
              <a:defRPr/>
            </a:pPr>
            <a:r>
              <a:rPr lang="en-GB" altLang="zh-CN" sz="1400" kern="0" smtClean="0">
                <a:solidFill>
                  <a:sysClr val="windowText" lastClr="000000"/>
                </a:solidFill>
                <a:latin typeface="+mn-lt"/>
                <a:ea typeface="+mn-ea"/>
                <a:cs typeface="Arial"/>
              </a:rPr>
              <a:t>A</a:t>
            </a:r>
            <a:r>
              <a:rPr kumimoji="0" lang="en-GB" altLang="zh-CN" sz="1400" i="0" u="none" strike="noStrike" kern="0" cap="none" spc="0" normalizeH="0" baseline="0" noProof="0" smtClean="0">
                <a:ln>
                  <a:noFill/>
                </a:ln>
                <a:solidFill>
                  <a:sysClr val="windowText" lastClr="000000"/>
                </a:solidFill>
                <a:effectLst/>
                <a:uLnTx/>
                <a:uFillTx/>
                <a:latin typeface="+mn-lt"/>
                <a:ea typeface="+mn-ea"/>
                <a:cs typeface="Arial"/>
              </a:rPr>
              <a:t>6</a:t>
            </a:r>
            <a:r>
              <a:rPr kumimoji="0" lang="en-US" altLang="zh-CN" sz="1400" i="0" u="none" strike="noStrike" kern="0" cap="none" spc="0" normalizeH="0" baseline="0" noProof="0" smtClean="0">
                <a:ln>
                  <a:noFill/>
                </a:ln>
                <a:solidFill>
                  <a:sysClr val="windowText" lastClr="000000"/>
                </a:solidFill>
                <a:effectLst/>
                <a:uLnTx/>
                <a:uFillTx/>
                <a:latin typeface="+mn-lt"/>
                <a:ea typeface="+mn-ea"/>
                <a:cs typeface="Arial"/>
              </a:rPr>
              <a:t>.</a:t>
            </a:r>
            <a:r>
              <a:rPr lang="zh-CN" altLang="en-US" sz="1400" smtClean="0">
                <a:latin typeface="+mn-lt"/>
                <a:ea typeface="+mn-ea"/>
              </a:rPr>
              <a:t>财务成果的计算和处理</a:t>
            </a:r>
            <a:endParaRPr kumimoji="0" lang="zh-CN" altLang="en-GB" sz="1400" i="0" u="none" strike="noStrike" kern="0" cap="none" spc="0" normalizeH="0" baseline="0" noProof="0" smtClean="0">
              <a:ln>
                <a:noFill/>
              </a:ln>
              <a:solidFill>
                <a:sysClr val="windowText" lastClr="000000"/>
              </a:solidFill>
              <a:effectLst/>
              <a:uLnTx/>
              <a:uFillTx/>
              <a:latin typeface="+mn-lt"/>
              <a:ea typeface="+mn-ea"/>
              <a:cs typeface="Arial"/>
            </a:endParaRPr>
          </a:p>
        </p:txBody>
      </p:sp>
      <p:sp>
        <p:nvSpPr>
          <p:cNvPr id="19" name="AutoShape 3"/>
          <p:cNvSpPr>
            <a:spLocks noChangeArrowheads="1"/>
          </p:cNvSpPr>
          <p:nvPr/>
        </p:nvSpPr>
        <p:spPr bwMode="auto">
          <a:xfrm>
            <a:off x="669429" y="1188343"/>
            <a:ext cx="2682042" cy="860581"/>
          </a:xfrm>
          <a:prstGeom prst="rightArrow">
            <a:avLst>
              <a:gd name="adj1" fmla="val 56361"/>
              <a:gd name="adj2" fmla="val 75063"/>
            </a:avLst>
          </a:prstGeom>
          <a:solidFill>
            <a:schemeClr val="hlink"/>
          </a:solid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20" name="AutoShape 4"/>
          <p:cNvSpPr>
            <a:spLocks noChangeArrowheads="1"/>
          </p:cNvSpPr>
          <p:nvPr/>
        </p:nvSpPr>
        <p:spPr bwMode="auto">
          <a:xfrm>
            <a:off x="3522078" y="1188343"/>
            <a:ext cx="2774972" cy="860581"/>
          </a:xfrm>
          <a:prstGeom prst="rightArrow">
            <a:avLst>
              <a:gd name="adj1" fmla="val 56361"/>
              <a:gd name="adj2" fmla="val 75063"/>
            </a:avLst>
          </a:prstGeom>
          <a:solidFill>
            <a:schemeClr val="hlink"/>
          </a:solid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21" name="AutoShape 5"/>
          <p:cNvSpPr>
            <a:spLocks noChangeArrowheads="1"/>
          </p:cNvSpPr>
          <p:nvPr/>
        </p:nvSpPr>
        <p:spPr bwMode="auto">
          <a:xfrm>
            <a:off x="6434294" y="1188343"/>
            <a:ext cx="2667000" cy="860581"/>
          </a:xfrm>
          <a:prstGeom prst="rightArrow">
            <a:avLst>
              <a:gd name="adj1" fmla="val 56361"/>
              <a:gd name="adj2" fmla="val 75063"/>
            </a:avLst>
          </a:prstGeom>
          <a:solidFill>
            <a:schemeClr val="hlink"/>
          </a:solid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22" name="Text Box 6"/>
          <p:cNvSpPr txBox="1">
            <a:spLocks noChangeArrowheads="1"/>
          </p:cNvSpPr>
          <p:nvPr/>
        </p:nvSpPr>
        <p:spPr bwMode="auto">
          <a:xfrm>
            <a:off x="711355" y="1380351"/>
            <a:ext cx="2270721"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lvl="0" eaLnBrk="0" fontAlgn="auto" hangingPunct="0">
              <a:spcBef>
                <a:spcPct val="0"/>
              </a:spcBef>
              <a:spcAft>
                <a:spcPct val="0"/>
              </a:spcAft>
              <a:buClrTx/>
              <a:defRPr/>
            </a:pPr>
            <a:r>
              <a:rPr lang="en-US" altLang="zh-CN" b="1" kern="0">
                <a:solidFill>
                  <a:srgbClr val="FFFFFF"/>
                </a:solidFill>
                <a:latin typeface="+mn-lt"/>
                <a:ea typeface="+mn-ea"/>
                <a:cs typeface="Arial"/>
              </a:rPr>
              <a:t>A</a:t>
            </a:r>
            <a:endParaRPr lang="en-GB" altLang="zh-CN" b="1" kern="0">
              <a:solidFill>
                <a:srgbClr val="FFFFFF"/>
              </a:solidFill>
              <a:latin typeface="+mn-lt"/>
              <a:ea typeface="+mn-ea"/>
              <a:cs typeface="Arial"/>
            </a:endParaRPr>
          </a:p>
          <a:p>
            <a:pPr lvl="0" eaLnBrk="0" fontAlgn="auto" hangingPunct="0">
              <a:spcBef>
                <a:spcPct val="0"/>
              </a:spcBef>
              <a:spcAft>
                <a:spcPct val="0"/>
              </a:spcAft>
              <a:buClrTx/>
              <a:defRPr/>
            </a:pPr>
            <a:r>
              <a:rPr lang="zh-CN" altLang="en-US" b="1" kern="0">
                <a:solidFill>
                  <a:srgbClr val="FFFFFF"/>
                </a:solidFill>
                <a:latin typeface="+mn-lt"/>
                <a:ea typeface="+mn-ea"/>
                <a:cs typeface="Arial"/>
              </a:rPr>
              <a:t>会计核算</a:t>
            </a:r>
            <a:endParaRPr lang="zh-CN" altLang="en-GB" b="1" kern="0">
              <a:solidFill>
                <a:srgbClr val="FFFFFF"/>
              </a:solidFill>
              <a:latin typeface="+mn-lt"/>
              <a:ea typeface="+mn-ea"/>
              <a:cs typeface="Arial"/>
            </a:endParaRPr>
          </a:p>
        </p:txBody>
      </p:sp>
      <p:sp>
        <p:nvSpPr>
          <p:cNvPr id="23" name="Text Box 7"/>
          <p:cNvSpPr txBox="1">
            <a:spLocks noChangeArrowheads="1"/>
          </p:cNvSpPr>
          <p:nvPr/>
        </p:nvSpPr>
        <p:spPr bwMode="auto">
          <a:xfrm>
            <a:off x="3660931" y="1380351"/>
            <a:ext cx="2273474"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lvl="0" eaLnBrk="0" fontAlgn="auto" hangingPunct="0">
              <a:spcBef>
                <a:spcPct val="0"/>
              </a:spcBef>
              <a:spcAft>
                <a:spcPct val="0"/>
              </a:spcAft>
              <a:buClrTx/>
              <a:defRPr/>
            </a:pPr>
            <a:r>
              <a:rPr lang="en-GB" altLang="zh-CN" b="1" kern="0">
                <a:solidFill>
                  <a:srgbClr val="FFFFFF"/>
                </a:solidFill>
                <a:latin typeface="+mn-lt"/>
                <a:ea typeface="+mn-ea"/>
                <a:cs typeface="Arial"/>
              </a:rPr>
              <a:t>B</a:t>
            </a:r>
          </a:p>
          <a:p>
            <a:pPr lvl="0" eaLnBrk="0" fontAlgn="auto" hangingPunct="0">
              <a:spcBef>
                <a:spcPct val="0"/>
              </a:spcBef>
              <a:spcAft>
                <a:spcPct val="0"/>
              </a:spcAft>
              <a:buClrTx/>
              <a:defRPr/>
            </a:pPr>
            <a:r>
              <a:rPr lang="zh-CN" altLang="en-US" b="1" kern="0">
                <a:solidFill>
                  <a:srgbClr val="FFFFFF"/>
                </a:solidFill>
                <a:latin typeface="+mn-lt"/>
                <a:ea typeface="+mn-ea"/>
                <a:cs typeface="Arial"/>
              </a:rPr>
              <a:t>财务管理</a:t>
            </a:r>
            <a:endParaRPr lang="zh-CN" altLang="en-GB" b="1" kern="0">
              <a:solidFill>
                <a:srgbClr val="FFFFFF"/>
              </a:solidFill>
              <a:latin typeface="+mn-lt"/>
              <a:ea typeface="+mn-ea"/>
              <a:cs typeface="Arial"/>
            </a:endParaRPr>
          </a:p>
        </p:txBody>
      </p:sp>
      <p:sp>
        <p:nvSpPr>
          <p:cNvPr id="24" name="Text Box 8"/>
          <p:cNvSpPr txBox="1">
            <a:spLocks noChangeArrowheads="1"/>
          </p:cNvSpPr>
          <p:nvPr/>
        </p:nvSpPr>
        <p:spPr bwMode="auto">
          <a:xfrm>
            <a:off x="6448815" y="1380351"/>
            <a:ext cx="2293901"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lvl="0" eaLnBrk="0" fontAlgn="auto" hangingPunct="0">
              <a:spcBef>
                <a:spcPct val="0"/>
              </a:spcBef>
              <a:spcAft>
                <a:spcPct val="0"/>
              </a:spcAft>
              <a:buClrTx/>
              <a:defRPr/>
            </a:pPr>
            <a:r>
              <a:rPr lang="en-GB" altLang="zh-CN" b="1" kern="0">
                <a:solidFill>
                  <a:srgbClr val="FFFFFF"/>
                </a:solidFill>
                <a:latin typeface="+mn-lt"/>
                <a:ea typeface="+mn-ea"/>
                <a:cs typeface="Arial"/>
              </a:rPr>
              <a:t>C</a:t>
            </a:r>
          </a:p>
          <a:p>
            <a:pPr marL="342900" indent="-342900">
              <a:defRPr/>
            </a:pPr>
            <a:r>
              <a:rPr lang="zh-CN" altLang="en-US" b="1">
                <a:solidFill>
                  <a:srgbClr val="FFFFFF"/>
                </a:solidFill>
                <a:latin typeface="+mn-lt"/>
                <a:ea typeface="+mn-ea"/>
              </a:rPr>
              <a:t>财务决策</a:t>
            </a:r>
          </a:p>
        </p:txBody>
      </p:sp>
      <p:sp>
        <p:nvSpPr>
          <p:cNvPr id="25" name="矩形 24"/>
          <p:cNvSpPr/>
          <p:nvPr/>
        </p:nvSpPr>
        <p:spPr bwMode="auto">
          <a:xfrm>
            <a:off x="666180" y="4785231"/>
            <a:ext cx="8435114" cy="2379776"/>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l" defTabSz="914400" rtl="0" eaLnBrk="1" fontAlgn="base" latinLnBrk="0" hangingPunct="1">
              <a:lnSpc>
                <a:spcPct val="100000"/>
              </a:lnSpc>
              <a:spcBef>
                <a:spcPct val="50000"/>
              </a:spcBef>
              <a:spcAft>
                <a:spcPct val="0"/>
              </a:spcAft>
              <a:buClrTx/>
              <a:buSzTx/>
              <a:buFontTx/>
              <a:buNone/>
            </a:pPr>
            <a:r>
              <a:rPr lang="zh-CN" altLang="en-US" sz="1400">
                <a:latin typeface="Arial"/>
              </a:rPr>
              <a:t>以</a:t>
            </a:r>
            <a:r>
              <a:rPr lang="zh-CN" altLang="en-US" sz="1400" smtClean="0">
                <a:latin typeface="Arial"/>
              </a:rPr>
              <a:t>财务管理为主线，依赖逐渐完善的信息系统招商局集团分阶段建立会计核算、财务管理、财务决策三大管控体系</a:t>
            </a:r>
            <a:endParaRPr lang="en-US" altLang="zh-CN" sz="1400" smtClean="0">
              <a:latin typeface="Arial"/>
            </a:endParaRPr>
          </a:p>
          <a:p>
            <a:pPr marL="285750" marR="0" indent="-285750" algn="l" defTabSz="914400" rtl="0" eaLnBrk="1" fontAlgn="base" latinLnBrk="0" hangingPunct="1">
              <a:lnSpc>
                <a:spcPct val="100000"/>
              </a:lnSpc>
              <a:spcBef>
                <a:spcPct val="50000"/>
              </a:spcBef>
              <a:spcAft>
                <a:spcPct val="0"/>
              </a:spcAft>
              <a:buClr>
                <a:schemeClr val="accent5"/>
              </a:buClr>
              <a:buSzTx/>
              <a:buFont typeface="Wingdings" pitchFamily="2" charset="2"/>
              <a:buChar char="Ø"/>
            </a:pPr>
            <a:r>
              <a:rPr kumimoji="0" lang="zh-CN" altLang="en-US" sz="1400" b="0" i="0" u="none" strike="noStrike" cap="none" normalizeH="0" baseline="0">
                <a:ln>
                  <a:noFill/>
                </a:ln>
                <a:effectLst/>
                <a:latin typeface="Arial"/>
                <a:ea typeface="楷体_GB2312" pitchFamily="49" charset="-122"/>
              </a:rPr>
              <a:t>第一</a:t>
            </a:r>
            <a:r>
              <a:rPr kumimoji="0" lang="zh-CN" altLang="en-US" sz="1400" b="0" i="0" u="none" strike="noStrike" cap="none" normalizeH="0" baseline="0" smtClean="0">
                <a:ln>
                  <a:noFill/>
                </a:ln>
                <a:effectLst/>
                <a:latin typeface="Arial"/>
                <a:ea typeface="楷体_GB2312" pitchFamily="49" charset="-122"/>
              </a:rPr>
              <a:t>阶段（会计核算）：规范财务核算，建立跨行业、跨地域统一</a:t>
            </a:r>
            <a:r>
              <a:rPr lang="zh-CN" altLang="en-US" sz="1400" smtClean="0">
                <a:latin typeface="Arial"/>
              </a:rPr>
              <a:t>的汇集核算信息平台。此阶段主要任务是编写项目整体规划，开展包括制定统一会计制度在内的各项规范化工作，推动各企业使用金蝶软件</a:t>
            </a:r>
            <a:endParaRPr lang="en-US" altLang="zh-CN" sz="1400" smtClean="0">
              <a:latin typeface="Arial"/>
            </a:endParaRPr>
          </a:p>
          <a:p>
            <a:pPr marL="285750" marR="0" indent="-285750" algn="l" defTabSz="914400" rtl="0" eaLnBrk="1" fontAlgn="base" latinLnBrk="0" hangingPunct="1">
              <a:lnSpc>
                <a:spcPct val="100000"/>
              </a:lnSpc>
              <a:spcBef>
                <a:spcPct val="50000"/>
              </a:spcBef>
              <a:spcAft>
                <a:spcPct val="0"/>
              </a:spcAft>
              <a:buClr>
                <a:schemeClr val="accent5"/>
              </a:buClr>
              <a:buSzTx/>
              <a:buFont typeface="Wingdings" pitchFamily="2" charset="2"/>
              <a:buChar char="Ø"/>
            </a:pPr>
            <a:r>
              <a:rPr kumimoji="0" lang="zh-CN" altLang="en-US" sz="1400" b="0" i="0" u="none" strike="noStrike" cap="none" normalizeH="0" baseline="0">
                <a:ln>
                  <a:noFill/>
                </a:ln>
                <a:effectLst/>
                <a:latin typeface="Arial"/>
                <a:ea typeface="楷体_GB2312" pitchFamily="49" charset="-122"/>
              </a:rPr>
              <a:t>第二</a:t>
            </a:r>
            <a:r>
              <a:rPr kumimoji="0" lang="zh-CN" altLang="en-US" sz="1400" b="0" i="0" u="none" strike="noStrike" cap="none" normalizeH="0" baseline="0" smtClean="0">
                <a:ln>
                  <a:noFill/>
                </a:ln>
                <a:effectLst/>
                <a:latin typeface="Arial"/>
                <a:ea typeface="楷体_GB2312" pitchFamily="49" charset="-122"/>
              </a:rPr>
              <a:t>阶段（财务管理）：以管理会计为核心，在统一核算平台、数据实现集中的基础上，形成核算、预算、资金、风险等综合财务管理控制体系</a:t>
            </a:r>
            <a:endParaRPr kumimoji="0" lang="en-US" altLang="zh-CN" sz="1400" b="0" i="0" u="none" strike="noStrike" cap="none" normalizeH="0" baseline="0" smtClean="0">
              <a:ln>
                <a:noFill/>
              </a:ln>
              <a:effectLst/>
              <a:latin typeface="Arial"/>
              <a:ea typeface="楷体_GB2312" pitchFamily="49" charset="-122"/>
            </a:endParaRPr>
          </a:p>
          <a:p>
            <a:pPr marL="285750" marR="0" indent="-285750" algn="l" defTabSz="914400" rtl="0" eaLnBrk="1" fontAlgn="base" latinLnBrk="0" hangingPunct="1">
              <a:lnSpc>
                <a:spcPct val="100000"/>
              </a:lnSpc>
              <a:spcBef>
                <a:spcPct val="50000"/>
              </a:spcBef>
              <a:spcAft>
                <a:spcPct val="0"/>
              </a:spcAft>
              <a:buClr>
                <a:schemeClr val="accent5"/>
              </a:buClr>
              <a:buSzTx/>
              <a:buFont typeface="Wingdings" pitchFamily="2" charset="2"/>
              <a:buChar char="Ø"/>
            </a:pPr>
            <a:r>
              <a:rPr lang="zh-CN" altLang="en-US" sz="1400">
                <a:latin typeface="Arial"/>
              </a:rPr>
              <a:t>第三</a:t>
            </a:r>
            <a:r>
              <a:rPr lang="zh-CN" altLang="en-US" sz="1400" smtClean="0">
                <a:latin typeface="Arial"/>
              </a:rPr>
              <a:t>阶段（财务决策）：完善中央数据库和和智能分析系统，强化决策支持功能，以实现最终目标</a:t>
            </a:r>
            <a:endParaRPr kumimoji="0" lang="zh-CN" altLang="en-US" sz="1400" b="0" i="0" u="none" strike="noStrike" cap="none" normalizeH="0" baseline="0" smtClean="0">
              <a:ln>
                <a:noFill/>
              </a:ln>
              <a:effectLst/>
              <a:latin typeface="Arial"/>
            </a:endParaRPr>
          </a:p>
        </p:txBody>
      </p:sp>
      <p:pic>
        <p:nvPicPr>
          <p:cNvPr id="26" name="Picture 5"/>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7" name="圆角矩形 26"/>
          <p:cNvSpPr/>
          <p:nvPr/>
        </p:nvSpPr>
        <p:spPr bwMode="auto">
          <a:xfrm>
            <a:off x="9163124" y="1070265"/>
            <a:ext cx="432048" cy="729666"/>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Tree>
    <p:extLst>
      <p:ext uri="{BB962C8B-B14F-4D97-AF65-F5344CB8AC3E}">
        <p14:creationId xmlns:p14="http://schemas.microsoft.com/office/powerpoint/2010/main" val="2388457856"/>
      </p:ext>
    </p:extLst>
  </p:cSld>
  <p:clrMapOvr>
    <a:masterClrMapping/>
  </p:clrMapOvr>
  <p:transition>
    <p:split orient="vert"/>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latin typeface="+mn-lt"/>
                <a:ea typeface="+mn-ea"/>
              </a:rPr>
              <a:t>A-3</a:t>
            </a:r>
            <a:r>
              <a:rPr lang="zh-CN" altLang="en-US" smtClean="0">
                <a:latin typeface="+mn-lt"/>
                <a:ea typeface="+mn-ea"/>
              </a:rPr>
              <a:t>、新的财务信息系统借助信息化手段实现了集团财务一体化管控，为集团提供决策支持</a:t>
            </a:r>
            <a:endParaRPr lang="zh-CN" altLang="en-US">
              <a:latin typeface="+mn-lt"/>
              <a:ea typeface="+mn-ea"/>
            </a:endParaRPr>
          </a:p>
        </p:txBody>
      </p:sp>
      <p:sp>
        <p:nvSpPr>
          <p:cNvPr id="5" name="직사각형 52" descr="浅色下对角线"/>
          <p:cNvSpPr>
            <a:spLocks noChangeArrowheads="1"/>
          </p:cNvSpPr>
          <p:nvPr/>
        </p:nvSpPr>
        <p:spPr bwMode="auto">
          <a:xfrm>
            <a:off x="993082" y="2204329"/>
            <a:ext cx="3323049" cy="4367371"/>
          </a:xfrm>
          <a:prstGeom prst="rect">
            <a:avLst/>
          </a:prstGeom>
          <a:solidFill>
            <a:srgbClr val="DDDDDD"/>
          </a:solidFill>
          <a:ln w="9525" algn="ctr">
            <a:solidFill>
              <a:srgbClr val="C0C0C0"/>
            </a:solidFill>
            <a:miter lim="800000"/>
          </a:ln>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latinLnBrk="1"/>
            <a:endParaRPr lang="ko-KR" altLang="en-US" sz="1800" b="1">
              <a:latin typeface="+mn-lt"/>
              <a:ea typeface="+mn-ea"/>
            </a:endParaRPr>
          </a:p>
        </p:txBody>
      </p:sp>
      <p:grpSp>
        <p:nvGrpSpPr>
          <p:cNvPr id="6" name="Group 30"/>
          <p:cNvGrpSpPr/>
          <p:nvPr/>
        </p:nvGrpSpPr>
        <p:grpSpPr>
          <a:xfrm>
            <a:off x="1113103" y="3356360"/>
            <a:ext cx="3126405" cy="576262"/>
            <a:chOff x="748" y="935"/>
            <a:chExt cx="862" cy="363"/>
          </a:xfrm>
          <a:solidFill>
            <a:schemeClr val="accent6"/>
          </a:solidFill>
          <a:effectLst/>
        </p:grpSpPr>
        <p:pic>
          <p:nvPicPr>
            <p:cNvPr id="7" name="Picture 18" descr="图片1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8" y="1231"/>
              <a:ext cx="862" cy="6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grpSp>
          <p:nvGrpSpPr>
            <p:cNvPr id="8" name="Group 20"/>
            <p:cNvGrpSpPr/>
            <p:nvPr/>
          </p:nvGrpSpPr>
          <p:grpSpPr>
            <a:xfrm>
              <a:off x="748" y="935"/>
              <a:ext cx="861" cy="334"/>
              <a:chOff x="748" y="935"/>
              <a:chExt cx="861" cy="334"/>
            </a:xfrm>
            <a:grpFill/>
          </p:grpSpPr>
          <p:sp>
            <p:nvSpPr>
              <p:cNvPr id="9" name="AutoShape 21"/>
              <p:cNvSpPr>
                <a:spLocks noChangeArrowheads="1"/>
              </p:cNvSpPr>
              <p:nvPr/>
            </p:nvSpPr>
            <p:spPr bwMode="auto">
              <a:xfrm>
                <a:off x="748" y="935"/>
                <a:ext cx="861" cy="334"/>
              </a:xfrm>
              <a:prstGeom prst="roundRect">
                <a:avLst>
                  <a:gd name="adj" fmla="val 0"/>
                </a:avLst>
              </a:prstGeom>
              <a:grpFill/>
              <a:ln w="9525" algn="ctr">
                <a:round/>
              </a:ln>
              <a:effectLst/>
              <a:scene3d>
                <a:camera prst="legacyPerspectiveTopRight"/>
                <a:lightRig rig="legacyFlat3" dir="b"/>
              </a:scene3d>
              <a:sp3d extrusionH="100000" prstMaterial="legacyMatte">
                <a:bevelT w="13500" h="13500" prst="angle"/>
                <a:bevelB w="13500" h="13500" prst="angle"/>
                <a:extrusionClr>
                  <a:schemeClr val="accent1"/>
                </a:extrusionClr>
              </a:sp3d>
            </p:spPr>
            <p:txBody>
              <a:bodyPr wrap="none" anchor="ctr">
                <a:flatTx/>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177800" indent="-177800" algn="ctr">
                  <a:tabLst>
                    <a:tab pos="88900"/>
                  </a:tabLst>
                  <a:defRPr/>
                </a:pPr>
                <a:r>
                  <a:rPr lang="zh-CN" altLang="en-US" b="1">
                    <a:solidFill>
                      <a:schemeClr val="bg1"/>
                    </a:solidFill>
                    <a:latin typeface="+mn-lt"/>
                    <a:ea typeface="+mn-ea"/>
                  </a:rPr>
                  <a:t>远程进行内部审计</a:t>
                </a:r>
              </a:p>
            </p:txBody>
          </p:sp>
          <p:pic>
            <p:nvPicPr>
              <p:cNvPr id="10" name="Picture 22" descr="图片1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0" y="941"/>
                <a:ext cx="841" cy="7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grpSp>
      </p:grpSp>
      <p:grpSp>
        <p:nvGrpSpPr>
          <p:cNvPr id="11" name="Group 32"/>
          <p:cNvGrpSpPr/>
          <p:nvPr/>
        </p:nvGrpSpPr>
        <p:grpSpPr>
          <a:xfrm>
            <a:off x="1113103" y="4145350"/>
            <a:ext cx="3126405" cy="576263"/>
            <a:chOff x="748" y="935"/>
            <a:chExt cx="862" cy="363"/>
          </a:xfrm>
          <a:solidFill>
            <a:schemeClr val="accent6"/>
          </a:solidFill>
          <a:effectLst/>
        </p:grpSpPr>
        <p:pic>
          <p:nvPicPr>
            <p:cNvPr id="12" name="Picture 33" descr="图片1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8" y="1231"/>
              <a:ext cx="862" cy="6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grpSp>
          <p:nvGrpSpPr>
            <p:cNvPr id="13" name="Group 34"/>
            <p:cNvGrpSpPr/>
            <p:nvPr/>
          </p:nvGrpSpPr>
          <p:grpSpPr>
            <a:xfrm>
              <a:off x="748" y="935"/>
              <a:ext cx="861" cy="334"/>
              <a:chOff x="748" y="935"/>
              <a:chExt cx="861" cy="334"/>
            </a:xfrm>
            <a:grpFill/>
          </p:grpSpPr>
          <p:sp>
            <p:nvSpPr>
              <p:cNvPr id="14" name="AutoShape 35"/>
              <p:cNvSpPr>
                <a:spLocks noChangeArrowheads="1"/>
              </p:cNvSpPr>
              <p:nvPr/>
            </p:nvSpPr>
            <p:spPr bwMode="auto">
              <a:xfrm>
                <a:off x="748" y="935"/>
                <a:ext cx="861" cy="334"/>
              </a:xfrm>
              <a:prstGeom prst="roundRect">
                <a:avLst>
                  <a:gd name="adj" fmla="val 0"/>
                </a:avLst>
              </a:prstGeom>
              <a:grpFill/>
              <a:ln w="9525" algn="ctr">
                <a:round/>
              </a:ln>
              <a:effectLst/>
              <a:scene3d>
                <a:camera prst="legacyPerspectiveTopRight"/>
                <a:lightRig rig="legacyFlat3" dir="b"/>
              </a:scene3d>
              <a:sp3d extrusionH="100000" prstMaterial="legacyMatte">
                <a:bevelT w="13500" h="13500" prst="angle"/>
                <a:bevelB w="13500" h="13500" prst="angle"/>
                <a:extrusionClr>
                  <a:schemeClr val="accent1"/>
                </a:extrusionClr>
              </a:sp3d>
            </p:spPr>
            <p:txBody>
              <a:bodyPr wrap="none" anchor="ctr">
                <a:flatTx/>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177800" indent="-177800" algn="ctr">
                  <a:tabLst>
                    <a:tab pos="88900"/>
                  </a:tabLst>
                  <a:defRPr/>
                </a:pPr>
                <a:r>
                  <a:rPr lang="zh-CN" altLang="en-US" b="1">
                    <a:solidFill>
                      <a:schemeClr val="bg1"/>
                    </a:solidFill>
                    <a:latin typeface="+mn-lt"/>
                    <a:ea typeface="+mn-ea"/>
                  </a:rPr>
                  <a:t>提高财务数据质量</a:t>
                </a:r>
              </a:p>
            </p:txBody>
          </p:sp>
          <p:pic>
            <p:nvPicPr>
              <p:cNvPr id="15" name="Picture 36" descr="图片1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0" y="941"/>
                <a:ext cx="841" cy="7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grpSp>
      </p:grpSp>
      <p:grpSp>
        <p:nvGrpSpPr>
          <p:cNvPr id="16" name="Group 37"/>
          <p:cNvGrpSpPr/>
          <p:nvPr/>
        </p:nvGrpSpPr>
        <p:grpSpPr>
          <a:xfrm>
            <a:off x="1113103" y="4934335"/>
            <a:ext cx="3126405" cy="576262"/>
            <a:chOff x="748" y="935"/>
            <a:chExt cx="862" cy="363"/>
          </a:xfrm>
          <a:solidFill>
            <a:schemeClr val="accent6"/>
          </a:solidFill>
          <a:effectLst/>
        </p:grpSpPr>
        <p:pic>
          <p:nvPicPr>
            <p:cNvPr id="17" name="Picture 38" descr="图片1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8" y="1231"/>
              <a:ext cx="862" cy="6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grpSp>
          <p:nvGrpSpPr>
            <p:cNvPr id="18" name="Group 39"/>
            <p:cNvGrpSpPr/>
            <p:nvPr/>
          </p:nvGrpSpPr>
          <p:grpSpPr>
            <a:xfrm>
              <a:off x="748" y="935"/>
              <a:ext cx="861" cy="334"/>
              <a:chOff x="748" y="935"/>
              <a:chExt cx="861" cy="334"/>
            </a:xfrm>
            <a:grpFill/>
          </p:grpSpPr>
          <p:sp>
            <p:nvSpPr>
              <p:cNvPr id="19" name="AutoShape 40"/>
              <p:cNvSpPr>
                <a:spLocks noChangeArrowheads="1"/>
              </p:cNvSpPr>
              <p:nvPr/>
            </p:nvSpPr>
            <p:spPr bwMode="auto">
              <a:xfrm>
                <a:off x="748" y="935"/>
                <a:ext cx="861" cy="334"/>
              </a:xfrm>
              <a:prstGeom prst="roundRect">
                <a:avLst>
                  <a:gd name="adj" fmla="val 0"/>
                </a:avLst>
              </a:prstGeom>
              <a:grpFill/>
              <a:ln w="9525" algn="ctr">
                <a:round/>
              </a:ln>
              <a:effectLst/>
              <a:scene3d>
                <a:camera prst="legacyPerspectiveTopRight"/>
                <a:lightRig rig="legacyFlat3" dir="b"/>
              </a:scene3d>
              <a:sp3d extrusionH="100000" prstMaterial="legacyMatte">
                <a:bevelT w="13500" h="13500" prst="angle"/>
                <a:bevelB w="13500" h="13500" prst="angle"/>
                <a:extrusionClr>
                  <a:schemeClr val="accent1"/>
                </a:extrusionClr>
              </a:sp3d>
            </p:spPr>
            <p:txBody>
              <a:bodyPr wrap="none" anchor="ctr">
                <a:flatTx/>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177800" indent="-177800" algn="ctr">
                  <a:tabLst>
                    <a:tab pos="88900"/>
                  </a:tabLst>
                  <a:defRPr/>
                </a:pPr>
                <a:r>
                  <a:rPr lang="zh-CN" altLang="en-US" b="1">
                    <a:solidFill>
                      <a:schemeClr val="bg1"/>
                    </a:solidFill>
                    <a:latin typeface="+mn-lt"/>
                    <a:ea typeface="+mn-ea"/>
                  </a:rPr>
                  <a:t>提高财务报表合并效率</a:t>
                </a:r>
              </a:p>
            </p:txBody>
          </p:sp>
          <p:pic>
            <p:nvPicPr>
              <p:cNvPr id="20" name="Picture 41" descr="图片1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0" y="941"/>
                <a:ext cx="841" cy="7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grpSp>
      </p:grpSp>
      <p:grpSp>
        <p:nvGrpSpPr>
          <p:cNvPr id="21" name="Group 42"/>
          <p:cNvGrpSpPr/>
          <p:nvPr/>
        </p:nvGrpSpPr>
        <p:grpSpPr>
          <a:xfrm>
            <a:off x="1113103" y="5724910"/>
            <a:ext cx="3126405" cy="576262"/>
            <a:chOff x="748" y="935"/>
            <a:chExt cx="862" cy="363"/>
          </a:xfrm>
          <a:solidFill>
            <a:schemeClr val="accent6"/>
          </a:solidFill>
          <a:effectLst/>
        </p:grpSpPr>
        <p:pic>
          <p:nvPicPr>
            <p:cNvPr id="22" name="Picture 43" descr="图片1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8" y="1231"/>
              <a:ext cx="862" cy="6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grpSp>
          <p:nvGrpSpPr>
            <p:cNvPr id="23" name="Group 44"/>
            <p:cNvGrpSpPr/>
            <p:nvPr/>
          </p:nvGrpSpPr>
          <p:grpSpPr>
            <a:xfrm>
              <a:off x="748" y="935"/>
              <a:ext cx="861" cy="334"/>
              <a:chOff x="748" y="935"/>
              <a:chExt cx="861" cy="334"/>
            </a:xfrm>
            <a:grpFill/>
          </p:grpSpPr>
          <p:sp>
            <p:nvSpPr>
              <p:cNvPr id="24" name="AutoShape 45"/>
              <p:cNvSpPr>
                <a:spLocks noChangeArrowheads="1"/>
              </p:cNvSpPr>
              <p:nvPr/>
            </p:nvSpPr>
            <p:spPr bwMode="auto">
              <a:xfrm>
                <a:off x="748" y="935"/>
                <a:ext cx="861" cy="334"/>
              </a:xfrm>
              <a:prstGeom prst="roundRect">
                <a:avLst>
                  <a:gd name="adj" fmla="val 0"/>
                </a:avLst>
              </a:prstGeom>
              <a:grpFill/>
              <a:ln w="9525" algn="ctr">
                <a:round/>
              </a:ln>
              <a:effectLst/>
            </p:spPr>
            <p:txBody>
              <a:bodyPr wrap="none" anchor="ctr">
                <a:flatTx/>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177800" indent="-177800" algn="ctr">
                  <a:tabLst>
                    <a:tab pos="88900"/>
                  </a:tabLst>
                  <a:defRPr/>
                </a:pPr>
                <a:r>
                  <a:rPr lang="zh-CN" altLang="en-US" b="1">
                    <a:solidFill>
                      <a:schemeClr val="bg1"/>
                    </a:solidFill>
                    <a:latin typeface="+mn-lt"/>
                    <a:ea typeface="+mn-ea"/>
                  </a:rPr>
                  <a:t>提高成本控制力度</a:t>
                </a:r>
              </a:p>
            </p:txBody>
          </p:sp>
          <p:pic>
            <p:nvPicPr>
              <p:cNvPr id="25" name="Picture 46" descr="图片1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0" y="941"/>
                <a:ext cx="841" cy="7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grpSp>
      </p:grpSp>
      <p:grpSp>
        <p:nvGrpSpPr>
          <p:cNvPr id="26" name="Group 47"/>
          <p:cNvGrpSpPr/>
          <p:nvPr/>
        </p:nvGrpSpPr>
        <p:grpSpPr>
          <a:xfrm>
            <a:off x="1113103" y="2567375"/>
            <a:ext cx="3126405" cy="576263"/>
            <a:chOff x="748" y="935"/>
            <a:chExt cx="862" cy="363"/>
          </a:xfrm>
          <a:solidFill>
            <a:schemeClr val="accent6"/>
          </a:solidFill>
          <a:effectLst/>
        </p:grpSpPr>
        <p:pic>
          <p:nvPicPr>
            <p:cNvPr id="27" name="Picture 48" descr="图片1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8" y="1231"/>
              <a:ext cx="862" cy="6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grpSp>
          <p:nvGrpSpPr>
            <p:cNvPr id="28" name="Group 49"/>
            <p:cNvGrpSpPr/>
            <p:nvPr/>
          </p:nvGrpSpPr>
          <p:grpSpPr>
            <a:xfrm>
              <a:off x="748" y="935"/>
              <a:ext cx="861" cy="334"/>
              <a:chOff x="748" y="935"/>
              <a:chExt cx="861" cy="334"/>
            </a:xfrm>
            <a:grpFill/>
          </p:grpSpPr>
          <p:sp>
            <p:nvSpPr>
              <p:cNvPr id="29" name="AutoShape 50"/>
              <p:cNvSpPr>
                <a:spLocks noChangeArrowheads="1"/>
              </p:cNvSpPr>
              <p:nvPr/>
            </p:nvSpPr>
            <p:spPr bwMode="auto">
              <a:xfrm>
                <a:off x="748" y="935"/>
                <a:ext cx="861" cy="334"/>
              </a:xfrm>
              <a:prstGeom prst="roundRect">
                <a:avLst>
                  <a:gd name="adj" fmla="val 0"/>
                </a:avLst>
              </a:prstGeom>
              <a:grpFill/>
              <a:ln w="9525" algn="ctr">
                <a:round/>
              </a:ln>
              <a:effectLst/>
              <a:scene3d>
                <a:camera prst="legacyPerspectiveTopRight"/>
                <a:lightRig rig="legacyFlat3" dir="b"/>
              </a:scene3d>
              <a:sp3d extrusionH="100000" prstMaterial="legacyMatte">
                <a:bevelT w="13500" h="13500" prst="angle"/>
                <a:bevelB w="13500" h="13500" prst="angle"/>
                <a:extrusionClr>
                  <a:schemeClr val="accent1"/>
                </a:extrusionClr>
              </a:sp3d>
            </p:spPr>
            <p:txBody>
              <a:bodyPr wrap="none" anchor="ctr">
                <a:flatTx/>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177800" indent="-177800" algn="ctr">
                  <a:tabLst>
                    <a:tab pos="88900"/>
                  </a:tabLst>
                  <a:defRPr/>
                </a:pPr>
                <a:r>
                  <a:rPr lang="zh-CN" altLang="en-US" b="1">
                    <a:solidFill>
                      <a:schemeClr val="bg1"/>
                    </a:solidFill>
                    <a:latin typeface="+mn-lt"/>
                    <a:ea typeface="+mn-ea"/>
                  </a:rPr>
                  <a:t>实时监控财务数据</a:t>
                </a:r>
              </a:p>
            </p:txBody>
          </p:sp>
          <p:pic>
            <p:nvPicPr>
              <p:cNvPr id="30" name="Picture 51" descr="图片1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0" y="941"/>
                <a:ext cx="841" cy="7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grpSp>
      </p:grpSp>
      <p:grpSp>
        <p:nvGrpSpPr>
          <p:cNvPr id="31" name="组合 1"/>
          <p:cNvGrpSpPr/>
          <p:nvPr/>
        </p:nvGrpSpPr>
        <p:grpSpPr>
          <a:xfrm>
            <a:off x="5994770" y="2204328"/>
            <a:ext cx="3312370" cy="4367372"/>
            <a:chOff x="5364088" y="796635"/>
            <a:chExt cx="3558300" cy="3963988"/>
          </a:xfrm>
        </p:grpSpPr>
        <p:sp>
          <p:nvSpPr>
            <p:cNvPr id="32" name="직사각형 52" descr="浅色下对角线"/>
            <p:cNvSpPr>
              <a:spLocks noChangeArrowheads="1"/>
            </p:cNvSpPr>
            <p:nvPr/>
          </p:nvSpPr>
          <p:spPr bwMode="auto">
            <a:xfrm>
              <a:off x="5364088" y="796635"/>
              <a:ext cx="3536415" cy="3963988"/>
            </a:xfrm>
            <a:prstGeom prst="rect">
              <a:avLst/>
            </a:prstGeom>
            <a:pattFill prst="ltDnDiag">
              <a:fgClr>
                <a:srgbClr val="DDDDDD">
                  <a:alpha val="79999"/>
                </a:srgbClr>
              </a:fgClr>
              <a:bgClr>
                <a:srgbClr val="F8F8F8">
                  <a:alpha val="79999"/>
                </a:srgbClr>
              </a:bgClr>
            </a:pattFill>
            <a:ln w="9525" algn="ctr">
              <a:solidFill>
                <a:srgbClr val="C0C0C0"/>
              </a:solidFill>
              <a:miter lim="800000"/>
            </a:ln>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latinLnBrk="1"/>
              <a:endParaRPr lang="ko-KR" altLang="en-US" sz="1800" b="1">
                <a:latin typeface="+mn-lt"/>
                <a:ea typeface="+mn-ea"/>
              </a:endParaRPr>
            </a:p>
          </p:txBody>
        </p:sp>
        <p:sp>
          <p:nvSpPr>
            <p:cNvPr id="33" name="TextBox 31"/>
            <p:cNvSpPr txBox="1">
              <a:spLocks noChangeArrowheads="1"/>
            </p:cNvSpPr>
            <p:nvPr/>
          </p:nvSpPr>
          <p:spPr bwMode="auto">
            <a:xfrm>
              <a:off x="5385972" y="798947"/>
              <a:ext cx="3536416" cy="3961585"/>
            </a:xfrm>
            <a:prstGeom prst="rect">
              <a:avLst/>
            </a:prstGeom>
            <a:solidFill>
              <a:schemeClr val="bg1">
                <a:lumMod val="8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0">
              <a:noAutofit/>
            </a:bodyPr>
            <a:lstStyle>
              <a:defPPr>
                <a:defRPr lang="zh-CN"/>
              </a:defPPr>
              <a:lvl1pPr marL="285750" indent="-285750" algn="ctr" rtl="0" eaLnBrk="0" fontAlgn="base" hangingPunct="0">
                <a:spcBef>
                  <a:spcPct val="0"/>
                </a:spcBef>
                <a:spcAft>
                  <a:spcPct val="0"/>
                </a:spcAft>
                <a:buClr>
                  <a:srgbClr val="000000"/>
                </a:buClr>
                <a:defRPr sz="2000" kern="1200">
                  <a:solidFill>
                    <a:schemeClr val="tx1"/>
                  </a:solidFill>
                  <a:latin typeface="宋体" pitchFamily="2" charset="-122"/>
                  <a:ea typeface="宋体" pitchFamily="2" charset="-122"/>
                  <a:cs typeface="+mn-cs"/>
                </a:defRPr>
              </a:lvl1pPr>
              <a:lvl2pPr marL="285750" indent="-285750" algn="ctr" rtl="0" eaLnBrk="0" fontAlgn="base" hangingPunct="0">
                <a:spcBef>
                  <a:spcPct val="0"/>
                </a:spcBef>
                <a:spcAft>
                  <a:spcPct val="0"/>
                </a:spcAft>
                <a:buClr>
                  <a:srgbClr val="000000"/>
                </a:buClr>
                <a:defRPr sz="2000" kern="1200">
                  <a:solidFill>
                    <a:schemeClr val="tx1"/>
                  </a:solidFill>
                  <a:latin typeface="宋体" pitchFamily="2" charset="-122"/>
                  <a:ea typeface="宋体" pitchFamily="2" charset="-122"/>
                  <a:cs typeface="+mn-cs"/>
                </a:defRPr>
              </a:lvl2pPr>
              <a:lvl3pPr marL="1143000" indent="-228600" algn="ctr" rtl="0" eaLnBrk="0" fontAlgn="base" hangingPunct="0">
                <a:spcBef>
                  <a:spcPct val="0"/>
                </a:spcBef>
                <a:spcAft>
                  <a:spcPct val="0"/>
                </a:spcAft>
                <a:buClr>
                  <a:srgbClr val="000000"/>
                </a:buClr>
                <a:defRPr sz="2000" kern="1200">
                  <a:solidFill>
                    <a:schemeClr val="tx1"/>
                  </a:solidFill>
                  <a:latin typeface="宋体" pitchFamily="2" charset="-122"/>
                  <a:ea typeface="宋体" pitchFamily="2" charset="-122"/>
                  <a:cs typeface="+mn-cs"/>
                </a:defRPr>
              </a:lvl3pPr>
              <a:lvl4pPr marL="1600200" indent="-228600" algn="ctr" rtl="0" eaLnBrk="0" fontAlgn="base" hangingPunct="0">
                <a:spcBef>
                  <a:spcPct val="0"/>
                </a:spcBef>
                <a:spcAft>
                  <a:spcPct val="0"/>
                </a:spcAft>
                <a:buClr>
                  <a:srgbClr val="000000"/>
                </a:buClr>
                <a:defRPr sz="2000" kern="1200">
                  <a:solidFill>
                    <a:schemeClr val="tx1"/>
                  </a:solidFill>
                  <a:latin typeface="宋体" pitchFamily="2" charset="-122"/>
                  <a:ea typeface="宋体" pitchFamily="2" charset="-122"/>
                  <a:cs typeface="+mn-cs"/>
                </a:defRPr>
              </a:lvl4pPr>
              <a:lvl5pPr marL="2057400" indent="-228600" algn="ctr" rtl="0" eaLnBrk="0" fontAlgn="base" hangingPunct="0">
                <a:spcBef>
                  <a:spcPct val="0"/>
                </a:spcBef>
                <a:spcAft>
                  <a:spcPct val="0"/>
                </a:spcAft>
                <a:buClr>
                  <a:srgbClr val="000000"/>
                </a:buClr>
                <a:defRPr sz="2000" kern="1200">
                  <a:solidFill>
                    <a:schemeClr val="tx1"/>
                  </a:solidFill>
                  <a:latin typeface="宋体" pitchFamily="2" charset="-122"/>
                  <a:ea typeface="宋体" pitchFamily="2" charset="-122"/>
                  <a:cs typeface="+mn-cs"/>
                </a:defRPr>
              </a:lvl5pPr>
              <a:lvl6pPr marL="2514600" indent="-228600" algn="l" defTabSz="1042504" rtl="0" eaLnBrk="0" fontAlgn="base" latinLnBrk="0" hangingPunct="0">
                <a:spcBef>
                  <a:spcPct val="0"/>
                </a:spcBef>
                <a:spcAft>
                  <a:spcPct val="0"/>
                </a:spcAft>
                <a:defRPr sz="2000" kern="1200">
                  <a:solidFill>
                    <a:schemeClr val="tx1"/>
                  </a:solidFill>
                  <a:latin typeface="宋体" pitchFamily="2" charset="-122"/>
                  <a:ea typeface="宋体" pitchFamily="2" charset="-122"/>
                  <a:cs typeface="+mn-cs"/>
                </a:defRPr>
              </a:lvl6pPr>
              <a:lvl7pPr marL="2971800" indent="-228600" algn="l" defTabSz="1042504" rtl="0" eaLnBrk="0" fontAlgn="base" latinLnBrk="0" hangingPunct="0">
                <a:spcBef>
                  <a:spcPct val="0"/>
                </a:spcBef>
                <a:spcAft>
                  <a:spcPct val="0"/>
                </a:spcAft>
                <a:defRPr sz="2000" kern="1200">
                  <a:solidFill>
                    <a:schemeClr val="tx1"/>
                  </a:solidFill>
                  <a:latin typeface="宋体" pitchFamily="2" charset="-122"/>
                  <a:ea typeface="宋体" pitchFamily="2" charset="-122"/>
                  <a:cs typeface="+mn-cs"/>
                </a:defRPr>
              </a:lvl7pPr>
              <a:lvl8pPr marL="3429000" indent="-228600" algn="l" defTabSz="1042504" rtl="0" eaLnBrk="0" fontAlgn="base" latinLnBrk="0" hangingPunct="0">
                <a:spcBef>
                  <a:spcPct val="0"/>
                </a:spcBef>
                <a:spcAft>
                  <a:spcPct val="0"/>
                </a:spcAft>
                <a:defRPr sz="2000" kern="1200">
                  <a:solidFill>
                    <a:schemeClr val="tx1"/>
                  </a:solidFill>
                  <a:latin typeface="宋体" pitchFamily="2" charset="-122"/>
                  <a:ea typeface="宋体" pitchFamily="2" charset="-122"/>
                  <a:cs typeface="+mn-cs"/>
                </a:defRPr>
              </a:lvl8pPr>
              <a:lvl9pPr marL="3886200" indent="-228600" algn="l" defTabSz="1042504" rtl="0" eaLnBrk="0" fontAlgn="base" latinLnBrk="0" hangingPunct="0">
                <a:spcBef>
                  <a:spcPct val="0"/>
                </a:spcBef>
                <a:spcAft>
                  <a:spcPct val="0"/>
                </a:spcAft>
                <a:defRPr sz="2000" kern="1200">
                  <a:solidFill>
                    <a:schemeClr val="tx1"/>
                  </a:solidFill>
                  <a:latin typeface="宋体" pitchFamily="2" charset="-122"/>
                  <a:ea typeface="宋体" pitchFamily="2" charset="-122"/>
                  <a:cs typeface="+mn-cs"/>
                </a:defRPr>
              </a:lvl9pPr>
            </a:lstStyle>
            <a:p>
              <a:pPr algn="l" eaLnBrk="1" hangingPunct="1">
                <a:buFont typeface="Wingdings" pitchFamily="2" charset="2"/>
                <a:buChar char="Ø"/>
              </a:pPr>
              <a:r>
                <a:rPr lang="zh-CN" altLang="en-US" sz="1400">
                  <a:latin typeface="+mn-lt"/>
                  <a:ea typeface="+mn-ea"/>
                </a:rPr>
                <a:t>实现全集团“大集中”财务管理，基础政策统一，数据共享，来源唯一，确保了财务数据的准确性和一致性</a:t>
              </a:r>
              <a:r>
                <a:rPr lang="zh-CN" altLang="en-US" sz="1400" smtClean="0">
                  <a:latin typeface="+mn-lt"/>
                  <a:ea typeface="+mn-ea"/>
                </a:rPr>
                <a:t>；</a:t>
              </a:r>
              <a:endParaRPr lang="en-US" altLang="zh-CN" sz="1400">
                <a:latin typeface="+mn-lt"/>
                <a:ea typeface="+mn-ea"/>
              </a:endParaRPr>
            </a:p>
            <a:p>
              <a:pPr lvl="1" algn="l" eaLnBrk="1" hangingPunct="1">
                <a:buFont typeface="Wingdings" pitchFamily="2" charset="2"/>
                <a:buChar char="Ø"/>
              </a:pPr>
              <a:r>
                <a:rPr lang="zh-CN" altLang="en-US" sz="1400">
                  <a:latin typeface="+mn-lt"/>
                  <a:ea typeface="+mn-ea"/>
                </a:rPr>
                <a:t>实现集团财务一体化管控，提高财务信息处理效率，提升财务管理人员工作效率</a:t>
              </a:r>
              <a:r>
                <a:rPr lang="zh-CN" altLang="en-US" sz="1400" smtClean="0">
                  <a:latin typeface="+mn-lt"/>
                  <a:ea typeface="+mn-ea"/>
                </a:rPr>
                <a:t>；</a:t>
              </a:r>
              <a:endParaRPr lang="zh-CN" altLang="en-US" sz="1400">
                <a:latin typeface="+mn-lt"/>
                <a:ea typeface="+mn-ea"/>
              </a:endParaRPr>
            </a:p>
            <a:p>
              <a:pPr lvl="1" algn="l" eaLnBrk="1" hangingPunct="1">
                <a:buFont typeface="Wingdings" pitchFamily="2" charset="2"/>
                <a:buChar char="Ø"/>
              </a:pPr>
              <a:r>
                <a:rPr lang="zh-CN" altLang="en-US" sz="1400">
                  <a:latin typeface="+mn-lt"/>
                  <a:ea typeface="+mn-ea"/>
                </a:rPr>
                <a:t>加强了集团财务管理监控力度，一张表到底穿透联查，实时掌握集团家底，有效调节资源</a:t>
              </a:r>
              <a:r>
                <a:rPr lang="zh-CN" altLang="en-US" sz="1400" smtClean="0">
                  <a:latin typeface="+mn-lt"/>
                  <a:ea typeface="+mn-ea"/>
                </a:rPr>
                <a:t>。</a:t>
              </a:r>
              <a:endParaRPr lang="en-US" altLang="zh-CN" sz="1400" smtClean="0">
                <a:latin typeface="+mn-lt"/>
                <a:ea typeface="+mn-ea"/>
              </a:endParaRPr>
            </a:p>
            <a:p>
              <a:pPr marL="0" lvl="1" indent="0" algn="l" eaLnBrk="1" hangingPunct="1"/>
              <a:r>
                <a:rPr lang="zh-CN" altLang="en-US" sz="1400" smtClean="0">
                  <a:latin typeface="+mn-lt"/>
                  <a:ea typeface="+mn-ea"/>
                </a:rPr>
                <a:t> </a:t>
              </a:r>
              <a:endParaRPr lang="zh-CN" altLang="en-US" sz="1400">
                <a:latin typeface="+mn-lt"/>
                <a:ea typeface="+mn-ea"/>
              </a:endParaRPr>
            </a:p>
            <a:p>
              <a:pPr lvl="1" algn="l" eaLnBrk="1" hangingPunct="1">
                <a:buFont typeface="Wingdings" pitchFamily="2" charset="2"/>
                <a:buChar char="Ø"/>
              </a:pPr>
              <a:r>
                <a:rPr lang="zh-CN" altLang="en-US" sz="1400">
                  <a:latin typeface="+mn-lt"/>
                  <a:ea typeface="+mn-ea"/>
                </a:rPr>
                <a:t>提升合并报表编制速度、多层级核对集团内部业务，加强集团风险控制，可满足上级监管机构的管理需求。 </a:t>
              </a:r>
              <a:endParaRPr lang="en-US" altLang="zh-CN" sz="1400">
                <a:latin typeface="+mn-lt"/>
                <a:ea typeface="+mn-ea"/>
              </a:endParaRPr>
            </a:p>
            <a:p>
              <a:pPr lvl="1" algn="l" eaLnBrk="1" hangingPunct="1">
                <a:buFont typeface="Wingdings" pitchFamily="2" charset="2"/>
                <a:buChar char="Ø"/>
              </a:pPr>
              <a:r>
                <a:rPr lang="zh-CN" altLang="en-US" sz="1400">
                  <a:latin typeface="+mn-lt"/>
                  <a:ea typeface="+mn-ea"/>
                </a:rPr>
                <a:t>帮助集团财务组织向商业分析和决策支持方面快速提升。</a:t>
              </a:r>
              <a:endParaRPr lang="zh-CN" altLang="en-US">
                <a:latin typeface="+mn-lt"/>
                <a:ea typeface="+mn-ea"/>
              </a:endParaRPr>
            </a:p>
          </p:txBody>
        </p:sp>
      </p:grpSp>
      <p:sp>
        <p:nvSpPr>
          <p:cNvPr id="35" name="Freeform 3"/>
          <p:cNvSpPr/>
          <p:nvPr/>
        </p:nvSpPr>
        <p:spPr bwMode="auto">
          <a:xfrm flipV="1">
            <a:off x="1026270" y="1949828"/>
            <a:ext cx="3406833" cy="5071163"/>
          </a:xfrm>
          <a:custGeom>
            <a:gdLst>
              <a:gd name="T0" fmla="*/ 1285 w 1285"/>
              <a:gd name="T1" fmla="*/ 0 h 592"/>
              <a:gd name="T2" fmla="*/ 1285 w 1285"/>
              <a:gd name="T3" fmla="*/ 592 h 592"/>
              <a:gd name="T4" fmla="*/ 0 w 1285"/>
              <a:gd name="T5" fmla="*/ 592 h 592"/>
            </a:gdLst>
            <a:cxnLst>
              <a:cxn ang="0">
                <a:pos x="T0" y="T1"/>
              </a:cxn>
              <a:cxn ang="0">
                <a:pos x="T2" y="T3"/>
              </a:cxn>
              <a:cxn ang="0">
                <a:pos x="T4" y="T5"/>
              </a:cxn>
            </a:cxnLst>
            <a:rect l="0" t="0" r="r" b="b"/>
            <a:pathLst>
              <a:path w="1285" h="592">
                <a:moveTo>
                  <a:pt x="1285" y="0"/>
                </a:moveTo>
                <a:lnTo>
                  <a:pt x="1285" y="592"/>
                </a:lnTo>
                <a:lnTo>
                  <a:pt x="0" y="592"/>
                </a:lnTo>
              </a:path>
            </a:pathLst>
          </a:custGeom>
          <a:noFill/>
          <a:ln w="22225" cap="flat" cmpd="sng">
            <a:solidFill>
              <a:schemeClr val="hlink"/>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36" name="Freeform 4"/>
          <p:cNvSpPr/>
          <p:nvPr/>
        </p:nvSpPr>
        <p:spPr bwMode="auto">
          <a:xfrm flipH="1" flipV="1">
            <a:off x="5828299" y="1949828"/>
            <a:ext cx="3406833" cy="5071163"/>
          </a:xfrm>
          <a:custGeom>
            <a:gdLst>
              <a:gd name="T0" fmla="*/ 1285 w 1285"/>
              <a:gd name="T1" fmla="*/ 0 h 592"/>
              <a:gd name="T2" fmla="*/ 1285 w 1285"/>
              <a:gd name="T3" fmla="*/ 592 h 592"/>
              <a:gd name="T4" fmla="*/ 0 w 1285"/>
              <a:gd name="T5" fmla="*/ 592 h 592"/>
            </a:gdLst>
            <a:cxnLst>
              <a:cxn ang="0">
                <a:pos x="T0" y="T1"/>
              </a:cxn>
              <a:cxn ang="0">
                <a:pos x="T2" y="T3"/>
              </a:cxn>
              <a:cxn ang="0">
                <a:pos x="T4" y="T5"/>
              </a:cxn>
            </a:cxnLst>
            <a:rect l="0" t="0" r="r" b="b"/>
            <a:pathLst>
              <a:path w="1285" h="592">
                <a:moveTo>
                  <a:pt x="1285" y="0"/>
                </a:moveTo>
                <a:lnTo>
                  <a:pt x="1285" y="592"/>
                </a:lnTo>
                <a:lnTo>
                  <a:pt x="0" y="592"/>
                </a:lnTo>
              </a:path>
            </a:pathLst>
          </a:custGeom>
          <a:noFill/>
          <a:ln w="22225" cap="flat" cmpd="sng">
            <a:solidFill>
              <a:schemeClr val="hlink"/>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37" name="AutoShape 5"/>
          <p:cNvSpPr>
            <a:spLocks noChangeArrowheads="1"/>
          </p:cNvSpPr>
          <p:nvPr/>
        </p:nvSpPr>
        <p:spPr bwMode="auto">
          <a:xfrm>
            <a:off x="4925504" y="2098510"/>
            <a:ext cx="542755" cy="4620126"/>
          </a:xfrm>
          <a:prstGeom prst="notchedRightArrow">
            <a:avLst>
              <a:gd name="adj1" fmla="val 77537"/>
              <a:gd name="adj2" fmla="val 100000"/>
            </a:avLst>
          </a:prstGeom>
          <a:solidFill>
            <a:schemeClr val="hlink"/>
          </a:solidFill>
          <a:ln w="6350">
            <a:solidFill>
              <a:schemeClr val="hlink"/>
            </a:solidFill>
            <a:miter lim="800000"/>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40" name="Rectangle 9"/>
          <p:cNvSpPr>
            <a:spLocks noChangeArrowheads="1"/>
          </p:cNvSpPr>
          <p:nvPr/>
        </p:nvSpPr>
        <p:spPr bwMode="auto">
          <a:xfrm>
            <a:off x="1104851" y="1445313"/>
            <a:ext cx="3303905" cy="4015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defTabSz="330200">
              <a:tabLst>
                <a:tab pos="8521700" algn="r"/>
              </a:tabLst>
            </a:pPr>
            <a:r>
              <a:rPr lang="zh-CN" altLang="en-US" b="1">
                <a:latin typeface="+mn-lt"/>
                <a:ea typeface="+mn-ea"/>
              </a:rPr>
              <a:t>功能</a:t>
            </a:r>
            <a:r>
              <a:rPr lang="zh-CN" altLang="en-US" b="1" smtClean="0">
                <a:latin typeface="+mn-lt"/>
                <a:ea typeface="+mn-ea"/>
              </a:rPr>
              <a:t>规划提升点</a:t>
            </a:r>
            <a:endParaRPr lang="en-US" altLang="de-DE" b="1">
              <a:latin typeface="+mn-lt"/>
              <a:ea typeface="+mn-ea"/>
            </a:endParaRPr>
          </a:p>
        </p:txBody>
      </p:sp>
      <p:sp>
        <p:nvSpPr>
          <p:cNvPr id="42" name="Rectangle 11"/>
          <p:cNvSpPr>
            <a:spLocks noChangeArrowheads="1"/>
          </p:cNvSpPr>
          <p:nvPr/>
        </p:nvSpPr>
        <p:spPr bwMode="auto">
          <a:xfrm>
            <a:off x="5912019" y="1445313"/>
            <a:ext cx="3303905" cy="4015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defTabSz="330200">
              <a:tabLst>
                <a:tab pos="8521700" algn="r"/>
              </a:tabLst>
            </a:pPr>
            <a:r>
              <a:rPr lang="zh-CN" altLang="en-US" sz="1800" b="1" smtClean="0">
                <a:latin typeface="+mn-lt"/>
                <a:ea typeface="+mn-ea"/>
              </a:rPr>
              <a:t>企业价值</a:t>
            </a:r>
            <a:r>
              <a:rPr lang="zh-CN" altLang="en-US" sz="1800" b="1">
                <a:latin typeface="+mn-lt"/>
                <a:ea typeface="+mn-ea"/>
              </a:rPr>
              <a:t>实现</a:t>
            </a:r>
            <a:endParaRPr lang="en-US" altLang="de-DE" sz="1800" b="1">
              <a:latin typeface="+mn-lt"/>
              <a:ea typeface="+mn-ea"/>
            </a:endParaRPr>
          </a:p>
        </p:txBody>
      </p:sp>
      <p:pic>
        <p:nvPicPr>
          <p:cNvPr id="44" name="Picture 5"/>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 name="圆角矩形 44"/>
          <p:cNvSpPr/>
          <p:nvPr/>
        </p:nvSpPr>
        <p:spPr bwMode="auto">
          <a:xfrm>
            <a:off x="9163124" y="1070265"/>
            <a:ext cx="432048" cy="729666"/>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Tree>
    <p:extLst>
      <p:ext uri="{BB962C8B-B14F-4D97-AF65-F5344CB8AC3E}">
        <p14:creationId xmlns:p14="http://schemas.microsoft.com/office/powerpoint/2010/main" val="3524182279"/>
      </p:ext>
    </p:extLst>
  </p:cSld>
  <p:clrMapOvr>
    <a:masterClrMapping/>
  </p:clrMapOvr>
  <p:transition>
    <p:split orient="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1000" fill="hold" nodeType="after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wipe(left)">
                                      <p:cBhvr>
                                        <p:cTn id="7" dur="10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AutoShape 44"/>
          <p:cNvSpPr>
            <a:spLocks noChangeAspect="1" noChangeArrowheads="1" noTextEdit="1"/>
          </p:cNvSpPr>
          <p:nvPr/>
        </p:nvSpPr>
        <p:spPr bwMode="auto">
          <a:xfrm>
            <a:off x="-3157895" y="-267795"/>
            <a:ext cx="9347443" cy="54959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4306" tIns="52153" rIns="104306" bIns="52153"/>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0" name="Freeform 3"/>
          <p:cNvSpPr/>
          <p:nvPr/>
        </p:nvSpPr>
        <p:spPr bwMode="auto">
          <a:xfrm>
            <a:off x="766192" y="2124447"/>
            <a:ext cx="2182664" cy="3969226"/>
          </a:xfrm>
          <a:custGeom>
            <a:gdLst>
              <a:gd name="T0" fmla="*/ 0 w 1853"/>
              <a:gd name="T1" fmla="*/ 0 h 2303"/>
              <a:gd name="T2" fmla="*/ 1747 w 1853"/>
              <a:gd name="T3" fmla="*/ 0 h 2303"/>
              <a:gd name="T4" fmla="*/ 1853 w 1853"/>
              <a:gd name="T5" fmla="*/ 200 h 2303"/>
              <a:gd name="T6" fmla="*/ 1740 w 1853"/>
              <a:gd name="T7" fmla="*/ 371 h 2303"/>
              <a:gd name="T8" fmla="*/ 1738 w 1853"/>
              <a:gd name="T9" fmla="*/ 2303 h 2303"/>
            </a:gdLst>
            <a:cxnLst>
              <a:cxn ang="0">
                <a:pos x="T0" y="T1"/>
              </a:cxn>
              <a:cxn ang="0">
                <a:pos x="T2" y="T3"/>
              </a:cxn>
              <a:cxn ang="0">
                <a:pos x="T4" y="T5"/>
              </a:cxn>
              <a:cxn ang="0">
                <a:pos x="T6" y="T7"/>
              </a:cxn>
              <a:cxn ang="0">
                <a:pos x="T8" y="T9"/>
              </a:cxn>
            </a:cxnLst>
            <a:rect l="0" t="0" r="r" b="b"/>
            <a:pathLst>
              <a:path w="1853" h="2303">
                <a:moveTo>
                  <a:pt x="0" y="0"/>
                </a:moveTo>
                <a:lnTo>
                  <a:pt x="1747" y="0"/>
                </a:lnTo>
                <a:lnTo>
                  <a:pt x="1853" y="200"/>
                </a:lnTo>
                <a:lnTo>
                  <a:pt x="1740" y="371"/>
                </a:lnTo>
                <a:lnTo>
                  <a:pt x="1738" y="2303"/>
                </a:lnTo>
              </a:path>
            </a:pathLst>
          </a:custGeom>
          <a:noFill/>
          <a:ln w="22225" cap="flat" cmpd="sng">
            <a:solidFill>
              <a:schemeClr val="hlink"/>
            </a:solidFill>
            <a:prstDash val="solid"/>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1" name="Text Box 4"/>
          <p:cNvSpPr txBox="1">
            <a:spLocks noChangeArrowheads="1"/>
          </p:cNvSpPr>
          <p:nvPr/>
        </p:nvSpPr>
        <p:spPr bwMode="auto">
          <a:xfrm>
            <a:off x="773764" y="2473063"/>
            <a:ext cx="1921459"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buClrTx/>
            </a:pPr>
            <a:r>
              <a:rPr lang="zh-CN" altLang="en-US" b="1">
                <a:latin typeface="Arial"/>
              </a:rPr>
              <a:t>财务管理分析</a:t>
            </a:r>
          </a:p>
        </p:txBody>
      </p:sp>
      <p:sp>
        <p:nvSpPr>
          <p:cNvPr id="22" name="Text Box 5"/>
          <p:cNvSpPr txBox="1">
            <a:spLocks noChangeArrowheads="1"/>
          </p:cNvSpPr>
          <p:nvPr/>
        </p:nvSpPr>
        <p:spPr bwMode="auto">
          <a:xfrm>
            <a:off x="3154723" y="2349952"/>
            <a:ext cx="1920267"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buClrTx/>
            </a:pPr>
            <a:r>
              <a:rPr lang="zh-CN" altLang="en-US" b="1">
                <a:latin typeface="Arial"/>
              </a:rPr>
              <a:t>生产经营</a:t>
            </a:r>
          </a:p>
          <a:p>
            <a:pPr>
              <a:buClrTx/>
            </a:pPr>
            <a:r>
              <a:rPr lang="zh-CN" altLang="en-US" b="1">
                <a:latin typeface="Arial"/>
              </a:rPr>
              <a:t>活动监控</a:t>
            </a:r>
          </a:p>
        </p:txBody>
      </p:sp>
      <p:sp>
        <p:nvSpPr>
          <p:cNvPr id="23" name="Text Box 6"/>
          <p:cNvSpPr txBox="1">
            <a:spLocks noChangeArrowheads="1"/>
          </p:cNvSpPr>
          <p:nvPr/>
        </p:nvSpPr>
        <p:spPr bwMode="auto">
          <a:xfrm>
            <a:off x="5468702" y="2473063"/>
            <a:ext cx="1921459"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buClrTx/>
            </a:pPr>
            <a:r>
              <a:rPr lang="zh-CN" altLang="en-US" b="1">
                <a:latin typeface="Arial"/>
              </a:rPr>
              <a:t>数据交换</a:t>
            </a:r>
          </a:p>
        </p:txBody>
      </p:sp>
      <p:sp>
        <p:nvSpPr>
          <p:cNvPr id="24" name="Text12"/>
          <p:cNvSpPr>
            <a:spLocks noChangeArrowheads="1"/>
          </p:cNvSpPr>
          <p:nvPr/>
        </p:nvSpPr>
        <p:spPr bwMode="auto">
          <a:xfrm>
            <a:off x="807067" y="2998207"/>
            <a:ext cx="1959626" cy="147732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accent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buClrTx/>
              <a:buFont typeface="Arial" pitchFamily="34" charset="0"/>
              <a:buChar char="•"/>
            </a:pPr>
            <a:r>
              <a:rPr lang="zh-CN" altLang="en-US">
                <a:solidFill>
                  <a:srgbClr val="000000"/>
                </a:solidFill>
                <a:latin typeface="Arial"/>
              </a:rPr>
              <a:t>财务管理分析系统是分析集团财务合并报表口径内企业或企业集团的财务信息与指标的应用系统</a:t>
            </a:r>
          </a:p>
        </p:txBody>
      </p:sp>
      <p:sp>
        <p:nvSpPr>
          <p:cNvPr id="25" name="Text12"/>
          <p:cNvSpPr>
            <a:spLocks noChangeArrowheads="1"/>
          </p:cNvSpPr>
          <p:nvPr/>
        </p:nvSpPr>
        <p:spPr bwMode="auto">
          <a:xfrm>
            <a:off x="3071144" y="2998207"/>
            <a:ext cx="1962013" cy="1969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accent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buClrTx/>
              <a:buFont typeface="Arial" pitchFamily="34" charset="0"/>
              <a:buChar char="•"/>
            </a:pPr>
            <a:r>
              <a:rPr lang="zh-CN" altLang="en-US">
                <a:solidFill>
                  <a:srgbClr val="000000"/>
                </a:solidFill>
                <a:latin typeface="Arial"/>
              </a:rPr>
              <a:t>生产经营活动监控系统是定期统计集团所属企业主要生产经营数据，与计划和相关市场信息比较的应用系统，为集团及所属企业提供管理支持</a:t>
            </a:r>
          </a:p>
        </p:txBody>
      </p:sp>
      <p:sp>
        <p:nvSpPr>
          <p:cNvPr id="26" name="Text12"/>
          <p:cNvSpPr>
            <a:spLocks noChangeArrowheads="1"/>
          </p:cNvSpPr>
          <p:nvPr/>
        </p:nvSpPr>
        <p:spPr bwMode="auto">
          <a:xfrm>
            <a:off x="5397625" y="2998207"/>
            <a:ext cx="1962012" cy="24622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accent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buClrTx/>
              <a:buFont typeface="Arial" pitchFamily="34" charset="0"/>
              <a:buChar char="•"/>
            </a:pPr>
            <a:r>
              <a:rPr lang="zh-CN" altLang="en-US">
                <a:solidFill>
                  <a:srgbClr val="000000"/>
                </a:solidFill>
                <a:latin typeface="Arial"/>
              </a:rPr>
              <a:t>数据交换是指通过</a:t>
            </a:r>
            <a:r>
              <a:rPr lang="en-US" altLang="zh-CN">
                <a:solidFill>
                  <a:srgbClr val="000000"/>
                </a:solidFill>
                <a:latin typeface="Arial"/>
              </a:rPr>
              <a:t>ETL</a:t>
            </a:r>
            <a:r>
              <a:rPr lang="zh-CN" altLang="en-US">
                <a:solidFill>
                  <a:srgbClr val="000000"/>
                </a:solidFill>
                <a:latin typeface="Arial"/>
              </a:rPr>
              <a:t>工具从各主要应用系统获取数据，存放在数据仓库和数据集市中，利用</a:t>
            </a:r>
            <a:r>
              <a:rPr lang="en-US" altLang="zh-CN">
                <a:solidFill>
                  <a:srgbClr val="000000"/>
                </a:solidFill>
                <a:latin typeface="Arial"/>
              </a:rPr>
              <a:t>OLAP</a:t>
            </a:r>
            <a:r>
              <a:rPr lang="zh-CN" altLang="en-US">
                <a:solidFill>
                  <a:srgbClr val="000000"/>
                </a:solidFill>
                <a:latin typeface="Arial"/>
              </a:rPr>
              <a:t>和数据挖掘工具建立基于业务主题的数据模型，为决策及运营支持等提供支持</a:t>
            </a:r>
          </a:p>
        </p:txBody>
      </p:sp>
      <p:sp>
        <p:nvSpPr>
          <p:cNvPr id="27" name="Freeform 10"/>
          <p:cNvSpPr/>
          <p:nvPr/>
        </p:nvSpPr>
        <p:spPr bwMode="auto">
          <a:xfrm>
            <a:off x="3047336" y="2124447"/>
            <a:ext cx="2182664" cy="3969226"/>
          </a:xfrm>
          <a:custGeom>
            <a:gdLst>
              <a:gd name="T0" fmla="*/ 0 w 1853"/>
              <a:gd name="T1" fmla="*/ 0 h 2303"/>
              <a:gd name="T2" fmla="*/ 1747 w 1853"/>
              <a:gd name="T3" fmla="*/ 0 h 2303"/>
              <a:gd name="T4" fmla="*/ 1853 w 1853"/>
              <a:gd name="T5" fmla="*/ 200 h 2303"/>
              <a:gd name="T6" fmla="*/ 1740 w 1853"/>
              <a:gd name="T7" fmla="*/ 371 h 2303"/>
              <a:gd name="T8" fmla="*/ 1738 w 1853"/>
              <a:gd name="T9" fmla="*/ 2303 h 2303"/>
            </a:gdLst>
            <a:cxnLst>
              <a:cxn ang="0">
                <a:pos x="T0" y="T1"/>
              </a:cxn>
              <a:cxn ang="0">
                <a:pos x="T2" y="T3"/>
              </a:cxn>
              <a:cxn ang="0">
                <a:pos x="T4" y="T5"/>
              </a:cxn>
              <a:cxn ang="0">
                <a:pos x="T6" y="T7"/>
              </a:cxn>
              <a:cxn ang="0">
                <a:pos x="T8" y="T9"/>
              </a:cxn>
            </a:cxnLst>
            <a:rect l="0" t="0" r="r" b="b"/>
            <a:pathLst>
              <a:path w="1853" h="2303">
                <a:moveTo>
                  <a:pt x="0" y="0"/>
                </a:moveTo>
                <a:lnTo>
                  <a:pt x="1747" y="0"/>
                </a:lnTo>
                <a:lnTo>
                  <a:pt x="1853" y="200"/>
                </a:lnTo>
                <a:lnTo>
                  <a:pt x="1740" y="371"/>
                </a:lnTo>
                <a:lnTo>
                  <a:pt x="1738" y="2303"/>
                </a:lnTo>
              </a:path>
            </a:pathLst>
          </a:custGeom>
          <a:noFill/>
          <a:ln w="22225" cap="flat" cmpd="sng">
            <a:solidFill>
              <a:schemeClr val="hlink"/>
            </a:solidFill>
            <a:prstDash val="solid"/>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8" name="Freeform 11"/>
          <p:cNvSpPr/>
          <p:nvPr/>
        </p:nvSpPr>
        <p:spPr bwMode="auto">
          <a:xfrm>
            <a:off x="5327780" y="2124447"/>
            <a:ext cx="2182664" cy="3969226"/>
          </a:xfrm>
          <a:custGeom>
            <a:gdLst>
              <a:gd name="T0" fmla="*/ 0 w 1853"/>
              <a:gd name="T1" fmla="*/ 0 h 2303"/>
              <a:gd name="T2" fmla="*/ 1747 w 1853"/>
              <a:gd name="T3" fmla="*/ 0 h 2303"/>
              <a:gd name="T4" fmla="*/ 1853 w 1853"/>
              <a:gd name="T5" fmla="*/ 200 h 2303"/>
              <a:gd name="T6" fmla="*/ 1740 w 1853"/>
              <a:gd name="T7" fmla="*/ 371 h 2303"/>
              <a:gd name="T8" fmla="*/ 1738 w 1853"/>
              <a:gd name="T9" fmla="*/ 2303 h 2303"/>
            </a:gdLst>
            <a:cxnLst>
              <a:cxn ang="0">
                <a:pos x="T0" y="T1"/>
              </a:cxn>
              <a:cxn ang="0">
                <a:pos x="T2" y="T3"/>
              </a:cxn>
              <a:cxn ang="0">
                <a:pos x="T4" y="T5"/>
              </a:cxn>
              <a:cxn ang="0">
                <a:pos x="T6" y="T7"/>
              </a:cxn>
              <a:cxn ang="0">
                <a:pos x="T8" y="T9"/>
              </a:cxn>
            </a:cxnLst>
            <a:rect l="0" t="0" r="r" b="b"/>
            <a:pathLst>
              <a:path w="1853" h="2303">
                <a:moveTo>
                  <a:pt x="0" y="0"/>
                </a:moveTo>
                <a:lnTo>
                  <a:pt x="1747" y="0"/>
                </a:lnTo>
                <a:lnTo>
                  <a:pt x="1853" y="200"/>
                </a:lnTo>
                <a:lnTo>
                  <a:pt x="1740" y="371"/>
                </a:lnTo>
                <a:lnTo>
                  <a:pt x="1738" y="2303"/>
                </a:lnTo>
              </a:path>
            </a:pathLst>
          </a:custGeom>
          <a:noFill/>
          <a:ln w="22225" cap="flat" cmpd="sng">
            <a:solidFill>
              <a:schemeClr val="hlink"/>
            </a:solidFill>
            <a:prstDash val="solid"/>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9" name="Line 12"/>
          <p:cNvSpPr>
            <a:spLocks noChangeShapeType="1"/>
          </p:cNvSpPr>
          <p:nvPr/>
        </p:nvSpPr>
        <p:spPr bwMode="auto">
          <a:xfrm flipH="1">
            <a:off x="737267" y="2844617"/>
            <a:ext cx="1902376" cy="0"/>
          </a:xfrm>
          <a:prstGeom prst="line">
            <a:avLst/>
          </a:prstGeom>
          <a:noFill/>
          <a:ln w="22225">
            <a:solidFill>
              <a:schemeClr va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30" name="Line 13"/>
          <p:cNvSpPr>
            <a:spLocks noChangeShapeType="1"/>
          </p:cNvSpPr>
          <p:nvPr/>
        </p:nvSpPr>
        <p:spPr bwMode="auto">
          <a:xfrm flipH="1">
            <a:off x="3018412" y="2844617"/>
            <a:ext cx="1902376" cy="0"/>
          </a:xfrm>
          <a:prstGeom prst="line">
            <a:avLst/>
          </a:prstGeom>
          <a:noFill/>
          <a:ln w="22225">
            <a:solidFill>
              <a:schemeClr va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31" name="Line 14"/>
          <p:cNvSpPr>
            <a:spLocks noChangeShapeType="1"/>
          </p:cNvSpPr>
          <p:nvPr/>
        </p:nvSpPr>
        <p:spPr bwMode="auto">
          <a:xfrm flipH="1">
            <a:off x="5322668" y="2844617"/>
            <a:ext cx="1902376" cy="0"/>
          </a:xfrm>
          <a:prstGeom prst="line">
            <a:avLst/>
          </a:prstGeom>
          <a:noFill/>
          <a:ln w="22225">
            <a:solidFill>
              <a:schemeClr va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32" name="Text Box 6"/>
          <p:cNvSpPr txBox="1">
            <a:spLocks noChangeArrowheads="1"/>
          </p:cNvSpPr>
          <p:nvPr/>
        </p:nvSpPr>
        <p:spPr bwMode="auto">
          <a:xfrm>
            <a:off x="7769454" y="2473063"/>
            <a:ext cx="1921459"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buClrTx/>
            </a:pPr>
            <a:r>
              <a:rPr lang="zh-CN" altLang="en-US" b="1">
                <a:latin typeface="Arial"/>
              </a:rPr>
              <a:t>可扩展的应用</a:t>
            </a:r>
          </a:p>
        </p:txBody>
      </p:sp>
      <p:sp>
        <p:nvSpPr>
          <p:cNvPr id="33" name="Text12"/>
          <p:cNvSpPr>
            <a:spLocks noChangeArrowheads="1"/>
          </p:cNvSpPr>
          <p:nvPr/>
        </p:nvSpPr>
        <p:spPr bwMode="auto">
          <a:xfrm>
            <a:off x="7698377" y="2998207"/>
            <a:ext cx="1962012" cy="7386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accent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buClrTx/>
              <a:buFont typeface="Arial" pitchFamily="34" charset="0"/>
              <a:buChar char="•"/>
            </a:pPr>
            <a:r>
              <a:rPr lang="zh-CN" altLang="en-US">
                <a:solidFill>
                  <a:srgbClr val="000000"/>
                </a:solidFill>
                <a:latin typeface="Arial"/>
              </a:rPr>
              <a:t>未来，产权分析、人力资源分析等可以在</a:t>
            </a:r>
            <a:r>
              <a:rPr lang="en-US" altLang="zh-CN">
                <a:solidFill>
                  <a:srgbClr val="000000"/>
                </a:solidFill>
                <a:latin typeface="Arial"/>
              </a:rPr>
              <a:t>BI</a:t>
            </a:r>
            <a:r>
              <a:rPr lang="zh-CN" altLang="en-US">
                <a:solidFill>
                  <a:srgbClr val="000000"/>
                </a:solidFill>
                <a:latin typeface="Arial"/>
              </a:rPr>
              <a:t>上扩展应用</a:t>
            </a:r>
          </a:p>
        </p:txBody>
      </p:sp>
      <p:sp>
        <p:nvSpPr>
          <p:cNvPr id="34" name="Freeform 11"/>
          <p:cNvSpPr/>
          <p:nvPr/>
        </p:nvSpPr>
        <p:spPr bwMode="auto">
          <a:xfrm>
            <a:off x="7628532" y="2124447"/>
            <a:ext cx="2182664" cy="3969226"/>
          </a:xfrm>
          <a:custGeom>
            <a:gdLst>
              <a:gd name="T0" fmla="*/ 0 w 1853"/>
              <a:gd name="T1" fmla="*/ 0 h 2303"/>
              <a:gd name="T2" fmla="*/ 1747 w 1853"/>
              <a:gd name="T3" fmla="*/ 0 h 2303"/>
              <a:gd name="T4" fmla="*/ 1853 w 1853"/>
              <a:gd name="T5" fmla="*/ 200 h 2303"/>
              <a:gd name="T6" fmla="*/ 1740 w 1853"/>
              <a:gd name="T7" fmla="*/ 371 h 2303"/>
              <a:gd name="T8" fmla="*/ 1738 w 1853"/>
              <a:gd name="T9" fmla="*/ 2303 h 2303"/>
            </a:gdLst>
            <a:cxnLst>
              <a:cxn ang="0">
                <a:pos x="T0" y="T1"/>
              </a:cxn>
              <a:cxn ang="0">
                <a:pos x="T2" y="T3"/>
              </a:cxn>
              <a:cxn ang="0">
                <a:pos x="T4" y="T5"/>
              </a:cxn>
              <a:cxn ang="0">
                <a:pos x="T6" y="T7"/>
              </a:cxn>
              <a:cxn ang="0">
                <a:pos x="T8" y="T9"/>
              </a:cxn>
            </a:cxnLst>
            <a:rect l="0" t="0" r="r" b="b"/>
            <a:pathLst>
              <a:path w="1853" h="2303">
                <a:moveTo>
                  <a:pt x="0" y="0"/>
                </a:moveTo>
                <a:lnTo>
                  <a:pt x="1747" y="0"/>
                </a:lnTo>
                <a:lnTo>
                  <a:pt x="1853" y="200"/>
                </a:lnTo>
                <a:lnTo>
                  <a:pt x="1740" y="371"/>
                </a:lnTo>
                <a:lnTo>
                  <a:pt x="1738" y="2303"/>
                </a:lnTo>
              </a:path>
            </a:pathLst>
          </a:custGeom>
          <a:noFill/>
          <a:ln w="22225" cap="flat" cmpd="sng">
            <a:solidFill>
              <a:schemeClr val="hlink"/>
            </a:solidFill>
            <a:prstDash val="solid"/>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35" name="Line 14"/>
          <p:cNvSpPr>
            <a:spLocks noChangeShapeType="1"/>
          </p:cNvSpPr>
          <p:nvPr/>
        </p:nvSpPr>
        <p:spPr bwMode="auto">
          <a:xfrm flipH="1">
            <a:off x="7623420" y="2844617"/>
            <a:ext cx="1902376" cy="0"/>
          </a:xfrm>
          <a:prstGeom prst="line">
            <a:avLst/>
          </a:prstGeom>
          <a:noFill/>
          <a:ln w="22225">
            <a:solidFill>
              <a:schemeClr va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pic>
        <p:nvPicPr>
          <p:cNvPr id="36" name="Picture 5"/>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7" name="圆角矩形 36"/>
          <p:cNvSpPr/>
          <p:nvPr/>
        </p:nvSpPr>
        <p:spPr bwMode="auto">
          <a:xfrm>
            <a:off x="9632511" y="1070265"/>
            <a:ext cx="106677" cy="729275"/>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2" name="标题 1"/>
          <p:cNvSpPr>
            <a:spLocks noGrp="1"/>
          </p:cNvSpPr>
          <p:nvPr>
            <p:ph type="title"/>
          </p:nvPr>
        </p:nvSpPr>
        <p:spPr/>
        <p:txBody>
          <a:bodyPr/>
          <a:lstStyle/>
          <a:p>
            <a:r>
              <a:rPr lang="en-US" altLang="zh-CN" smtClean="0"/>
              <a:t>B-1</a:t>
            </a:r>
            <a:r>
              <a:rPr lang="zh-CN" altLang="en-US" smtClean="0"/>
              <a:t>、</a:t>
            </a:r>
            <a:r>
              <a:rPr lang="en-US" altLang="zh-CN"/>
              <a:t>BI</a:t>
            </a:r>
            <a:r>
              <a:rPr lang="zh-CN" altLang="en-US" smtClean="0"/>
              <a:t>系统功能主要规划了财务管理分析、生产经营活动监控和数据交换三大模块，未来根据需要可进行应用功能扩展</a:t>
            </a:r>
            <a:endParaRPr lang="zh-CN" altLang="en-US"/>
          </a:p>
        </p:txBody>
      </p:sp>
    </p:spTree>
    <p:extLst>
      <p:ext uri="{BB962C8B-B14F-4D97-AF65-F5344CB8AC3E}">
        <p14:creationId xmlns:p14="http://schemas.microsoft.com/office/powerpoint/2010/main" val="4121330306"/>
      </p:ext>
    </p:extLst>
  </p:cSld>
  <p:clrMapOvr>
    <a:masterClrMapping/>
  </p:clrMapOvr>
  <p:transition>
    <p:split orient="vert"/>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9" name="Rectangle 50"/>
          <p:cNvSpPr>
            <a:spLocks noChangeArrowheads="1"/>
          </p:cNvSpPr>
          <p:nvPr/>
        </p:nvSpPr>
        <p:spPr bwMode="auto">
          <a:xfrm>
            <a:off x="376870" y="3622559"/>
            <a:ext cx="9937807" cy="1900818"/>
          </a:xfrm>
          <a:prstGeom prst="rect">
            <a:avLst/>
          </a:prstGeom>
          <a:noFill/>
          <a:ln w="3175" cap="rnd">
            <a:solidFill>
              <a:srgbClr val="000000"/>
            </a:solidFill>
            <a:round/>
          </a:ln>
          <a:extLst>
            <a:ext uri="{909E8E84-426E-40DD-AFC4-6F175D3DCCD1}">
              <a14:hiddenFill xmlns:a14="http://schemas.microsoft.com/office/drawing/2010/main">
                <a:solidFill>
                  <a:srgbClr val="FFFFFF"/>
                </a:solidFill>
              </a14:hiddenFill>
            </a:ext>
          </a:extLst>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endParaRPr lang="zh-TW" altLang="en-US" sz="2700" b="1">
              <a:solidFill>
                <a:schemeClr val="bg1"/>
              </a:solidFill>
              <a:latin typeface="+mn-lt"/>
              <a:ea typeface="+mn-ea"/>
            </a:endParaRPr>
          </a:p>
        </p:txBody>
      </p:sp>
      <p:sp>
        <p:nvSpPr>
          <p:cNvPr id="50180" name="Rectangle 4"/>
          <p:cNvSpPr>
            <a:spLocks noGrp="1" noChangeArrowheads="1"/>
          </p:cNvSpPr>
          <p:nvPr>
            <p:ph type="title"/>
          </p:nvPr>
        </p:nvSpPr>
        <p:spPr/>
        <p:txBody>
          <a:bodyPr/>
          <a:lstStyle/>
          <a:p>
            <a:r>
              <a:rPr lang="en-US" altLang="zh-CN" smtClean="0"/>
              <a:t>B-2</a:t>
            </a:r>
            <a:r>
              <a:rPr lang="zh-CN" altLang="en-US" smtClean="0"/>
              <a:t>、 </a:t>
            </a:r>
            <a:r>
              <a:rPr lang="en-US" altLang="zh-CN" smtClean="0">
                <a:latin typeface="+mn-lt"/>
                <a:ea typeface="+mn-ea"/>
              </a:rPr>
              <a:t>BI</a:t>
            </a:r>
            <a:r>
              <a:rPr lang="zh-CN" altLang="en-US" smtClean="0">
                <a:latin typeface="+mn-lt"/>
                <a:ea typeface="+mn-ea"/>
              </a:rPr>
              <a:t>系统</a:t>
            </a:r>
            <a:r>
              <a:rPr lang="zh-CN" altLang="en-US">
                <a:latin typeface="+mn-lt"/>
                <a:ea typeface="+mn-ea"/>
              </a:rPr>
              <a:t>实施</a:t>
            </a:r>
            <a:r>
              <a:rPr lang="zh-CN" altLang="en-US" smtClean="0">
                <a:latin typeface="+mn-lt"/>
                <a:ea typeface="+mn-ea"/>
              </a:rPr>
              <a:t>了合并报表、财务分析、行业分析、对标分析等业务主题，在集团和下属企业两个层面，</a:t>
            </a:r>
            <a:r>
              <a:rPr lang="zh-CN" altLang="en-US"/>
              <a:t>为决策及</a:t>
            </a:r>
            <a:r>
              <a:rPr lang="zh-CN" altLang="en-US" smtClean="0"/>
              <a:t>运营分析等</a:t>
            </a:r>
            <a:r>
              <a:rPr lang="zh-CN" altLang="en-US"/>
              <a:t>提供支持</a:t>
            </a:r>
            <a:endParaRPr lang="zh-CN" altLang="en-US" smtClean="0">
              <a:latin typeface="+mn-lt"/>
              <a:ea typeface="+mn-ea"/>
            </a:endParaRPr>
          </a:p>
        </p:txBody>
      </p:sp>
      <p:sp>
        <p:nvSpPr>
          <p:cNvPr id="50181" name="Rectangle 47"/>
          <p:cNvSpPr>
            <a:spLocks noChangeArrowheads="1"/>
          </p:cNvSpPr>
          <p:nvPr/>
        </p:nvSpPr>
        <p:spPr bwMode="auto">
          <a:xfrm>
            <a:off x="378725" y="1716490"/>
            <a:ext cx="9937808" cy="1906069"/>
          </a:xfrm>
          <a:prstGeom prst="rect">
            <a:avLst/>
          </a:prstGeom>
          <a:solidFill>
            <a:srgbClr val="CCCCFF">
              <a:alpha val="54117"/>
            </a:srgbClr>
          </a:solidFill>
          <a:ln w="9525">
            <a:solidFill>
              <a:schemeClr val="tx1"/>
            </a:solidFill>
            <a:miter lim="800000"/>
          </a:ln>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endParaRPr lang="zh-TW" altLang="en-US" sz="2700" b="1">
              <a:solidFill>
                <a:srgbClr val="003399"/>
              </a:solidFill>
              <a:latin typeface="+mn-lt"/>
              <a:ea typeface="+mn-ea"/>
            </a:endParaRPr>
          </a:p>
        </p:txBody>
      </p:sp>
      <p:sp>
        <p:nvSpPr>
          <p:cNvPr id="50182" name="Rectangle 45"/>
          <p:cNvSpPr>
            <a:spLocks noChangeArrowheads="1"/>
          </p:cNvSpPr>
          <p:nvPr/>
        </p:nvSpPr>
        <p:spPr bwMode="auto">
          <a:xfrm>
            <a:off x="378726" y="4972033"/>
            <a:ext cx="9941521" cy="1904318"/>
          </a:xfrm>
          <a:prstGeom prst="rect">
            <a:avLst/>
          </a:prstGeom>
          <a:solidFill>
            <a:srgbClr val="008080"/>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endParaRPr lang="zh-TW" altLang="en-US" sz="2700" b="1">
              <a:solidFill>
                <a:schemeClr val="bg1"/>
              </a:solidFill>
              <a:latin typeface="+mn-lt"/>
              <a:ea typeface="+mn-ea"/>
            </a:endParaRPr>
          </a:p>
        </p:txBody>
      </p:sp>
      <p:sp>
        <p:nvSpPr>
          <p:cNvPr id="50183" name="Rectangle 46"/>
          <p:cNvSpPr>
            <a:spLocks noChangeArrowheads="1"/>
          </p:cNvSpPr>
          <p:nvPr/>
        </p:nvSpPr>
        <p:spPr bwMode="auto">
          <a:xfrm>
            <a:off x="376870" y="5129561"/>
            <a:ext cx="9937807" cy="1734540"/>
          </a:xfrm>
          <a:prstGeom prst="rect">
            <a:avLst/>
          </a:prstGeom>
          <a:noFill/>
          <a:ln w="11113" cap="rnd">
            <a:solidFill>
              <a:srgbClr val="000000"/>
            </a:solidFill>
            <a:round/>
          </a:ln>
          <a:extLst>
            <a:ext uri="{909E8E84-426E-40DD-AFC4-6F175D3DCCD1}">
              <a14:hiddenFill xmlns:a14="http://schemas.microsoft.com/office/drawing/2010/main">
                <a:solidFill>
                  <a:srgbClr val="FFFFFF"/>
                </a:solidFill>
              </a14:hiddenFill>
            </a:ext>
          </a:extLst>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endParaRPr lang="zh-TW" altLang="en-US" sz="2700" b="1">
              <a:solidFill>
                <a:schemeClr val="bg1"/>
              </a:solidFill>
              <a:latin typeface="+mn-lt"/>
              <a:ea typeface="+mn-ea"/>
            </a:endParaRPr>
          </a:p>
        </p:txBody>
      </p:sp>
      <p:sp>
        <p:nvSpPr>
          <p:cNvPr id="50184" name="Rectangle 49"/>
          <p:cNvSpPr>
            <a:spLocks noChangeArrowheads="1"/>
          </p:cNvSpPr>
          <p:nvPr/>
        </p:nvSpPr>
        <p:spPr bwMode="auto">
          <a:xfrm>
            <a:off x="378726" y="3622558"/>
            <a:ext cx="9935951" cy="1746792"/>
          </a:xfrm>
          <a:prstGeom prst="rect">
            <a:avLst/>
          </a:prstGeom>
          <a:solidFill>
            <a:srgbClr val="CCCC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endParaRPr lang="zh-TW" altLang="en-US" sz="2700" b="1">
              <a:solidFill>
                <a:schemeClr val="bg1"/>
              </a:solidFill>
              <a:latin typeface="+mn-lt"/>
              <a:ea typeface="+mn-ea"/>
            </a:endParaRPr>
          </a:p>
        </p:txBody>
      </p:sp>
      <p:sp>
        <p:nvSpPr>
          <p:cNvPr id="50185" name="Rectangle 58"/>
          <p:cNvSpPr>
            <a:spLocks noChangeArrowheads="1"/>
          </p:cNvSpPr>
          <p:nvPr/>
        </p:nvSpPr>
        <p:spPr bwMode="auto">
          <a:xfrm>
            <a:off x="630477" y="2432360"/>
            <a:ext cx="27251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en-US" altLang="zh-CN" sz="2100" b="1">
                <a:latin typeface="+mn-lt"/>
                <a:ea typeface="+mn-ea"/>
              </a:rPr>
              <a:t>BI</a:t>
            </a:r>
          </a:p>
        </p:txBody>
      </p:sp>
      <p:sp>
        <p:nvSpPr>
          <p:cNvPr id="50186" name="Freeform 139"/>
          <p:cNvSpPr/>
          <p:nvPr/>
        </p:nvSpPr>
        <p:spPr bwMode="auto">
          <a:xfrm>
            <a:off x="1052632" y="1797004"/>
            <a:ext cx="9176645" cy="1270712"/>
          </a:xfrm>
          <a:custGeom>
            <a:gdLst>
              <a:gd name="T0" fmla="*/ 21538 w 2186"/>
              <a:gd name="T1" fmla="*/ 1068825 h 2451"/>
              <a:gd name="T2" fmla="*/ 559988 w 2186"/>
              <a:gd name="T3" fmla="*/ 1149704 h 2451"/>
              <a:gd name="T4" fmla="*/ 638961 w 2186"/>
              <a:gd name="T5" fmla="*/ 1149704 h 2451"/>
              <a:gd name="T6" fmla="*/ 753830 w 2186"/>
              <a:gd name="T7" fmla="*/ 1148763 h 2451"/>
              <a:gd name="T8" fmla="*/ 753830 w 2186"/>
              <a:gd name="T9" fmla="*/ 1148763 h 2451"/>
              <a:gd name="T10" fmla="*/ 7107541 w 2186"/>
              <a:gd name="T11" fmla="*/ 1148763 h 2451"/>
              <a:gd name="T12" fmla="*/ 7229589 w 2186"/>
              <a:gd name="T13" fmla="*/ 1149704 h 2451"/>
              <a:gd name="T14" fmla="*/ 7843422 w 2186"/>
              <a:gd name="T15" fmla="*/ 1079170 h 2451"/>
              <a:gd name="T16" fmla="*/ 7843422 w 2186"/>
              <a:gd name="T17" fmla="*/ 1068825 h 2451"/>
              <a:gd name="T18" fmla="*/ 7839833 w 2186"/>
              <a:gd name="T19" fmla="*/ 1053307 h 2451"/>
              <a:gd name="T20" fmla="*/ 7839833 w 2186"/>
              <a:gd name="T21" fmla="*/ 1053307 h 2451"/>
              <a:gd name="T22" fmla="*/ 7839833 w 2186"/>
              <a:gd name="T23" fmla="*/ 227119 h 2451"/>
              <a:gd name="T24" fmla="*/ 6102434 w 2186"/>
              <a:gd name="T25" fmla="*/ 0 h 2451"/>
              <a:gd name="T26" fmla="*/ 1762526 w 2186"/>
              <a:gd name="T27" fmla="*/ 0 h 2451"/>
              <a:gd name="T28" fmla="*/ 25128 w 2186"/>
              <a:gd name="T29" fmla="*/ 227119 h 2451"/>
              <a:gd name="T30" fmla="*/ 25128 w 2186"/>
              <a:gd name="T31" fmla="*/ 227119 h 2451"/>
              <a:gd name="T32" fmla="*/ 25128 w 2186"/>
              <a:gd name="T33" fmla="*/ 1053307 h 2451"/>
              <a:gd name="T34" fmla="*/ 21538 w 2186"/>
              <a:gd name="T35" fmla="*/ 1068825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chemeClr val="accent1"/>
          </a:solidFill>
          <a:ln w="0">
            <a:solidFill>
              <a:srgbClr val="000000"/>
            </a:solidFill>
            <a:round/>
          </a:ln>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50187" name="Freeform 139"/>
          <p:cNvSpPr/>
          <p:nvPr/>
        </p:nvSpPr>
        <p:spPr bwMode="auto">
          <a:xfrm>
            <a:off x="6861600" y="2194321"/>
            <a:ext cx="1095331" cy="794633"/>
          </a:xfrm>
          <a:custGeom>
            <a:gdLst>
              <a:gd name="T0" fmla="*/ 2571 w 2186"/>
              <a:gd name="T1" fmla="*/ 668383 h 2451"/>
              <a:gd name="T2" fmla="*/ 66841 w 2186"/>
              <a:gd name="T3" fmla="*/ 718961 h 2451"/>
              <a:gd name="T4" fmla="*/ 76267 w 2186"/>
              <a:gd name="T5" fmla="*/ 718961 h 2451"/>
              <a:gd name="T6" fmla="*/ 89978 w 2186"/>
              <a:gd name="T7" fmla="*/ 718373 h 2451"/>
              <a:gd name="T8" fmla="*/ 89978 w 2186"/>
              <a:gd name="T9" fmla="*/ 718373 h 2451"/>
              <a:gd name="T10" fmla="*/ 848361 w 2186"/>
              <a:gd name="T11" fmla="*/ 718373 h 2451"/>
              <a:gd name="T12" fmla="*/ 862929 w 2186"/>
              <a:gd name="T13" fmla="*/ 718961 h 2451"/>
              <a:gd name="T14" fmla="*/ 936197 w 2186"/>
              <a:gd name="T15" fmla="*/ 674853 h 2451"/>
              <a:gd name="T16" fmla="*/ 936197 w 2186"/>
              <a:gd name="T17" fmla="*/ 668383 h 2451"/>
              <a:gd name="T18" fmla="*/ 935768 w 2186"/>
              <a:gd name="T19" fmla="*/ 658680 h 2451"/>
              <a:gd name="T20" fmla="*/ 935768 w 2186"/>
              <a:gd name="T21" fmla="*/ 658680 h 2451"/>
              <a:gd name="T22" fmla="*/ 935768 w 2186"/>
              <a:gd name="T23" fmla="*/ 142028 h 2451"/>
              <a:gd name="T24" fmla="*/ 728391 w 2186"/>
              <a:gd name="T25" fmla="*/ 0 h 2451"/>
              <a:gd name="T26" fmla="*/ 210376 w 2186"/>
              <a:gd name="T27" fmla="*/ 0 h 2451"/>
              <a:gd name="T28" fmla="*/ 2999 w 2186"/>
              <a:gd name="T29" fmla="*/ 142028 h 2451"/>
              <a:gd name="T30" fmla="*/ 2999 w 2186"/>
              <a:gd name="T31" fmla="*/ 142028 h 2451"/>
              <a:gd name="T32" fmla="*/ 2999 w 2186"/>
              <a:gd name="T33" fmla="*/ 658680 h 2451"/>
              <a:gd name="T34" fmla="*/ 2571 w 2186"/>
              <a:gd name="T35" fmla="*/ 668383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chemeClr val="tx1">
              <a:lumMod val="10000"/>
              <a:lumOff val="90000"/>
            </a:schemeClr>
          </a:solidFill>
          <a:ln w="28575">
            <a:solidFill>
              <a:srgbClr val="000000"/>
            </a:solidFill>
            <a:prstDash val="dash"/>
            <a:round/>
          </a:ln>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20000"/>
              </a:lnSpc>
              <a:spcBef>
                <a:spcPct val="0"/>
              </a:spcBef>
              <a:buClrTx/>
              <a:buSzTx/>
              <a:buFontTx/>
              <a:buNone/>
            </a:pPr>
            <a:r>
              <a:rPr lang="zh-CN" altLang="en-US" b="1">
                <a:latin typeface="+mn-lt"/>
                <a:ea typeface="+mn-ea"/>
              </a:rPr>
              <a:t>企业经营分析</a:t>
            </a:r>
          </a:p>
        </p:txBody>
      </p:sp>
      <p:sp>
        <p:nvSpPr>
          <p:cNvPr id="50188" name="Freeform 139"/>
          <p:cNvSpPr/>
          <p:nvPr/>
        </p:nvSpPr>
        <p:spPr bwMode="auto">
          <a:xfrm>
            <a:off x="8042328" y="2194321"/>
            <a:ext cx="1011789" cy="794633"/>
          </a:xfrm>
          <a:custGeom>
            <a:gdLst>
              <a:gd name="T0" fmla="*/ 2375 w 2186"/>
              <a:gd name="T1" fmla="*/ 668383 h 2451"/>
              <a:gd name="T2" fmla="*/ 61743 w 2186"/>
              <a:gd name="T3" fmla="*/ 718961 h 2451"/>
              <a:gd name="T4" fmla="*/ 70450 w 2186"/>
              <a:gd name="T5" fmla="*/ 718961 h 2451"/>
              <a:gd name="T6" fmla="*/ 83115 w 2186"/>
              <a:gd name="T7" fmla="*/ 718373 h 2451"/>
              <a:gd name="T8" fmla="*/ 83115 w 2186"/>
              <a:gd name="T9" fmla="*/ 718373 h 2451"/>
              <a:gd name="T10" fmla="*/ 783656 w 2186"/>
              <a:gd name="T11" fmla="*/ 718373 h 2451"/>
              <a:gd name="T12" fmla="*/ 797113 w 2186"/>
              <a:gd name="T13" fmla="*/ 718961 h 2451"/>
              <a:gd name="T14" fmla="*/ 864792 w 2186"/>
              <a:gd name="T15" fmla="*/ 674853 h 2451"/>
              <a:gd name="T16" fmla="*/ 864792 w 2186"/>
              <a:gd name="T17" fmla="*/ 668383 h 2451"/>
              <a:gd name="T18" fmla="*/ 864396 w 2186"/>
              <a:gd name="T19" fmla="*/ 658680 h 2451"/>
              <a:gd name="T20" fmla="*/ 864396 w 2186"/>
              <a:gd name="T21" fmla="*/ 658680 h 2451"/>
              <a:gd name="T22" fmla="*/ 864396 w 2186"/>
              <a:gd name="T23" fmla="*/ 142028 h 2451"/>
              <a:gd name="T24" fmla="*/ 672836 w 2186"/>
              <a:gd name="T25" fmla="*/ 0 h 2451"/>
              <a:gd name="T26" fmla="*/ 194331 w 2186"/>
              <a:gd name="T27" fmla="*/ 0 h 2451"/>
              <a:gd name="T28" fmla="*/ 2771 w 2186"/>
              <a:gd name="T29" fmla="*/ 142028 h 2451"/>
              <a:gd name="T30" fmla="*/ 2771 w 2186"/>
              <a:gd name="T31" fmla="*/ 142028 h 2451"/>
              <a:gd name="T32" fmla="*/ 2771 w 2186"/>
              <a:gd name="T33" fmla="*/ 658680 h 2451"/>
              <a:gd name="T34" fmla="*/ 2375 w 2186"/>
              <a:gd name="T35" fmla="*/ 668383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chemeClr val="tx1">
              <a:lumMod val="10000"/>
              <a:lumOff val="90000"/>
            </a:schemeClr>
          </a:solidFill>
          <a:ln w="28575">
            <a:solidFill>
              <a:srgbClr val="000000"/>
            </a:solidFill>
            <a:prstDash val="dash"/>
            <a:round/>
          </a:ln>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50189" name="Freeform 139"/>
          <p:cNvSpPr/>
          <p:nvPr/>
        </p:nvSpPr>
        <p:spPr bwMode="auto">
          <a:xfrm>
            <a:off x="1219717" y="2194321"/>
            <a:ext cx="1347814" cy="794633"/>
          </a:xfrm>
          <a:custGeom>
            <a:gdLst>
              <a:gd name="T0" fmla="*/ 3163 w 2186"/>
              <a:gd name="T1" fmla="*/ 668383 h 2451"/>
              <a:gd name="T2" fmla="*/ 82248 w 2186"/>
              <a:gd name="T3" fmla="*/ 718961 h 2451"/>
              <a:gd name="T4" fmla="*/ 93847 w 2186"/>
              <a:gd name="T5" fmla="*/ 718961 h 2451"/>
              <a:gd name="T6" fmla="*/ 110718 w 2186"/>
              <a:gd name="T7" fmla="*/ 718373 h 2451"/>
              <a:gd name="T8" fmla="*/ 110718 w 2186"/>
              <a:gd name="T9" fmla="*/ 718373 h 2451"/>
              <a:gd name="T10" fmla="*/ 1043916 w 2186"/>
              <a:gd name="T11" fmla="*/ 718373 h 2451"/>
              <a:gd name="T12" fmla="*/ 1061841 w 2186"/>
              <a:gd name="T13" fmla="*/ 718961 h 2451"/>
              <a:gd name="T14" fmla="*/ 1151998 w 2186"/>
              <a:gd name="T15" fmla="*/ 674853 h 2451"/>
              <a:gd name="T16" fmla="*/ 1151998 w 2186"/>
              <a:gd name="T17" fmla="*/ 668383 h 2451"/>
              <a:gd name="T18" fmla="*/ 1151471 w 2186"/>
              <a:gd name="T19" fmla="*/ 658680 h 2451"/>
              <a:gd name="T20" fmla="*/ 1151471 w 2186"/>
              <a:gd name="T21" fmla="*/ 658680 h 2451"/>
              <a:gd name="T22" fmla="*/ 1151471 w 2186"/>
              <a:gd name="T23" fmla="*/ 142028 h 2451"/>
              <a:gd name="T24" fmla="*/ 896291 w 2186"/>
              <a:gd name="T25" fmla="*/ 0 h 2451"/>
              <a:gd name="T26" fmla="*/ 258870 w 2186"/>
              <a:gd name="T27" fmla="*/ 0 h 2451"/>
              <a:gd name="T28" fmla="*/ 3691 w 2186"/>
              <a:gd name="T29" fmla="*/ 142028 h 2451"/>
              <a:gd name="T30" fmla="*/ 3691 w 2186"/>
              <a:gd name="T31" fmla="*/ 142028 h 2451"/>
              <a:gd name="T32" fmla="*/ 3691 w 2186"/>
              <a:gd name="T33" fmla="*/ 658680 h 2451"/>
              <a:gd name="T34" fmla="*/ 3163 w 2186"/>
              <a:gd name="T35" fmla="*/ 668383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chemeClr val="folHlink"/>
          </a:solidFill>
          <a:ln w="28575">
            <a:solidFill>
              <a:srgbClr val="000000"/>
            </a:solidFill>
            <a:round/>
          </a:ln>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r>
              <a:rPr lang="zh-CN" altLang="en-US" b="1">
                <a:latin typeface="+mn-lt"/>
                <a:ea typeface="+mn-ea"/>
              </a:rPr>
              <a:t>合并报表的</a:t>
            </a:r>
          </a:p>
          <a:p>
            <a:pPr algn="ctr"/>
            <a:r>
              <a:rPr lang="zh-CN" altLang="en-US" b="1">
                <a:latin typeface="+mn-lt"/>
                <a:ea typeface="+mn-ea"/>
              </a:rPr>
              <a:t>财务分析</a:t>
            </a:r>
          </a:p>
        </p:txBody>
      </p:sp>
      <p:sp>
        <p:nvSpPr>
          <p:cNvPr id="50190" name="Freeform 139"/>
          <p:cNvSpPr/>
          <p:nvPr/>
        </p:nvSpPr>
        <p:spPr bwMode="auto">
          <a:xfrm>
            <a:off x="2818158" y="2194321"/>
            <a:ext cx="1178874" cy="794633"/>
          </a:xfrm>
          <a:custGeom>
            <a:gdLst>
              <a:gd name="T0" fmla="*/ 2767 w 2186"/>
              <a:gd name="T1" fmla="*/ 668383 h 2451"/>
              <a:gd name="T2" fmla="*/ 71939 w 2186"/>
              <a:gd name="T3" fmla="*/ 718961 h 2451"/>
              <a:gd name="T4" fmla="*/ 82084 w 2186"/>
              <a:gd name="T5" fmla="*/ 718961 h 2451"/>
              <a:gd name="T6" fmla="*/ 96840 w 2186"/>
              <a:gd name="T7" fmla="*/ 718373 h 2451"/>
              <a:gd name="T8" fmla="*/ 96840 w 2186"/>
              <a:gd name="T9" fmla="*/ 718373 h 2451"/>
              <a:gd name="T10" fmla="*/ 913067 w 2186"/>
              <a:gd name="T11" fmla="*/ 718373 h 2451"/>
              <a:gd name="T12" fmla="*/ 928746 w 2186"/>
              <a:gd name="T13" fmla="*/ 718961 h 2451"/>
              <a:gd name="T14" fmla="*/ 1007602 w 2186"/>
              <a:gd name="T15" fmla="*/ 674853 h 2451"/>
              <a:gd name="T16" fmla="*/ 1007602 w 2186"/>
              <a:gd name="T17" fmla="*/ 668383 h 2451"/>
              <a:gd name="T18" fmla="*/ 1007141 w 2186"/>
              <a:gd name="T19" fmla="*/ 658680 h 2451"/>
              <a:gd name="T20" fmla="*/ 1007141 w 2186"/>
              <a:gd name="T21" fmla="*/ 658680 h 2451"/>
              <a:gd name="T22" fmla="*/ 1007141 w 2186"/>
              <a:gd name="T23" fmla="*/ 142028 h 2451"/>
              <a:gd name="T24" fmla="*/ 783947 w 2186"/>
              <a:gd name="T25" fmla="*/ 0 h 2451"/>
              <a:gd name="T26" fmla="*/ 226422 w 2186"/>
              <a:gd name="T27" fmla="*/ 0 h 2451"/>
              <a:gd name="T28" fmla="*/ 3228 w 2186"/>
              <a:gd name="T29" fmla="*/ 142028 h 2451"/>
              <a:gd name="T30" fmla="*/ 3228 w 2186"/>
              <a:gd name="T31" fmla="*/ 142028 h 2451"/>
              <a:gd name="T32" fmla="*/ 3228 w 2186"/>
              <a:gd name="T33" fmla="*/ 658680 h 2451"/>
              <a:gd name="T34" fmla="*/ 2767 w 2186"/>
              <a:gd name="T35" fmla="*/ 668383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chemeClr val="folHlink"/>
          </a:solidFill>
          <a:ln w="28575">
            <a:solidFill>
              <a:srgbClr val="000000"/>
            </a:solidFill>
            <a:round/>
          </a:ln>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r>
              <a:rPr lang="zh-CN" altLang="en-US" b="1" smtClean="0">
                <a:latin typeface="+mn-lt"/>
                <a:ea typeface="+mn-ea"/>
              </a:rPr>
              <a:t>账务</a:t>
            </a:r>
            <a:r>
              <a:rPr lang="zh-CN" altLang="en-US" b="1">
                <a:latin typeface="+mn-lt"/>
                <a:ea typeface="+mn-ea"/>
              </a:rPr>
              <a:t>的</a:t>
            </a:r>
          </a:p>
          <a:p>
            <a:pPr algn="ctr"/>
            <a:r>
              <a:rPr lang="zh-CN" altLang="en-US" b="1">
                <a:latin typeface="+mn-lt"/>
                <a:ea typeface="+mn-ea"/>
              </a:rPr>
              <a:t>财务分析</a:t>
            </a:r>
          </a:p>
        </p:txBody>
      </p:sp>
      <p:sp>
        <p:nvSpPr>
          <p:cNvPr id="50191" name="Freeform 139"/>
          <p:cNvSpPr/>
          <p:nvPr/>
        </p:nvSpPr>
        <p:spPr bwMode="auto">
          <a:xfrm>
            <a:off x="4165972" y="2194321"/>
            <a:ext cx="1178874" cy="794633"/>
          </a:xfrm>
          <a:custGeom>
            <a:gdLst>
              <a:gd name="T0" fmla="*/ 2767 w 2186"/>
              <a:gd name="T1" fmla="*/ 668383 h 2451"/>
              <a:gd name="T2" fmla="*/ 71939 w 2186"/>
              <a:gd name="T3" fmla="*/ 718961 h 2451"/>
              <a:gd name="T4" fmla="*/ 82084 w 2186"/>
              <a:gd name="T5" fmla="*/ 718961 h 2451"/>
              <a:gd name="T6" fmla="*/ 96840 w 2186"/>
              <a:gd name="T7" fmla="*/ 718373 h 2451"/>
              <a:gd name="T8" fmla="*/ 96840 w 2186"/>
              <a:gd name="T9" fmla="*/ 718373 h 2451"/>
              <a:gd name="T10" fmla="*/ 913067 w 2186"/>
              <a:gd name="T11" fmla="*/ 718373 h 2451"/>
              <a:gd name="T12" fmla="*/ 928746 w 2186"/>
              <a:gd name="T13" fmla="*/ 718961 h 2451"/>
              <a:gd name="T14" fmla="*/ 1007602 w 2186"/>
              <a:gd name="T15" fmla="*/ 674853 h 2451"/>
              <a:gd name="T16" fmla="*/ 1007602 w 2186"/>
              <a:gd name="T17" fmla="*/ 668383 h 2451"/>
              <a:gd name="T18" fmla="*/ 1007141 w 2186"/>
              <a:gd name="T19" fmla="*/ 658680 h 2451"/>
              <a:gd name="T20" fmla="*/ 1007141 w 2186"/>
              <a:gd name="T21" fmla="*/ 658680 h 2451"/>
              <a:gd name="T22" fmla="*/ 1007141 w 2186"/>
              <a:gd name="T23" fmla="*/ 142028 h 2451"/>
              <a:gd name="T24" fmla="*/ 783947 w 2186"/>
              <a:gd name="T25" fmla="*/ 0 h 2451"/>
              <a:gd name="T26" fmla="*/ 226422 w 2186"/>
              <a:gd name="T27" fmla="*/ 0 h 2451"/>
              <a:gd name="T28" fmla="*/ 3228 w 2186"/>
              <a:gd name="T29" fmla="*/ 142028 h 2451"/>
              <a:gd name="T30" fmla="*/ 3228 w 2186"/>
              <a:gd name="T31" fmla="*/ 142028 h 2451"/>
              <a:gd name="T32" fmla="*/ 3228 w 2186"/>
              <a:gd name="T33" fmla="*/ 658680 h 2451"/>
              <a:gd name="T34" fmla="*/ 2767 w 2186"/>
              <a:gd name="T35" fmla="*/ 668383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chemeClr val="folHlink"/>
          </a:solidFill>
          <a:ln w="28575">
            <a:solidFill>
              <a:srgbClr val="000000"/>
            </a:solidFill>
            <a:round/>
          </a:ln>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r>
              <a:rPr lang="zh-CN" altLang="en-US" b="1">
                <a:latin typeface="+mn-lt"/>
                <a:ea typeface="+mn-ea"/>
              </a:rPr>
              <a:t>行业</a:t>
            </a:r>
          </a:p>
          <a:p>
            <a:pPr algn="ctr"/>
            <a:r>
              <a:rPr lang="zh-CN" altLang="en-US" b="1">
                <a:latin typeface="+mn-lt"/>
                <a:ea typeface="+mn-ea"/>
              </a:rPr>
              <a:t>分析</a:t>
            </a:r>
          </a:p>
        </p:txBody>
      </p:sp>
      <p:sp>
        <p:nvSpPr>
          <p:cNvPr id="50192" name="Freeform 139"/>
          <p:cNvSpPr/>
          <p:nvPr/>
        </p:nvSpPr>
        <p:spPr bwMode="auto">
          <a:xfrm>
            <a:off x="5515641" y="2194321"/>
            <a:ext cx="1178873" cy="794633"/>
          </a:xfrm>
          <a:custGeom>
            <a:gdLst>
              <a:gd name="T0" fmla="*/ 2767 w 2186"/>
              <a:gd name="T1" fmla="*/ 668383 h 2451"/>
              <a:gd name="T2" fmla="*/ 71939 w 2186"/>
              <a:gd name="T3" fmla="*/ 718961 h 2451"/>
              <a:gd name="T4" fmla="*/ 82084 w 2186"/>
              <a:gd name="T5" fmla="*/ 718961 h 2451"/>
              <a:gd name="T6" fmla="*/ 96840 w 2186"/>
              <a:gd name="T7" fmla="*/ 718373 h 2451"/>
              <a:gd name="T8" fmla="*/ 96840 w 2186"/>
              <a:gd name="T9" fmla="*/ 718373 h 2451"/>
              <a:gd name="T10" fmla="*/ 913066 w 2186"/>
              <a:gd name="T11" fmla="*/ 718373 h 2451"/>
              <a:gd name="T12" fmla="*/ 928745 w 2186"/>
              <a:gd name="T13" fmla="*/ 718961 h 2451"/>
              <a:gd name="T14" fmla="*/ 1007601 w 2186"/>
              <a:gd name="T15" fmla="*/ 674853 h 2451"/>
              <a:gd name="T16" fmla="*/ 1007601 w 2186"/>
              <a:gd name="T17" fmla="*/ 668383 h 2451"/>
              <a:gd name="T18" fmla="*/ 1007140 w 2186"/>
              <a:gd name="T19" fmla="*/ 658680 h 2451"/>
              <a:gd name="T20" fmla="*/ 1007140 w 2186"/>
              <a:gd name="T21" fmla="*/ 658680 h 2451"/>
              <a:gd name="T22" fmla="*/ 1007140 w 2186"/>
              <a:gd name="T23" fmla="*/ 142028 h 2451"/>
              <a:gd name="T24" fmla="*/ 783946 w 2186"/>
              <a:gd name="T25" fmla="*/ 0 h 2451"/>
              <a:gd name="T26" fmla="*/ 226422 w 2186"/>
              <a:gd name="T27" fmla="*/ 0 h 2451"/>
              <a:gd name="T28" fmla="*/ 3228 w 2186"/>
              <a:gd name="T29" fmla="*/ 142028 h 2451"/>
              <a:gd name="T30" fmla="*/ 3228 w 2186"/>
              <a:gd name="T31" fmla="*/ 142028 h 2451"/>
              <a:gd name="T32" fmla="*/ 3228 w 2186"/>
              <a:gd name="T33" fmla="*/ 658680 h 2451"/>
              <a:gd name="T34" fmla="*/ 2767 w 2186"/>
              <a:gd name="T35" fmla="*/ 668383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chemeClr val="folHlink"/>
          </a:solidFill>
          <a:ln w="28575">
            <a:solidFill>
              <a:srgbClr val="000000"/>
            </a:solidFill>
            <a:round/>
          </a:ln>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r>
              <a:rPr lang="zh-CN" altLang="en-US" b="1">
                <a:latin typeface="+mn-lt"/>
                <a:ea typeface="+mn-ea"/>
              </a:rPr>
              <a:t>对标</a:t>
            </a:r>
          </a:p>
          <a:p>
            <a:pPr algn="ctr"/>
            <a:r>
              <a:rPr lang="zh-CN" altLang="en-US" b="1">
                <a:latin typeface="+mn-lt"/>
                <a:ea typeface="+mn-ea"/>
              </a:rPr>
              <a:t>分析</a:t>
            </a:r>
            <a:endParaRPr lang="zh-CN" altLang="en-US" sz="2700" b="1">
              <a:solidFill>
                <a:schemeClr val="bg1"/>
              </a:solidFill>
              <a:latin typeface="+mn-lt"/>
              <a:ea typeface="+mn-ea"/>
            </a:endParaRPr>
          </a:p>
        </p:txBody>
      </p:sp>
      <p:sp>
        <p:nvSpPr>
          <p:cNvPr id="50193" name="Freeform 139"/>
          <p:cNvSpPr/>
          <p:nvPr/>
        </p:nvSpPr>
        <p:spPr bwMode="auto">
          <a:xfrm>
            <a:off x="9135805" y="2194321"/>
            <a:ext cx="1011788" cy="794633"/>
          </a:xfrm>
          <a:custGeom>
            <a:gdLst>
              <a:gd name="T0" fmla="*/ 2375 w 2186"/>
              <a:gd name="T1" fmla="*/ 668383 h 2451"/>
              <a:gd name="T2" fmla="*/ 61743 w 2186"/>
              <a:gd name="T3" fmla="*/ 718961 h 2451"/>
              <a:gd name="T4" fmla="*/ 70450 w 2186"/>
              <a:gd name="T5" fmla="*/ 718961 h 2451"/>
              <a:gd name="T6" fmla="*/ 83115 w 2186"/>
              <a:gd name="T7" fmla="*/ 718373 h 2451"/>
              <a:gd name="T8" fmla="*/ 83115 w 2186"/>
              <a:gd name="T9" fmla="*/ 718373 h 2451"/>
              <a:gd name="T10" fmla="*/ 783655 w 2186"/>
              <a:gd name="T11" fmla="*/ 718373 h 2451"/>
              <a:gd name="T12" fmla="*/ 797112 w 2186"/>
              <a:gd name="T13" fmla="*/ 718961 h 2451"/>
              <a:gd name="T14" fmla="*/ 864791 w 2186"/>
              <a:gd name="T15" fmla="*/ 674853 h 2451"/>
              <a:gd name="T16" fmla="*/ 864791 w 2186"/>
              <a:gd name="T17" fmla="*/ 668383 h 2451"/>
              <a:gd name="T18" fmla="*/ 864395 w 2186"/>
              <a:gd name="T19" fmla="*/ 658680 h 2451"/>
              <a:gd name="T20" fmla="*/ 864395 w 2186"/>
              <a:gd name="T21" fmla="*/ 658680 h 2451"/>
              <a:gd name="T22" fmla="*/ 864395 w 2186"/>
              <a:gd name="T23" fmla="*/ 142028 h 2451"/>
              <a:gd name="T24" fmla="*/ 672835 w 2186"/>
              <a:gd name="T25" fmla="*/ 0 h 2451"/>
              <a:gd name="T26" fmla="*/ 194331 w 2186"/>
              <a:gd name="T27" fmla="*/ 0 h 2451"/>
              <a:gd name="T28" fmla="*/ 2770 w 2186"/>
              <a:gd name="T29" fmla="*/ 142028 h 2451"/>
              <a:gd name="T30" fmla="*/ 2770 w 2186"/>
              <a:gd name="T31" fmla="*/ 142028 h 2451"/>
              <a:gd name="T32" fmla="*/ 2770 w 2186"/>
              <a:gd name="T33" fmla="*/ 658680 h 2451"/>
              <a:gd name="T34" fmla="*/ 2375 w 2186"/>
              <a:gd name="T35" fmla="*/ 668383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chemeClr val="tx1">
              <a:lumMod val="10000"/>
              <a:lumOff val="90000"/>
            </a:schemeClr>
          </a:solidFill>
          <a:ln w="28575">
            <a:solidFill>
              <a:srgbClr val="000000"/>
            </a:solidFill>
            <a:prstDash val="dash"/>
            <a:round/>
          </a:ln>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50194" name="AutoShape 18"/>
          <p:cNvSpPr>
            <a:spLocks noChangeArrowheads="1"/>
          </p:cNvSpPr>
          <p:nvPr/>
        </p:nvSpPr>
        <p:spPr bwMode="auto">
          <a:xfrm>
            <a:off x="6546101" y="3055711"/>
            <a:ext cx="1896943" cy="577105"/>
          </a:xfrm>
          <a:prstGeom prst="rightArrow">
            <a:avLst>
              <a:gd name="adj1" fmla="val 50000"/>
              <a:gd name="adj2" fmla="val 150442"/>
            </a:avLst>
          </a:prstGeom>
          <a:noFill/>
          <a:ln w="9525" algn="ctr">
            <a:solidFill>
              <a:schemeClr val="tx1"/>
            </a:solidFill>
            <a:miter lim="800000"/>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Lst>
        </p:spPr>
        <p:txBody>
          <a:bodyPr lIns="104287" tIns="52144" rIns="104287" bIns="52144"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50195" name="Rectangle 51"/>
          <p:cNvSpPr>
            <a:spLocks noChangeArrowheads="1"/>
          </p:cNvSpPr>
          <p:nvPr/>
        </p:nvSpPr>
        <p:spPr bwMode="auto">
          <a:xfrm>
            <a:off x="2010110" y="3160482"/>
            <a:ext cx="103233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2000" b="1">
                <a:solidFill>
                  <a:srgbClr val="000000"/>
                </a:solidFill>
                <a:latin typeface="+mn-lt"/>
                <a:ea typeface="+mn-ea"/>
              </a:rPr>
              <a:t>财务分析</a:t>
            </a:r>
            <a:endParaRPr lang="zh-CN" altLang="en-US" sz="2000" b="1">
              <a:solidFill>
                <a:schemeClr val="bg1"/>
              </a:solidFill>
              <a:latin typeface="+mn-lt"/>
              <a:ea typeface="+mn-ea"/>
            </a:endParaRPr>
          </a:p>
        </p:txBody>
      </p:sp>
      <p:sp>
        <p:nvSpPr>
          <p:cNvPr id="50196" name="Rectangle 51"/>
          <p:cNvSpPr>
            <a:spLocks noChangeArrowheads="1"/>
          </p:cNvSpPr>
          <p:nvPr/>
        </p:nvSpPr>
        <p:spPr bwMode="auto">
          <a:xfrm>
            <a:off x="8419136" y="3146480"/>
            <a:ext cx="103233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2000" b="1">
                <a:solidFill>
                  <a:srgbClr val="000000"/>
                </a:solidFill>
                <a:latin typeface="+mn-lt"/>
                <a:ea typeface="+mn-ea"/>
              </a:rPr>
              <a:t>业务分析</a:t>
            </a:r>
            <a:endParaRPr lang="zh-CN" altLang="en-US" sz="2000" b="1">
              <a:solidFill>
                <a:schemeClr val="bg1"/>
              </a:solidFill>
              <a:latin typeface="+mn-lt"/>
              <a:ea typeface="+mn-ea"/>
            </a:endParaRPr>
          </a:p>
        </p:txBody>
      </p:sp>
      <p:sp>
        <p:nvSpPr>
          <p:cNvPr id="50197" name="AutoShape 21"/>
          <p:cNvSpPr>
            <a:spLocks noChangeArrowheads="1"/>
          </p:cNvSpPr>
          <p:nvPr/>
        </p:nvSpPr>
        <p:spPr bwMode="auto">
          <a:xfrm>
            <a:off x="967235" y="6170983"/>
            <a:ext cx="865126" cy="565344"/>
          </a:xfrm>
          <a:prstGeom prst="can">
            <a:avLst>
              <a:gd name="adj" fmla="val 25000"/>
            </a:avLst>
          </a:prstGeom>
          <a:solidFill>
            <a:srgbClr val="99CCFF"/>
          </a:solidFill>
          <a:ln w="12700">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50000"/>
              </a:spcBef>
              <a:buClrTx/>
              <a:buSzTx/>
              <a:buFontTx/>
              <a:buNone/>
            </a:pPr>
            <a:r>
              <a:rPr lang="en-US" altLang="zh-CN" sz="1400" b="1">
                <a:latin typeface="+mn-lt"/>
                <a:ea typeface="+mn-ea"/>
                <a:cs typeface="Arial" pitchFamily="34" charset="0"/>
              </a:rPr>
              <a:t>K3</a:t>
            </a:r>
            <a:r>
              <a:rPr lang="zh-CN" altLang="en-US" sz="1400" b="1">
                <a:latin typeface="+mn-lt"/>
                <a:ea typeface="+mn-ea"/>
                <a:cs typeface="Arial" pitchFamily="34" charset="0"/>
              </a:rPr>
              <a:t>系统</a:t>
            </a:r>
          </a:p>
        </p:txBody>
      </p:sp>
      <p:sp>
        <p:nvSpPr>
          <p:cNvPr id="50198" name="AutoShape 22"/>
          <p:cNvSpPr>
            <a:spLocks noChangeArrowheads="1"/>
          </p:cNvSpPr>
          <p:nvPr/>
        </p:nvSpPr>
        <p:spPr bwMode="auto">
          <a:xfrm>
            <a:off x="967235" y="5684402"/>
            <a:ext cx="865126" cy="565344"/>
          </a:xfrm>
          <a:prstGeom prst="can">
            <a:avLst>
              <a:gd name="adj" fmla="val 25000"/>
            </a:avLst>
          </a:prstGeom>
          <a:solidFill>
            <a:srgbClr val="99CCFF"/>
          </a:solidFill>
          <a:ln w="12700">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50000"/>
              </a:spcBef>
              <a:buClrTx/>
              <a:buSzTx/>
              <a:buFontTx/>
              <a:buNone/>
            </a:pPr>
            <a:r>
              <a:rPr lang="en-US" altLang="zh-CN" sz="1400" b="1">
                <a:latin typeface="+mn-lt"/>
                <a:ea typeface="+mn-ea"/>
                <a:cs typeface="Arial" pitchFamily="34" charset="0"/>
              </a:rPr>
              <a:t>K3</a:t>
            </a:r>
            <a:r>
              <a:rPr lang="zh-CN" altLang="en-US" sz="1400" b="1">
                <a:latin typeface="+mn-lt"/>
                <a:ea typeface="+mn-ea"/>
                <a:cs typeface="Arial" pitchFamily="34" charset="0"/>
              </a:rPr>
              <a:t>系统</a:t>
            </a:r>
          </a:p>
        </p:txBody>
      </p:sp>
      <p:sp>
        <p:nvSpPr>
          <p:cNvPr id="50199" name="AutoShape 23"/>
          <p:cNvSpPr>
            <a:spLocks noChangeArrowheads="1"/>
          </p:cNvSpPr>
          <p:nvPr/>
        </p:nvSpPr>
        <p:spPr bwMode="auto">
          <a:xfrm>
            <a:off x="3662863" y="5845429"/>
            <a:ext cx="865126" cy="565344"/>
          </a:xfrm>
          <a:prstGeom prst="can">
            <a:avLst>
              <a:gd name="adj" fmla="val 25000"/>
            </a:avLst>
          </a:prstGeom>
          <a:solidFill>
            <a:srgbClr val="99CCFF"/>
          </a:solidFill>
          <a:ln w="12700">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50000"/>
              </a:spcBef>
              <a:buClrTx/>
              <a:buSzTx/>
              <a:buFontTx/>
              <a:buNone/>
            </a:pPr>
            <a:r>
              <a:rPr lang="en-US" altLang="zh-CN" sz="1400" b="1">
                <a:latin typeface="+mn-lt"/>
                <a:ea typeface="+mn-ea"/>
                <a:cs typeface="Arial" pitchFamily="34" charset="0"/>
              </a:rPr>
              <a:t>EAS</a:t>
            </a:r>
          </a:p>
        </p:txBody>
      </p:sp>
      <p:sp>
        <p:nvSpPr>
          <p:cNvPr id="50200" name="AutoShape 24"/>
          <p:cNvSpPr>
            <a:spLocks noChangeArrowheads="1"/>
          </p:cNvSpPr>
          <p:nvPr/>
        </p:nvSpPr>
        <p:spPr bwMode="auto">
          <a:xfrm>
            <a:off x="1724683" y="6181485"/>
            <a:ext cx="865126" cy="565344"/>
          </a:xfrm>
          <a:prstGeom prst="can">
            <a:avLst>
              <a:gd name="adj" fmla="val 25000"/>
            </a:avLst>
          </a:prstGeom>
          <a:solidFill>
            <a:srgbClr val="99CCFF"/>
          </a:solidFill>
          <a:ln w="12700">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50000"/>
              </a:spcBef>
              <a:buClrTx/>
              <a:buSzTx/>
              <a:buFontTx/>
              <a:buNone/>
            </a:pPr>
            <a:r>
              <a:rPr lang="en-US" altLang="zh-CN" sz="1400" b="1">
                <a:latin typeface="+mn-lt"/>
                <a:ea typeface="+mn-ea"/>
                <a:cs typeface="Arial" pitchFamily="34" charset="0"/>
              </a:rPr>
              <a:t>K3</a:t>
            </a:r>
            <a:r>
              <a:rPr lang="zh-CN" altLang="en-US" sz="1400" b="1">
                <a:latin typeface="+mn-lt"/>
                <a:ea typeface="+mn-ea"/>
                <a:cs typeface="Arial" pitchFamily="34" charset="0"/>
              </a:rPr>
              <a:t>系统</a:t>
            </a:r>
          </a:p>
        </p:txBody>
      </p:sp>
      <p:sp>
        <p:nvSpPr>
          <p:cNvPr id="50201" name="AutoShape 25"/>
          <p:cNvSpPr>
            <a:spLocks noChangeArrowheads="1"/>
          </p:cNvSpPr>
          <p:nvPr/>
        </p:nvSpPr>
        <p:spPr bwMode="auto">
          <a:xfrm>
            <a:off x="1724683" y="5694904"/>
            <a:ext cx="865126" cy="565344"/>
          </a:xfrm>
          <a:prstGeom prst="can">
            <a:avLst>
              <a:gd name="adj" fmla="val 25000"/>
            </a:avLst>
          </a:prstGeom>
          <a:solidFill>
            <a:srgbClr val="99CCFF"/>
          </a:solidFill>
          <a:ln w="12700">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50000"/>
              </a:spcBef>
              <a:buClrTx/>
              <a:buSzTx/>
              <a:buFontTx/>
              <a:buNone/>
            </a:pPr>
            <a:r>
              <a:rPr lang="en-US" altLang="zh-CN" sz="1400" b="1">
                <a:latin typeface="+mn-lt"/>
                <a:ea typeface="+mn-ea"/>
                <a:cs typeface="Arial" pitchFamily="34" charset="0"/>
              </a:rPr>
              <a:t>K3</a:t>
            </a:r>
            <a:r>
              <a:rPr lang="zh-CN" altLang="en-US" sz="1400" b="1">
                <a:latin typeface="+mn-lt"/>
                <a:ea typeface="+mn-ea"/>
                <a:cs typeface="Arial" pitchFamily="34" charset="0"/>
              </a:rPr>
              <a:t>系统</a:t>
            </a:r>
          </a:p>
        </p:txBody>
      </p:sp>
      <p:sp>
        <p:nvSpPr>
          <p:cNvPr id="50202" name="AutoShape 26"/>
          <p:cNvSpPr>
            <a:spLocks noChangeArrowheads="1"/>
          </p:cNvSpPr>
          <p:nvPr/>
        </p:nvSpPr>
        <p:spPr bwMode="auto">
          <a:xfrm>
            <a:off x="2459854" y="6181485"/>
            <a:ext cx="865126" cy="565344"/>
          </a:xfrm>
          <a:prstGeom prst="can">
            <a:avLst>
              <a:gd name="adj" fmla="val 25000"/>
            </a:avLst>
          </a:prstGeom>
          <a:solidFill>
            <a:srgbClr val="99CCFF"/>
          </a:solidFill>
          <a:ln w="12700">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50000"/>
              </a:spcBef>
              <a:buClrTx/>
              <a:buSzTx/>
              <a:buFontTx/>
              <a:buNone/>
            </a:pPr>
            <a:r>
              <a:rPr lang="en-US" altLang="zh-CN" sz="1400" b="1">
                <a:latin typeface="+mn-lt"/>
                <a:ea typeface="+mn-ea"/>
                <a:cs typeface="Arial" pitchFamily="34" charset="0"/>
              </a:rPr>
              <a:t>……</a:t>
            </a:r>
          </a:p>
        </p:txBody>
      </p:sp>
      <p:sp>
        <p:nvSpPr>
          <p:cNvPr id="50203" name="AutoShape 27"/>
          <p:cNvSpPr>
            <a:spLocks noChangeArrowheads="1"/>
          </p:cNvSpPr>
          <p:nvPr/>
        </p:nvSpPr>
        <p:spPr bwMode="auto">
          <a:xfrm>
            <a:off x="2459854" y="5694904"/>
            <a:ext cx="865126" cy="565344"/>
          </a:xfrm>
          <a:prstGeom prst="can">
            <a:avLst>
              <a:gd name="adj" fmla="val 25000"/>
            </a:avLst>
          </a:prstGeom>
          <a:solidFill>
            <a:srgbClr val="99CCFF"/>
          </a:solidFill>
          <a:ln w="12700">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50000"/>
              </a:spcBef>
              <a:buClrTx/>
              <a:buSzTx/>
              <a:buFontTx/>
              <a:buNone/>
            </a:pPr>
            <a:r>
              <a:rPr lang="en-US" altLang="zh-CN" sz="1400" b="1">
                <a:latin typeface="+mn-lt"/>
                <a:ea typeface="+mn-ea"/>
                <a:cs typeface="Arial" pitchFamily="34" charset="0"/>
              </a:rPr>
              <a:t>K3</a:t>
            </a:r>
            <a:r>
              <a:rPr lang="zh-CN" altLang="en-US" sz="1400" b="1">
                <a:latin typeface="+mn-lt"/>
                <a:ea typeface="+mn-ea"/>
                <a:cs typeface="Arial" pitchFamily="34" charset="0"/>
              </a:rPr>
              <a:t>系统</a:t>
            </a:r>
          </a:p>
        </p:txBody>
      </p:sp>
      <p:sp>
        <p:nvSpPr>
          <p:cNvPr id="50204" name="AutoShape 28"/>
          <p:cNvSpPr>
            <a:spLocks noChangeArrowheads="1"/>
          </p:cNvSpPr>
          <p:nvPr/>
        </p:nvSpPr>
        <p:spPr bwMode="auto">
          <a:xfrm>
            <a:off x="5778748" y="5924193"/>
            <a:ext cx="865126" cy="397317"/>
          </a:xfrm>
          <a:prstGeom prst="can">
            <a:avLst>
              <a:gd name="adj" fmla="val 0"/>
            </a:avLst>
          </a:prstGeom>
          <a:solidFill>
            <a:srgbClr val="99CCFF"/>
          </a:solidFill>
          <a:ln w="12700">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50000"/>
              </a:spcBef>
              <a:buClrTx/>
              <a:buSzTx/>
              <a:buFontTx/>
              <a:buNone/>
            </a:pPr>
            <a:r>
              <a:rPr lang="en-US" altLang="zh-CN" sz="1400" b="1">
                <a:latin typeface="+mn-lt"/>
                <a:ea typeface="+mn-ea"/>
                <a:cs typeface="Arial" pitchFamily="34" charset="0"/>
              </a:rPr>
              <a:t>EXCEL</a:t>
            </a:r>
          </a:p>
        </p:txBody>
      </p:sp>
      <p:sp>
        <p:nvSpPr>
          <p:cNvPr id="50205" name="AutoShape 29"/>
          <p:cNvSpPr>
            <a:spLocks noChangeArrowheads="1"/>
          </p:cNvSpPr>
          <p:nvPr/>
        </p:nvSpPr>
        <p:spPr bwMode="auto">
          <a:xfrm rot="-5400000">
            <a:off x="5469184" y="4124202"/>
            <a:ext cx="903151" cy="2441289"/>
          </a:xfrm>
          <a:custGeom>
            <a:gdLst>
              <a:gd name="T0" fmla="*/ 755400 w 21600"/>
              <a:gd name="T1" fmla="*/ 0 h 21600"/>
              <a:gd name="T2" fmla="*/ 0 w 21600"/>
              <a:gd name="T3" fmla="*/ 1043782 h 21600"/>
              <a:gd name="T4" fmla="*/ 755400 w 21600"/>
              <a:gd name="T5" fmla="*/ 2087563 h 21600"/>
              <a:gd name="T6" fmla="*/ 819150 w 21600"/>
              <a:gd name="T7" fmla="*/ 1043782 h 21600"/>
              <a:gd name="T8" fmla="*/ 17694720 60000 65536"/>
              <a:gd name="T9" fmla="*/ 11796480 60000 65536"/>
              <a:gd name="T10" fmla="*/ 5898240 60000 65536"/>
              <a:gd name="T11" fmla="*/ 0 60000 65536"/>
              <a:gd name="T12" fmla="*/ 3375 w 21600"/>
              <a:gd name="T13" fmla="*/ 6520 h 21600"/>
              <a:gd name="T14" fmla="*/ 20934 w 21600"/>
              <a:gd name="T15" fmla="*/ 15080 h 21600"/>
            </a:gdLst>
            <a:cxnLst>
              <a:cxn ang="T8">
                <a:pos x="T0" y="T1"/>
              </a:cxn>
              <a:cxn ang="T9">
                <a:pos x="T2" y="T3"/>
              </a:cxn>
              <a:cxn ang="T10">
                <a:pos x="T4" y="T5"/>
              </a:cxn>
              <a:cxn ang="T11">
                <a:pos x="T6" y="T7"/>
              </a:cxn>
            </a:cxnLst>
            <a:rect l="T12" t="T13" r="T14" b="T15"/>
            <a:pathLst>
              <a:path w="21600" h="21600">
                <a:moveTo>
                  <a:pt x="19919" y="0"/>
                </a:moveTo>
                <a:lnTo>
                  <a:pt x="19919" y="6520"/>
                </a:lnTo>
                <a:lnTo>
                  <a:pt x="3375" y="6520"/>
                </a:lnTo>
                <a:lnTo>
                  <a:pt x="3375" y="15080"/>
                </a:lnTo>
                <a:lnTo>
                  <a:pt x="19919" y="15080"/>
                </a:lnTo>
                <a:lnTo>
                  <a:pt x="19919" y="21600"/>
                </a:lnTo>
                <a:lnTo>
                  <a:pt x="21600" y="10800"/>
                </a:lnTo>
                <a:lnTo>
                  <a:pt x="19919" y="0"/>
                </a:lnTo>
                <a:close/>
              </a:path>
              <a:path w="21600" h="21600">
                <a:moveTo>
                  <a:pt x="1350" y="6520"/>
                </a:moveTo>
                <a:lnTo>
                  <a:pt x="1350" y="15080"/>
                </a:lnTo>
                <a:lnTo>
                  <a:pt x="2700" y="15080"/>
                </a:lnTo>
                <a:lnTo>
                  <a:pt x="2700" y="6520"/>
                </a:lnTo>
                <a:lnTo>
                  <a:pt x="1350" y="6520"/>
                </a:lnTo>
                <a:close/>
              </a:path>
              <a:path w="21600" h="21600">
                <a:moveTo>
                  <a:pt x="0" y="6520"/>
                </a:moveTo>
                <a:lnTo>
                  <a:pt x="0" y="15080"/>
                </a:lnTo>
                <a:lnTo>
                  <a:pt x="675" y="15080"/>
                </a:lnTo>
                <a:lnTo>
                  <a:pt x="675" y="6520"/>
                </a:lnTo>
                <a:lnTo>
                  <a:pt x="0" y="6520"/>
                </a:lnTo>
                <a:close/>
              </a:path>
            </a:pathLst>
          </a:custGeom>
          <a:solidFill>
            <a:srgbClr val="FFC000"/>
          </a:solidFill>
          <a:ln w="12700" algn="ctr">
            <a:solidFill>
              <a:schemeClr val="tx1"/>
            </a:solidFill>
            <a:miter lim="800000"/>
          </a:ln>
          <a:effectLst/>
        </p:spPr>
        <p:txBody>
          <a:bodyPr wrap="none" lIns="104287" tIns="52144" rIns="104287" bIns="52144"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0"/>
              </a:spcBef>
              <a:buClrTx/>
              <a:buSzTx/>
              <a:buFontTx/>
              <a:buNone/>
            </a:pPr>
            <a:r>
              <a:rPr lang="en-US" altLang="zh-CN" sz="1800" b="1">
                <a:latin typeface="+mn-lt"/>
                <a:ea typeface="+mn-ea"/>
              </a:rPr>
              <a:t> ETL</a:t>
            </a:r>
          </a:p>
        </p:txBody>
      </p:sp>
      <p:sp>
        <p:nvSpPr>
          <p:cNvPr id="50206" name="Freeform 139"/>
          <p:cNvSpPr/>
          <p:nvPr/>
        </p:nvSpPr>
        <p:spPr bwMode="auto">
          <a:xfrm>
            <a:off x="800149" y="5607389"/>
            <a:ext cx="5977908" cy="1190199"/>
          </a:xfrm>
          <a:custGeom>
            <a:gdLst>
              <a:gd name="T0" fmla="*/ 14030 w 2186"/>
              <a:gd name="T1" fmla="*/ 1001103 h 2451"/>
              <a:gd name="T2" fmla="*/ 364791 w 2186"/>
              <a:gd name="T3" fmla="*/ 1076857 h 2451"/>
              <a:gd name="T4" fmla="*/ 416236 w 2186"/>
              <a:gd name="T5" fmla="*/ 1076857 h 2451"/>
              <a:gd name="T6" fmla="*/ 491065 w 2186"/>
              <a:gd name="T7" fmla="*/ 1075977 h 2451"/>
              <a:gd name="T8" fmla="*/ 491065 w 2186"/>
              <a:gd name="T9" fmla="*/ 1075977 h 2451"/>
              <a:gd name="T10" fmla="*/ 4630039 w 2186"/>
              <a:gd name="T11" fmla="*/ 1075977 h 2451"/>
              <a:gd name="T12" fmla="*/ 4709545 w 2186"/>
              <a:gd name="T13" fmla="*/ 1076857 h 2451"/>
              <a:gd name="T14" fmla="*/ 5109412 w 2186"/>
              <a:gd name="T15" fmla="*/ 1010793 h 2451"/>
              <a:gd name="T16" fmla="*/ 5109412 w 2186"/>
              <a:gd name="T17" fmla="*/ 1001103 h 2451"/>
              <a:gd name="T18" fmla="*/ 5107073 w 2186"/>
              <a:gd name="T19" fmla="*/ 986569 h 2451"/>
              <a:gd name="T20" fmla="*/ 5107073 w 2186"/>
              <a:gd name="T21" fmla="*/ 986569 h 2451"/>
              <a:gd name="T22" fmla="*/ 5107073 w 2186"/>
              <a:gd name="T23" fmla="*/ 212729 h 2451"/>
              <a:gd name="T24" fmla="*/ 3975286 w 2186"/>
              <a:gd name="T25" fmla="*/ 0 h 2451"/>
              <a:gd name="T26" fmla="*/ 1148156 w 2186"/>
              <a:gd name="T27" fmla="*/ 0 h 2451"/>
              <a:gd name="T28" fmla="*/ 16369 w 2186"/>
              <a:gd name="T29" fmla="*/ 212729 h 2451"/>
              <a:gd name="T30" fmla="*/ 16369 w 2186"/>
              <a:gd name="T31" fmla="*/ 212729 h 2451"/>
              <a:gd name="T32" fmla="*/ 16369 w 2186"/>
              <a:gd name="T33" fmla="*/ 986569 h 2451"/>
              <a:gd name="T34" fmla="*/ 14030 w 2186"/>
              <a:gd name="T35" fmla="*/ 1001103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noFill/>
          <a:ln w="0">
            <a:solidFill>
              <a:srgbClr val="000000"/>
            </a:solidFill>
            <a:round/>
          </a:ln>
          <a:extLst>
            <a:ext uri="{909E8E84-426E-40DD-AFC4-6F175D3DCCD1}">
              <a14:hiddenFill xmlns:a14="http://schemas.microsoft.com/office/drawing/2010/main">
                <a:solidFill>
                  <a:schemeClr val="folHlink"/>
                </a:solidFill>
              </a14:hiddenFill>
            </a:ext>
          </a:extLst>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50207" name="AutoShape 31"/>
          <p:cNvSpPr>
            <a:spLocks noChangeArrowheads="1"/>
          </p:cNvSpPr>
          <p:nvPr/>
        </p:nvSpPr>
        <p:spPr bwMode="auto">
          <a:xfrm>
            <a:off x="4195149" y="3781835"/>
            <a:ext cx="3031654" cy="952159"/>
          </a:xfrm>
          <a:prstGeom prst="can">
            <a:avLst>
              <a:gd name="adj" fmla="val 25000"/>
            </a:avLst>
          </a:prstGeom>
          <a:solidFill>
            <a:schemeClr val="folHlink"/>
          </a:solidFill>
          <a:ln w="12700">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4287" tIns="52144" rIns="104287" bIns="52144"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endParaRPr lang="zh-TW" altLang="en-US" sz="1400">
              <a:solidFill>
                <a:schemeClr val="bg1"/>
              </a:solidFill>
              <a:latin typeface="+mn-lt"/>
              <a:ea typeface="+mn-ea"/>
            </a:endParaRPr>
          </a:p>
        </p:txBody>
      </p:sp>
      <p:sp>
        <p:nvSpPr>
          <p:cNvPr id="50208" name="Rectangle 51"/>
          <p:cNvSpPr>
            <a:spLocks noChangeArrowheads="1"/>
          </p:cNvSpPr>
          <p:nvPr/>
        </p:nvSpPr>
        <p:spPr bwMode="auto">
          <a:xfrm>
            <a:off x="5201650" y="4193155"/>
            <a:ext cx="108363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2100" b="1">
                <a:solidFill>
                  <a:srgbClr val="000000"/>
                </a:solidFill>
                <a:latin typeface="+mn-lt"/>
                <a:ea typeface="+mn-ea"/>
              </a:rPr>
              <a:t>数据仓库</a:t>
            </a:r>
            <a:endParaRPr lang="zh-CN" altLang="en-US" sz="2100" b="1">
              <a:solidFill>
                <a:schemeClr val="bg1"/>
              </a:solidFill>
              <a:latin typeface="+mn-lt"/>
              <a:ea typeface="+mn-ea"/>
            </a:endParaRPr>
          </a:p>
        </p:txBody>
      </p:sp>
      <p:sp>
        <p:nvSpPr>
          <p:cNvPr id="50209" name="AutoShape 33"/>
          <p:cNvSpPr>
            <a:spLocks noChangeArrowheads="1"/>
          </p:cNvSpPr>
          <p:nvPr/>
        </p:nvSpPr>
        <p:spPr bwMode="auto">
          <a:xfrm>
            <a:off x="5374024" y="3263719"/>
            <a:ext cx="842848" cy="399123"/>
          </a:xfrm>
          <a:prstGeom prst="upArrow">
            <a:avLst>
              <a:gd name="adj1" fmla="val 50000"/>
              <a:gd name="adj2" fmla="val 25000"/>
            </a:avLst>
          </a:prstGeom>
          <a:noFill/>
          <a:ln w="9525" algn="ctr">
            <a:solidFill>
              <a:schemeClr val="tx1"/>
            </a:solidFill>
            <a:miter lim="800000"/>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Lst>
        </p:spPr>
        <p:txBody>
          <a:bodyPr lIns="104287" tIns="52144" rIns="104287" bIns="52144"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50210" name="Freeform 139"/>
          <p:cNvSpPr/>
          <p:nvPr/>
        </p:nvSpPr>
        <p:spPr bwMode="auto">
          <a:xfrm>
            <a:off x="6861598" y="5687903"/>
            <a:ext cx="846561" cy="1030922"/>
          </a:xfrm>
          <a:custGeom>
            <a:gdLst>
              <a:gd name="T0" fmla="*/ 1987 w 2186"/>
              <a:gd name="T1" fmla="*/ 867131 h 2451"/>
              <a:gd name="T2" fmla="*/ 51660 w 2186"/>
              <a:gd name="T3" fmla="*/ 932748 h 2451"/>
              <a:gd name="T4" fmla="*/ 58945 w 2186"/>
              <a:gd name="T5" fmla="*/ 932748 h 2451"/>
              <a:gd name="T6" fmla="*/ 69542 w 2186"/>
              <a:gd name="T7" fmla="*/ 931985 h 2451"/>
              <a:gd name="T8" fmla="*/ 69542 w 2186"/>
              <a:gd name="T9" fmla="*/ 931985 h 2451"/>
              <a:gd name="T10" fmla="*/ 655683 w 2186"/>
              <a:gd name="T11" fmla="*/ 931985 h 2451"/>
              <a:gd name="T12" fmla="*/ 666942 w 2186"/>
              <a:gd name="T13" fmla="*/ 932748 h 2451"/>
              <a:gd name="T14" fmla="*/ 723569 w 2186"/>
              <a:gd name="T15" fmla="*/ 875524 h 2451"/>
              <a:gd name="T16" fmla="*/ 723569 w 2186"/>
              <a:gd name="T17" fmla="*/ 867131 h 2451"/>
              <a:gd name="T18" fmla="*/ 723238 w 2186"/>
              <a:gd name="T19" fmla="*/ 854542 h 2451"/>
              <a:gd name="T20" fmla="*/ 723238 w 2186"/>
              <a:gd name="T21" fmla="*/ 854542 h 2451"/>
              <a:gd name="T22" fmla="*/ 723238 w 2186"/>
              <a:gd name="T23" fmla="*/ 184261 h 2451"/>
              <a:gd name="T24" fmla="*/ 562960 w 2186"/>
              <a:gd name="T25" fmla="*/ 0 h 2451"/>
              <a:gd name="T26" fmla="*/ 162596 w 2186"/>
              <a:gd name="T27" fmla="*/ 0 h 2451"/>
              <a:gd name="T28" fmla="*/ 2318 w 2186"/>
              <a:gd name="T29" fmla="*/ 184261 h 2451"/>
              <a:gd name="T30" fmla="*/ 2318 w 2186"/>
              <a:gd name="T31" fmla="*/ 184261 h 2451"/>
              <a:gd name="T32" fmla="*/ 2318 w 2186"/>
              <a:gd name="T33" fmla="*/ 854542 h 2451"/>
              <a:gd name="T34" fmla="*/ 1987 w 2186"/>
              <a:gd name="T35" fmla="*/ 867131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rgbClr val="E8EEF7"/>
          </a:solidFill>
          <a:ln w="0">
            <a:solidFill>
              <a:srgbClr val="000000"/>
            </a:solidFill>
            <a:round/>
          </a:ln>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50211" name="Rectangle 140"/>
          <p:cNvSpPr>
            <a:spLocks noChangeArrowheads="1"/>
          </p:cNvSpPr>
          <p:nvPr/>
        </p:nvSpPr>
        <p:spPr bwMode="auto">
          <a:xfrm>
            <a:off x="6933233" y="5852432"/>
            <a:ext cx="71814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1400" b="1">
                <a:latin typeface="+mn-lt"/>
                <a:ea typeface="+mn-ea"/>
              </a:rPr>
              <a:t>港口</a:t>
            </a:r>
          </a:p>
          <a:p>
            <a:pPr algn="ctr" eaLnBrk="0" hangingPunct="0">
              <a:lnSpc>
                <a:spcPct val="100000"/>
              </a:lnSpc>
              <a:spcBef>
                <a:spcPct val="0"/>
              </a:spcBef>
              <a:buClrTx/>
              <a:buSzTx/>
              <a:buFontTx/>
              <a:buNone/>
            </a:pPr>
            <a:r>
              <a:rPr lang="zh-CN" altLang="en-US" sz="1400" b="1">
                <a:latin typeface="+mn-lt"/>
                <a:ea typeface="+mn-ea"/>
              </a:rPr>
              <a:t>业务经营</a:t>
            </a:r>
          </a:p>
          <a:p>
            <a:pPr algn="ctr" eaLnBrk="0" hangingPunct="0">
              <a:lnSpc>
                <a:spcPct val="100000"/>
              </a:lnSpc>
              <a:spcBef>
                <a:spcPct val="0"/>
              </a:spcBef>
              <a:buClrTx/>
              <a:buSzTx/>
              <a:buFontTx/>
              <a:buNone/>
            </a:pPr>
            <a:r>
              <a:rPr lang="zh-CN" altLang="en-US" sz="1400" b="1">
                <a:latin typeface="+mn-lt"/>
                <a:ea typeface="+mn-ea"/>
              </a:rPr>
              <a:t>管理系统</a:t>
            </a:r>
          </a:p>
        </p:txBody>
      </p:sp>
      <p:sp>
        <p:nvSpPr>
          <p:cNvPr id="50212" name="Freeform 139"/>
          <p:cNvSpPr/>
          <p:nvPr/>
        </p:nvSpPr>
        <p:spPr bwMode="auto">
          <a:xfrm>
            <a:off x="7782420" y="5686153"/>
            <a:ext cx="846561" cy="1030923"/>
          </a:xfrm>
          <a:custGeom>
            <a:gdLst>
              <a:gd name="T0" fmla="*/ 1987 w 2186"/>
              <a:gd name="T1" fmla="*/ 867132 h 2451"/>
              <a:gd name="T2" fmla="*/ 51660 w 2186"/>
              <a:gd name="T3" fmla="*/ 932749 h 2451"/>
              <a:gd name="T4" fmla="*/ 58945 w 2186"/>
              <a:gd name="T5" fmla="*/ 932749 h 2451"/>
              <a:gd name="T6" fmla="*/ 69542 w 2186"/>
              <a:gd name="T7" fmla="*/ 931986 h 2451"/>
              <a:gd name="T8" fmla="*/ 69542 w 2186"/>
              <a:gd name="T9" fmla="*/ 931986 h 2451"/>
              <a:gd name="T10" fmla="*/ 655683 w 2186"/>
              <a:gd name="T11" fmla="*/ 931986 h 2451"/>
              <a:gd name="T12" fmla="*/ 666942 w 2186"/>
              <a:gd name="T13" fmla="*/ 932749 h 2451"/>
              <a:gd name="T14" fmla="*/ 723569 w 2186"/>
              <a:gd name="T15" fmla="*/ 875525 h 2451"/>
              <a:gd name="T16" fmla="*/ 723569 w 2186"/>
              <a:gd name="T17" fmla="*/ 867132 h 2451"/>
              <a:gd name="T18" fmla="*/ 723238 w 2186"/>
              <a:gd name="T19" fmla="*/ 854543 h 2451"/>
              <a:gd name="T20" fmla="*/ 723238 w 2186"/>
              <a:gd name="T21" fmla="*/ 854543 h 2451"/>
              <a:gd name="T22" fmla="*/ 723238 w 2186"/>
              <a:gd name="T23" fmla="*/ 184261 h 2451"/>
              <a:gd name="T24" fmla="*/ 562960 w 2186"/>
              <a:gd name="T25" fmla="*/ 0 h 2451"/>
              <a:gd name="T26" fmla="*/ 162596 w 2186"/>
              <a:gd name="T27" fmla="*/ 0 h 2451"/>
              <a:gd name="T28" fmla="*/ 2318 w 2186"/>
              <a:gd name="T29" fmla="*/ 184261 h 2451"/>
              <a:gd name="T30" fmla="*/ 2318 w 2186"/>
              <a:gd name="T31" fmla="*/ 184261 h 2451"/>
              <a:gd name="T32" fmla="*/ 2318 w 2186"/>
              <a:gd name="T33" fmla="*/ 854543 h 2451"/>
              <a:gd name="T34" fmla="*/ 1987 w 2186"/>
              <a:gd name="T35" fmla="*/ 867132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rgbClr val="E8EEF7"/>
          </a:solidFill>
          <a:ln w="0">
            <a:solidFill>
              <a:srgbClr val="000000"/>
            </a:solidFill>
            <a:round/>
          </a:ln>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50213" name="Rectangle 140"/>
          <p:cNvSpPr>
            <a:spLocks noChangeArrowheads="1"/>
          </p:cNvSpPr>
          <p:nvPr/>
        </p:nvSpPr>
        <p:spPr bwMode="auto">
          <a:xfrm>
            <a:off x="7824350" y="5850681"/>
            <a:ext cx="71814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1400" b="1">
                <a:latin typeface="+mn-lt"/>
                <a:ea typeface="+mn-ea"/>
              </a:rPr>
              <a:t>金融</a:t>
            </a:r>
          </a:p>
          <a:p>
            <a:pPr algn="ctr" eaLnBrk="0" hangingPunct="0">
              <a:lnSpc>
                <a:spcPct val="100000"/>
              </a:lnSpc>
              <a:spcBef>
                <a:spcPct val="0"/>
              </a:spcBef>
              <a:buClrTx/>
              <a:buSzTx/>
              <a:buFontTx/>
              <a:buNone/>
            </a:pPr>
            <a:r>
              <a:rPr lang="zh-CN" altLang="en-US" sz="1400" b="1">
                <a:latin typeface="+mn-lt"/>
                <a:ea typeface="+mn-ea"/>
              </a:rPr>
              <a:t>业务经营</a:t>
            </a:r>
          </a:p>
          <a:p>
            <a:pPr algn="ctr" eaLnBrk="0" hangingPunct="0">
              <a:lnSpc>
                <a:spcPct val="100000"/>
              </a:lnSpc>
              <a:spcBef>
                <a:spcPct val="0"/>
              </a:spcBef>
              <a:buClrTx/>
              <a:buSzTx/>
              <a:buFontTx/>
              <a:buNone/>
            </a:pPr>
            <a:r>
              <a:rPr lang="zh-CN" altLang="en-US" sz="1400" b="1">
                <a:latin typeface="+mn-lt"/>
                <a:ea typeface="+mn-ea"/>
              </a:rPr>
              <a:t>管理系统</a:t>
            </a:r>
          </a:p>
        </p:txBody>
      </p:sp>
      <p:sp>
        <p:nvSpPr>
          <p:cNvPr id="50214" name="Freeform 139"/>
          <p:cNvSpPr/>
          <p:nvPr/>
        </p:nvSpPr>
        <p:spPr bwMode="auto">
          <a:xfrm>
            <a:off x="8651259" y="5686153"/>
            <a:ext cx="846561" cy="1030923"/>
          </a:xfrm>
          <a:custGeom>
            <a:gdLst>
              <a:gd name="T0" fmla="*/ 1987 w 2186"/>
              <a:gd name="T1" fmla="*/ 867132 h 2451"/>
              <a:gd name="T2" fmla="*/ 51660 w 2186"/>
              <a:gd name="T3" fmla="*/ 932749 h 2451"/>
              <a:gd name="T4" fmla="*/ 58945 w 2186"/>
              <a:gd name="T5" fmla="*/ 932749 h 2451"/>
              <a:gd name="T6" fmla="*/ 69542 w 2186"/>
              <a:gd name="T7" fmla="*/ 931986 h 2451"/>
              <a:gd name="T8" fmla="*/ 69542 w 2186"/>
              <a:gd name="T9" fmla="*/ 931986 h 2451"/>
              <a:gd name="T10" fmla="*/ 655683 w 2186"/>
              <a:gd name="T11" fmla="*/ 931986 h 2451"/>
              <a:gd name="T12" fmla="*/ 666942 w 2186"/>
              <a:gd name="T13" fmla="*/ 932749 h 2451"/>
              <a:gd name="T14" fmla="*/ 723569 w 2186"/>
              <a:gd name="T15" fmla="*/ 875525 h 2451"/>
              <a:gd name="T16" fmla="*/ 723569 w 2186"/>
              <a:gd name="T17" fmla="*/ 867132 h 2451"/>
              <a:gd name="T18" fmla="*/ 723238 w 2186"/>
              <a:gd name="T19" fmla="*/ 854543 h 2451"/>
              <a:gd name="T20" fmla="*/ 723238 w 2186"/>
              <a:gd name="T21" fmla="*/ 854543 h 2451"/>
              <a:gd name="T22" fmla="*/ 723238 w 2186"/>
              <a:gd name="T23" fmla="*/ 184261 h 2451"/>
              <a:gd name="T24" fmla="*/ 562960 w 2186"/>
              <a:gd name="T25" fmla="*/ 0 h 2451"/>
              <a:gd name="T26" fmla="*/ 162596 w 2186"/>
              <a:gd name="T27" fmla="*/ 0 h 2451"/>
              <a:gd name="T28" fmla="*/ 2318 w 2186"/>
              <a:gd name="T29" fmla="*/ 184261 h 2451"/>
              <a:gd name="T30" fmla="*/ 2318 w 2186"/>
              <a:gd name="T31" fmla="*/ 184261 h 2451"/>
              <a:gd name="T32" fmla="*/ 2318 w 2186"/>
              <a:gd name="T33" fmla="*/ 854543 h 2451"/>
              <a:gd name="T34" fmla="*/ 1987 w 2186"/>
              <a:gd name="T35" fmla="*/ 867132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rgbClr val="E8EEF7"/>
          </a:solidFill>
          <a:ln w="0">
            <a:solidFill>
              <a:srgbClr val="000000"/>
            </a:solidFill>
            <a:round/>
          </a:ln>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50215" name="Rectangle 140"/>
          <p:cNvSpPr>
            <a:spLocks noChangeArrowheads="1"/>
          </p:cNvSpPr>
          <p:nvPr/>
        </p:nvSpPr>
        <p:spPr bwMode="auto">
          <a:xfrm>
            <a:off x="8711754" y="5850679"/>
            <a:ext cx="718145"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1400" b="1">
                <a:latin typeface="+mn-lt"/>
                <a:ea typeface="+mn-ea"/>
              </a:rPr>
              <a:t>房地产</a:t>
            </a:r>
          </a:p>
          <a:p>
            <a:pPr algn="ctr" eaLnBrk="0" hangingPunct="0">
              <a:lnSpc>
                <a:spcPct val="100000"/>
              </a:lnSpc>
              <a:spcBef>
                <a:spcPct val="0"/>
              </a:spcBef>
              <a:buClrTx/>
              <a:buSzTx/>
              <a:buFontTx/>
              <a:buNone/>
            </a:pPr>
            <a:r>
              <a:rPr lang="zh-CN" altLang="en-US" sz="1400" b="1">
                <a:latin typeface="+mn-lt"/>
                <a:ea typeface="+mn-ea"/>
              </a:rPr>
              <a:t>业务经营</a:t>
            </a:r>
          </a:p>
          <a:p>
            <a:pPr algn="ctr" eaLnBrk="0" hangingPunct="0">
              <a:lnSpc>
                <a:spcPct val="100000"/>
              </a:lnSpc>
              <a:spcBef>
                <a:spcPct val="0"/>
              </a:spcBef>
              <a:buClrTx/>
              <a:buSzTx/>
              <a:buFontTx/>
              <a:buNone/>
            </a:pPr>
            <a:r>
              <a:rPr lang="zh-CN" altLang="en-US" sz="1400" b="1">
                <a:latin typeface="+mn-lt"/>
                <a:ea typeface="+mn-ea"/>
              </a:rPr>
              <a:t>管理系统</a:t>
            </a:r>
          </a:p>
          <a:p>
            <a:pPr algn="ctr" eaLnBrk="0" hangingPunct="0">
              <a:lnSpc>
                <a:spcPct val="100000"/>
              </a:lnSpc>
              <a:spcBef>
                <a:spcPct val="0"/>
              </a:spcBef>
              <a:buClrTx/>
              <a:buSzTx/>
              <a:buFontTx/>
              <a:buNone/>
            </a:pPr>
            <a:endParaRPr lang="en-US" altLang="zh-CN" sz="1400" b="1">
              <a:latin typeface="+mn-lt"/>
              <a:ea typeface="+mn-ea"/>
            </a:endParaRPr>
          </a:p>
        </p:txBody>
      </p:sp>
      <p:sp>
        <p:nvSpPr>
          <p:cNvPr id="50216" name="Freeform 139"/>
          <p:cNvSpPr/>
          <p:nvPr/>
        </p:nvSpPr>
        <p:spPr bwMode="auto">
          <a:xfrm>
            <a:off x="9494105" y="5686153"/>
            <a:ext cx="846561" cy="1030923"/>
          </a:xfrm>
          <a:custGeom>
            <a:gdLst>
              <a:gd name="T0" fmla="*/ 1987 w 2186"/>
              <a:gd name="T1" fmla="*/ 867132 h 2451"/>
              <a:gd name="T2" fmla="*/ 51660 w 2186"/>
              <a:gd name="T3" fmla="*/ 932749 h 2451"/>
              <a:gd name="T4" fmla="*/ 58945 w 2186"/>
              <a:gd name="T5" fmla="*/ 932749 h 2451"/>
              <a:gd name="T6" fmla="*/ 69542 w 2186"/>
              <a:gd name="T7" fmla="*/ 931986 h 2451"/>
              <a:gd name="T8" fmla="*/ 69542 w 2186"/>
              <a:gd name="T9" fmla="*/ 931986 h 2451"/>
              <a:gd name="T10" fmla="*/ 655683 w 2186"/>
              <a:gd name="T11" fmla="*/ 931986 h 2451"/>
              <a:gd name="T12" fmla="*/ 666942 w 2186"/>
              <a:gd name="T13" fmla="*/ 932749 h 2451"/>
              <a:gd name="T14" fmla="*/ 723569 w 2186"/>
              <a:gd name="T15" fmla="*/ 875525 h 2451"/>
              <a:gd name="T16" fmla="*/ 723569 w 2186"/>
              <a:gd name="T17" fmla="*/ 867132 h 2451"/>
              <a:gd name="T18" fmla="*/ 723238 w 2186"/>
              <a:gd name="T19" fmla="*/ 854543 h 2451"/>
              <a:gd name="T20" fmla="*/ 723238 w 2186"/>
              <a:gd name="T21" fmla="*/ 854543 h 2451"/>
              <a:gd name="T22" fmla="*/ 723238 w 2186"/>
              <a:gd name="T23" fmla="*/ 184261 h 2451"/>
              <a:gd name="T24" fmla="*/ 562960 w 2186"/>
              <a:gd name="T25" fmla="*/ 0 h 2451"/>
              <a:gd name="T26" fmla="*/ 162596 w 2186"/>
              <a:gd name="T27" fmla="*/ 0 h 2451"/>
              <a:gd name="T28" fmla="*/ 2318 w 2186"/>
              <a:gd name="T29" fmla="*/ 184261 h 2451"/>
              <a:gd name="T30" fmla="*/ 2318 w 2186"/>
              <a:gd name="T31" fmla="*/ 184261 h 2451"/>
              <a:gd name="T32" fmla="*/ 2318 w 2186"/>
              <a:gd name="T33" fmla="*/ 854543 h 2451"/>
              <a:gd name="T34" fmla="*/ 1987 w 2186"/>
              <a:gd name="T35" fmla="*/ 867132 h 24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186"/>
              <a:gd name="T55" fmla="*/ 0 h 2451"/>
              <a:gd name="T56" fmla="*/ 2186 w 2186"/>
              <a:gd name="T57" fmla="*/ 2451 h 2451"/>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186" h="2451">
                <a:moveTo>
                  <a:pt x="6" y="2273"/>
                </a:moveTo>
                <a:cubicBezTo>
                  <a:pt x="0" y="2362"/>
                  <a:pt x="67" y="2439"/>
                  <a:pt x="156" y="2445"/>
                </a:cubicBezTo>
                <a:cubicBezTo>
                  <a:pt x="163" y="2445"/>
                  <a:pt x="170" y="2445"/>
                  <a:pt x="178" y="2445"/>
                </a:cubicBezTo>
                <a:cubicBezTo>
                  <a:pt x="188" y="2444"/>
                  <a:pt x="199" y="2443"/>
                  <a:pt x="210" y="2443"/>
                </a:cubicBezTo>
                <a:lnTo>
                  <a:pt x="1980" y="2443"/>
                </a:lnTo>
                <a:cubicBezTo>
                  <a:pt x="1991" y="2443"/>
                  <a:pt x="2003" y="2444"/>
                  <a:pt x="2014" y="2445"/>
                </a:cubicBezTo>
                <a:cubicBezTo>
                  <a:pt x="2102" y="2451"/>
                  <a:pt x="2179" y="2384"/>
                  <a:pt x="2185" y="2295"/>
                </a:cubicBezTo>
                <a:cubicBezTo>
                  <a:pt x="2186" y="2288"/>
                  <a:pt x="2186" y="2280"/>
                  <a:pt x="2185" y="2273"/>
                </a:cubicBezTo>
                <a:cubicBezTo>
                  <a:pt x="2184" y="2262"/>
                  <a:pt x="2184" y="2251"/>
                  <a:pt x="2184" y="2240"/>
                </a:cubicBezTo>
                <a:lnTo>
                  <a:pt x="2184" y="483"/>
                </a:lnTo>
                <a:cubicBezTo>
                  <a:pt x="2184" y="216"/>
                  <a:pt x="1967" y="0"/>
                  <a:pt x="1700" y="0"/>
                </a:cubicBezTo>
                <a:lnTo>
                  <a:pt x="491" y="0"/>
                </a:lnTo>
                <a:cubicBezTo>
                  <a:pt x="224" y="0"/>
                  <a:pt x="7" y="216"/>
                  <a:pt x="7" y="483"/>
                </a:cubicBezTo>
                <a:lnTo>
                  <a:pt x="7" y="2240"/>
                </a:lnTo>
                <a:cubicBezTo>
                  <a:pt x="7" y="2251"/>
                  <a:pt x="7" y="2262"/>
                  <a:pt x="6" y="2273"/>
                </a:cubicBezTo>
                <a:close/>
              </a:path>
            </a:pathLst>
          </a:custGeom>
          <a:solidFill>
            <a:srgbClr val="E8EEF7"/>
          </a:solidFill>
          <a:ln w="0">
            <a:solidFill>
              <a:srgbClr val="000000"/>
            </a:solidFill>
            <a:round/>
          </a:ln>
        </p:spPr>
        <p:txBody>
          <a:bodyPr lIns="104287" tIns="52144" rIns="104287" bIns="52144"/>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50217" name="Rectangle 140"/>
          <p:cNvSpPr>
            <a:spLocks noChangeArrowheads="1"/>
          </p:cNvSpPr>
          <p:nvPr/>
        </p:nvSpPr>
        <p:spPr bwMode="auto">
          <a:xfrm>
            <a:off x="9552746" y="5850679"/>
            <a:ext cx="718145"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1400" b="1">
                <a:latin typeface="+mn-lt"/>
                <a:ea typeface="+mn-ea"/>
              </a:rPr>
              <a:t>物流</a:t>
            </a:r>
          </a:p>
          <a:p>
            <a:pPr algn="ctr" eaLnBrk="0" hangingPunct="0">
              <a:lnSpc>
                <a:spcPct val="100000"/>
              </a:lnSpc>
              <a:spcBef>
                <a:spcPct val="0"/>
              </a:spcBef>
              <a:buClrTx/>
              <a:buSzTx/>
              <a:buFontTx/>
              <a:buNone/>
            </a:pPr>
            <a:r>
              <a:rPr lang="zh-CN" altLang="en-US" sz="1400" b="1">
                <a:latin typeface="+mn-lt"/>
                <a:ea typeface="+mn-ea"/>
              </a:rPr>
              <a:t>业务经营</a:t>
            </a:r>
          </a:p>
          <a:p>
            <a:pPr algn="ctr" eaLnBrk="0" hangingPunct="0">
              <a:lnSpc>
                <a:spcPct val="100000"/>
              </a:lnSpc>
              <a:spcBef>
                <a:spcPct val="0"/>
              </a:spcBef>
              <a:buClrTx/>
              <a:buSzTx/>
              <a:buFontTx/>
              <a:buNone/>
            </a:pPr>
            <a:r>
              <a:rPr lang="zh-CN" altLang="en-US" sz="1400" b="1">
                <a:latin typeface="+mn-lt"/>
                <a:ea typeface="+mn-ea"/>
              </a:rPr>
              <a:t>管理系统</a:t>
            </a:r>
          </a:p>
          <a:p>
            <a:pPr algn="ctr" eaLnBrk="0" hangingPunct="0">
              <a:lnSpc>
                <a:spcPct val="100000"/>
              </a:lnSpc>
              <a:spcBef>
                <a:spcPct val="0"/>
              </a:spcBef>
              <a:buClrTx/>
              <a:buSzTx/>
              <a:buFontTx/>
              <a:buNone/>
            </a:pPr>
            <a:endParaRPr lang="en-US" altLang="zh-CN" sz="1400" b="1">
              <a:latin typeface="+mn-lt"/>
              <a:ea typeface="+mn-ea"/>
            </a:endParaRPr>
          </a:p>
        </p:txBody>
      </p:sp>
      <p:sp>
        <p:nvSpPr>
          <p:cNvPr id="50218" name="Rectangle 51"/>
          <p:cNvSpPr>
            <a:spLocks noChangeArrowheads="1"/>
          </p:cNvSpPr>
          <p:nvPr/>
        </p:nvSpPr>
        <p:spPr bwMode="auto">
          <a:xfrm>
            <a:off x="2418950" y="6970867"/>
            <a:ext cx="103233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2000" b="1">
                <a:solidFill>
                  <a:srgbClr val="000000"/>
                </a:solidFill>
                <a:latin typeface="+mn-lt"/>
                <a:ea typeface="+mn-ea"/>
              </a:rPr>
              <a:t>财务系统</a:t>
            </a:r>
            <a:endParaRPr lang="zh-CN" altLang="en-US" sz="2000" b="1">
              <a:solidFill>
                <a:schemeClr val="bg1"/>
              </a:solidFill>
              <a:latin typeface="+mn-lt"/>
              <a:ea typeface="+mn-ea"/>
            </a:endParaRPr>
          </a:p>
        </p:txBody>
      </p:sp>
      <p:sp>
        <p:nvSpPr>
          <p:cNvPr id="50219" name="Rectangle 51"/>
          <p:cNvSpPr>
            <a:spLocks noChangeArrowheads="1"/>
          </p:cNvSpPr>
          <p:nvPr/>
        </p:nvSpPr>
        <p:spPr bwMode="auto">
          <a:xfrm>
            <a:off x="8669762" y="6956865"/>
            <a:ext cx="103233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2000" b="1">
                <a:solidFill>
                  <a:srgbClr val="000000"/>
                </a:solidFill>
                <a:latin typeface="+mn-lt"/>
                <a:ea typeface="+mn-ea"/>
              </a:rPr>
              <a:t>业务系统</a:t>
            </a:r>
            <a:endParaRPr lang="zh-CN" altLang="en-US" sz="2000" b="1">
              <a:solidFill>
                <a:schemeClr val="bg1"/>
              </a:solidFill>
              <a:latin typeface="+mn-lt"/>
              <a:ea typeface="+mn-ea"/>
            </a:endParaRPr>
          </a:p>
        </p:txBody>
      </p:sp>
      <p:sp>
        <p:nvSpPr>
          <p:cNvPr id="50220" name="AutoShape 44"/>
          <p:cNvSpPr>
            <a:spLocks noChangeArrowheads="1"/>
          </p:cNvSpPr>
          <p:nvPr/>
        </p:nvSpPr>
        <p:spPr bwMode="auto">
          <a:xfrm>
            <a:off x="4756335" y="6754743"/>
            <a:ext cx="2524831" cy="698296"/>
          </a:xfrm>
          <a:prstGeom prst="rightArrow">
            <a:avLst>
              <a:gd name="adj1" fmla="val 50000"/>
              <a:gd name="adj2" fmla="val 150442"/>
            </a:avLst>
          </a:prstGeom>
          <a:noFill/>
          <a:ln w="9525" algn="ctr">
            <a:solidFill>
              <a:schemeClr val="tx1"/>
            </a:solidFill>
            <a:miter lim="800000"/>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Lst>
        </p:spPr>
        <p:txBody>
          <a:bodyPr lIns="104287" tIns="52144" rIns="104287" bIns="52144"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50221" name="AutoShape 45"/>
          <p:cNvSpPr>
            <a:spLocks noChangeArrowheads="1"/>
          </p:cNvSpPr>
          <p:nvPr/>
        </p:nvSpPr>
        <p:spPr bwMode="auto">
          <a:xfrm>
            <a:off x="4734059" y="5862932"/>
            <a:ext cx="865126" cy="565344"/>
          </a:xfrm>
          <a:prstGeom prst="can">
            <a:avLst>
              <a:gd name="adj" fmla="val 25000"/>
            </a:avLst>
          </a:prstGeom>
          <a:solidFill>
            <a:srgbClr val="99CCFF"/>
          </a:solidFill>
          <a:ln w="12700">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50000"/>
              </a:spcBef>
              <a:buClrTx/>
              <a:buSzTx/>
              <a:buFontTx/>
              <a:buNone/>
            </a:pPr>
            <a:r>
              <a:rPr lang="en-US" altLang="zh-CN" sz="1400" b="1">
                <a:latin typeface="+mn-lt"/>
                <a:ea typeface="+mn-ea"/>
                <a:cs typeface="Arial" pitchFamily="34" charset="0"/>
              </a:rPr>
              <a:t>SAP</a:t>
            </a:r>
            <a:r>
              <a:rPr lang="zh-CN" altLang="en-US" sz="1400" b="1">
                <a:latin typeface="+mn-lt"/>
                <a:ea typeface="+mn-ea"/>
                <a:cs typeface="Arial" pitchFamily="34" charset="0"/>
              </a:rPr>
              <a:t>系统</a:t>
            </a:r>
          </a:p>
        </p:txBody>
      </p:sp>
      <p:sp>
        <p:nvSpPr>
          <p:cNvPr id="50222" name="AutoShape 46"/>
          <p:cNvSpPr>
            <a:spLocks noChangeArrowheads="1"/>
          </p:cNvSpPr>
          <p:nvPr/>
        </p:nvSpPr>
        <p:spPr bwMode="auto">
          <a:xfrm>
            <a:off x="3340523" y="4893270"/>
            <a:ext cx="924534" cy="502333"/>
          </a:xfrm>
          <a:prstGeom prst="flowChartDocument">
            <a:avLst/>
          </a:prstGeom>
          <a:solidFill>
            <a:srgbClr val="FFC000"/>
          </a:solidFill>
          <a:ln w="9525" algn="ctr">
            <a:solidFill>
              <a:schemeClr val="tx1"/>
            </a:solidFill>
            <a:miter lim="800000"/>
          </a:ln>
          <a:effectLst/>
        </p:spPr>
        <p:txBody>
          <a:bodyPr wrap="none" lIns="104287" tIns="52144" rIns="104287" bIns="52144"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0"/>
              </a:spcBef>
              <a:buClrTx/>
              <a:buSzTx/>
              <a:buFontTx/>
              <a:buNone/>
            </a:pPr>
            <a:r>
              <a:rPr lang="zh-CN" altLang="en-US" sz="1400">
                <a:latin typeface="+mn-lt"/>
                <a:ea typeface="+mn-ea"/>
                <a:cs typeface="Arial" pitchFamily="34" charset="0"/>
              </a:rPr>
              <a:t>手工表</a:t>
            </a:r>
          </a:p>
        </p:txBody>
      </p:sp>
      <p:sp>
        <p:nvSpPr>
          <p:cNvPr id="50223" name="AutoShape 48"/>
          <p:cNvSpPr>
            <a:spLocks noChangeArrowheads="1"/>
          </p:cNvSpPr>
          <p:nvPr/>
        </p:nvSpPr>
        <p:spPr bwMode="auto">
          <a:xfrm>
            <a:off x="4265670" y="4733993"/>
            <a:ext cx="504966" cy="504084"/>
          </a:xfrm>
          <a:custGeom>
            <a:gdLst>
              <a:gd name="T0" fmla="*/ 308437 w 21600"/>
              <a:gd name="T1" fmla="*/ 0 h 21600"/>
              <a:gd name="T2" fmla="*/ 185054 w 21600"/>
              <a:gd name="T3" fmla="*/ 152400 h 21600"/>
              <a:gd name="T4" fmla="*/ 0 w 21600"/>
              <a:gd name="T5" fmla="*/ 381021 h 21600"/>
              <a:gd name="T6" fmla="*/ 185054 w 21600"/>
              <a:gd name="T7" fmla="*/ 457200 h 21600"/>
              <a:gd name="T8" fmla="*/ 370109 w 21600"/>
              <a:gd name="T9" fmla="*/ 317500 h 21600"/>
              <a:gd name="T10" fmla="*/ 431800 w 21600"/>
              <a:gd name="T11" fmla="*/ 152400 h 21600"/>
              <a:gd name="T12" fmla="*/ 17694720 60000 65536"/>
              <a:gd name="T13" fmla="*/ 11796480 60000 65536"/>
              <a:gd name="T14" fmla="*/ 11796480 60000 65536"/>
              <a:gd name="T15" fmla="*/ 5898240 60000 65536"/>
              <a:gd name="T16" fmla="*/ 0 60000 65536"/>
              <a:gd name="T17" fmla="*/ 0 60000 65536"/>
              <a:gd name="T18" fmla="*/ 0 w 21600"/>
              <a:gd name="T19" fmla="*/ 14400 h 21600"/>
              <a:gd name="T20" fmla="*/ 18514 w 21600"/>
              <a:gd name="T21" fmla="*/ 21600 h 21600"/>
            </a:gd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lnTo>
                  <a:pt x="15429" y="0"/>
                </a:lnTo>
                <a:close/>
              </a:path>
            </a:pathLst>
          </a:custGeom>
          <a:noFill/>
          <a:ln w="9525" algn="ctr">
            <a:solidFill>
              <a:schemeClr val="tx1"/>
            </a:solidFill>
            <a:miter lim="800000"/>
          </a:ln>
          <a:effectLst/>
          <a:extLst>
            <a:ext uri="{909E8E84-426E-40DD-AFC4-6F175D3DCCD1}">
              <a14:hiddenFill xmlns:a14="http://schemas.microsoft.com/office/drawing/2010/main">
                <a:solidFill>
                  <a:srgbClr val="FDE5A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4287" tIns="52144" rIns="104287" bIns="52144"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48" name="Rectangle 49"/>
          <p:cNvSpPr>
            <a:spLocks noChangeArrowheads="1"/>
          </p:cNvSpPr>
          <p:nvPr/>
        </p:nvSpPr>
        <p:spPr bwMode="auto">
          <a:xfrm>
            <a:off x="378148" y="3579001"/>
            <a:ext cx="2946832" cy="921710"/>
          </a:xfrm>
          <a:prstGeom prst="rect">
            <a:avLst/>
          </a:prstGeom>
          <a:solidFill>
            <a:srgbClr val="FFD1BF"/>
          </a:solidFill>
          <a:ln w="9525" algn="ctr">
            <a:solidFill>
              <a:schemeClr val="bg1"/>
            </a:solidFill>
            <a:miter lim="800000"/>
          </a:ln>
          <a:effectLst/>
        </p:spPr>
        <p:txBody>
          <a:bodyPr lIns="104287" tIns="52144" rIns="20529" bIns="52144"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99581" indent="-99581" algn="l">
              <a:buClrTx/>
              <a:buFontTx/>
              <a:buChar char="•"/>
            </a:pPr>
            <a:r>
              <a:rPr lang="zh-CN" altLang="en-US" smtClean="0">
                <a:latin typeface="Arial" pitchFamily="34" charset="0"/>
              </a:rPr>
              <a:t>在集团层面</a:t>
            </a:r>
            <a:r>
              <a:rPr lang="zh-CN" altLang="en-US">
                <a:latin typeface="Arial" pitchFamily="34" charset="0"/>
              </a:rPr>
              <a:t>，</a:t>
            </a:r>
            <a:r>
              <a:rPr lang="zh-CN" altLang="en-US" smtClean="0">
                <a:latin typeface="Arial" pitchFamily="34" charset="0"/>
              </a:rPr>
              <a:t>核心</a:t>
            </a:r>
            <a:r>
              <a:rPr lang="zh-CN" altLang="en-US">
                <a:latin typeface="Arial" pitchFamily="34" charset="0"/>
              </a:rPr>
              <a:t>是在集团战略的指导下，</a:t>
            </a:r>
            <a:r>
              <a:rPr lang="zh-CN" altLang="en-US" b="1">
                <a:latin typeface="Arial" pitchFamily="34" charset="0"/>
              </a:rPr>
              <a:t>以财务绩效指标为核心的绩效管理和经营分析体系</a:t>
            </a:r>
          </a:p>
        </p:txBody>
      </p:sp>
      <p:sp>
        <p:nvSpPr>
          <p:cNvPr id="49" name="Rectangle 50"/>
          <p:cNvSpPr>
            <a:spLocks noChangeArrowheads="1"/>
          </p:cNvSpPr>
          <p:nvPr/>
        </p:nvSpPr>
        <p:spPr bwMode="auto">
          <a:xfrm>
            <a:off x="378148" y="4814922"/>
            <a:ext cx="2946832" cy="837917"/>
          </a:xfrm>
          <a:prstGeom prst="rect">
            <a:avLst/>
          </a:prstGeom>
          <a:solidFill>
            <a:srgbClr val="FFD1BF"/>
          </a:solidFill>
          <a:ln w="9525" algn="ctr">
            <a:solidFill>
              <a:schemeClr val="bg1"/>
            </a:solidFill>
            <a:miter lim="800000"/>
          </a:ln>
          <a:effectLst/>
        </p:spPr>
        <p:txBody>
          <a:bodyPr lIns="104287" tIns="52144" rIns="20529" bIns="52144"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99581" indent="-99581" algn="l">
              <a:buClrTx/>
              <a:buFontTx/>
              <a:buChar char="•"/>
            </a:pPr>
            <a:r>
              <a:rPr lang="zh-CN" altLang="en-US" smtClean="0">
                <a:latin typeface="Arial" pitchFamily="34" charset="0"/>
              </a:rPr>
              <a:t>在下属</a:t>
            </a:r>
            <a:r>
              <a:rPr lang="zh-CN" altLang="en-US">
                <a:latin typeface="Arial" pitchFamily="34" charset="0"/>
              </a:rPr>
              <a:t>企业</a:t>
            </a:r>
            <a:r>
              <a:rPr lang="zh-CN" altLang="en-US" smtClean="0">
                <a:latin typeface="Arial" pitchFamily="34" charset="0"/>
              </a:rPr>
              <a:t>层面，核心</a:t>
            </a:r>
            <a:r>
              <a:rPr lang="zh-CN" altLang="en-US">
                <a:latin typeface="Arial" pitchFamily="34" charset="0"/>
              </a:rPr>
              <a:t>是</a:t>
            </a:r>
            <a:r>
              <a:rPr lang="zh-CN" altLang="en-US" b="1">
                <a:latin typeface="Arial" pitchFamily="34" charset="0"/>
              </a:rPr>
              <a:t>以行业特点和企业经营管理为核心的经营业绩管理体系</a:t>
            </a:r>
          </a:p>
        </p:txBody>
      </p:sp>
      <p:sp>
        <p:nvSpPr>
          <p:cNvPr id="5" name="圆角矩形标注 4"/>
          <p:cNvSpPr/>
          <p:nvPr/>
        </p:nvSpPr>
        <p:spPr bwMode="auto">
          <a:xfrm>
            <a:off x="90115" y="1048384"/>
            <a:ext cx="2477415" cy="1028146"/>
          </a:xfrm>
          <a:prstGeom prst="wedgeRoundRectCallout">
            <a:avLst>
              <a:gd name="adj1" fmla="val -5199"/>
              <a:gd name="adj2" fmla="val 92145"/>
              <a:gd name="adj3" fmla="val 16667"/>
            </a:avLst>
          </a:prstGeom>
          <a:solidFill>
            <a:srgbClr val="FFD1BF"/>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buClrTx/>
            </a:pPr>
            <a:r>
              <a:rPr lang="zh-CN" altLang="en-US" sz="1400"/>
              <a:t>通过直接从</a:t>
            </a:r>
            <a:r>
              <a:rPr lang="en-US" altLang="zh-CN" sz="1400"/>
              <a:t>K/3</a:t>
            </a:r>
            <a:r>
              <a:rPr lang="zh-CN" altLang="en-US" sz="1400"/>
              <a:t>核算账套取数、金蝶接口引入、手工录入等方式</a:t>
            </a:r>
            <a:r>
              <a:rPr lang="zh-CN" altLang="en-US" sz="1400" smtClean="0"/>
              <a:t>形成报表；集团</a:t>
            </a:r>
            <a:r>
              <a:rPr lang="zh-CN" altLang="en-US" sz="1400"/>
              <a:t>各级实体公司的报表合并均在合并报表系统内操作。</a:t>
            </a:r>
          </a:p>
        </p:txBody>
      </p:sp>
      <p:sp>
        <p:nvSpPr>
          <p:cNvPr id="6" name="圆角矩形标注 5"/>
          <p:cNvSpPr/>
          <p:nvPr/>
        </p:nvSpPr>
        <p:spPr bwMode="auto">
          <a:xfrm>
            <a:off x="8371036" y="1048384"/>
            <a:ext cx="2016224" cy="1028146"/>
          </a:xfrm>
          <a:prstGeom prst="wedgeRoundRectCallout">
            <a:avLst>
              <a:gd name="adj1" fmla="val -133458"/>
              <a:gd name="adj2" fmla="val 85502"/>
              <a:gd name="adj3" fmla="val 16667"/>
            </a:avLst>
          </a:prstGeom>
          <a:solidFill>
            <a:srgbClr val="FFD1BF"/>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buClrTx/>
            </a:pPr>
            <a:r>
              <a:rPr lang="zh-CN" altLang="en-US" sz="1400"/>
              <a:t>确立</a:t>
            </a:r>
            <a:r>
              <a:rPr lang="zh-CN" altLang="en-US" sz="1400" smtClean="0"/>
              <a:t>对</a:t>
            </a:r>
            <a:r>
              <a:rPr lang="zh-CN" altLang="en-US" sz="1400"/>
              <a:t>标因素</a:t>
            </a:r>
            <a:r>
              <a:rPr lang="zh-CN" altLang="en-US" sz="1400" smtClean="0"/>
              <a:t>的，明确对</a:t>
            </a:r>
            <a:r>
              <a:rPr lang="zh-CN" altLang="en-US" sz="1400"/>
              <a:t>标</a:t>
            </a:r>
            <a:r>
              <a:rPr lang="zh-CN" altLang="en-US" sz="1400" smtClean="0"/>
              <a:t>企业，对对标</a:t>
            </a:r>
            <a:r>
              <a:rPr lang="zh-CN" altLang="en-US" sz="1400"/>
              <a:t>因素</a:t>
            </a:r>
            <a:r>
              <a:rPr lang="zh-CN" altLang="en-US" sz="1400" smtClean="0"/>
              <a:t>结果进行分析</a:t>
            </a: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7" name="圆角矩形标注 6"/>
          <p:cNvSpPr/>
          <p:nvPr/>
        </p:nvSpPr>
        <p:spPr bwMode="auto">
          <a:xfrm>
            <a:off x="5922764" y="1048384"/>
            <a:ext cx="2260658" cy="1028146"/>
          </a:xfrm>
          <a:prstGeom prst="wedgeRoundRectCallout">
            <a:avLst>
              <a:gd name="adj1" fmla="val -87834"/>
              <a:gd name="adj2" fmla="val 74264"/>
              <a:gd name="adj3" fmla="val 16667"/>
            </a:avLst>
          </a:prstGeom>
          <a:solidFill>
            <a:srgbClr val="FFD1BF"/>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buClrTx/>
            </a:pPr>
            <a:r>
              <a:rPr lang="zh-CN" altLang="en-US" sz="1400" smtClean="0"/>
              <a:t>引用外部数据，分析行业</a:t>
            </a:r>
            <a:r>
              <a:rPr lang="zh-CN" altLang="en-US" sz="1400"/>
              <a:t>经济的运行状况、产品生产、销售、</a:t>
            </a:r>
            <a:r>
              <a:rPr lang="zh-CN" altLang="en-US" sz="1400" smtClean="0"/>
              <a:t>消费、市场</a:t>
            </a:r>
            <a:r>
              <a:rPr lang="zh-CN" altLang="en-US" sz="1400"/>
              <a:t>竞争格局、行业政策等</a:t>
            </a: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58" name="圆角矩形标注 57"/>
          <p:cNvSpPr/>
          <p:nvPr/>
        </p:nvSpPr>
        <p:spPr bwMode="auto">
          <a:xfrm>
            <a:off x="2898428" y="1048384"/>
            <a:ext cx="2691434" cy="1064793"/>
          </a:xfrm>
          <a:prstGeom prst="wedgeRoundRectCallout">
            <a:avLst>
              <a:gd name="adj1" fmla="val -30644"/>
              <a:gd name="adj2" fmla="val 63970"/>
              <a:gd name="adj3" fmla="val 16667"/>
            </a:avLst>
          </a:prstGeom>
          <a:solidFill>
            <a:srgbClr val="FFD1BF"/>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spcBef>
                <a:spcPct val="50000"/>
              </a:spcBef>
              <a:buClrTx/>
            </a:pPr>
            <a:r>
              <a:rPr lang="zh-CN" altLang="en-US" sz="1400"/>
              <a:t>建立了跨行业、跨地域统一的财务分析平台，分析的主题包括：月度报表、资产、负债</a:t>
            </a:r>
            <a:r>
              <a:rPr lang="en-US" altLang="zh-CN" sz="1400"/>
              <a:t>/</a:t>
            </a:r>
            <a:r>
              <a:rPr lang="zh-CN" altLang="en-US" sz="1400"/>
              <a:t>权益、盈利、资金、现金流量、预算、要素分析、杜邦分析</a:t>
            </a:r>
            <a:r>
              <a:rPr lang="zh-CN" altLang="en-US" sz="1400" smtClean="0"/>
              <a:t>等</a:t>
            </a:r>
            <a:endParaRPr lang="zh-CN" altLang="en-US" sz="1400"/>
          </a:p>
        </p:txBody>
      </p:sp>
    </p:spTree>
    <p:extLst>
      <p:ext uri="{BB962C8B-B14F-4D97-AF65-F5344CB8AC3E}">
        <p14:creationId xmlns:p14="http://schemas.microsoft.com/office/powerpoint/2010/main" val="1794022278"/>
      </p:ext>
    </p:extLst>
  </p:cSld>
  <p:clrMapOvr>
    <a:masterClrMapping/>
  </p:clrMapOvr>
  <p:transition>
    <p:split orient="vert"/>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B-3</a:t>
            </a:r>
            <a:r>
              <a:rPr lang="zh-CN" altLang="en-US" smtClean="0"/>
              <a:t>、</a:t>
            </a:r>
            <a:r>
              <a:rPr lang="en-US" altLang="zh-CN" smtClean="0"/>
              <a:t>BI</a:t>
            </a:r>
            <a:r>
              <a:rPr lang="zh-CN" altLang="en-US" smtClean="0"/>
              <a:t>系统建设是在集团各基础管理系统的基础上，</a:t>
            </a:r>
            <a:r>
              <a:rPr lang="zh-CN" altLang="en-US"/>
              <a:t>完善</a:t>
            </a:r>
            <a:r>
              <a:rPr lang="zh-CN" altLang="en-US" smtClean="0"/>
              <a:t>分析指标和维度，应用统一仓库数据，从总部财务分析等应用开始切入</a:t>
            </a:r>
            <a:endParaRPr lang="zh-CN" altLang="en-US"/>
          </a:p>
        </p:txBody>
      </p:sp>
      <p:sp>
        <p:nvSpPr>
          <p:cNvPr id="16" name="Line 3"/>
          <p:cNvSpPr>
            <a:spLocks noChangeShapeType="1"/>
          </p:cNvSpPr>
          <p:nvPr/>
        </p:nvSpPr>
        <p:spPr bwMode="auto">
          <a:xfrm>
            <a:off x="823913" y="4291013"/>
            <a:ext cx="8310562" cy="0"/>
          </a:xfrm>
          <a:prstGeom prst="line">
            <a:avLst/>
          </a:prstGeom>
          <a:noFill/>
          <a:ln w="28575">
            <a:solidFill>
              <a:schemeClr va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17" name="Line 4"/>
          <p:cNvSpPr>
            <a:spLocks noChangeShapeType="1"/>
          </p:cNvSpPr>
          <p:nvPr/>
        </p:nvSpPr>
        <p:spPr bwMode="auto">
          <a:xfrm flipH="1">
            <a:off x="4986338" y="2139950"/>
            <a:ext cx="0" cy="4302125"/>
          </a:xfrm>
          <a:prstGeom prst="line">
            <a:avLst/>
          </a:prstGeom>
          <a:noFill/>
          <a:ln w="28575">
            <a:solidFill>
              <a:schemeClr va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18" name="AutoShape 5"/>
          <p:cNvSpPr>
            <a:spLocks noChangeArrowheads="1"/>
          </p:cNvSpPr>
          <p:nvPr/>
        </p:nvSpPr>
        <p:spPr bwMode="auto">
          <a:xfrm>
            <a:off x="4010025" y="3313113"/>
            <a:ext cx="1939925" cy="1939925"/>
          </a:xfrm>
          <a:prstGeom prst="diamond">
            <a:avLst/>
          </a:prstGeom>
          <a:solidFill>
            <a:schemeClr val="accent6"/>
          </a:solidFill>
          <a:ln>
            <a:noFill/>
          </a:ln>
          <a:effec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19" name="Text Box 6"/>
          <p:cNvSpPr txBox="1">
            <a:spLocks noChangeArrowheads="1"/>
          </p:cNvSpPr>
          <p:nvPr/>
        </p:nvSpPr>
        <p:spPr bwMode="auto">
          <a:xfrm>
            <a:off x="3956050" y="4164013"/>
            <a:ext cx="206057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spcBef>
                <a:spcPct val="50000"/>
              </a:spcBef>
            </a:pPr>
            <a:r>
              <a:rPr lang="zh-CN" altLang="en-US" sz="1800" b="1" smtClean="0">
                <a:solidFill>
                  <a:schemeClr val="bg1"/>
                </a:solidFill>
              </a:rPr>
              <a:t>建设思路</a:t>
            </a:r>
            <a:endParaRPr lang="en-US" sz="1800" b="1">
              <a:solidFill>
                <a:schemeClr val="bg1"/>
              </a:solidFill>
            </a:endParaRPr>
          </a:p>
        </p:txBody>
      </p:sp>
      <p:sp>
        <p:nvSpPr>
          <p:cNvPr id="21" name="Text12"/>
          <p:cNvSpPr>
            <a:spLocks noChangeArrowheads="1"/>
          </p:cNvSpPr>
          <p:nvPr/>
        </p:nvSpPr>
        <p:spPr bwMode="auto">
          <a:xfrm>
            <a:off x="1586689" y="5562247"/>
            <a:ext cx="2441611" cy="7386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accent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buClr>
                <a:schemeClr val="accent6"/>
              </a:buClr>
            </a:pPr>
            <a:r>
              <a:rPr lang="en-US" altLang="zh-CN">
                <a:latin typeface="+mn-lt"/>
                <a:cs typeface="Arial"/>
              </a:rPr>
              <a:t>4</a:t>
            </a:r>
            <a:r>
              <a:rPr lang="zh-CN" altLang="en-US" smtClean="0">
                <a:latin typeface="+mn-lt"/>
                <a:cs typeface="Arial"/>
              </a:rPr>
              <a:t>、本</a:t>
            </a:r>
            <a:r>
              <a:rPr lang="zh-CN" altLang="en-US">
                <a:latin typeface="+mn-lt"/>
                <a:cs typeface="Arial"/>
              </a:rPr>
              <a:t>应用的实现依赖于集团各基础管理系统的建设成果</a:t>
            </a:r>
          </a:p>
        </p:txBody>
      </p:sp>
      <p:sp>
        <p:nvSpPr>
          <p:cNvPr id="23" name="Text12"/>
          <p:cNvSpPr>
            <a:spLocks noChangeArrowheads="1"/>
          </p:cNvSpPr>
          <p:nvPr/>
        </p:nvSpPr>
        <p:spPr bwMode="auto">
          <a:xfrm>
            <a:off x="6138788" y="2124447"/>
            <a:ext cx="2441611" cy="7386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accent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buClr>
                <a:schemeClr val="accent6"/>
              </a:buClr>
            </a:pPr>
            <a:r>
              <a:rPr lang="en-US" altLang="zh-CN" smtClean="0">
                <a:latin typeface="+mn-lt"/>
                <a:cs typeface="Arial"/>
              </a:rPr>
              <a:t>2</a:t>
            </a:r>
            <a:r>
              <a:rPr lang="zh-CN" altLang="en-US" smtClean="0">
                <a:latin typeface="+mn-lt"/>
                <a:cs typeface="Arial"/>
              </a:rPr>
              <a:t>、根据</a:t>
            </a:r>
            <a:r>
              <a:rPr lang="zh-CN" altLang="en-US">
                <a:latin typeface="+mn-lt"/>
                <a:cs typeface="Arial"/>
              </a:rPr>
              <a:t>集团各级企业经营管理需求，不断增加、丰富、完善分析指标和维度</a:t>
            </a:r>
          </a:p>
        </p:txBody>
      </p:sp>
      <p:sp>
        <p:nvSpPr>
          <p:cNvPr id="25" name="Text12"/>
          <p:cNvSpPr>
            <a:spLocks noChangeArrowheads="1"/>
          </p:cNvSpPr>
          <p:nvPr/>
        </p:nvSpPr>
        <p:spPr bwMode="auto">
          <a:xfrm>
            <a:off x="6138788" y="5562247"/>
            <a:ext cx="2441611" cy="7386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accent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buClr>
                <a:schemeClr val="accent6"/>
              </a:buClr>
            </a:pPr>
            <a:r>
              <a:rPr lang="en-US" altLang="zh-CN">
                <a:latin typeface="+mn-lt"/>
                <a:cs typeface="Arial"/>
              </a:rPr>
              <a:t>3</a:t>
            </a:r>
            <a:r>
              <a:rPr lang="zh-CN" altLang="en-US" smtClean="0">
                <a:latin typeface="+mn-lt"/>
                <a:cs typeface="Arial"/>
              </a:rPr>
              <a:t>、生产</a:t>
            </a:r>
            <a:r>
              <a:rPr lang="zh-CN" altLang="en-US">
                <a:latin typeface="+mn-lt"/>
                <a:cs typeface="Arial"/>
              </a:rPr>
              <a:t>经营活动监控系统与其它决策分析尽量采用同一数据仓库</a:t>
            </a:r>
          </a:p>
        </p:txBody>
      </p:sp>
      <p:sp>
        <p:nvSpPr>
          <p:cNvPr id="27" name="Text12"/>
          <p:cNvSpPr>
            <a:spLocks noChangeArrowheads="1"/>
          </p:cNvSpPr>
          <p:nvPr/>
        </p:nvSpPr>
        <p:spPr bwMode="auto">
          <a:xfrm>
            <a:off x="1586689" y="2124447"/>
            <a:ext cx="2441611" cy="7386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accent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buClr>
                <a:schemeClr val="accent6"/>
              </a:buClr>
            </a:pPr>
            <a:r>
              <a:rPr lang="en-US" altLang="zh-CN">
                <a:latin typeface="+mn-lt"/>
                <a:cs typeface="Arial"/>
              </a:rPr>
              <a:t>1</a:t>
            </a:r>
            <a:r>
              <a:rPr lang="zh-CN" altLang="en-US" smtClean="0">
                <a:latin typeface="+mn-lt"/>
                <a:cs typeface="Arial"/>
              </a:rPr>
              <a:t>、首先</a:t>
            </a:r>
            <a:r>
              <a:rPr lang="zh-CN" altLang="en-US">
                <a:latin typeface="+mn-lt"/>
                <a:cs typeface="Arial"/>
              </a:rPr>
              <a:t>以总部财务分析、生产经营活动监控应用为切入点</a:t>
            </a:r>
          </a:p>
        </p:txBody>
      </p:sp>
      <p:pic>
        <p:nvPicPr>
          <p:cNvPr id="28" name="Picture 5"/>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9" name="圆角矩形 28"/>
          <p:cNvSpPr/>
          <p:nvPr/>
        </p:nvSpPr>
        <p:spPr bwMode="auto">
          <a:xfrm>
            <a:off x="9632511" y="1070265"/>
            <a:ext cx="106677" cy="729275"/>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Tree>
    <p:extLst>
      <p:ext uri="{BB962C8B-B14F-4D97-AF65-F5344CB8AC3E}">
        <p14:creationId xmlns:p14="http://schemas.microsoft.com/office/powerpoint/2010/main" val="203757229"/>
      </p:ext>
    </p:extLst>
  </p:cSld>
  <p:clrMapOvr>
    <a:masterClrMapping/>
  </p:clrMapOvr>
  <p:transition>
    <p:split orient="vert"/>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Rectangle 3"/>
          <p:cNvSpPr>
            <a:spLocks noChangeArrowheads="1"/>
          </p:cNvSpPr>
          <p:nvPr/>
        </p:nvSpPr>
        <p:spPr bwMode="auto">
          <a:xfrm>
            <a:off x="3771339" y="2969691"/>
            <a:ext cx="298609" cy="298609"/>
          </a:xfrm>
          <a:prstGeom prst="rect">
            <a:avLst/>
          </a:prstGeom>
          <a:solidFill>
            <a:schemeClr val="hlink"/>
          </a:solidFill>
          <a:ln>
            <a:noFill/>
          </a:ln>
          <a:effectLst/>
          <a:extLst>
            <a:ext uri="{91240B29-F687-4F45-9708-019B960494DF}">
              <a14:hiddenLine xmlns:a14="http://schemas.microsoft.com/office/drawing/2010/main" w="6350">
                <a:solidFill>
                  <a:schemeClr val="hlink"/>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r>
              <a:rPr lang="zh-CN" altLang="en-US" sz="1400" b="1">
                <a:solidFill>
                  <a:schemeClr val="bg1"/>
                </a:solidFill>
                <a:latin typeface="+mn-lt"/>
                <a:ea typeface="宋体" charset="-122"/>
              </a:rPr>
              <a:t>1</a:t>
            </a:r>
          </a:p>
        </p:txBody>
      </p:sp>
      <p:sp>
        <p:nvSpPr>
          <p:cNvPr id="33" name="Rectangle 4"/>
          <p:cNvSpPr>
            <a:spLocks noChangeArrowheads="1"/>
          </p:cNvSpPr>
          <p:nvPr/>
        </p:nvSpPr>
        <p:spPr bwMode="auto">
          <a:xfrm>
            <a:off x="5969869" y="2491219"/>
            <a:ext cx="298608" cy="298609"/>
          </a:xfrm>
          <a:prstGeom prst="rect">
            <a:avLst/>
          </a:prstGeom>
          <a:solidFill>
            <a:schemeClr val="hlink"/>
          </a:solidFill>
          <a:ln>
            <a:noFill/>
          </a:ln>
          <a:effectLst/>
          <a:extLst>
            <a:ext uri="{91240B29-F687-4F45-9708-019B960494DF}">
              <a14:hiddenLine xmlns:a14="http://schemas.microsoft.com/office/drawing/2010/main" w="6350">
                <a:solidFill>
                  <a:schemeClr val="hlink"/>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r>
              <a:rPr lang="zh-CN" altLang="en-US" sz="1400" b="1">
                <a:solidFill>
                  <a:schemeClr val="bg1"/>
                </a:solidFill>
                <a:latin typeface="+mn-lt"/>
                <a:ea typeface="宋体" charset="-122"/>
              </a:rPr>
              <a:t>2</a:t>
            </a:r>
          </a:p>
        </p:txBody>
      </p:sp>
      <p:sp>
        <p:nvSpPr>
          <p:cNvPr id="34" name="Rectangle 5"/>
          <p:cNvSpPr>
            <a:spLocks noChangeArrowheads="1"/>
          </p:cNvSpPr>
          <p:nvPr/>
        </p:nvSpPr>
        <p:spPr bwMode="auto">
          <a:xfrm>
            <a:off x="6462311" y="4719434"/>
            <a:ext cx="298608" cy="298609"/>
          </a:xfrm>
          <a:prstGeom prst="rect">
            <a:avLst/>
          </a:prstGeom>
          <a:solidFill>
            <a:schemeClr val="hlink"/>
          </a:solidFill>
          <a:ln>
            <a:noFill/>
          </a:ln>
          <a:effectLst/>
          <a:extLst>
            <a:ext uri="{91240B29-F687-4F45-9708-019B960494DF}">
              <a14:hiddenLine xmlns:a14="http://schemas.microsoft.com/office/drawing/2010/main" w="6350">
                <a:solidFill>
                  <a:schemeClr val="hlink"/>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r>
              <a:rPr lang="zh-CN" altLang="en-US" sz="1400" b="1">
                <a:solidFill>
                  <a:schemeClr val="bg1"/>
                </a:solidFill>
                <a:latin typeface="+mn-lt"/>
                <a:ea typeface="宋体" charset="-122"/>
              </a:rPr>
              <a:t>3</a:t>
            </a:r>
          </a:p>
        </p:txBody>
      </p:sp>
      <p:sp>
        <p:nvSpPr>
          <p:cNvPr id="35" name="Rectangle 6"/>
          <p:cNvSpPr>
            <a:spLocks noChangeArrowheads="1"/>
          </p:cNvSpPr>
          <p:nvPr/>
        </p:nvSpPr>
        <p:spPr bwMode="auto">
          <a:xfrm>
            <a:off x="4223619" y="5222354"/>
            <a:ext cx="298608" cy="298609"/>
          </a:xfrm>
          <a:prstGeom prst="rect">
            <a:avLst/>
          </a:prstGeom>
          <a:solidFill>
            <a:schemeClr val="hlink"/>
          </a:solidFill>
          <a:ln>
            <a:noFill/>
          </a:ln>
          <a:effectLst/>
          <a:extLst>
            <a:ext uri="{91240B29-F687-4F45-9708-019B960494DF}">
              <a14:hiddenLine xmlns:a14="http://schemas.microsoft.com/office/drawing/2010/main" w="6350">
                <a:solidFill>
                  <a:schemeClr val="hlink"/>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r>
              <a:rPr lang="zh-CN" altLang="en-US" sz="1400" b="1">
                <a:solidFill>
                  <a:schemeClr val="bg1"/>
                </a:solidFill>
                <a:latin typeface="+mn-lt"/>
                <a:ea typeface="宋体" charset="-122"/>
              </a:rPr>
              <a:t>4</a:t>
            </a:r>
          </a:p>
        </p:txBody>
      </p:sp>
      <p:sp>
        <p:nvSpPr>
          <p:cNvPr id="36" name="Text Box 7"/>
          <p:cNvSpPr txBox="1">
            <a:spLocks noChangeArrowheads="1"/>
          </p:cNvSpPr>
          <p:nvPr/>
        </p:nvSpPr>
        <p:spPr bwMode="auto">
          <a:xfrm>
            <a:off x="3618507" y="1368654"/>
            <a:ext cx="2351361" cy="861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buClr>
                <a:schemeClr val="accent6"/>
              </a:buClr>
              <a:buSzPct val="60000"/>
              <a:buFont typeface="Wingdings" pitchFamily="2" charset="2"/>
              <a:buChar char="n"/>
            </a:pPr>
            <a:r>
              <a:rPr lang="zh-CN" altLang="en-US" sz="1400">
                <a:cs typeface="Arial"/>
              </a:rPr>
              <a:t>实现对集团管理支持信息从多个系统进行有效的提取、转换、存储，提高数据的可用性</a:t>
            </a:r>
          </a:p>
        </p:txBody>
      </p:sp>
      <p:sp>
        <p:nvSpPr>
          <p:cNvPr id="37" name="Text Box 8"/>
          <p:cNvSpPr txBox="1">
            <a:spLocks noChangeArrowheads="1"/>
          </p:cNvSpPr>
          <p:nvPr/>
        </p:nvSpPr>
        <p:spPr bwMode="auto">
          <a:xfrm>
            <a:off x="6760919" y="2487389"/>
            <a:ext cx="1538110" cy="1292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buClr>
                <a:schemeClr val="accent6"/>
              </a:buClr>
              <a:buSzPct val="60000"/>
              <a:buFont typeface="Wingdings" pitchFamily="2" charset="2"/>
              <a:buChar char="n"/>
            </a:pPr>
            <a:r>
              <a:rPr lang="zh-CN" altLang="en-US" sz="1400">
                <a:cs typeface="Arial"/>
              </a:rPr>
              <a:t>解决单一系统难以提供全面综合的数据分析，同时为决策层提供方便的信息获取渠道</a:t>
            </a:r>
          </a:p>
        </p:txBody>
      </p:sp>
      <p:sp>
        <p:nvSpPr>
          <p:cNvPr id="38" name="Text Box 9"/>
          <p:cNvSpPr txBox="1">
            <a:spLocks noChangeArrowheads="1"/>
          </p:cNvSpPr>
          <p:nvPr/>
        </p:nvSpPr>
        <p:spPr bwMode="auto">
          <a:xfrm>
            <a:off x="3759578" y="5944353"/>
            <a:ext cx="3675355" cy="1292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buClr>
                <a:schemeClr val="accent6"/>
              </a:buClr>
              <a:buSzPct val="60000"/>
              <a:buFont typeface="Wingdings" pitchFamily="2" charset="2"/>
              <a:buChar char="n"/>
            </a:pPr>
            <a:r>
              <a:rPr lang="zh-CN" altLang="en-US" sz="1400">
                <a:cs typeface="Arial"/>
              </a:rPr>
              <a:t>通过数据挖掘、预定义报表、多维分析、动态分析等技术手段，实现财务分析、对标分析、行业分析、生产经营活动监控、产权分析、业务经营分析，实现对管理和现状的及时、全面、深入了解，支持管理改善和战略决策</a:t>
            </a:r>
          </a:p>
        </p:txBody>
      </p:sp>
      <p:sp>
        <p:nvSpPr>
          <p:cNvPr id="39" name="Text Box 10"/>
          <p:cNvSpPr txBox="1">
            <a:spLocks noChangeArrowheads="1"/>
          </p:cNvSpPr>
          <p:nvPr/>
        </p:nvSpPr>
        <p:spPr bwMode="auto">
          <a:xfrm>
            <a:off x="2253303" y="3640098"/>
            <a:ext cx="1437213"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buClr>
                <a:schemeClr val="accent6"/>
              </a:buClr>
              <a:buSzPct val="60000"/>
              <a:buFont typeface="Wingdings" pitchFamily="2" charset="2"/>
              <a:buChar char="n"/>
            </a:pPr>
            <a:r>
              <a:rPr lang="zh-CN" altLang="en-US" sz="1400">
                <a:cs typeface="Arial"/>
              </a:rPr>
              <a:t>集团财务管理信息分析需求已</a:t>
            </a:r>
            <a:r>
              <a:rPr lang="zh-CN" altLang="en-US" sz="1400" smtClean="0">
                <a:cs typeface="Arial"/>
              </a:rPr>
              <a:t>提出</a:t>
            </a:r>
            <a:r>
              <a:rPr lang="en-US" altLang="zh-CN" sz="1400" smtClean="0">
                <a:cs typeface="Arial"/>
              </a:rPr>
              <a:t>,</a:t>
            </a:r>
            <a:r>
              <a:rPr lang="zh-CN" altLang="en-US" sz="1400" smtClean="0">
                <a:cs typeface="Arial"/>
              </a:rPr>
              <a:t>通过系统</a:t>
            </a:r>
            <a:r>
              <a:rPr lang="zh-CN" altLang="en-US" sz="1400" smtClean="0">
                <a:solidFill>
                  <a:srgbClr val="000000"/>
                </a:solidFill>
                <a:latin typeface="Arial"/>
              </a:rPr>
              <a:t>合并</a:t>
            </a:r>
            <a:r>
              <a:rPr lang="zh-CN" altLang="en-US" sz="1400">
                <a:solidFill>
                  <a:srgbClr val="000000"/>
                </a:solidFill>
                <a:latin typeface="Arial"/>
              </a:rPr>
              <a:t>报表口径内企业或企业集团的财务信息与</a:t>
            </a:r>
            <a:r>
              <a:rPr lang="zh-CN" altLang="en-US" sz="1400" smtClean="0">
                <a:solidFill>
                  <a:srgbClr val="000000"/>
                </a:solidFill>
                <a:latin typeface="Arial"/>
              </a:rPr>
              <a:t>指标，为企业决策提供参考</a:t>
            </a:r>
            <a:endParaRPr lang="zh-CN" altLang="en-US" sz="1400">
              <a:cs typeface="Arial"/>
            </a:endParaRPr>
          </a:p>
        </p:txBody>
      </p:sp>
      <p:sp>
        <p:nvSpPr>
          <p:cNvPr id="40" name="Rectangle 11"/>
          <p:cNvSpPr>
            <a:spLocks noChangeArrowheads="1"/>
          </p:cNvSpPr>
          <p:nvPr/>
        </p:nvSpPr>
        <p:spPr bwMode="auto">
          <a:xfrm rot="9198256">
            <a:off x="4382527" y="3128600"/>
            <a:ext cx="1753235" cy="1756728"/>
          </a:xfrm>
          <a:prstGeom prst="rect">
            <a:avLst/>
          </a:prstGeom>
          <a:solidFill>
            <a:schemeClr val="hlink"/>
          </a:solidFill>
          <a:ln w="6350">
            <a:solidFill>
              <a:schemeClr val="tx2"/>
            </a:solidFill>
            <a:miter lim="800000"/>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41" name="Freeform 12"/>
          <p:cNvSpPr/>
          <p:nvPr/>
        </p:nvSpPr>
        <p:spPr bwMode="auto">
          <a:xfrm rot="9198256">
            <a:off x="5337726" y="4827701"/>
            <a:ext cx="1997710" cy="2193290"/>
          </a:xfrm>
          <a:custGeom>
            <a:gdLst>
              <a:gd name="T0" fmla="*/ 0 w 820"/>
              <a:gd name="T1" fmla="*/ 0 h 819"/>
              <a:gd name="T2" fmla="*/ 0 w 820"/>
              <a:gd name="T3" fmla="*/ 819 h 819"/>
              <a:gd name="T4" fmla="*/ 820 w 820"/>
              <a:gd name="T5" fmla="*/ 819 h 819"/>
            </a:gdLst>
            <a:cxnLst>
              <a:cxn ang="0">
                <a:pos x="T0" y="T1"/>
              </a:cxn>
              <a:cxn ang="0">
                <a:pos x="T2" y="T3"/>
              </a:cxn>
              <a:cxn ang="0">
                <a:pos x="T4" y="T5"/>
              </a:cxn>
            </a:cxnLst>
            <a:rect l="0" t="0" r="r" b="b"/>
            <a:pathLst>
              <a:path w="820" h="819">
                <a:moveTo>
                  <a:pt x="0" y="0"/>
                </a:moveTo>
                <a:lnTo>
                  <a:pt x="0" y="819"/>
                </a:lnTo>
                <a:lnTo>
                  <a:pt x="820" y="819"/>
                </a:lnTo>
              </a:path>
            </a:pathLst>
          </a:custGeom>
          <a:noFill/>
          <a:ln w="22225" cap="flat" cmpd="sng">
            <a:solidFill>
              <a:schemeClr val="hlink"/>
            </a:solidFill>
            <a:prstDash val="solid"/>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42" name="Freeform 13"/>
          <p:cNvSpPr/>
          <p:nvPr/>
        </p:nvSpPr>
        <p:spPr bwMode="auto">
          <a:xfrm rot="14598256">
            <a:off x="2346399" y="3984263"/>
            <a:ext cx="2001203" cy="2193290"/>
          </a:xfrm>
          <a:custGeom>
            <a:gdLst>
              <a:gd name="T0" fmla="*/ 0 w 820"/>
              <a:gd name="T1" fmla="*/ 0 h 819"/>
              <a:gd name="T2" fmla="*/ 0 w 820"/>
              <a:gd name="T3" fmla="*/ 819 h 819"/>
              <a:gd name="T4" fmla="*/ 820 w 820"/>
              <a:gd name="T5" fmla="*/ 819 h 819"/>
            </a:gdLst>
            <a:cxnLst>
              <a:cxn ang="0">
                <a:pos x="T0" y="T1"/>
              </a:cxn>
              <a:cxn ang="0">
                <a:pos x="T2" y="T3"/>
              </a:cxn>
              <a:cxn ang="0">
                <a:pos x="T4" y="T5"/>
              </a:cxn>
            </a:cxnLst>
            <a:rect l="0" t="0" r="r" b="b"/>
            <a:pathLst>
              <a:path w="820" h="819">
                <a:moveTo>
                  <a:pt x="0" y="0"/>
                </a:moveTo>
                <a:lnTo>
                  <a:pt x="0" y="819"/>
                </a:lnTo>
                <a:lnTo>
                  <a:pt x="820" y="819"/>
                </a:lnTo>
              </a:path>
            </a:pathLst>
          </a:custGeom>
          <a:noFill/>
          <a:ln w="22225" cap="flat" cmpd="sng">
            <a:solidFill>
              <a:schemeClr val="hlink"/>
            </a:solidFill>
            <a:prstDash val="solid"/>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43" name="Freeform 14"/>
          <p:cNvSpPr/>
          <p:nvPr/>
        </p:nvSpPr>
        <p:spPr bwMode="auto">
          <a:xfrm rot="3798256" flipH="1">
            <a:off x="3084190" y="1100330"/>
            <a:ext cx="2196783" cy="1981994"/>
          </a:xfrm>
          <a:custGeom>
            <a:gdLst>
              <a:gd name="T0" fmla="*/ 0 w 820"/>
              <a:gd name="T1" fmla="*/ 0 h 819"/>
              <a:gd name="T2" fmla="*/ 0 w 820"/>
              <a:gd name="T3" fmla="*/ 819 h 819"/>
              <a:gd name="T4" fmla="*/ 820 w 820"/>
              <a:gd name="T5" fmla="*/ 819 h 819"/>
            </a:gdLst>
            <a:cxnLst>
              <a:cxn ang="0">
                <a:pos x="T0" y="T1"/>
              </a:cxn>
              <a:cxn ang="0">
                <a:pos x="T2" y="T3"/>
              </a:cxn>
              <a:cxn ang="0">
                <a:pos x="T4" y="T5"/>
              </a:cxn>
            </a:cxnLst>
            <a:rect l="0" t="0" r="r" b="b"/>
            <a:pathLst>
              <a:path w="820" h="819">
                <a:moveTo>
                  <a:pt x="0" y="0"/>
                </a:moveTo>
                <a:lnTo>
                  <a:pt x="0" y="819"/>
                </a:lnTo>
                <a:lnTo>
                  <a:pt x="820" y="819"/>
                </a:lnTo>
              </a:path>
            </a:pathLst>
          </a:custGeom>
          <a:noFill/>
          <a:ln w="22225" cap="flat" cmpd="sng">
            <a:solidFill>
              <a:schemeClr val="hlink"/>
            </a:solidFill>
            <a:prstDash val="solid"/>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44" name="Freeform 15"/>
          <p:cNvSpPr/>
          <p:nvPr/>
        </p:nvSpPr>
        <p:spPr bwMode="auto">
          <a:xfrm rot="14598256" flipH="1" flipV="1">
            <a:off x="6174179" y="1836375"/>
            <a:ext cx="1994218" cy="2193290"/>
          </a:xfrm>
          <a:custGeom>
            <a:gdLst>
              <a:gd name="T0" fmla="*/ 0 w 820"/>
              <a:gd name="T1" fmla="*/ 0 h 819"/>
              <a:gd name="T2" fmla="*/ 0 w 820"/>
              <a:gd name="T3" fmla="*/ 819 h 819"/>
              <a:gd name="T4" fmla="*/ 820 w 820"/>
              <a:gd name="T5" fmla="*/ 819 h 819"/>
            </a:gdLst>
            <a:cxnLst>
              <a:cxn ang="0">
                <a:pos x="T0" y="T1"/>
              </a:cxn>
              <a:cxn ang="0">
                <a:pos x="T2" y="T3"/>
              </a:cxn>
              <a:cxn ang="0">
                <a:pos x="T4" y="T5"/>
              </a:cxn>
            </a:cxnLst>
            <a:rect l="0" t="0" r="r" b="b"/>
            <a:pathLst>
              <a:path w="820" h="819">
                <a:moveTo>
                  <a:pt x="0" y="0"/>
                </a:moveTo>
                <a:lnTo>
                  <a:pt x="0" y="819"/>
                </a:lnTo>
                <a:lnTo>
                  <a:pt x="820" y="819"/>
                </a:lnTo>
              </a:path>
            </a:pathLst>
          </a:custGeom>
          <a:noFill/>
          <a:ln w="22225" cap="flat" cmpd="sng">
            <a:solidFill>
              <a:schemeClr val="hlink"/>
            </a:solidFill>
            <a:prstDash val="solid"/>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45" name="Text Box 16"/>
          <p:cNvSpPr txBox="1">
            <a:spLocks noChangeArrowheads="1"/>
          </p:cNvSpPr>
          <p:nvPr/>
        </p:nvSpPr>
        <p:spPr bwMode="auto">
          <a:xfrm>
            <a:off x="4837712" y="3635012"/>
            <a:ext cx="827150"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eaLnBrk="1" hangingPunct="1"/>
            <a:r>
              <a:rPr lang="zh-CN" altLang="en-US" b="1">
                <a:solidFill>
                  <a:schemeClr val="bg1"/>
                </a:solidFill>
              </a:rPr>
              <a:t>管理决策</a:t>
            </a:r>
          </a:p>
          <a:p>
            <a:pPr eaLnBrk="1" hangingPunct="1"/>
            <a:r>
              <a:rPr lang="zh-CN" altLang="en-US" b="1">
                <a:solidFill>
                  <a:schemeClr val="bg1"/>
                </a:solidFill>
              </a:rPr>
              <a:t>风险控制</a:t>
            </a:r>
          </a:p>
          <a:p>
            <a:pPr eaLnBrk="1" hangingPunct="1"/>
            <a:r>
              <a:rPr lang="zh-CN" altLang="en-US" b="1">
                <a:solidFill>
                  <a:schemeClr val="bg1"/>
                </a:solidFill>
              </a:rPr>
              <a:t>绩效评价</a:t>
            </a:r>
          </a:p>
        </p:txBody>
      </p:sp>
      <p:pic>
        <p:nvPicPr>
          <p:cNvPr id="17" name="Picture 5"/>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圆角矩形 1"/>
          <p:cNvSpPr/>
          <p:nvPr/>
        </p:nvSpPr>
        <p:spPr bwMode="auto">
          <a:xfrm>
            <a:off x="9632511" y="1070265"/>
            <a:ext cx="106677" cy="729275"/>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3" name="标题 2"/>
          <p:cNvSpPr>
            <a:spLocks noGrp="1"/>
          </p:cNvSpPr>
          <p:nvPr>
            <p:ph type="title"/>
          </p:nvPr>
        </p:nvSpPr>
        <p:spPr/>
        <p:txBody>
          <a:bodyPr/>
          <a:lstStyle/>
          <a:p>
            <a:r>
              <a:rPr lang="en-US" altLang="zh-CN" smtClean="0"/>
              <a:t>B-4</a:t>
            </a:r>
            <a:r>
              <a:rPr lang="zh-CN" altLang="en-US" smtClean="0"/>
              <a:t>、</a:t>
            </a:r>
            <a:r>
              <a:rPr lang="en-US" altLang="zh-CN" smtClean="0"/>
              <a:t>BI</a:t>
            </a:r>
            <a:r>
              <a:rPr lang="zh-CN" altLang="en-US" smtClean="0"/>
              <a:t>为集团辅助管理决策、风险控制和绩效评价提供了可参考的数据</a:t>
            </a:r>
            <a:endParaRPr lang="zh-CN" altLang="en-US"/>
          </a:p>
        </p:txBody>
      </p:sp>
    </p:spTree>
    <p:extLst>
      <p:ext uri="{BB962C8B-B14F-4D97-AF65-F5344CB8AC3E}">
        <p14:creationId xmlns:p14="http://schemas.microsoft.com/office/powerpoint/2010/main" val="940171473"/>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238558" name="Group 94"/>
          <p:cNvGraphicFramePr>
            <a:graphicFrameLocks noGrp="1"/>
          </p:cNvGraphicFramePr>
          <p:nvPr>
            <p:extLst>
              <p:ext uri="{D42A27DB-BD31-4B8C-83A1-F6EECF244321}">
                <p14:modId xmlns:p14="http://schemas.microsoft.com/office/powerpoint/2010/main" val="4245077649"/>
              </p:ext>
            </p:extLst>
          </p:nvPr>
        </p:nvGraphicFramePr>
        <p:xfrm>
          <a:off x="6912711" y="2385342"/>
          <a:ext cx="3546557" cy="4635649"/>
        </p:xfrm>
        <a:graphic>
          <a:graphicData uri="http://schemas.openxmlformats.org/drawingml/2006/table">
            <a:tbl>
              <a:tblPr/>
              <a:tblGrid>
                <a:gridCol w="1240962"/>
                <a:gridCol w="2305595"/>
              </a:tblGrid>
              <a:tr h="406068">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smtClean="0">
                          <a:ln>
                            <a:noFill/>
                          </a:ln>
                          <a:solidFill>
                            <a:schemeClr val="bg1"/>
                          </a:solidFill>
                          <a:effectLst/>
                          <a:latin typeface="+mn-lt"/>
                          <a:ea typeface="+mn-ea"/>
                          <a:cs typeface="Times New Roman" pitchFamily="18" charset="0"/>
                        </a:rPr>
                        <a:t>模块名称</a:t>
                      </a:r>
                      <a:endParaRPr kumimoji="0" lang="zh-CN" altLang="en-US" sz="1600" b="0" i="0" u="none" strike="noStrike" cap="none" normalizeH="0" baseline="0" smtClean="0">
                        <a:ln>
                          <a:noFill/>
                        </a:ln>
                        <a:solidFill>
                          <a:schemeClr val="bg1"/>
                        </a:solidFill>
                        <a:effectLst/>
                        <a:latin typeface="+mn-lt"/>
                        <a:ea typeface="+mn-ea"/>
                        <a:cs typeface="Times New Roman" pitchFamily="18" charset="0"/>
                      </a:endParaRPr>
                    </a:p>
                  </a:txBody>
                  <a:tcPr marL="106934" marR="106934" marT="50408" marB="504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solid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smtClean="0">
                          <a:ln>
                            <a:noFill/>
                          </a:ln>
                          <a:solidFill>
                            <a:schemeClr val="bg1"/>
                          </a:solidFill>
                          <a:effectLst/>
                          <a:latin typeface="+mn-lt"/>
                          <a:ea typeface="+mn-ea"/>
                          <a:cs typeface="Times New Roman" pitchFamily="18" charset="0"/>
                        </a:rPr>
                        <a:t>功能说明</a:t>
                      </a:r>
                      <a:endParaRPr kumimoji="0" lang="zh-CN" altLang="en-US" sz="1600" b="0" i="0" u="none" strike="noStrike" cap="none" normalizeH="0" baseline="0" smtClean="0">
                        <a:ln>
                          <a:noFill/>
                        </a:ln>
                        <a:solidFill>
                          <a:schemeClr val="bg1"/>
                        </a:solidFill>
                        <a:effectLst/>
                        <a:latin typeface="+mn-lt"/>
                        <a:ea typeface="+mn-ea"/>
                        <a:cs typeface="Times New Roman" pitchFamily="18" charset="0"/>
                      </a:endParaRPr>
                    </a:p>
                  </a:txBody>
                  <a:tcPr marL="106934" marR="106934" marT="50408" marB="504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solidFill>
                  </a:tcPr>
                </a:tc>
              </a:tr>
              <a:tr h="679113">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500" b="1" i="0" u="none" strike="noStrike" cap="none" normalizeH="0" baseline="0" smtClean="0">
                          <a:ln>
                            <a:noFill/>
                          </a:ln>
                          <a:solidFill>
                            <a:schemeClr val="tx1"/>
                          </a:solidFill>
                          <a:effectLst/>
                          <a:latin typeface="+mn-lt"/>
                          <a:ea typeface="+mn-ea"/>
                          <a:cs typeface="Times New Roman" pitchFamily="18" charset="0"/>
                        </a:rPr>
                        <a:t>立项</a:t>
                      </a:r>
                    </a:p>
                  </a:txBody>
                  <a:tcPr marL="106934" marR="106934" marT="50408" marB="504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1500" b="0" i="0" u="none" strike="noStrike" cap="none" normalizeH="0" baseline="0" smtClean="0">
                          <a:ln>
                            <a:noFill/>
                          </a:ln>
                          <a:solidFill>
                            <a:schemeClr val="tx1"/>
                          </a:solidFill>
                          <a:effectLst/>
                          <a:latin typeface="+mn-lt"/>
                          <a:ea typeface="+mn-ea"/>
                          <a:cs typeface="Times New Roman" pitchFamily="18" charset="0"/>
                        </a:rPr>
                        <a:t>对督办事项的初始化登记，包括集团领导立项、督办部门</a:t>
                      </a:r>
                      <a:r>
                        <a:rPr kumimoji="0" lang="en-US" altLang="zh-CN" sz="1500" b="0" i="0" u="none" strike="noStrike" cap="none" normalizeH="0" baseline="0" smtClean="0">
                          <a:ln>
                            <a:noFill/>
                          </a:ln>
                          <a:solidFill>
                            <a:schemeClr val="tx1"/>
                          </a:solidFill>
                          <a:effectLst/>
                          <a:latin typeface="+mn-lt"/>
                          <a:ea typeface="+mn-ea"/>
                          <a:cs typeface="Times New Roman" pitchFamily="18" charset="0"/>
                        </a:rPr>
                        <a:t>(</a:t>
                      </a:r>
                      <a:r>
                        <a:rPr kumimoji="0" lang="zh-CN" altLang="en-US" sz="1500" b="0" i="0" u="none" strike="noStrike" cap="none" normalizeH="0" baseline="0" smtClean="0">
                          <a:ln>
                            <a:noFill/>
                          </a:ln>
                          <a:solidFill>
                            <a:schemeClr val="tx1"/>
                          </a:solidFill>
                          <a:effectLst/>
                          <a:latin typeface="+mn-lt"/>
                          <a:ea typeface="+mn-ea"/>
                          <a:cs typeface="Times New Roman" pitchFamily="18" charset="0"/>
                        </a:rPr>
                        <a:t>单位</a:t>
                      </a:r>
                      <a:r>
                        <a:rPr kumimoji="0" lang="en-US" altLang="zh-CN" sz="1500" b="0" i="0" u="none" strike="noStrike" cap="none" normalizeH="0" baseline="0" smtClean="0">
                          <a:ln>
                            <a:noFill/>
                          </a:ln>
                          <a:solidFill>
                            <a:schemeClr val="tx1"/>
                          </a:solidFill>
                          <a:effectLst/>
                          <a:latin typeface="+mn-lt"/>
                          <a:ea typeface="+mn-ea"/>
                          <a:cs typeface="Times New Roman" pitchFamily="18" charset="0"/>
                        </a:rPr>
                        <a:t>)</a:t>
                      </a:r>
                      <a:r>
                        <a:rPr kumimoji="0" lang="zh-CN" altLang="en-US" sz="1500" b="0" i="0" u="none" strike="noStrike" cap="none" normalizeH="0" baseline="0" smtClean="0">
                          <a:ln>
                            <a:noFill/>
                          </a:ln>
                          <a:solidFill>
                            <a:schemeClr val="tx1"/>
                          </a:solidFill>
                          <a:effectLst/>
                          <a:latin typeface="+mn-lt"/>
                          <a:ea typeface="+mn-ea"/>
                          <a:cs typeface="Times New Roman" pitchFamily="18" charset="0"/>
                        </a:rPr>
                        <a:t>立项。</a:t>
                      </a:r>
                    </a:p>
                  </a:txBody>
                  <a:tcPr marL="106934" marR="106934" marT="50408" marB="504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59160">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500" b="1" i="0" u="none" strike="noStrike" cap="none" normalizeH="0" baseline="0" smtClean="0">
                          <a:ln>
                            <a:noFill/>
                          </a:ln>
                          <a:solidFill>
                            <a:schemeClr val="tx1"/>
                          </a:solidFill>
                          <a:effectLst/>
                          <a:latin typeface="+mn-lt"/>
                          <a:ea typeface="+mn-ea"/>
                          <a:cs typeface="Times New Roman" pitchFamily="18" charset="0"/>
                        </a:rPr>
                        <a:t>办理</a:t>
                      </a:r>
                    </a:p>
                  </a:txBody>
                  <a:tcPr marL="106934" marR="106934" marT="50408" marB="504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1500" b="0" i="0" u="none" strike="noStrike" cap="none" normalizeH="0" baseline="0" smtClean="0">
                          <a:ln>
                            <a:noFill/>
                          </a:ln>
                          <a:solidFill>
                            <a:schemeClr val="tx1"/>
                          </a:solidFill>
                          <a:effectLst/>
                          <a:latin typeface="+mn-lt"/>
                          <a:ea typeface="+mn-ea"/>
                          <a:cs typeface="Times New Roman" pitchFamily="18" charset="0"/>
                        </a:rPr>
                        <a:t>责任单位对督办事项的跟踪落实记录，包括集团领导督办、督办部门督办、承办单位承办。</a:t>
                      </a:r>
                    </a:p>
                  </a:txBody>
                  <a:tcPr marL="106934" marR="106934" marT="50408" marB="504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62661">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500" b="1" i="0" u="none" strike="noStrike" cap="none" normalizeH="0" baseline="0" smtClean="0">
                          <a:ln>
                            <a:noFill/>
                          </a:ln>
                          <a:solidFill>
                            <a:schemeClr val="tx1"/>
                          </a:solidFill>
                          <a:effectLst/>
                          <a:latin typeface="+mn-lt"/>
                          <a:ea typeface="+mn-ea"/>
                          <a:cs typeface="Times New Roman" pitchFamily="18" charset="0"/>
                        </a:rPr>
                        <a:t>催办</a:t>
                      </a:r>
                    </a:p>
                  </a:txBody>
                  <a:tcPr marL="106934" marR="106934" marT="50408" marB="504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1500" b="0" i="0" u="none" strike="noStrike" cap="none" normalizeH="0" baseline="0" smtClean="0">
                          <a:ln>
                            <a:noFill/>
                          </a:ln>
                          <a:solidFill>
                            <a:schemeClr val="tx1"/>
                          </a:solidFill>
                          <a:effectLst/>
                          <a:latin typeface="+mn-lt"/>
                          <a:ea typeface="+mn-ea"/>
                          <a:cs typeface="Times New Roman" pitchFamily="18" charset="0"/>
                        </a:rPr>
                        <a:t>在督办事项限期内，对未进行办理的承办单位进行催办，包括催办、查询、催办记录。</a:t>
                      </a:r>
                    </a:p>
                  </a:txBody>
                  <a:tcPr marL="106934" marR="106934" marT="50408" marB="504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7317">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500" b="1" i="0" u="none" strike="noStrike" cap="none" normalizeH="0" baseline="0" smtClean="0">
                          <a:ln>
                            <a:noFill/>
                          </a:ln>
                          <a:solidFill>
                            <a:schemeClr val="tx1"/>
                          </a:solidFill>
                          <a:effectLst/>
                          <a:latin typeface="+mn-lt"/>
                          <a:ea typeface="+mn-ea"/>
                          <a:cs typeface="Times New Roman" pitchFamily="18" charset="0"/>
                        </a:rPr>
                        <a:t>查询</a:t>
                      </a:r>
                    </a:p>
                  </a:txBody>
                  <a:tcPr marL="106934" marR="106934" marT="50408" marB="504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1500" b="0" i="0" u="none" strike="noStrike" cap="none" normalizeH="0" baseline="0" smtClean="0">
                          <a:ln>
                            <a:noFill/>
                          </a:ln>
                          <a:solidFill>
                            <a:schemeClr val="tx1"/>
                          </a:solidFill>
                          <a:effectLst/>
                          <a:latin typeface="+mn-lt"/>
                          <a:ea typeface="+mn-ea"/>
                          <a:cs typeface="Times New Roman" pitchFamily="18" charset="0"/>
                        </a:rPr>
                        <a:t>对督办事项进行查询</a:t>
                      </a:r>
                    </a:p>
                  </a:txBody>
                  <a:tcPr marL="106934" marR="106934" marT="50408" marB="504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60911">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500" b="1" i="0" u="none" strike="noStrike" cap="none" normalizeH="0" baseline="0" smtClean="0">
                          <a:ln>
                            <a:noFill/>
                          </a:ln>
                          <a:solidFill>
                            <a:schemeClr val="tx1"/>
                          </a:solidFill>
                          <a:effectLst/>
                          <a:latin typeface="+mn-lt"/>
                          <a:ea typeface="+mn-ea"/>
                          <a:cs typeface="Times New Roman" pitchFamily="18" charset="0"/>
                        </a:rPr>
                        <a:t>信息展示</a:t>
                      </a:r>
                    </a:p>
                  </a:txBody>
                  <a:tcPr marL="106934" marR="106934" marT="50408" marB="504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1500" b="0" i="0" u="none" strike="noStrike" cap="none" normalizeH="0" baseline="0" smtClean="0">
                          <a:ln>
                            <a:noFill/>
                          </a:ln>
                          <a:solidFill>
                            <a:schemeClr val="tx1"/>
                          </a:solidFill>
                          <a:effectLst/>
                          <a:latin typeface="+mn-lt"/>
                          <a:ea typeface="+mn-ea"/>
                          <a:cs typeface="Times New Roman" pitchFamily="18" charset="0"/>
                        </a:rPr>
                        <a:t>需要在集团企业门户上展示督办信息，在督办件关联人员的个人门户上展现督办信息，</a:t>
                      </a:r>
                    </a:p>
                  </a:txBody>
                  <a:tcPr marL="106934" marR="106934" marT="50408" marB="504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3" name="TextBox 2"/>
          <p:cNvSpPr txBox="1"/>
          <p:nvPr/>
        </p:nvSpPr>
        <p:spPr>
          <a:xfrm>
            <a:off x="7362924" y="1912982"/>
            <a:ext cx="2880320" cy="369332"/>
          </a:xfrm>
          <a:prstGeom prst="rect">
            <a:avLst/>
          </a:prstGeom>
          <a:noFill/>
        </p:spPr>
        <p:txBody>
          <a:bodyPr wrap="square" rtlCol="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r>
              <a:rPr lang="zh-CN" altLang="en-US" sz="1800" b="1">
                <a:latin typeface="+mn-lt"/>
                <a:ea typeface="+mn-ea"/>
              </a:rPr>
              <a:t>督办功能</a:t>
            </a:r>
            <a:r>
              <a:rPr lang="zh-CN" altLang="en-US" sz="1800" b="1" smtClean="0">
                <a:latin typeface="+mn-lt"/>
                <a:ea typeface="+mn-ea"/>
              </a:rPr>
              <a:t>简介</a:t>
            </a:r>
            <a:r>
              <a:rPr lang="en-US" altLang="zh-CN" sz="1800" b="1" smtClean="0">
                <a:latin typeface="+mn-lt"/>
                <a:ea typeface="+mn-ea"/>
              </a:rPr>
              <a:t>(</a:t>
            </a:r>
            <a:r>
              <a:rPr lang="zh-CN" altLang="en-US" sz="1800" b="1" smtClean="0">
                <a:latin typeface="+mn-lt"/>
                <a:ea typeface="+mn-ea"/>
              </a:rPr>
              <a:t>流程展示</a:t>
            </a:r>
            <a:r>
              <a:rPr lang="en-US" altLang="zh-CN" sz="1800" b="1" smtClean="0">
                <a:latin typeface="+mn-lt"/>
                <a:ea typeface="+mn-ea"/>
              </a:rPr>
              <a:t>)</a:t>
            </a:r>
            <a:endParaRPr lang="zh-CN" altLang="en-US" sz="1800" b="1">
              <a:latin typeface="+mn-lt"/>
              <a:ea typeface="+mn-ea"/>
            </a:endParaRPr>
          </a:p>
        </p:txBody>
      </p:sp>
      <p:pic>
        <p:nvPicPr>
          <p:cNvPr id="5" name="Picture 5"/>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圆角矩形 5"/>
          <p:cNvSpPr/>
          <p:nvPr/>
        </p:nvSpPr>
        <p:spPr bwMode="auto">
          <a:xfrm>
            <a:off x="9776527" y="1070265"/>
            <a:ext cx="106677" cy="729275"/>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2" name="标题 1"/>
          <p:cNvSpPr>
            <a:spLocks noGrp="1"/>
          </p:cNvSpPr>
          <p:nvPr>
            <p:ph type="title"/>
          </p:nvPr>
        </p:nvSpPr>
        <p:spPr/>
        <p:txBody>
          <a:bodyPr/>
          <a:lstStyle/>
          <a:p>
            <a:r>
              <a:rPr lang="en-US" altLang="zh-CN" smtClean="0"/>
              <a:t>C-1</a:t>
            </a:r>
            <a:r>
              <a:rPr lang="zh-CN" altLang="en-US" smtClean="0"/>
              <a:t>、</a:t>
            </a:r>
            <a:r>
              <a:rPr lang="zh-CN" altLang="en-US"/>
              <a:t>综合办公系统</a:t>
            </a:r>
            <a:r>
              <a:rPr lang="en-US" altLang="zh-CN"/>
              <a:t>3.0</a:t>
            </a:r>
            <a:r>
              <a:rPr lang="zh-CN" altLang="en-US"/>
              <a:t>是在</a:t>
            </a:r>
            <a:r>
              <a:rPr lang="en-US" altLang="zh-CN"/>
              <a:t>V2.0</a:t>
            </a:r>
            <a:r>
              <a:rPr lang="zh-CN" altLang="en-US"/>
              <a:t>基础上升级改造，</a:t>
            </a:r>
            <a:r>
              <a:rPr lang="zh-CN" altLang="en-US" smtClean="0"/>
              <a:t>新增</a:t>
            </a:r>
            <a:r>
              <a:rPr lang="zh-CN" altLang="en-US"/>
              <a:t>行政办事审批</a:t>
            </a:r>
            <a:r>
              <a:rPr lang="zh-CN" altLang="en-US" smtClean="0"/>
              <a:t>处理和</a:t>
            </a:r>
            <a:r>
              <a:rPr lang="zh-CN" altLang="en-US"/>
              <a:t>督办</a:t>
            </a:r>
            <a:r>
              <a:rPr lang="zh-CN" altLang="en-US" smtClean="0"/>
              <a:t>等</a:t>
            </a:r>
            <a:r>
              <a:rPr lang="zh-CN" altLang="en-US"/>
              <a:t>主要功能，增强系统的灵活性和易用性</a:t>
            </a:r>
          </a:p>
        </p:txBody>
      </p:sp>
      <p:graphicFrame>
        <p:nvGraphicFramePr>
          <p:cNvPr id="8" name="Group 147"/>
          <p:cNvGraphicFramePr>
            <a:graphicFrameLocks noGrp="1"/>
          </p:cNvGraphicFramePr>
          <p:nvPr>
            <p:extLst>
              <p:ext uri="{D42A27DB-BD31-4B8C-83A1-F6EECF244321}">
                <p14:modId xmlns:p14="http://schemas.microsoft.com/office/powerpoint/2010/main" val="3670902951"/>
              </p:ext>
            </p:extLst>
          </p:nvPr>
        </p:nvGraphicFramePr>
        <p:xfrm>
          <a:off x="306140" y="1404367"/>
          <a:ext cx="6480720" cy="5619950"/>
        </p:xfrm>
        <a:graphic>
          <a:graphicData uri="http://schemas.openxmlformats.org/drawingml/2006/table">
            <a:tbl>
              <a:tblPr/>
              <a:tblGrid>
                <a:gridCol w="1962667"/>
                <a:gridCol w="4518053"/>
              </a:tblGrid>
              <a:tr h="300912">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smtClean="0">
                          <a:ln>
                            <a:noFill/>
                          </a:ln>
                          <a:solidFill>
                            <a:schemeClr val="bg1"/>
                          </a:solidFill>
                          <a:effectLst/>
                          <a:latin typeface="+mn-ea"/>
                          <a:ea typeface="+mn-ea"/>
                          <a:cs typeface="Times New Roman" pitchFamily="18" charset="0"/>
                        </a:rPr>
                        <a:t>模块名称</a:t>
                      </a:r>
                      <a:endParaRPr kumimoji="0" lang="zh-CN" altLang="en-US" sz="1600" b="0" i="0" u="none" strike="noStrike" cap="none" normalizeH="0" baseline="0" smtClean="0">
                        <a:ln>
                          <a:noFill/>
                        </a:ln>
                        <a:solidFill>
                          <a:schemeClr val="bg1"/>
                        </a:solidFill>
                        <a:effectLst/>
                        <a:latin typeface="+mn-ea"/>
                        <a:ea typeface="+mn-ea"/>
                        <a:cs typeface="Times New Roman" pitchFamily="18" charset="0"/>
                      </a:endParaRPr>
                    </a:p>
                  </a:txBody>
                  <a:tcPr marL="106934" marR="106934" marT="50405" marB="50405"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solid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smtClean="0">
                          <a:ln>
                            <a:noFill/>
                          </a:ln>
                          <a:solidFill>
                            <a:schemeClr val="bg1"/>
                          </a:solidFill>
                          <a:effectLst/>
                          <a:latin typeface="+mn-ea"/>
                          <a:ea typeface="+mn-ea"/>
                          <a:cs typeface="Times New Roman" pitchFamily="18" charset="0"/>
                        </a:rPr>
                        <a:t>功能说明</a:t>
                      </a:r>
                      <a:endParaRPr kumimoji="0" lang="zh-CN" altLang="en-US" sz="1600" b="0" i="0" u="none" strike="noStrike" cap="none" normalizeH="0" baseline="0" smtClean="0">
                        <a:ln>
                          <a:noFill/>
                        </a:ln>
                        <a:solidFill>
                          <a:schemeClr val="bg1"/>
                        </a:solidFill>
                        <a:effectLst/>
                        <a:latin typeface="+mn-ea"/>
                        <a:ea typeface="+mn-ea"/>
                        <a:cs typeface="Times New Roman" pitchFamily="18" charset="0"/>
                      </a:endParaRPr>
                    </a:p>
                  </a:txBody>
                  <a:tcPr marL="106934" marR="106934" marT="50405" marB="50405"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solidFill>
                  </a:tcPr>
                </a:tc>
              </a:tr>
              <a:tr h="447438">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mn-ea"/>
                          <a:ea typeface="+mn-ea"/>
                          <a:cs typeface="Times New Roman" pitchFamily="18" charset="0"/>
                        </a:rPr>
                        <a:t>会议管理</a:t>
                      </a:r>
                    </a:p>
                  </a:txBody>
                  <a:tcPr marL="106934" marR="106934" marT="50405" marB="50405"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1400" b="0" i="0" u="none" strike="noStrike" cap="none" normalizeH="0" baseline="0" smtClean="0">
                          <a:ln>
                            <a:noFill/>
                          </a:ln>
                          <a:solidFill>
                            <a:schemeClr val="tx1"/>
                          </a:solidFill>
                          <a:effectLst/>
                          <a:latin typeface="+mn-ea"/>
                          <a:ea typeface="+mn-ea"/>
                          <a:cs typeface="Times New Roman" pitchFamily="18" charset="0"/>
                        </a:rPr>
                        <a:t>会议的起草，修改，删除，查询，统计等，其中会议记录自动形成相应人的日程记录等。</a:t>
                      </a:r>
                    </a:p>
                  </a:txBody>
                  <a:tcPr marL="106934" marR="106934" marT="50405" marB="5040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94155">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mn-ea"/>
                          <a:ea typeface="+mn-ea"/>
                          <a:cs typeface="Times New Roman" pitchFamily="18" charset="0"/>
                        </a:rPr>
                        <a:t>接待管理</a:t>
                      </a:r>
                    </a:p>
                  </a:txBody>
                  <a:tcPr marL="106934" marR="106934" marT="50405" marB="50405"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1400" b="0" i="0" u="none" strike="noStrike" cap="none" normalizeH="0" baseline="0" smtClean="0">
                          <a:ln>
                            <a:noFill/>
                          </a:ln>
                          <a:solidFill>
                            <a:schemeClr val="tx1"/>
                          </a:solidFill>
                          <a:effectLst/>
                          <a:latin typeface="+mn-ea"/>
                          <a:ea typeface="+mn-ea"/>
                          <a:cs typeface="Times New Roman" pitchFamily="18" charset="0"/>
                        </a:rPr>
                        <a:t>接待的起草，修改，删除，查询，统计等，其中接待的记录自动形成相应人的日程记录，如有使用车辆的，自动与用车管理模块形成相应的记录和审批等。</a:t>
                      </a:r>
                    </a:p>
                  </a:txBody>
                  <a:tcPr marL="106934" marR="106934" marT="50405" marB="5040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60583">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mn-ea"/>
                          <a:ea typeface="+mn-ea"/>
                          <a:cs typeface="Times New Roman" pitchFamily="18" charset="0"/>
                        </a:rPr>
                        <a:t>用车管理</a:t>
                      </a:r>
                    </a:p>
                  </a:txBody>
                  <a:tcPr marL="106934" marR="106934" marT="50405" marB="50405"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1400" b="0" i="0" u="none" strike="noStrike" cap="none" normalizeH="0" baseline="0" smtClean="0">
                          <a:ln>
                            <a:noFill/>
                          </a:ln>
                          <a:solidFill>
                            <a:schemeClr val="tx1"/>
                          </a:solidFill>
                          <a:effectLst/>
                          <a:latin typeface="+mn-ea"/>
                          <a:ea typeface="+mn-ea"/>
                          <a:cs typeface="Times New Roman" pitchFamily="18" charset="0"/>
                        </a:rPr>
                        <a:t>用车的申请，修改，删除，查询，统计。一部分数据是由接待管理模块产生。</a:t>
                      </a:r>
                    </a:p>
                  </a:txBody>
                  <a:tcPr marL="106934" marR="106934" marT="50405" marB="5040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23696">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mn-ea"/>
                          <a:ea typeface="+mn-ea"/>
                          <a:cs typeface="Times New Roman" pitchFamily="18" charset="0"/>
                        </a:rPr>
                        <a:t>用印管理</a:t>
                      </a:r>
                    </a:p>
                  </a:txBody>
                  <a:tcPr marL="106934" marR="106934" marT="50405" marB="50405"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1400" b="0" i="0" u="none" strike="noStrike" cap="none" normalizeH="0" baseline="0" smtClean="0">
                          <a:ln>
                            <a:noFill/>
                          </a:ln>
                          <a:solidFill>
                            <a:schemeClr val="tx1"/>
                          </a:solidFill>
                          <a:effectLst/>
                          <a:latin typeface="+mn-ea"/>
                          <a:ea typeface="+mn-ea"/>
                          <a:cs typeface="Times New Roman" pitchFamily="18" charset="0"/>
                        </a:rPr>
                        <a:t>用印的申请，修改，删除，查询，统计。除了公文模块使用印章外，工作中的一些事宜需要使用印章，如合同，证明等。</a:t>
                      </a:r>
                    </a:p>
                  </a:txBody>
                  <a:tcPr marL="106934" marR="106934" marT="50405" marB="5040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4300">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mn-ea"/>
                          <a:ea typeface="+mn-ea"/>
                          <a:cs typeface="Times New Roman" pitchFamily="18" charset="0"/>
                        </a:rPr>
                        <a:t>油补管理</a:t>
                      </a:r>
                    </a:p>
                  </a:txBody>
                  <a:tcPr marL="106934" marR="106934" marT="50405" marB="50405"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1400" b="0" i="0" u="none" strike="noStrike" cap="none" normalizeH="0" baseline="0" smtClean="0">
                          <a:ln>
                            <a:noFill/>
                          </a:ln>
                          <a:solidFill>
                            <a:schemeClr val="tx1"/>
                          </a:solidFill>
                          <a:effectLst/>
                          <a:latin typeface="+mn-ea"/>
                          <a:ea typeface="+mn-ea"/>
                          <a:cs typeface="Times New Roman" pitchFamily="18" charset="0"/>
                        </a:rPr>
                        <a:t>油补的申请，修改，删除，查询，统计等。</a:t>
                      </a:r>
                    </a:p>
                  </a:txBody>
                  <a:tcPr marL="106934" marR="106934" marT="50405" marB="5040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4300">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mn-ea"/>
                          <a:ea typeface="+mn-ea"/>
                          <a:cs typeface="Times New Roman" pitchFamily="18" charset="0"/>
                        </a:rPr>
                        <a:t>出差管理</a:t>
                      </a:r>
                    </a:p>
                  </a:txBody>
                  <a:tcPr marL="106934" marR="106934" marT="50405" marB="50405"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1400" b="0" i="0" u="none" strike="noStrike" cap="none" normalizeH="0" baseline="0" smtClean="0">
                          <a:ln>
                            <a:noFill/>
                          </a:ln>
                          <a:solidFill>
                            <a:schemeClr val="tx1"/>
                          </a:solidFill>
                          <a:effectLst/>
                          <a:latin typeface="+mn-ea"/>
                          <a:ea typeface="+mn-ea"/>
                          <a:cs typeface="Times New Roman" pitchFamily="18" charset="0"/>
                        </a:rPr>
                        <a:t>因公出差的申请，修改，删除，查询，统计。</a:t>
                      </a:r>
                    </a:p>
                  </a:txBody>
                  <a:tcPr marL="106934" marR="106934" marT="50405" marB="5040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60583">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mn-ea"/>
                          <a:ea typeface="+mn-ea"/>
                          <a:cs typeface="Times New Roman" pitchFamily="18" charset="0"/>
                        </a:rPr>
                        <a:t>请休假管理</a:t>
                      </a:r>
                    </a:p>
                  </a:txBody>
                  <a:tcPr marL="106934" marR="106934" marT="50405" marB="50405"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1400" b="0" i="0" u="none" strike="noStrike" cap="none" normalizeH="0" baseline="0" smtClean="0">
                          <a:ln>
                            <a:noFill/>
                          </a:ln>
                          <a:solidFill>
                            <a:schemeClr val="tx1"/>
                          </a:solidFill>
                          <a:effectLst/>
                          <a:latin typeface="+mn-ea"/>
                          <a:ea typeface="+mn-ea"/>
                          <a:cs typeface="Times New Roman" pitchFamily="18" charset="0"/>
                        </a:rPr>
                        <a:t>职员休假的申请，修改，删除，查询，统计等。 其中休假的天数是否有效，需要与</a:t>
                      </a:r>
                      <a:r>
                        <a:rPr kumimoji="0" lang="en-US" altLang="zh-CN" sz="1400" b="0" i="0" u="none" strike="noStrike" cap="none" normalizeH="0" baseline="0" smtClean="0">
                          <a:ln>
                            <a:noFill/>
                          </a:ln>
                          <a:solidFill>
                            <a:schemeClr val="tx1"/>
                          </a:solidFill>
                          <a:effectLst/>
                          <a:latin typeface="+mn-ea"/>
                          <a:ea typeface="+mn-ea"/>
                          <a:cs typeface="Times New Roman" pitchFamily="18" charset="0"/>
                        </a:rPr>
                        <a:t>HR</a:t>
                      </a:r>
                      <a:r>
                        <a:rPr kumimoji="0" lang="zh-CN" altLang="en-US" sz="1400" b="0" i="0" u="none" strike="noStrike" cap="none" normalizeH="0" baseline="0" smtClean="0">
                          <a:ln>
                            <a:noFill/>
                          </a:ln>
                          <a:solidFill>
                            <a:schemeClr val="tx1"/>
                          </a:solidFill>
                          <a:effectLst/>
                          <a:latin typeface="+mn-ea"/>
                          <a:ea typeface="+mn-ea"/>
                          <a:cs typeface="Times New Roman" pitchFamily="18" charset="0"/>
                        </a:rPr>
                        <a:t>系统进行交互。</a:t>
                      </a:r>
                    </a:p>
                  </a:txBody>
                  <a:tcPr marL="106934" marR="106934" marT="50405" marB="5040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60583">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mn-ea"/>
                          <a:ea typeface="+mn-ea"/>
                          <a:cs typeface="Times New Roman" pitchFamily="18" charset="0"/>
                        </a:rPr>
                        <a:t>办公用品管理</a:t>
                      </a:r>
                    </a:p>
                  </a:txBody>
                  <a:tcPr marL="106934" marR="106934" marT="50405" marB="50405"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1400" b="0" i="0" u="none" strike="noStrike" cap="none" normalizeH="0" baseline="0" smtClean="0">
                          <a:ln>
                            <a:noFill/>
                          </a:ln>
                          <a:solidFill>
                            <a:schemeClr val="tx1"/>
                          </a:solidFill>
                          <a:effectLst/>
                          <a:latin typeface="+mn-ea"/>
                          <a:ea typeface="+mn-ea"/>
                          <a:cs typeface="Times New Roman" pitchFamily="18" charset="0"/>
                        </a:rPr>
                        <a:t>日常办公用品（笔，纸张，纸巾等）的申请，修改，删除，查询，统计等。</a:t>
                      </a:r>
                    </a:p>
                  </a:txBody>
                  <a:tcPr marL="106934" marR="106934" marT="50405" marB="5040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60583">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mn-ea"/>
                          <a:ea typeface="+mn-ea"/>
                          <a:cs typeface="Times New Roman" pitchFamily="18" charset="0"/>
                        </a:rPr>
                        <a:t>电脑耗材管理</a:t>
                      </a:r>
                    </a:p>
                  </a:txBody>
                  <a:tcPr marL="106934" marR="106934" marT="50405" marB="50405"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1400" b="0" i="0" u="none" strike="noStrike" cap="none" normalizeH="0" baseline="0" smtClean="0">
                          <a:ln>
                            <a:noFill/>
                          </a:ln>
                          <a:solidFill>
                            <a:schemeClr val="tx1"/>
                          </a:solidFill>
                          <a:effectLst/>
                          <a:latin typeface="+mn-ea"/>
                          <a:ea typeface="+mn-ea"/>
                          <a:cs typeface="Times New Roman" pitchFamily="18" charset="0"/>
                        </a:rPr>
                        <a:t>电脑耗材配件（鼠标，键盘等）的申请，修改，删除，查询，统计等。</a:t>
                      </a:r>
                    </a:p>
                  </a:txBody>
                  <a:tcPr marL="106934" marR="106934" marT="50405" marB="5040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60583">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mn-ea"/>
                          <a:ea typeface="+mn-ea"/>
                          <a:cs typeface="Times New Roman" pitchFamily="18" charset="0"/>
                        </a:rPr>
                        <a:t>费用报销管理</a:t>
                      </a:r>
                    </a:p>
                  </a:txBody>
                  <a:tcPr marL="106934" marR="106934" marT="50405" marB="50405"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1400" b="0" i="0" u="none" strike="noStrike" cap="none" normalizeH="0" baseline="0" smtClean="0">
                          <a:ln>
                            <a:noFill/>
                          </a:ln>
                          <a:solidFill>
                            <a:schemeClr val="tx1"/>
                          </a:solidFill>
                          <a:effectLst/>
                          <a:latin typeface="+mn-ea"/>
                          <a:ea typeface="+mn-ea"/>
                          <a:cs typeface="Times New Roman" pitchFamily="18" charset="0"/>
                        </a:rPr>
                        <a:t>费用报销的申请，修改，删除，查询，统计等。其中报销的金额是与财务系统交互。</a:t>
                      </a:r>
                    </a:p>
                  </a:txBody>
                  <a:tcPr marL="106934" marR="106934" marT="50405" marB="5040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3279793712"/>
      </p:ext>
    </p:extLst>
  </p:cSld>
  <p:clrMapOvr>
    <a:masterClrMapping/>
  </p:clrMapOvr>
  <p:transition>
    <p:split orient="vert"/>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514" name="Rectangle 2"/>
          <p:cNvSpPr>
            <a:spLocks noGrp="1" noChangeArrowheads="1"/>
          </p:cNvSpPr>
          <p:nvPr>
            <p:ph type="title"/>
          </p:nvPr>
        </p:nvSpPr>
        <p:spPr/>
        <p:txBody>
          <a:bodyPr/>
          <a:lstStyle/>
          <a:p>
            <a:pPr eaLnBrk="1" hangingPunct="1"/>
            <a:r>
              <a:rPr lang="en-US" altLang="zh-CN" smtClean="0"/>
              <a:t>D-1</a:t>
            </a:r>
            <a:r>
              <a:rPr lang="zh-CN" altLang="en-US" smtClean="0"/>
              <a:t>、</a:t>
            </a:r>
            <a:r>
              <a:rPr lang="zh-CN" altLang="en-US"/>
              <a:t>产权</a:t>
            </a:r>
            <a:r>
              <a:rPr lang="zh-CN" altLang="en-US" smtClean="0"/>
              <a:t>管理系统主要规划了产权数据采集、产权变动管理、决策支持三大子系统、八大模块</a:t>
            </a:r>
          </a:p>
        </p:txBody>
      </p:sp>
      <p:grpSp>
        <p:nvGrpSpPr>
          <p:cNvPr id="64515" name="Group 4"/>
          <p:cNvGrpSpPr/>
          <p:nvPr/>
        </p:nvGrpSpPr>
        <p:grpSpPr>
          <a:xfrm>
            <a:off x="2152141" y="972319"/>
            <a:ext cx="6561859" cy="435454"/>
            <a:chOff x="1306" y="1628"/>
            <a:chExt cx="1442" cy="95"/>
          </a:xfrm>
          <a:solidFill>
            <a:schemeClr val="accent6"/>
          </a:solidFill>
        </p:grpSpPr>
        <p:sp>
          <p:nvSpPr>
            <p:cNvPr id="64532" name="Rectangle 5"/>
            <p:cNvSpPr>
              <a:spLocks noChangeArrowheads="1"/>
            </p:cNvSpPr>
            <p:nvPr/>
          </p:nvSpPr>
          <p:spPr bwMode="auto">
            <a:xfrm>
              <a:off x="1306" y="1628"/>
              <a:ext cx="1442" cy="95"/>
            </a:xfrm>
            <a:prstGeom prst="rect">
              <a:avLst/>
            </a:prstGeom>
            <a:grpFill/>
            <a:ln>
              <a:noFill/>
            </a:ln>
            <a:effectLst>
              <a:outerShdw dist="35921" dir="2700000" algn="ctr" rotWithShape="0">
                <a:schemeClr val="bg2"/>
              </a:outerShdw>
            </a:effectLst>
            <a:extLst>
              <a:ext uri="{91240B29-F687-4F45-9708-019B960494DF}">
                <a14:hiddenLine xmlns:a14="http://schemas.microsoft.com/office/drawing/2010/main" w="6350">
                  <a:solidFill>
                    <a:schemeClr val="tx1"/>
                  </a:solidFill>
                  <a:miter lim="800000"/>
                  <a:headEnd/>
                  <a:tailEnd/>
                </a14:hiddenLine>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64533" name="Text Box 6"/>
            <p:cNvSpPr txBox="1">
              <a:spLocks noChangeArrowheads="1"/>
            </p:cNvSpPr>
            <p:nvPr/>
          </p:nvSpPr>
          <p:spPr bwMode="auto">
            <a:xfrm>
              <a:off x="1412" y="1644"/>
              <a:ext cx="1231" cy="60"/>
            </a:xfrm>
            <a:prstGeom prst="rect">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800" b="1">
                  <a:solidFill>
                    <a:schemeClr val="bg1"/>
                  </a:solidFill>
                  <a:latin typeface="+mn-ea"/>
                  <a:ea typeface="+mn-ea"/>
                </a:rPr>
                <a:t>招商局集团产权管理信息系统</a:t>
              </a:r>
            </a:p>
          </p:txBody>
        </p:sp>
      </p:grpSp>
      <p:grpSp>
        <p:nvGrpSpPr>
          <p:cNvPr id="64516" name="Group 9"/>
          <p:cNvGrpSpPr/>
          <p:nvPr/>
        </p:nvGrpSpPr>
        <p:grpSpPr>
          <a:xfrm>
            <a:off x="433535" y="1920676"/>
            <a:ext cx="3157894" cy="437206"/>
            <a:chOff x="1306" y="1606"/>
            <a:chExt cx="1442" cy="141"/>
          </a:xfrm>
          <a:solidFill>
            <a:schemeClr val="accent6"/>
          </a:solidFill>
        </p:grpSpPr>
        <p:sp>
          <p:nvSpPr>
            <p:cNvPr id="64530" name="Rectangle 10"/>
            <p:cNvSpPr>
              <a:spLocks noChangeArrowheads="1"/>
            </p:cNvSpPr>
            <p:nvPr/>
          </p:nvSpPr>
          <p:spPr bwMode="auto">
            <a:xfrm>
              <a:off x="1306" y="1606"/>
              <a:ext cx="1442" cy="141"/>
            </a:xfrm>
            <a:prstGeom prst="rect">
              <a:avLst/>
            </a:prstGeom>
            <a:grpFill/>
            <a:ln>
              <a:noFill/>
            </a:ln>
            <a:effectLst>
              <a:outerShdw dist="35921" dir="2700000" algn="ctr" rotWithShape="0">
                <a:schemeClr val="bg2"/>
              </a:outerShdw>
            </a:effectLst>
            <a:extLst>
              <a:ext uri="{91240B29-F687-4F45-9708-019B960494DF}">
                <a14:hiddenLine xmlns:a14="http://schemas.microsoft.com/office/drawing/2010/main" w="6350">
                  <a:solidFill>
                    <a:schemeClr val="tx1"/>
                  </a:solidFill>
                  <a:miter lim="800000"/>
                  <a:headEnd/>
                  <a:tailEnd/>
                </a14:hiddenLine>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64531" name="Text Box 11"/>
            <p:cNvSpPr txBox="1">
              <a:spLocks noChangeArrowheads="1"/>
            </p:cNvSpPr>
            <p:nvPr/>
          </p:nvSpPr>
          <p:spPr bwMode="auto">
            <a:xfrm>
              <a:off x="1412" y="1636"/>
              <a:ext cx="1231" cy="79"/>
            </a:xfrm>
            <a:prstGeom prst="rect">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ea"/>
                  <a:ea typeface="+mn-ea"/>
                </a:rPr>
                <a:t>产权数据采集子系统</a:t>
              </a:r>
            </a:p>
          </p:txBody>
        </p:sp>
      </p:grpSp>
      <p:sp>
        <p:nvSpPr>
          <p:cNvPr id="64517" name="Rectangle 12"/>
          <p:cNvSpPr>
            <a:spLocks noChangeArrowheads="1"/>
          </p:cNvSpPr>
          <p:nvPr/>
        </p:nvSpPr>
        <p:spPr bwMode="auto">
          <a:xfrm>
            <a:off x="431679" y="2460463"/>
            <a:ext cx="3115195" cy="1824224"/>
          </a:xfrm>
          <a:prstGeom prst="rect">
            <a:avLst/>
          </a:prstGeom>
          <a:noFill/>
          <a:ln w="6350">
            <a:solidFill>
              <a:schemeClr val="accent6"/>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grpSp>
        <p:nvGrpSpPr>
          <p:cNvPr id="64518" name="Group 13"/>
          <p:cNvGrpSpPr/>
          <p:nvPr/>
        </p:nvGrpSpPr>
        <p:grpSpPr>
          <a:xfrm>
            <a:off x="3760371" y="1920676"/>
            <a:ext cx="3157894" cy="437206"/>
            <a:chOff x="1306" y="1606"/>
            <a:chExt cx="1442" cy="141"/>
          </a:xfrm>
          <a:solidFill>
            <a:schemeClr val="accent6"/>
          </a:solidFill>
        </p:grpSpPr>
        <p:sp>
          <p:nvSpPr>
            <p:cNvPr id="64528" name="Rectangle 14"/>
            <p:cNvSpPr>
              <a:spLocks noChangeArrowheads="1"/>
            </p:cNvSpPr>
            <p:nvPr/>
          </p:nvSpPr>
          <p:spPr bwMode="auto">
            <a:xfrm>
              <a:off x="1306" y="1606"/>
              <a:ext cx="1442" cy="141"/>
            </a:xfrm>
            <a:prstGeom prst="rect">
              <a:avLst/>
            </a:prstGeom>
            <a:grpFill/>
            <a:ln>
              <a:noFill/>
            </a:ln>
            <a:effectLst>
              <a:outerShdw dist="35921" dir="2700000" algn="ctr" rotWithShape="0">
                <a:schemeClr val="bg2"/>
              </a:outerShdw>
            </a:effectLst>
            <a:extLst>
              <a:ext uri="{91240B29-F687-4F45-9708-019B960494DF}">
                <a14:hiddenLine xmlns:a14="http://schemas.microsoft.com/office/drawing/2010/main" w="6350">
                  <a:solidFill>
                    <a:schemeClr val="tx1"/>
                  </a:solidFill>
                  <a:miter lim="800000"/>
                  <a:headEnd/>
                  <a:tailEnd/>
                </a14:hiddenLine>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64529" name="Text Box 15"/>
            <p:cNvSpPr txBox="1">
              <a:spLocks noChangeArrowheads="1"/>
            </p:cNvSpPr>
            <p:nvPr/>
          </p:nvSpPr>
          <p:spPr bwMode="auto">
            <a:xfrm>
              <a:off x="1412" y="1636"/>
              <a:ext cx="1231" cy="79"/>
            </a:xfrm>
            <a:prstGeom prst="rect">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ea"/>
                  <a:ea typeface="+mn-ea"/>
                </a:rPr>
                <a:t>产权变动管理子系统 </a:t>
              </a:r>
            </a:p>
          </p:txBody>
        </p:sp>
      </p:grpSp>
      <p:sp>
        <p:nvSpPr>
          <p:cNvPr id="64519" name="Rectangle 16"/>
          <p:cNvSpPr>
            <a:spLocks noChangeArrowheads="1"/>
          </p:cNvSpPr>
          <p:nvPr/>
        </p:nvSpPr>
        <p:spPr bwMode="auto">
          <a:xfrm>
            <a:off x="431678" y="2574231"/>
            <a:ext cx="3115196" cy="12926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mn-lt"/>
                <a:ea typeface="+mn-ea"/>
              </a:rPr>
              <a:t> 数据多点采集，勾稽验证，采集流程可靠、顺畅，保障数据及时、准确、完整</a:t>
            </a:r>
          </a:p>
          <a:p>
            <a:pPr marL="503053" lvl="1" indent="-285750" algn="l">
              <a:buClr>
                <a:schemeClr val="accent6"/>
              </a:buClr>
              <a:buFont typeface="Wingdings" pitchFamily="2" charset="2"/>
              <a:buChar char="n"/>
              <a:tabLst>
                <a:tab pos="9720703" algn="r"/>
              </a:tabLst>
            </a:pPr>
            <a:r>
              <a:rPr lang="zh-CN" altLang="de-DE" sz="1400">
                <a:latin typeface="+mn-lt"/>
                <a:ea typeface="+mn-ea"/>
              </a:rPr>
              <a:t> 即时更新、动态存储全集团产权变动数据，便于综合查询单位资料和分类数据 </a:t>
            </a:r>
          </a:p>
        </p:txBody>
      </p:sp>
      <p:sp>
        <p:nvSpPr>
          <p:cNvPr id="64520" name="Rectangle 17"/>
          <p:cNvSpPr>
            <a:spLocks noChangeArrowheads="1"/>
          </p:cNvSpPr>
          <p:nvPr/>
        </p:nvSpPr>
        <p:spPr bwMode="auto">
          <a:xfrm>
            <a:off x="3758513" y="2574231"/>
            <a:ext cx="3115195" cy="1969770"/>
          </a:xfrm>
          <a:prstGeom prst="rect">
            <a:avLst/>
          </a:prstGeom>
          <a:noFill/>
          <a:ln w="6350">
            <a:no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mn-lt"/>
                <a:ea typeface="+mn-ea"/>
              </a:rPr>
              <a:t> 实现对产权变动的过程管理，满足集团内外产权管理需要、涵盖产权管理各环节</a:t>
            </a:r>
          </a:p>
          <a:p>
            <a:pPr marL="503053" lvl="1" indent="-285750" algn="l">
              <a:buClr>
                <a:schemeClr val="accent6"/>
              </a:buClr>
              <a:buFont typeface="Wingdings" pitchFamily="2" charset="2"/>
              <a:buChar char="n"/>
              <a:tabLst>
                <a:tab pos="9720703" algn="r"/>
              </a:tabLst>
            </a:pPr>
            <a:r>
              <a:rPr lang="zh-CN" altLang="de-DE" sz="1400">
                <a:latin typeface="+mn-lt"/>
                <a:ea typeface="+mn-ea"/>
              </a:rPr>
              <a:t> 产权变动审批流程简便易用，便于集团各部门分工协作</a:t>
            </a:r>
          </a:p>
          <a:p>
            <a:pPr marL="503053" lvl="1" indent="-285750" algn="l">
              <a:buClr>
                <a:schemeClr val="accent6"/>
              </a:buClr>
              <a:buFont typeface="Wingdings" pitchFamily="2" charset="2"/>
              <a:buChar char="n"/>
              <a:tabLst>
                <a:tab pos="9720703" algn="r"/>
              </a:tabLst>
            </a:pPr>
            <a:r>
              <a:rPr lang="zh-CN" altLang="de-DE" sz="1400">
                <a:latin typeface="+mn-lt"/>
                <a:ea typeface="+mn-ea"/>
              </a:rPr>
              <a:t> 通过数据的即时分析，及时发现变更事项并办理变更手续，减少甚至避免与登记资料脱节</a:t>
            </a:r>
          </a:p>
          <a:p>
            <a:pPr marL="503053" lvl="1" indent="-285750" algn="l">
              <a:buClr>
                <a:schemeClr val="accent6"/>
              </a:buClr>
              <a:buFont typeface="Wingdings" pitchFamily="2" charset="2"/>
              <a:buChar char="n"/>
              <a:tabLst>
                <a:tab pos="9720703" algn="r"/>
              </a:tabLst>
            </a:pPr>
            <a:endParaRPr lang="zh-CN" altLang="de-DE" sz="1400">
              <a:latin typeface="+mn-lt"/>
              <a:ea typeface="+mn-ea"/>
            </a:endParaRPr>
          </a:p>
        </p:txBody>
      </p:sp>
      <p:sp>
        <p:nvSpPr>
          <p:cNvPr id="64521" name="Rectangle 18"/>
          <p:cNvSpPr>
            <a:spLocks noChangeArrowheads="1"/>
          </p:cNvSpPr>
          <p:nvPr/>
        </p:nvSpPr>
        <p:spPr bwMode="auto">
          <a:xfrm>
            <a:off x="3758514" y="2460463"/>
            <a:ext cx="3115195" cy="1824224"/>
          </a:xfrm>
          <a:prstGeom prst="rect">
            <a:avLst/>
          </a:prstGeom>
          <a:noFill/>
          <a:ln w="6350">
            <a:solidFill>
              <a:schemeClr val="accent6"/>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64522" name="AutoShape 19"/>
          <p:cNvSpPr>
            <a:spLocks noChangeArrowheads="1"/>
          </p:cNvSpPr>
          <p:nvPr/>
        </p:nvSpPr>
        <p:spPr bwMode="auto">
          <a:xfrm flipV="1">
            <a:off x="2835837" y="1538865"/>
            <a:ext cx="5049661" cy="297550"/>
          </a:xfrm>
          <a:prstGeom prst="triangle">
            <a:avLst>
              <a:gd name="adj" fmla="val 50000"/>
            </a:avLst>
          </a:prstGeom>
          <a:solidFill>
            <a:schemeClr val="bg1">
              <a:lumMod val="75000"/>
            </a:schemeClr>
          </a:solidFill>
          <a:ln>
            <a:noFill/>
          </a:ln>
          <a:effectLs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grpSp>
        <p:nvGrpSpPr>
          <p:cNvPr id="64523" name="Group 20"/>
          <p:cNvGrpSpPr/>
          <p:nvPr/>
        </p:nvGrpSpPr>
        <p:grpSpPr>
          <a:xfrm>
            <a:off x="7085349" y="1908423"/>
            <a:ext cx="3157895" cy="437206"/>
            <a:chOff x="1306" y="1606"/>
            <a:chExt cx="1442" cy="141"/>
          </a:xfrm>
          <a:solidFill>
            <a:schemeClr val="accent6"/>
          </a:solidFill>
        </p:grpSpPr>
        <p:sp>
          <p:nvSpPr>
            <p:cNvPr id="64526" name="Rectangle 21"/>
            <p:cNvSpPr>
              <a:spLocks noChangeArrowheads="1"/>
            </p:cNvSpPr>
            <p:nvPr/>
          </p:nvSpPr>
          <p:spPr bwMode="auto">
            <a:xfrm>
              <a:off x="1306" y="1606"/>
              <a:ext cx="1442" cy="141"/>
            </a:xfrm>
            <a:prstGeom prst="rect">
              <a:avLst/>
            </a:prstGeom>
            <a:grpFill/>
            <a:ln>
              <a:noFill/>
            </a:ln>
            <a:effectLst>
              <a:outerShdw dist="35921" dir="2700000" algn="ctr" rotWithShape="0">
                <a:schemeClr val="bg2"/>
              </a:outerShdw>
            </a:effectLst>
            <a:extLst>
              <a:ext uri="{91240B29-F687-4F45-9708-019B960494DF}">
                <a14:hiddenLine xmlns:a14="http://schemas.microsoft.com/office/drawing/2010/main" w="6350">
                  <a:solidFill>
                    <a:schemeClr val="tx1"/>
                  </a:solidFill>
                  <a:miter lim="800000"/>
                  <a:headEnd/>
                  <a:tailEnd/>
                </a14:hiddenLine>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64527" name="Text Box 22"/>
            <p:cNvSpPr txBox="1">
              <a:spLocks noChangeArrowheads="1"/>
            </p:cNvSpPr>
            <p:nvPr/>
          </p:nvSpPr>
          <p:spPr bwMode="auto">
            <a:xfrm>
              <a:off x="1412" y="1636"/>
              <a:ext cx="1231" cy="79"/>
            </a:xfrm>
            <a:prstGeom prst="rect">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ea"/>
                  <a:ea typeface="+mn-ea"/>
                </a:rPr>
                <a:t>决策支持子系统</a:t>
              </a:r>
            </a:p>
          </p:txBody>
        </p:sp>
      </p:grpSp>
      <p:sp>
        <p:nvSpPr>
          <p:cNvPr id="64524" name="Rectangle 23"/>
          <p:cNvSpPr>
            <a:spLocks noChangeArrowheads="1"/>
          </p:cNvSpPr>
          <p:nvPr/>
        </p:nvSpPr>
        <p:spPr bwMode="auto">
          <a:xfrm>
            <a:off x="7083493" y="2561980"/>
            <a:ext cx="3159751" cy="172354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mn-lt"/>
                <a:ea typeface="+mn-ea"/>
              </a:rPr>
              <a:t> 对数据进行纵向、横向统计分析，生成分析图表，且能追溯数据来源</a:t>
            </a:r>
          </a:p>
          <a:p>
            <a:pPr marL="503053" lvl="1" indent="-285750" algn="l">
              <a:buClr>
                <a:schemeClr val="accent6"/>
              </a:buClr>
              <a:buFont typeface="Wingdings" pitchFamily="2" charset="2"/>
              <a:buChar char="n"/>
              <a:tabLst>
                <a:tab pos="9720703" algn="r"/>
              </a:tabLst>
            </a:pPr>
            <a:r>
              <a:rPr lang="zh-CN" altLang="de-DE" sz="1400">
                <a:latin typeface="+mn-lt"/>
                <a:ea typeface="+mn-ea"/>
              </a:rPr>
              <a:t> 连接集团其他管理系统，实现产权信息共享共建，为集团各业务系统一体化提供有效平台</a:t>
            </a:r>
          </a:p>
          <a:p>
            <a:pPr marL="503053" lvl="1" indent="-285750" algn="l">
              <a:buClr>
                <a:schemeClr val="accent6"/>
              </a:buClr>
              <a:buFont typeface="Wingdings" pitchFamily="2" charset="2"/>
              <a:buChar char="n"/>
              <a:tabLst>
                <a:tab pos="9720703" algn="r"/>
              </a:tabLst>
            </a:pPr>
            <a:r>
              <a:rPr lang="zh-CN" altLang="de-DE" sz="1400">
                <a:latin typeface="+mn-lt"/>
                <a:ea typeface="+mn-ea"/>
              </a:rPr>
              <a:t> 满足国资委的监管要求，系统设置、</a:t>
            </a:r>
            <a:r>
              <a:rPr lang="zh-CN" altLang="de-DE" sz="1400" smtClean="0">
                <a:latin typeface="+mn-lt"/>
                <a:ea typeface="+mn-ea"/>
              </a:rPr>
              <a:t>指标与</a:t>
            </a:r>
            <a:r>
              <a:rPr lang="zh-CN" altLang="de-DE" sz="1400">
                <a:latin typeface="+mn-lt"/>
                <a:ea typeface="+mn-ea"/>
              </a:rPr>
              <a:t>国资委相关系统兼容</a:t>
            </a:r>
          </a:p>
        </p:txBody>
      </p:sp>
      <p:sp>
        <p:nvSpPr>
          <p:cNvPr id="64525" name="Rectangle 24"/>
          <p:cNvSpPr>
            <a:spLocks noChangeArrowheads="1"/>
          </p:cNvSpPr>
          <p:nvPr/>
        </p:nvSpPr>
        <p:spPr bwMode="auto">
          <a:xfrm>
            <a:off x="7083494" y="2448211"/>
            <a:ext cx="3159750" cy="1824224"/>
          </a:xfrm>
          <a:prstGeom prst="rect">
            <a:avLst/>
          </a:prstGeom>
          <a:noFill/>
          <a:ln w="6350">
            <a:solidFill>
              <a:schemeClr val="accent6"/>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pic>
        <p:nvPicPr>
          <p:cNvPr id="22" name="Picture 5"/>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3" name="圆角矩形 22"/>
          <p:cNvSpPr/>
          <p:nvPr/>
        </p:nvSpPr>
        <p:spPr bwMode="auto">
          <a:xfrm>
            <a:off x="9883204" y="1070265"/>
            <a:ext cx="106677" cy="729275"/>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24" name="Rectangle 9"/>
          <p:cNvSpPr>
            <a:spLocks noChangeArrowheads="1"/>
          </p:cNvSpPr>
          <p:nvPr/>
        </p:nvSpPr>
        <p:spPr bwMode="auto">
          <a:xfrm>
            <a:off x="457668" y="4860751"/>
            <a:ext cx="3089205" cy="2369880"/>
          </a:xfrm>
          <a:prstGeom prst="rect">
            <a:avLst/>
          </a:prstGeom>
          <a:noFill/>
          <a:ln w="6350">
            <a:solidFill>
              <a:schemeClr val="accent6"/>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5" name="Rectangle 13"/>
          <p:cNvSpPr>
            <a:spLocks noChangeArrowheads="1"/>
          </p:cNvSpPr>
          <p:nvPr/>
        </p:nvSpPr>
        <p:spPr bwMode="auto">
          <a:xfrm>
            <a:off x="457669" y="4860751"/>
            <a:ext cx="3089204" cy="17543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Ø"/>
              <a:tabLst>
                <a:tab pos="9720703" algn="r"/>
              </a:tabLst>
            </a:pPr>
            <a:r>
              <a:rPr lang="zh-CN" altLang="de-DE" sz="1400" b="1">
                <a:latin typeface="+mn-lt"/>
                <a:ea typeface="+mn-ea"/>
              </a:rPr>
              <a:t>模块</a:t>
            </a:r>
            <a:r>
              <a:rPr lang="de-DE" altLang="zh-CN" sz="1400" b="1">
                <a:latin typeface="+mn-lt"/>
                <a:ea typeface="+mn-ea"/>
              </a:rPr>
              <a:t>1</a:t>
            </a:r>
            <a:r>
              <a:rPr lang="zh-CN" altLang="de-DE" sz="1400">
                <a:latin typeface="+mn-lt"/>
                <a:ea typeface="+mn-ea"/>
              </a:rPr>
              <a:t>：资料录入功能模块，包括资料录入、审核、复核、审定、修改等功能</a:t>
            </a:r>
          </a:p>
          <a:p>
            <a:pPr marL="503053" lvl="1" indent="-285750" algn="l">
              <a:buClr>
                <a:schemeClr val="accent6"/>
              </a:buClr>
              <a:buFont typeface="Wingdings" pitchFamily="2" charset="2"/>
              <a:buChar char="Ø"/>
              <a:tabLst>
                <a:tab pos="9720703" algn="r"/>
              </a:tabLst>
            </a:pPr>
            <a:endParaRPr lang="zh-CN" altLang="de-DE" sz="1400">
              <a:latin typeface="+mn-lt"/>
              <a:ea typeface="+mn-ea"/>
            </a:endParaRPr>
          </a:p>
          <a:p>
            <a:pPr marL="503053" lvl="1" indent="-285750" algn="l">
              <a:buClr>
                <a:schemeClr val="accent6"/>
              </a:buClr>
              <a:buFont typeface="Wingdings" pitchFamily="2" charset="2"/>
              <a:buChar char="Ø"/>
              <a:tabLst>
                <a:tab pos="9720703" algn="r"/>
              </a:tabLst>
            </a:pPr>
            <a:r>
              <a:rPr lang="zh-CN" altLang="de-DE" sz="1400" b="1">
                <a:latin typeface="+mn-lt"/>
                <a:ea typeface="+mn-ea"/>
              </a:rPr>
              <a:t>模块</a:t>
            </a:r>
            <a:r>
              <a:rPr lang="de-DE" altLang="zh-CN" sz="1400" b="1">
                <a:latin typeface="+mn-lt"/>
                <a:ea typeface="+mn-ea"/>
              </a:rPr>
              <a:t>2</a:t>
            </a:r>
            <a:r>
              <a:rPr lang="zh-CN" altLang="de-DE" sz="1400">
                <a:latin typeface="+mn-lt"/>
                <a:ea typeface="+mn-ea"/>
              </a:rPr>
              <a:t>：资料查询功能模块，包括单个公司的资料查询、汇总统计资料查询等功能</a:t>
            </a:r>
          </a:p>
          <a:p>
            <a:pPr marL="503053" lvl="1" indent="-285750" algn="l">
              <a:buClr>
                <a:schemeClr val="accent6"/>
              </a:buClr>
              <a:buFont typeface="Wingdings" pitchFamily="2" charset="2"/>
              <a:buChar char="Ø"/>
              <a:tabLst>
                <a:tab pos="9720703" algn="r"/>
              </a:tabLst>
            </a:pPr>
            <a:endParaRPr lang="zh-CN" altLang="de-DE" sz="1400">
              <a:latin typeface="+mn-lt"/>
              <a:ea typeface="+mn-ea"/>
            </a:endParaRPr>
          </a:p>
        </p:txBody>
      </p:sp>
      <p:sp>
        <p:nvSpPr>
          <p:cNvPr id="26" name="Rectangle 15"/>
          <p:cNvSpPr>
            <a:spLocks noChangeArrowheads="1"/>
          </p:cNvSpPr>
          <p:nvPr/>
        </p:nvSpPr>
        <p:spPr bwMode="auto">
          <a:xfrm>
            <a:off x="3788024" y="4860751"/>
            <a:ext cx="3085683" cy="2369880"/>
          </a:xfrm>
          <a:prstGeom prst="rect">
            <a:avLst/>
          </a:prstGeom>
          <a:noFill/>
          <a:ln w="6350">
            <a:solidFill>
              <a:schemeClr val="accent6"/>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7" name="Rectangle 20"/>
          <p:cNvSpPr>
            <a:spLocks noChangeArrowheads="1"/>
          </p:cNvSpPr>
          <p:nvPr/>
        </p:nvSpPr>
        <p:spPr bwMode="auto">
          <a:xfrm>
            <a:off x="7085596" y="4860751"/>
            <a:ext cx="1654929" cy="150810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Ø"/>
              <a:tabLst>
                <a:tab pos="9720703" algn="r"/>
              </a:tabLst>
            </a:pPr>
            <a:r>
              <a:rPr lang="zh-CN" altLang="de-DE" sz="1400" b="1">
                <a:latin typeface="+mn-lt"/>
                <a:ea typeface="+mn-ea"/>
              </a:rPr>
              <a:t>模块</a:t>
            </a:r>
            <a:r>
              <a:rPr lang="de-DE" altLang="zh-CN" sz="1400" b="1">
                <a:latin typeface="+mn-lt"/>
                <a:ea typeface="+mn-ea"/>
              </a:rPr>
              <a:t>7</a:t>
            </a:r>
            <a:r>
              <a:rPr lang="zh-CN" altLang="de-DE" sz="1400">
                <a:latin typeface="+mn-lt"/>
                <a:ea typeface="+mn-ea"/>
              </a:rPr>
              <a:t>：资料综合分析功能模块，包括外部资料引入、资料多维对比、资料总体分析等功能</a:t>
            </a:r>
          </a:p>
        </p:txBody>
      </p:sp>
      <p:sp>
        <p:nvSpPr>
          <p:cNvPr id="28" name="Rectangle 21"/>
          <p:cNvSpPr>
            <a:spLocks noChangeArrowheads="1"/>
          </p:cNvSpPr>
          <p:nvPr/>
        </p:nvSpPr>
        <p:spPr bwMode="auto">
          <a:xfrm>
            <a:off x="7085596" y="4860751"/>
            <a:ext cx="1684311" cy="2369880"/>
          </a:xfrm>
          <a:prstGeom prst="rect">
            <a:avLst/>
          </a:prstGeom>
          <a:noFill/>
          <a:ln w="6350">
            <a:solidFill>
              <a:schemeClr val="accent6"/>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9" name="Rectangle 25"/>
          <p:cNvSpPr>
            <a:spLocks noChangeArrowheads="1"/>
          </p:cNvSpPr>
          <p:nvPr/>
        </p:nvSpPr>
        <p:spPr bwMode="auto">
          <a:xfrm>
            <a:off x="8769907" y="4860751"/>
            <a:ext cx="1473337" cy="12926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Ø"/>
              <a:tabLst>
                <a:tab pos="9720703" algn="r"/>
              </a:tabLst>
            </a:pPr>
            <a:r>
              <a:rPr lang="zh-CN" altLang="de-DE" sz="1400" b="1">
                <a:latin typeface="+mn-lt"/>
                <a:ea typeface="+mn-ea"/>
              </a:rPr>
              <a:t>模块</a:t>
            </a:r>
            <a:r>
              <a:rPr lang="de-DE" altLang="zh-CN" sz="1400" b="1">
                <a:latin typeface="+mn-lt"/>
                <a:ea typeface="+mn-ea"/>
              </a:rPr>
              <a:t>8</a:t>
            </a:r>
            <a:r>
              <a:rPr lang="zh-CN" altLang="de-DE" sz="1400">
                <a:latin typeface="+mn-lt"/>
                <a:ea typeface="+mn-ea"/>
              </a:rPr>
              <a:t>：业务字典功能模块，包括分类标准、汇率利率设定等功能</a:t>
            </a:r>
          </a:p>
        </p:txBody>
      </p:sp>
      <p:sp>
        <p:nvSpPr>
          <p:cNvPr id="30" name="Rectangle 26"/>
          <p:cNvSpPr>
            <a:spLocks noChangeArrowheads="1"/>
          </p:cNvSpPr>
          <p:nvPr/>
        </p:nvSpPr>
        <p:spPr bwMode="auto">
          <a:xfrm>
            <a:off x="8740525" y="4860751"/>
            <a:ext cx="1502719" cy="2369880"/>
          </a:xfrm>
          <a:prstGeom prst="rect">
            <a:avLst/>
          </a:prstGeom>
          <a:noFill/>
          <a:ln w="6350">
            <a:solidFill>
              <a:schemeClr val="accent6"/>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31" name="Rectangle 14"/>
          <p:cNvSpPr>
            <a:spLocks noChangeArrowheads="1"/>
          </p:cNvSpPr>
          <p:nvPr/>
        </p:nvSpPr>
        <p:spPr bwMode="auto">
          <a:xfrm>
            <a:off x="3788024" y="4860751"/>
            <a:ext cx="3085683" cy="236988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Ø"/>
              <a:tabLst>
                <a:tab pos="9720703" algn="r"/>
              </a:tabLst>
            </a:pPr>
            <a:r>
              <a:rPr lang="zh-CN" altLang="de-DE" sz="1400" b="1">
                <a:latin typeface="+mn-lt"/>
                <a:ea typeface="+mn-ea"/>
              </a:rPr>
              <a:t>模块</a:t>
            </a:r>
            <a:r>
              <a:rPr lang="de-DE" altLang="zh-CN" sz="1400" b="1">
                <a:latin typeface="+mn-lt"/>
                <a:ea typeface="+mn-ea"/>
              </a:rPr>
              <a:t>3</a:t>
            </a:r>
            <a:r>
              <a:rPr lang="zh-CN" altLang="de-DE" sz="1400">
                <a:latin typeface="+mn-lt"/>
                <a:ea typeface="+mn-ea"/>
              </a:rPr>
              <a:t>：公司设立审批功能模块，包括设立申请、审核、批复、备案等功能</a:t>
            </a:r>
          </a:p>
          <a:p>
            <a:pPr marL="503053" lvl="1" indent="-285750" algn="l">
              <a:buClr>
                <a:schemeClr val="accent6"/>
              </a:buClr>
              <a:buFont typeface="Wingdings" pitchFamily="2" charset="2"/>
              <a:buChar char="Ø"/>
              <a:tabLst>
                <a:tab pos="9720703" algn="r"/>
              </a:tabLst>
            </a:pPr>
            <a:r>
              <a:rPr lang="zh-CN" altLang="de-DE" sz="1400" b="1">
                <a:latin typeface="+mn-lt"/>
                <a:ea typeface="+mn-ea"/>
              </a:rPr>
              <a:t>模块</a:t>
            </a:r>
            <a:r>
              <a:rPr lang="de-DE" altLang="zh-CN" sz="1400" b="1">
                <a:latin typeface="+mn-lt"/>
                <a:ea typeface="+mn-ea"/>
              </a:rPr>
              <a:t>4</a:t>
            </a:r>
            <a:r>
              <a:rPr lang="zh-CN" altLang="de-DE" sz="1400">
                <a:latin typeface="+mn-lt"/>
                <a:ea typeface="+mn-ea"/>
              </a:rPr>
              <a:t>：产权交易功能模块，包括产权转让、并购申请、审批或备案等功能</a:t>
            </a:r>
          </a:p>
          <a:p>
            <a:pPr marL="503053" lvl="1" indent="-285750" algn="l">
              <a:buClr>
                <a:schemeClr val="accent6"/>
              </a:buClr>
              <a:buFont typeface="Wingdings" pitchFamily="2" charset="2"/>
              <a:buChar char="Ø"/>
              <a:tabLst>
                <a:tab pos="9720703" algn="r"/>
              </a:tabLst>
            </a:pPr>
            <a:r>
              <a:rPr lang="zh-CN" altLang="de-DE" sz="1400" b="1">
                <a:latin typeface="+mn-lt"/>
                <a:ea typeface="+mn-ea"/>
              </a:rPr>
              <a:t>模块</a:t>
            </a:r>
            <a:r>
              <a:rPr lang="de-DE" altLang="zh-CN" sz="1400" b="1">
                <a:latin typeface="+mn-lt"/>
                <a:ea typeface="+mn-ea"/>
              </a:rPr>
              <a:t>5</a:t>
            </a:r>
            <a:r>
              <a:rPr lang="zh-CN" altLang="de-DE" sz="1400">
                <a:latin typeface="+mn-lt"/>
                <a:ea typeface="+mn-ea"/>
              </a:rPr>
              <a:t>：公司注销功能模块，包括公司清算注销申请、审批和完成后备案等功能</a:t>
            </a:r>
          </a:p>
          <a:p>
            <a:pPr marL="503053" lvl="1" indent="-285750" algn="l">
              <a:buClr>
                <a:schemeClr val="accent6"/>
              </a:buClr>
              <a:buFont typeface="Wingdings" pitchFamily="2" charset="2"/>
              <a:buChar char="Ø"/>
              <a:tabLst>
                <a:tab pos="9720703" algn="r"/>
              </a:tabLst>
            </a:pPr>
            <a:r>
              <a:rPr lang="zh-CN" altLang="de-DE" sz="1400" b="1">
                <a:latin typeface="+mn-lt"/>
                <a:ea typeface="+mn-ea"/>
              </a:rPr>
              <a:t>模块</a:t>
            </a:r>
            <a:r>
              <a:rPr lang="de-DE" altLang="zh-CN" sz="1400" b="1">
                <a:latin typeface="+mn-lt"/>
                <a:ea typeface="+mn-ea"/>
              </a:rPr>
              <a:t>6</a:t>
            </a:r>
            <a:r>
              <a:rPr lang="zh-CN" altLang="de-DE" sz="1400">
                <a:latin typeface="+mn-lt"/>
                <a:ea typeface="+mn-ea"/>
              </a:rPr>
              <a:t>：资产评估功能模块，包括评估备案、审批等</a:t>
            </a:r>
            <a:r>
              <a:rPr lang="zh-CN" altLang="de-DE" sz="1400" smtClean="0">
                <a:latin typeface="+mn-lt"/>
                <a:ea typeface="+mn-ea"/>
              </a:rPr>
              <a:t>功能</a:t>
            </a:r>
            <a:endParaRPr lang="zh-CN" altLang="de-DE" sz="1400">
              <a:latin typeface="+mn-lt"/>
              <a:ea typeface="+mn-ea"/>
            </a:endParaRPr>
          </a:p>
        </p:txBody>
      </p:sp>
      <p:sp>
        <p:nvSpPr>
          <p:cNvPr id="2" name="下箭头 1"/>
          <p:cNvSpPr/>
          <p:nvPr/>
        </p:nvSpPr>
        <p:spPr bwMode="auto">
          <a:xfrm>
            <a:off x="1555119" y="4310834"/>
            <a:ext cx="958427" cy="522929"/>
          </a:xfrm>
          <a:prstGeom prst="downArrow">
            <a:avLst/>
          </a:prstGeom>
          <a:solidFill>
            <a:schemeClr val="bg1">
              <a:lumMod val="75000"/>
            </a:schemeClr>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33" name="下箭头 32"/>
          <p:cNvSpPr/>
          <p:nvPr/>
        </p:nvSpPr>
        <p:spPr bwMode="auto">
          <a:xfrm>
            <a:off x="4939495" y="4310834"/>
            <a:ext cx="958427" cy="522929"/>
          </a:xfrm>
          <a:prstGeom prst="downArrow">
            <a:avLst/>
          </a:prstGeom>
          <a:solidFill>
            <a:schemeClr val="bg1">
              <a:lumMod val="75000"/>
            </a:schemeClr>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34" name="下箭头 33"/>
          <p:cNvSpPr/>
          <p:nvPr/>
        </p:nvSpPr>
        <p:spPr bwMode="auto">
          <a:xfrm>
            <a:off x="8277364" y="4310834"/>
            <a:ext cx="958427" cy="522929"/>
          </a:xfrm>
          <a:prstGeom prst="downArrow">
            <a:avLst/>
          </a:prstGeom>
          <a:solidFill>
            <a:schemeClr val="bg1">
              <a:lumMod val="75000"/>
            </a:schemeClr>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Tree>
    <p:extLst>
      <p:ext uri="{BB962C8B-B14F-4D97-AF65-F5344CB8AC3E}">
        <p14:creationId xmlns:p14="http://schemas.microsoft.com/office/powerpoint/2010/main" val="3929461291"/>
      </p:ext>
    </p:extLst>
  </p:cSld>
  <p:clrMapOvr>
    <a:masterClrMapping/>
  </p:clrMapOvr>
  <p:transition>
    <p:split orient="vert"/>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6563" name="Picture 3" descr="RY_circle001"/>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94518" y="1989874"/>
            <a:ext cx="1900986" cy="1664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64" name="Picture 4" descr="LB_circle001"/>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3883" y="1969708"/>
            <a:ext cx="1835015" cy="1656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65" name="Picture 5" descr="O_chevron001"/>
          <p:cNvPicPr>
            <a:picLocks noChangeAspect="1" noChangeArrowheads="1"/>
          </p:cNvPicPr>
          <p:nvPr/>
        </p:nvPicPr>
        <p:blipFill>
          <a:blip r:embed="rId4">
            <a:lum bright="6000" contrast="42000"/>
            <a:grayscl/>
            <a:extLst>
              <a:ext uri="{28A0092B-C50C-407E-A947-70E740481C1C}">
                <a14:useLocalDpi xmlns:a14="http://schemas.microsoft.com/office/drawing/2010/main" val="0"/>
              </a:ext>
            </a:extLst>
          </a:blip>
          <a:stretch>
            <a:fillRect/>
          </a:stretch>
        </p:blipFill>
        <p:spPr bwMode="auto">
          <a:xfrm>
            <a:off x="3282280" y="2695450"/>
            <a:ext cx="532814" cy="546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66" name="Picture 6" descr="O_chevron001"/>
          <p:cNvPicPr>
            <a:picLocks noChangeAspect="1" noChangeArrowheads="1"/>
          </p:cNvPicPr>
          <p:nvPr/>
        </p:nvPicPr>
        <p:blipFill>
          <a:blip r:embed="rId4">
            <a:lum bright="6000" contrast="42000"/>
            <a:grayscl/>
            <a:extLst>
              <a:ext uri="{28A0092B-C50C-407E-A947-70E740481C1C}">
                <a14:useLocalDpi xmlns:a14="http://schemas.microsoft.com/office/drawing/2010/main" val="0"/>
              </a:ext>
            </a:extLst>
          </a:blip>
          <a:stretch>
            <a:fillRect/>
          </a:stretch>
        </p:blipFill>
        <p:spPr bwMode="auto">
          <a:xfrm>
            <a:off x="6750209" y="2611436"/>
            <a:ext cx="534670" cy="546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67" name="Picture 7" descr="YG_circle001"/>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378578" y="1999153"/>
            <a:ext cx="1865699" cy="16866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8" name="Text Box 8"/>
          <p:cNvSpPr txBox="1">
            <a:spLocks noChangeArrowheads="1"/>
          </p:cNvSpPr>
          <p:nvPr/>
        </p:nvSpPr>
        <p:spPr bwMode="gray">
          <a:xfrm>
            <a:off x="800149" y="2596347"/>
            <a:ext cx="1817506" cy="597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tx1"/>
                  </a:outerShdw>
                </a:effectLst>
              </a14:hiddenEffects>
            </a:ext>
          </a:extLst>
        </p:spPr>
        <p:txBody>
          <a:bodyPr lIns="104306" tIns="52153" rIns="104306" bIns="52153">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en-US" altLang="zh-CN" sz="1600" b="1">
                <a:latin typeface="+mn-lt"/>
                <a:ea typeface="+mn-ea"/>
              </a:rPr>
              <a:t>1</a:t>
            </a:r>
            <a:r>
              <a:rPr lang="zh-CN" altLang="en-US" sz="1600" b="1">
                <a:latin typeface="+mn-lt"/>
                <a:ea typeface="+mn-ea"/>
              </a:rPr>
              <a:t>、</a:t>
            </a:r>
            <a:r>
              <a:rPr kumimoji="1" lang="zh-CN" altLang="en-US" sz="1600" b="1">
                <a:latin typeface="+mn-lt"/>
                <a:ea typeface="+mn-ea"/>
              </a:rPr>
              <a:t>主体建设</a:t>
            </a:r>
          </a:p>
          <a:p>
            <a:pPr algn="ctr">
              <a:lnSpc>
                <a:spcPct val="100000"/>
              </a:lnSpc>
              <a:spcBef>
                <a:spcPct val="0"/>
              </a:spcBef>
              <a:buClrTx/>
              <a:buSzTx/>
              <a:buFontTx/>
              <a:buNone/>
            </a:pPr>
            <a:r>
              <a:rPr kumimoji="1" lang="zh-CN" altLang="en-US" sz="1600" b="1">
                <a:latin typeface="+mn-lt"/>
                <a:ea typeface="+mn-ea"/>
              </a:rPr>
              <a:t>实施阶段</a:t>
            </a:r>
          </a:p>
        </p:txBody>
      </p:sp>
      <p:sp>
        <p:nvSpPr>
          <p:cNvPr id="66569" name="Text Box 9"/>
          <p:cNvSpPr txBox="1">
            <a:spLocks noChangeArrowheads="1"/>
          </p:cNvSpPr>
          <p:nvPr/>
        </p:nvSpPr>
        <p:spPr bwMode="gray">
          <a:xfrm>
            <a:off x="4396176" y="2646442"/>
            <a:ext cx="1876915" cy="597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tx1"/>
                  </a:outerShdw>
                </a:effectLst>
              </a14:hiddenEffects>
            </a:ext>
          </a:extLst>
        </p:spPr>
        <p:txBody>
          <a:bodyPr lIns="104306" tIns="52153" rIns="104306" bIns="52153">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nSpc>
                <a:spcPct val="100000"/>
              </a:lnSpc>
              <a:spcBef>
                <a:spcPct val="0"/>
              </a:spcBef>
              <a:buClrTx/>
              <a:buSzTx/>
              <a:buFontTx/>
              <a:buNone/>
            </a:pPr>
            <a:r>
              <a:rPr kumimoji="1" lang="en-US" altLang="zh-CN" sz="1600" b="1">
                <a:latin typeface="+mn-lt"/>
                <a:ea typeface="+mn-ea"/>
              </a:rPr>
              <a:t>2</a:t>
            </a:r>
            <a:r>
              <a:rPr kumimoji="1" lang="zh-CN" altLang="en-US" sz="1600" b="1">
                <a:latin typeface="+mn-lt"/>
                <a:ea typeface="+mn-ea"/>
              </a:rPr>
              <a:t>、功能</a:t>
            </a:r>
            <a:r>
              <a:rPr kumimoji="1" lang="zh-CN" altLang="en-US" sz="1600" b="1" smtClean="0">
                <a:latin typeface="+mn-lt"/>
                <a:ea typeface="+mn-ea"/>
              </a:rPr>
              <a:t>扩充</a:t>
            </a:r>
            <a:endParaRPr kumimoji="1" lang="en-US" altLang="zh-CN" sz="1600" b="1" smtClean="0">
              <a:latin typeface="+mn-lt"/>
              <a:ea typeface="+mn-ea"/>
            </a:endParaRPr>
          </a:p>
          <a:p>
            <a:pPr>
              <a:lnSpc>
                <a:spcPct val="100000"/>
              </a:lnSpc>
              <a:spcBef>
                <a:spcPct val="0"/>
              </a:spcBef>
              <a:buClrTx/>
              <a:buSzTx/>
              <a:buFontTx/>
              <a:buNone/>
            </a:pPr>
            <a:r>
              <a:rPr kumimoji="1" lang="zh-CN" altLang="en-US" sz="1600" b="1" smtClean="0">
                <a:latin typeface="+mn-lt"/>
                <a:ea typeface="+mn-ea"/>
              </a:rPr>
              <a:t>阶段</a:t>
            </a:r>
            <a:endParaRPr kumimoji="1" lang="zh-CN" altLang="en-US" sz="1600" b="1">
              <a:latin typeface="+mn-lt"/>
              <a:ea typeface="+mn-ea"/>
            </a:endParaRPr>
          </a:p>
        </p:txBody>
      </p:sp>
      <p:sp>
        <p:nvSpPr>
          <p:cNvPr id="66570" name="Text Box 10"/>
          <p:cNvSpPr txBox="1">
            <a:spLocks noChangeArrowheads="1"/>
          </p:cNvSpPr>
          <p:nvPr/>
        </p:nvSpPr>
        <p:spPr bwMode="gray">
          <a:xfrm>
            <a:off x="7787990" y="2646442"/>
            <a:ext cx="1852780" cy="597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tx1"/>
                  </a:outerShdw>
                </a:effectLst>
              </a14:hiddenEffects>
            </a:ext>
          </a:extLst>
        </p:spPr>
        <p:txBody>
          <a:bodyPr lIns="104306" tIns="52153" rIns="104306" bIns="52153">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en-US" altLang="zh-CN" sz="1600" b="1">
                <a:latin typeface="+mn-lt"/>
                <a:ea typeface="+mn-ea"/>
              </a:rPr>
              <a:t>3</a:t>
            </a:r>
            <a:r>
              <a:rPr lang="zh-CN" altLang="en-US" sz="1600" b="1">
                <a:latin typeface="+mn-lt"/>
                <a:ea typeface="+mn-ea"/>
              </a:rPr>
              <a:t>、系统</a:t>
            </a:r>
            <a:r>
              <a:rPr lang="zh-CN" altLang="en-US" sz="1600" b="1" smtClean="0">
                <a:latin typeface="+mn-lt"/>
                <a:ea typeface="+mn-ea"/>
              </a:rPr>
              <a:t>完善</a:t>
            </a:r>
            <a:endParaRPr lang="en-US" altLang="zh-CN" sz="1600" b="1" smtClean="0">
              <a:latin typeface="+mn-lt"/>
              <a:ea typeface="+mn-ea"/>
            </a:endParaRPr>
          </a:p>
          <a:p>
            <a:pPr algn="ctr">
              <a:lnSpc>
                <a:spcPct val="100000"/>
              </a:lnSpc>
              <a:spcBef>
                <a:spcPct val="0"/>
              </a:spcBef>
              <a:buClrTx/>
              <a:buSzTx/>
              <a:buFontTx/>
              <a:buNone/>
            </a:pPr>
            <a:r>
              <a:rPr lang="zh-CN" altLang="en-US" sz="1600" b="1" smtClean="0">
                <a:latin typeface="+mn-lt"/>
                <a:ea typeface="+mn-ea"/>
              </a:rPr>
              <a:t>阶段</a:t>
            </a:r>
            <a:endParaRPr lang="zh-CN" altLang="en-US" sz="1600" b="1">
              <a:latin typeface="+mn-lt"/>
              <a:ea typeface="+mn-ea"/>
            </a:endParaRPr>
          </a:p>
        </p:txBody>
      </p:sp>
      <p:sp>
        <p:nvSpPr>
          <p:cNvPr id="2362379" name="Rectangle 11"/>
          <p:cNvSpPr>
            <a:spLocks noChangeArrowheads="1"/>
          </p:cNvSpPr>
          <p:nvPr/>
        </p:nvSpPr>
        <p:spPr bwMode="black">
          <a:xfrm>
            <a:off x="691701" y="4097436"/>
            <a:ext cx="2494759" cy="2567537"/>
          </a:xfrm>
          <a:prstGeom prst="rect">
            <a:avLst/>
          </a:prstGeom>
          <a:noFill/>
          <a:ln>
            <a:noFill/>
          </a:ln>
          <a:effectLst/>
          <a:extLst>
            <a:ext uri="{909E8E84-426E-40DD-AFC4-6F175D3DCCD1}">
              <a14:hiddenFill xmlns:a14="http://schemas.microsoft.com/office/drawing/2010/main">
                <a:gradFill rotWithShape="1">
                  <a:gsLst>
                    <a:gs pos="0">
                      <a:schemeClr val="accent1"/>
                    </a:gs>
                    <a:gs pos="50000">
                      <a:schemeClr val="bg1"/>
                    </a:gs>
                    <a:gs pos="100000">
                      <a:schemeClr val="accent1"/>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4306" tIns="52153" rIns="104306" bIns="52153">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eaLnBrk="0" hangingPunct="0">
              <a:spcBef>
                <a:spcPct val="0"/>
              </a:spcBef>
              <a:buClrTx/>
              <a:buSzTx/>
              <a:buFont typeface="Wingdings" pitchFamily="2" charset="2"/>
              <a:buChar char="Ø"/>
              <a:defRPr/>
            </a:pPr>
            <a:r>
              <a:rPr lang="zh-CN" altLang="en-US" smtClean="0">
                <a:latin typeface="+mn-ea"/>
                <a:ea typeface="+mn-ea"/>
              </a:rPr>
              <a:t>开发</a:t>
            </a:r>
            <a:r>
              <a:rPr lang="zh-CN" altLang="en-US">
                <a:latin typeface="+mn-ea"/>
                <a:ea typeface="+mn-ea"/>
              </a:rPr>
              <a:t>产权数据采集子系统，增加动态采集功能，</a:t>
            </a:r>
          </a:p>
          <a:p>
            <a:pPr marL="285750" indent="-285750" algn="l" eaLnBrk="0" hangingPunct="0">
              <a:spcBef>
                <a:spcPct val="0"/>
              </a:spcBef>
              <a:buClrTx/>
              <a:buSzTx/>
              <a:buFont typeface="Wingdings" pitchFamily="2" charset="2"/>
              <a:buChar char="Ø"/>
              <a:defRPr/>
            </a:pPr>
            <a:endParaRPr lang="zh-CN" altLang="en-US">
              <a:latin typeface="+mn-ea"/>
              <a:ea typeface="+mn-ea"/>
            </a:endParaRPr>
          </a:p>
          <a:p>
            <a:pPr marL="285750" indent="-285750" algn="l" eaLnBrk="0" hangingPunct="0">
              <a:spcBef>
                <a:spcPct val="0"/>
              </a:spcBef>
              <a:buClrTx/>
              <a:buSzTx/>
              <a:buFont typeface="Wingdings" pitchFamily="2" charset="2"/>
              <a:buChar char="Ø"/>
              <a:defRPr/>
            </a:pPr>
            <a:r>
              <a:rPr lang="zh-CN" altLang="en-US" smtClean="0">
                <a:latin typeface="+mn-ea"/>
                <a:ea typeface="+mn-ea"/>
              </a:rPr>
              <a:t>从</a:t>
            </a:r>
            <a:r>
              <a:rPr lang="zh-CN" altLang="en-US">
                <a:latin typeface="+mn-ea"/>
                <a:ea typeface="+mn-ea"/>
              </a:rPr>
              <a:t>产权数据库向产权信息管理系统转换，</a:t>
            </a:r>
          </a:p>
          <a:p>
            <a:pPr marL="285750" indent="-285750" algn="l" eaLnBrk="0" hangingPunct="0">
              <a:spcBef>
                <a:spcPct val="0"/>
              </a:spcBef>
              <a:buClrTx/>
              <a:buSzTx/>
              <a:buFont typeface="Wingdings" pitchFamily="2" charset="2"/>
              <a:buChar char="Ø"/>
              <a:defRPr/>
            </a:pPr>
            <a:endParaRPr lang="zh-CN" altLang="en-US">
              <a:latin typeface="+mn-ea"/>
              <a:ea typeface="+mn-ea"/>
            </a:endParaRPr>
          </a:p>
          <a:p>
            <a:pPr marL="285750" indent="-285750" algn="l" eaLnBrk="0" hangingPunct="0">
              <a:spcBef>
                <a:spcPct val="0"/>
              </a:spcBef>
              <a:buClrTx/>
              <a:buSzTx/>
              <a:buFont typeface="Wingdings" pitchFamily="2" charset="2"/>
              <a:buChar char="Ø"/>
              <a:defRPr/>
            </a:pPr>
            <a:r>
              <a:rPr lang="zh-CN" altLang="en-US" smtClean="0">
                <a:latin typeface="+mn-ea"/>
                <a:ea typeface="+mn-ea"/>
              </a:rPr>
              <a:t>完成</a:t>
            </a:r>
            <a:r>
              <a:rPr lang="zh-CN" altLang="en-US">
                <a:latin typeface="+mn-ea"/>
                <a:ea typeface="+mn-ea"/>
              </a:rPr>
              <a:t>部分决策支持子系统开发</a:t>
            </a:r>
          </a:p>
          <a:p>
            <a:pPr marL="285750" indent="-285750" algn="l" eaLnBrk="0" hangingPunct="0">
              <a:spcBef>
                <a:spcPct val="0"/>
              </a:spcBef>
              <a:buClrTx/>
              <a:buSzTx/>
              <a:buFont typeface="Wingdings" pitchFamily="2" charset="2"/>
              <a:buChar char="Ø"/>
              <a:defRPr/>
            </a:pPr>
            <a:endParaRPr lang="en-US" altLang="zh-CN">
              <a:latin typeface="+mn-ea"/>
              <a:ea typeface="+mn-ea"/>
            </a:endParaRPr>
          </a:p>
        </p:txBody>
      </p:sp>
      <p:sp>
        <p:nvSpPr>
          <p:cNvPr id="2362380" name="Rectangle 12"/>
          <p:cNvSpPr>
            <a:spLocks noChangeArrowheads="1"/>
          </p:cNvSpPr>
          <p:nvPr/>
        </p:nvSpPr>
        <p:spPr bwMode="black">
          <a:xfrm>
            <a:off x="4220093" y="4116688"/>
            <a:ext cx="2494759" cy="2075095"/>
          </a:xfrm>
          <a:prstGeom prst="rect">
            <a:avLst/>
          </a:prstGeom>
          <a:noFill/>
          <a:ln>
            <a:noFill/>
          </a:ln>
          <a:effectLst/>
          <a:extLst>
            <a:ext uri="{909E8E84-426E-40DD-AFC4-6F175D3DCCD1}">
              <a14:hiddenFill xmlns:a14="http://schemas.microsoft.com/office/drawing/2010/main">
                <a:gradFill rotWithShape="1">
                  <a:gsLst>
                    <a:gs pos="0">
                      <a:schemeClr val="accent1"/>
                    </a:gs>
                    <a:gs pos="50000">
                      <a:schemeClr val="bg1"/>
                    </a:gs>
                    <a:gs pos="100000">
                      <a:schemeClr val="accent1"/>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4306" tIns="52153" rIns="104306" bIns="52153">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eaLnBrk="0" hangingPunct="0">
              <a:spcBef>
                <a:spcPct val="0"/>
              </a:spcBef>
              <a:buClrTx/>
              <a:buSzTx/>
              <a:buFont typeface="Wingdings" pitchFamily="2" charset="2"/>
              <a:buChar char="Ø"/>
              <a:defRPr/>
            </a:pPr>
            <a:r>
              <a:rPr lang="zh-CN" altLang="en-US" smtClean="0">
                <a:latin typeface="+mn-ea"/>
                <a:ea typeface="+mn-ea"/>
              </a:rPr>
              <a:t>开发</a:t>
            </a:r>
            <a:r>
              <a:rPr lang="zh-CN" altLang="en-US">
                <a:latin typeface="+mn-ea"/>
                <a:ea typeface="+mn-ea"/>
              </a:rPr>
              <a:t>产权变动管理子系统，采取“一步搭架、逐步填充”的策略，</a:t>
            </a:r>
          </a:p>
          <a:p>
            <a:pPr marL="285750" indent="-285750" algn="l" eaLnBrk="0" hangingPunct="0">
              <a:spcBef>
                <a:spcPct val="0"/>
              </a:spcBef>
              <a:buClrTx/>
              <a:buSzTx/>
              <a:buFont typeface="Wingdings" pitchFamily="2" charset="2"/>
              <a:buChar char="Ø"/>
              <a:defRPr/>
            </a:pPr>
            <a:endParaRPr lang="zh-CN" altLang="en-US">
              <a:latin typeface="+mn-ea"/>
              <a:ea typeface="+mn-ea"/>
            </a:endParaRPr>
          </a:p>
          <a:p>
            <a:pPr marL="285750" indent="-285750" algn="l" eaLnBrk="0" hangingPunct="0">
              <a:spcBef>
                <a:spcPct val="0"/>
              </a:spcBef>
              <a:buClrTx/>
              <a:buSzTx/>
              <a:buFont typeface="Wingdings" pitchFamily="2" charset="2"/>
              <a:buChar char="Ø"/>
              <a:defRPr/>
            </a:pPr>
            <a:r>
              <a:rPr lang="zh-CN" altLang="en-US" smtClean="0">
                <a:latin typeface="+mn-ea"/>
                <a:ea typeface="+mn-ea"/>
              </a:rPr>
              <a:t>根据</a:t>
            </a:r>
            <a:r>
              <a:rPr lang="zh-CN" altLang="en-US">
                <a:latin typeface="+mn-ea"/>
                <a:ea typeface="+mn-ea"/>
              </a:rPr>
              <a:t>产权管理的实际需要，分清轻重缓急，稳步开发</a:t>
            </a:r>
          </a:p>
        </p:txBody>
      </p:sp>
      <p:sp>
        <p:nvSpPr>
          <p:cNvPr id="2362381" name="Rectangle 13"/>
          <p:cNvSpPr>
            <a:spLocks noChangeArrowheads="1"/>
          </p:cNvSpPr>
          <p:nvPr/>
        </p:nvSpPr>
        <p:spPr bwMode="black">
          <a:xfrm>
            <a:off x="7607732" y="4097435"/>
            <a:ext cx="2296835" cy="1828873"/>
          </a:xfrm>
          <a:prstGeom prst="rect">
            <a:avLst/>
          </a:prstGeom>
          <a:noFill/>
          <a:ln>
            <a:noFill/>
          </a:ln>
          <a:effectLst/>
          <a:extLst>
            <a:ext uri="{909E8E84-426E-40DD-AFC4-6F175D3DCCD1}">
              <a14:hiddenFill xmlns:a14="http://schemas.microsoft.com/office/drawing/2010/main">
                <a:gradFill rotWithShape="1">
                  <a:gsLst>
                    <a:gs pos="0">
                      <a:schemeClr val="accent1"/>
                    </a:gs>
                    <a:gs pos="50000">
                      <a:schemeClr val="bg1"/>
                    </a:gs>
                    <a:gs pos="100000">
                      <a:schemeClr val="accent1"/>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4306" tIns="52153" rIns="104306" bIns="52153">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eaLnBrk="0" hangingPunct="0">
              <a:spcBef>
                <a:spcPct val="0"/>
              </a:spcBef>
              <a:buClrTx/>
              <a:buSzTx/>
              <a:buFont typeface="Wingdings" pitchFamily="2" charset="2"/>
              <a:buChar char="Ø"/>
              <a:defRPr/>
            </a:pPr>
            <a:r>
              <a:rPr lang="zh-CN" altLang="en-US" smtClean="0">
                <a:latin typeface="+mn-ea"/>
                <a:ea typeface="+mn-ea"/>
              </a:rPr>
              <a:t>逐步</a:t>
            </a:r>
            <a:r>
              <a:rPr lang="zh-CN" altLang="en-US">
                <a:latin typeface="+mn-ea"/>
                <a:ea typeface="+mn-ea"/>
              </a:rPr>
              <a:t>完善补充功能，包括与集团其他管理系统连接</a:t>
            </a:r>
          </a:p>
          <a:p>
            <a:pPr marL="285750" indent="-285750" algn="l" eaLnBrk="0" hangingPunct="0">
              <a:spcBef>
                <a:spcPct val="0"/>
              </a:spcBef>
              <a:buClrTx/>
              <a:buSzTx/>
              <a:buFont typeface="Wingdings" pitchFamily="2" charset="2"/>
              <a:buChar char="Ø"/>
              <a:defRPr/>
            </a:pPr>
            <a:endParaRPr lang="zh-CN" altLang="en-US">
              <a:latin typeface="+mn-ea"/>
              <a:ea typeface="+mn-ea"/>
            </a:endParaRPr>
          </a:p>
          <a:p>
            <a:pPr marL="285750" indent="-285750" algn="l" eaLnBrk="0" hangingPunct="0">
              <a:spcBef>
                <a:spcPct val="0"/>
              </a:spcBef>
              <a:buClrTx/>
              <a:buSzTx/>
              <a:buFont typeface="Wingdings" pitchFamily="2" charset="2"/>
              <a:buChar char="Ø"/>
              <a:defRPr/>
            </a:pPr>
            <a:r>
              <a:rPr lang="zh-CN" altLang="en-US" smtClean="0">
                <a:latin typeface="+mn-ea"/>
                <a:ea typeface="+mn-ea"/>
              </a:rPr>
              <a:t>与</a:t>
            </a:r>
            <a:r>
              <a:rPr lang="zh-CN" altLang="en-US">
                <a:latin typeface="+mn-ea"/>
                <a:ea typeface="+mn-ea"/>
              </a:rPr>
              <a:t>国务院国资委有关系统的兼容和</a:t>
            </a:r>
            <a:r>
              <a:rPr lang="zh-CN" altLang="en-US" smtClean="0">
                <a:latin typeface="+mn-ea"/>
                <a:ea typeface="+mn-ea"/>
              </a:rPr>
              <a:t>对接   </a:t>
            </a:r>
            <a:endParaRPr lang="zh-CN" altLang="en-US" sz="1400">
              <a:latin typeface="+mn-ea"/>
              <a:ea typeface="+mn-ea"/>
            </a:endParaRPr>
          </a:p>
        </p:txBody>
      </p:sp>
      <p:pic>
        <p:nvPicPr>
          <p:cNvPr id="14" name="Picture 5"/>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圆角矩形 14"/>
          <p:cNvSpPr/>
          <p:nvPr/>
        </p:nvSpPr>
        <p:spPr bwMode="auto">
          <a:xfrm>
            <a:off x="9883204" y="1070265"/>
            <a:ext cx="106677" cy="729275"/>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2" name="标题 1"/>
          <p:cNvSpPr>
            <a:spLocks noGrp="1"/>
          </p:cNvSpPr>
          <p:nvPr>
            <p:ph type="title"/>
          </p:nvPr>
        </p:nvSpPr>
        <p:spPr/>
        <p:txBody>
          <a:bodyPr/>
          <a:lstStyle/>
          <a:p>
            <a:r>
              <a:rPr lang="en-US" altLang="zh-CN" smtClean="0"/>
              <a:t>D-2</a:t>
            </a:r>
            <a:r>
              <a:rPr lang="zh-CN" altLang="en-US" smtClean="0"/>
              <a:t>、</a:t>
            </a:r>
            <a:r>
              <a:rPr lang="zh-CN" altLang="en-US"/>
              <a:t>产权</a:t>
            </a:r>
            <a:r>
              <a:rPr lang="zh-CN" altLang="en-US" smtClean="0"/>
              <a:t>管理系统建设分为主体建设实施、功能扩充和系统完善三大阶段进行</a:t>
            </a:r>
            <a:endParaRPr lang="zh-CN" altLang="en-US"/>
          </a:p>
        </p:txBody>
      </p:sp>
    </p:spTree>
    <p:extLst>
      <p:ext uri="{BB962C8B-B14F-4D97-AF65-F5344CB8AC3E}">
        <p14:creationId xmlns:p14="http://schemas.microsoft.com/office/powerpoint/2010/main" val="2260925906"/>
      </p:ext>
    </p:extLst>
  </p:cSld>
  <p:clrMapOvr>
    <a:masterClrMapping/>
  </p:clrMapOvr>
  <p:transition>
    <p:split orient="vert"/>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3491" name="Rectangle 3"/>
          <p:cNvSpPr>
            <a:spLocks noChangeArrowheads="1"/>
          </p:cNvSpPr>
          <p:nvPr/>
        </p:nvSpPr>
        <p:spPr bwMode="auto">
          <a:xfrm>
            <a:off x="2820014" y="2199947"/>
            <a:ext cx="7325722" cy="1906069"/>
          </a:xfrm>
          <a:prstGeom prst="rect">
            <a:avLst/>
          </a:prstGeom>
          <a:noFill/>
          <a:ln w="9525">
            <a:solidFill>
              <a:schemeClr val="tx1"/>
            </a:solidFill>
            <a:prstDash val="sysDot"/>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4306" tIns="52153" rIns="104306" bIns="52153"/>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buClr>
                <a:schemeClr val="accent6"/>
              </a:buClr>
              <a:buSzTx/>
              <a:buFont typeface="Wingdings" pitchFamily="2" charset="2"/>
              <a:buChar char="Ø"/>
            </a:pPr>
            <a:endParaRPr lang="en-US" altLang="zh-CN"/>
          </a:p>
          <a:p>
            <a:pPr marL="285750" indent="-285750" algn="l">
              <a:buClr>
                <a:schemeClr val="accent6"/>
              </a:buClr>
              <a:buSzTx/>
              <a:buFont typeface="Wingdings" pitchFamily="2" charset="2"/>
              <a:buChar char="Ø"/>
            </a:pPr>
            <a:r>
              <a:rPr lang="en-US" altLang="zh-CN"/>
              <a:t> </a:t>
            </a:r>
            <a:r>
              <a:rPr lang="zh-CN" altLang="en-US"/>
              <a:t>采集集团所有产权自取得到终止（转让或注销）的产权信息资料</a:t>
            </a:r>
          </a:p>
          <a:p>
            <a:pPr marL="285750" indent="-285750" algn="l">
              <a:buClr>
                <a:schemeClr val="accent6"/>
              </a:buClr>
              <a:buSzTx/>
              <a:buFont typeface="Wingdings" pitchFamily="2" charset="2"/>
              <a:buChar char="Ø"/>
            </a:pPr>
            <a:r>
              <a:rPr lang="zh-CN" altLang="en-US"/>
              <a:t> 整理、统计分析产权信息数据，及时、准确反映集团总体产权状况，为集团决策提供支持</a:t>
            </a:r>
          </a:p>
          <a:p>
            <a:pPr marL="285750" indent="-285750" algn="l">
              <a:buClr>
                <a:schemeClr val="accent6"/>
              </a:buClr>
              <a:buSzTx/>
              <a:buFont typeface="Wingdings" pitchFamily="2" charset="2"/>
              <a:buChar char="Ø"/>
            </a:pPr>
            <a:r>
              <a:rPr lang="zh-CN" altLang="en-US"/>
              <a:t> 建立产权变动相关的资产评估、公司设立及其他产权变动事项的审批或备案流程</a:t>
            </a:r>
          </a:p>
        </p:txBody>
      </p:sp>
      <p:sp>
        <p:nvSpPr>
          <p:cNvPr id="63492" name="Rectangle 4"/>
          <p:cNvSpPr>
            <a:spLocks noChangeArrowheads="1"/>
          </p:cNvSpPr>
          <p:nvPr/>
        </p:nvSpPr>
        <p:spPr bwMode="auto">
          <a:xfrm>
            <a:off x="631208" y="2199946"/>
            <a:ext cx="2029147" cy="1906069"/>
          </a:xfrm>
          <a:prstGeom prst="rect">
            <a:avLst/>
          </a:prstGeom>
          <a:solidFill>
            <a:schemeClr val="accent6"/>
          </a:solidFill>
          <a:ln w="9525">
            <a:noFill/>
            <a:miter lim="800000"/>
          </a:ln>
          <a:effectLst>
            <a:outerShdw dist="107763" dir="2700000" algn="ctr" rotWithShape="0">
              <a:schemeClr val="bg2"/>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0"/>
              </a:spcBef>
              <a:buClrTx/>
              <a:buSzTx/>
              <a:buFontTx/>
              <a:buNone/>
            </a:pPr>
            <a:r>
              <a:rPr lang="zh-CN" altLang="en-US" sz="1800" b="1">
                <a:solidFill>
                  <a:schemeClr val="bg1"/>
                </a:solidFill>
              </a:rPr>
              <a:t>总体业务目标</a:t>
            </a:r>
          </a:p>
        </p:txBody>
      </p:sp>
      <p:sp>
        <p:nvSpPr>
          <p:cNvPr id="63493" name="Rectangle 7"/>
          <p:cNvSpPr>
            <a:spLocks noChangeArrowheads="1"/>
          </p:cNvSpPr>
          <p:nvPr/>
        </p:nvSpPr>
        <p:spPr bwMode="auto">
          <a:xfrm>
            <a:off x="631208" y="4660859"/>
            <a:ext cx="2029147" cy="2144108"/>
          </a:xfrm>
          <a:prstGeom prst="rect">
            <a:avLst/>
          </a:prstGeom>
          <a:solidFill>
            <a:schemeClr val="accent6"/>
          </a:solidFill>
          <a:ln w="9525">
            <a:noFill/>
            <a:miter lim="800000"/>
          </a:ln>
          <a:effectLst>
            <a:outerShdw dist="107763" dir="2700000" algn="ctr" rotWithShape="0">
              <a:schemeClr val="bg2"/>
            </a:outerShdw>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0"/>
              </a:spcBef>
              <a:buClrTx/>
              <a:buSzTx/>
              <a:buFontTx/>
              <a:buNone/>
            </a:pPr>
            <a:r>
              <a:rPr lang="zh-CN" altLang="en-US" sz="1800" b="1">
                <a:solidFill>
                  <a:schemeClr val="bg1"/>
                </a:solidFill>
              </a:rPr>
              <a:t>总体技术要求</a:t>
            </a:r>
          </a:p>
        </p:txBody>
      </p:sp>
      <p:sp>
        <p:nvSpPr>
          <p:cNvPr id="63494" name="Rectangle 9"/>
          <p:cNvSpPr>
            <a:spLocks noChangeArrowheads="1"/>
          </p:cNvSpPr>
          <p:nvPr/>
        </p:nvSpPr>
        <p:spPr bwMode="auto">
          <a:xfrm>
            <a:off x="2820014" y="4660858"/>
            <a:ext cx="7325722" cy="2144109"/>
          </a:xfrm>
          <a:prstGeom prst="rect">
            <a:avLst/>
          </a:prstGeom>
          <a:noFill/>
          <a:ln w="9525">
            <a:solidFill>
              <a:schemeClr val="tx1"/>
            </a:solidFill>
            <a:prstDash val="sysDot"/>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4306" tIns="52153" rIns="104306" bIns="52153"/>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buClr>
                <a:schemeClr val="accent6"/>
              </a:buClr>
              <a:buSzTx/>
              <a:buFont typeface="Wingdings" pitchFamily="2" charset="2"/>
              <a:buChar char="Ø"/>
            </a:pPr>
            <a:r>
              <a:rPr lang="en-US" altLang="zh-CN"/>
              <a:t> </a:t>
            </a:r>
          </a:p>
          <a:p>
            <a:pPr marL="285750" indent="-285750" algn="l">
              <a:buClr>
                <a:schemeClr val="accent6"/>
              </a:buClr>
              <a:buSzTx/>
              <a:buFont typeface="Wingdings" pitchFamily="2" charset="2"/>
              <a:buChar char="Ø"/>
            </a:pPr>
            <a:r>
              <a:rPr lang="en-US" altLang="zh-CN"/>
              <a:t> </a:t>
            </a:r>
            <a:r>
              <a:rPr lang="zh-CN" altLang="en-US"/>
              <a:t>数据采集、存储可靠、完整，查询便捷</a:t>
            </a:r>
          </a:p>
          <a:p>
            <a:pPr marL="285750" indent="-285750" algn="l">
              <a:buClr>
                <a:schemeClr val="accent6"/>
              </a:buClr>
              <a:buSzTx/>
              <a:buFont typeface="Wingdings" pitchFamily="2" charset="2"/>
              <a:buChar char="Ø"/>
            </a:pPr>
            <a:r>
              <a:rPr lang="zh-CN" altLang="en-US"/>
              <a:t> 流程顺畅、简便，权限合理、有效</a:t>
            </a:r>
          </a:p>
          <a:p>
            <a:pPr marL="285750" indent="-285750" algn="l">
              <a:buClr>
                <a:schemeClr val="accent6"/>
              </a:buClr>
              <a:buSzTx/>
              <a:buFont typeface="Wingdings" pitchFamily="2" charset="2"/>
              <a:buChar char="Ø"/>
            </a:pPr>
            <a:r>
              <a:rPr lang="zh-CN" altLang="en-US"/>
              <a:t> 功能全面、有机一体，界面友好易用，兼容性良好</a:t>
            </a:r>
          </a:p>
          <a:p>
            <a:pPr marL="285750" indent="-285750" algn="l">
              <a:buClr>
                <a:schemeClr val="accent6"/>
              </a:buClr>
              <a:buSzTx/>
              <a:buFont typeface="Wingdings" pitchFamily="2" charset="2"/>
              <a:buChar char="Ø"/>
            </a:pPr>
            <a:r>
              <a:rPr lang="zh-CN" altLang="en-US"/>
              <a:t> 性能稳定、安全，维护简易、有效</a:t>
            </a:r>
          </a:p>
          <a:p>
            <a:pPr marL="285750" indent="-285750" algn="l">
              <a:buClr>
                <a:schemeClr val="accent6"/>
              </a:buClr>
              <a:buSzTx/>
              <a:buFont typeface="Wingdings" pitchFamily="2" charset="2"/>
              <a:buChar char="Ø"/>
            </a:pPr>
            <a:r>
              <a:rPr lang="zh-CN" altLang="en-US"/>
              <a:t> 平台扩展性强，便于系统升级</a:t>
            </a:r>
          </a:p>
        </p:txBody>
      </p:sp>
      <p:sp>
        <p:nvSpPr>
          <p:cNvPr id="2" name="矩形 1"/>
          <p:cNvSpPr/>
          <p:nvPr/>
        </p:nvSpPr>
        <p:spPr>
          <a:xfrm>
            <a:off x="631208" y="1188343"/>
            <a:ext cx="7739828" cy="584775"/>
          </a:xfrm>
          <a:prstGeom prst="rect">
            <a:avLst/>
          </a:prstGeom>
        </p:spPr>
        <p:txBody>
          <a:bodyPr wrap="square">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buClr>
                <a:schemeClr val="accent6"/>
              </a:buClr>
              <a:buFont typeface="Wingdings" pitchFamily="2" charset="2"/>
              <a:buChar char="n"/>
            </a:pPr>
            <a:r>
              <a:rPr lang="zh-CN" altLang="en-US"/>
              <a:t>产权管理信息系统是产权数据库的升级，具有连续的、动态的反映集团历史与现实的企业产权信息应用平台</a:t>
            </a: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圆角矩形 8"/>
          <p:cNvSpPr/>
          <p:nvPr/>
        </p:nvSpPr>
        <p:spPr bwMode="auto">
          <a:xfrm>
            <a:off x="9883204" y="1070265"/>
            <a:ext cx="106677" cy="729275"/>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3" name="标题 2"/>
          <p:cNvSpPr>
            <a:spLocks noGrp="1"/>
          </p:cNvSpPr>
          <p:nvPr>
            <p:ph type="title"/>
          </p:nvPr>
        </p:nvSpPr>
        <p:spPr/>
        <p:txBody>
          <a:bodyPr/>
          <a:lstStyle/>
          <a:p>
            <a:r>
              <a:rPr lang="en-US" altLang="zh-CN" smtClean="0"/>
              <a:t>D-3</a:t>
            </a:r>
            <a:r>
              <a:rPr lang="zh-CN" altLang="en-US" smtClean="0"/>
              <a:t>、通过建设产权管理系统能够及时、准确反映集团总体产权情况，为集团去决策提供支持</a:t>
            </a:r>
            <a:endParaRPr lang="zh-CN" altLang="en-US"/>
          </a:p>
        </p:txBody>
      </p:sp>
    </p:spTree>
    <p:extLst>
      <p:ext uri="{BB962C8B-B14F-4D97-AF65-F5344CB8AC3E}">
        <p14:creationId xmlns:p14="http://schemas.microsoft.com/office/powerpoint/2010/main" val="2533631657"/>
      </p:ext>
    </p:extLst>
  </p:cSld>
  <p:clrMapOvr>
    <a:masterClrMapping/>
  </p:clrMapOvr>
  <p:transition>
    <p:split orient="vert"/>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706" name="Rectangle 2"/>
          <p:cNvSpPr>
            <a:spLocks noGrp="1" noChangeArrowheads="1"/>
          </p:cNvSpPr>
          <p:nvPr>
            <p:ph type="title"/>
          </p:nvPr>
        </p:nvSpPr>
        <p:spPr/>
        <p:txBody>
          <a:bodyPr/>
          <a:lstStyle/>
          <a:p>
            <a:pPr eaLnBrk="1" hangingPunct="1"/>
            <a:r>
              <a:rPr lang="en-US" altLang="zh-CN" smtClean="0">
                <a:cs typeface="Arial"/>
              </a:rPr>
              <a:t>E-1</a:t>
            </a:r>
            <a:r>
              <a:rPr lang="zh-CN" altLang="en-US" smtClean="0">
                <a:cs typeface="Arial"/>
              </a:rPr>
              <a:t>、人力资源管理系统规划</a:t>
            </a:r>
            <a:r>
              <a:rPr lang="zh-CN" altLang="en-US" smtClean="0"/>
              <a:t>以下</a:t>
            </a:r>
            <a:r>
              <a:rPr lang="en-US" altLang="zh-CN" smtClean="0"/>
              <a:t>10</a:t>
            </a:r>
            <a:r>
              <a:rPr lang="zh-CN" altLang="en-US" smtClean="0"/>
              <a:t>大模块</a:t>
            </a:r>
          </a:p>
        </p:txBody>
      </p:sp>
      <p:sp>
        <p:nvSpPr>
          <p:cNvPr id="72707" name="Rectangle 3"/>
          <p:cNvSpPr>
            <a:spLocks noChangeArrowheads="1"/>
          </p:cNvSpPr>
          <p:nvPr/>
        </p:nvSpPr>
        <p:spPr bwMode="auto">
          <a:xfrm>
            <a:off x="378724" y="4651692"/>
            <a:ext cx="1901049" cy="258532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mn-lt"/>
                <a:ea typeface="+mj-ea"/>
              </a:rPr>
              <a:t>为人力资源管理者提供在不同时间、不同部门需要应用多种不同的考核管理</a:t>
            </a:r>
            <a:r>
              <a:rPr lang="zh-CN" altLang="de-DE" sz="1400" smtClean="0">
                <a:latin typeface="+mn-lt"/>
                <a:ea typeface="+mj-ea"/>
              </a:rPr>
              <a:t>工具</a:t>
            </a:r>
            <a:r>
              <a:rPr lang="zh-CN" altLang="en-US" sz="1400">
                <a:latin typeface="+mn-lt"/>
                <a:ea typeface="+mj-ea"/>
              </a:rPr>
              <a:t>。</a:t>
            </a:r>
            <a:r>
              <a:rPr lang="zh-CN" altLang="de-DE" sz="1400" smtClean="0">
                <a:latin typeface="+mn-lt"/>
                <a:ea typeface="+mj-ea"/>
              </a:rPr>
              <a:t>此</a:t>
            </a:r>
            <a:r>
              <a:rPr lang="zh-CN" altLang="de-DE" sz="1400">
                <a:latin typeface="+mn-lt"/>
                <a:ea typeface="+mj-ea"/>
              </a:rPr>
              <a:t>模块必须具备的功能是：可灵活定义考核规则的各项指标、考核评分权重、考核评分标准等，设定考核表等。</a:t>
            </a:r>
          </a:p>
        </p:txBody>
      </p:sp>
      <p:sp>
        <p:nvSpPr>
          <p:cNvPr id="72708" name="Rectangle 4"/>
          <p:cNvSpPr>
            <a:spLocks noChangeArrowheads="1"/>
          </p:cNvSpPr>
          <p:nvPr/>
        </p:nvSpPr>
        <p:spPr bwMode="auto">
          <a:xfrm>
            <a:off x="378725" y="4103590"/>
            <a:ext cx="1901049" cy="396541"/>
          </a:xfrm>
          <a:prstGeom prst="rect">
            <a:avLst/>
          </a:prstGeom>
          <a:solidFill>
            <a:schemeClr val="accent6"/>
          </a:solidFill>
          <a:ln>
            <a:noFill/>
          </a:ln>
          <a:effectLst>
            <a:outerShdw dist="35921" dir="2700000" algn="ctr" rotWithShape="0">
              <a:schemeClr val="bg2"/>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09" name="Text Box 5"/>
          <p:cNvSpPr txBox="1">
            <a:spLocks noChangeArrowheads="1"/>
          </p:cNvSpPr>
          <p:nvPr/>
        </p:nvSpPr>
        <p:spPr bwMode="auto">
          <a:xfrm>
            <a:off x="517963" y="4180274"/>
            <a:ext cx="1622575" cy="246221"/>
          </a:xfrm>
          <a:prstGeom prst="rect">
            <a:avLst/>
          </a:prstGeom>
          <a:solidFill>
            <a:schemeClr val="accent6"/>
          </a:solidFill>
          <a:ln>
            <a:noFill/>
          </a:ln>
          <a:effectLs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lt"/>
                <a:ea typeface="+mn-ea"/>
              </a:rPr>
              <a:t>绩效管理</a:t>
            </a:r>
          </a:p>
        </p:txBody>
      </p:sp>
      <p:sp>
        <p:nvSpPr>
          <p:cNvPr id="72710" name="Rectangle 6"/>
          <p:cNvSpPr>
            <a:spLocks noChangeArrowheads="1"/>
          </p:cNvSpPr>
          <p:nvPr/>
        </p:nvSpPr>
        <p:spPr bwMode="auto">
          <a:xfrm>
            <a:off x="378725" y="4651693"/>
            <a:ext cx="1901049" cy="2585322"/>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11" name="Rectangle 7"/>
          <p:cNvSpPr>
            <a:spLocks noChangeArrowheads="1"/>
          </p:cNvSpPr>
          <p:nvPr/>
        </p:nvSpPr>
        <p:spPr bwMode="auto">
          <a:xfrm>
            <a:off x="2500697" y="4651692"/>
            <a:ext cx="1670844" cy="19389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mn-lt"/>
                <a:ea typeface="+mj-ea"/>
              </a:rPr>
              <a:t>可以实现的是电子公布栏的功能，发布、修改、搜索、删除规章制度，内容包括规章制度名称、类别、内容、生效时间。</a:t>
            </a:r>
          </a:p>
        </p:txBody>
      </p:sp>
      <p:sp>
        <p:nvSpPr>
          <p:cNvPr id="72712" name="Rectangle 8"/>
          <p:cNvSpPr>
            <a:spLocks noChangeArrowheads="1"/>
          </p:cNvSpPr>
          <p:nvPr/>
        </p:nvSpPr>
        <p:spPr bwMode="auto">
          <a:xfrm>
            <a:off x="2394876" y="4103590"/>
            <a:ext cx="1901049" cy="396541"/>
          </a:xfrm>
          <a:prstGeom prst="rect">
            <a:avLst/>
          </a:prstGeom>
          <a:solidFill>
            <a:schemeClr val="accent6"/>
          </a:solidFill>
          <a:ln>
            <a:noFill/>
          </a:ln>
          <a:effectLst>
            <a:outerShdw dist="35921" dir="2700000" algn="ctr" rotWithShape="0">
              <a:schemeClr val="bg2"/>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13" name="Text Box 9"/>
          <p:cNvSpPr txBox="1">
            <a:spLocks noChangeArrowheads="1"/>
          </p:cNvSpPr>
          <p:nvPr/>
        </p:nvSpPr>
        <p:spPr bwMode="auto">
          <a:xfrm>
            <a:off x="2534114" y="4180274"/>
            <a:ext cx="1622575" cy="246221"/>
          </a:xfrm>
          <a:prstGeom prst="rect">
            <a:avLst/>
          </a:prstGeom>
          <a:solidFill>
            <a:schemeClr val="accent6"/>
          </a:solidFill>
          <a:ln>
            <a:noFill/>
          </a:ln>
          <a:effectLs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lt"/>
                <a:ea typeface="+mn-ea"/>
              </a:rPr>
              <a:t>公共信息管理</a:t>
            </a:r>
          </a:p>
        </p:txBody>
      </p:sp>
      <p:sp>
        <p:nvSpPr>
          <p:cNvPr id="72714" name="Rectangle 10"/>
          <p:cNvSpPr>
            <a:spLocks noChangeArrowheads="1"/>
          </p:cNvSpPr>
          <p:nvPr/>
        </p:nvSpPr>
        <p:spPr bwMode="auto">
          <a:xfrm>
            <a:off x="2394876" y="4651693"/>
            <a:ext cx="1901049" cy="2585322"/>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15" name="Rectangle 11"/>
          <p:cNvSpPr>
            <a:spLocks noChangeArrowheads="1"/>
          </p:cNvSpPr>
          <p:nvPr/>
        </p:nvSpPr>
        <p:spPr bwMode="auto">
          <a:xfrm>
            <a:off x="4516848" y="4651692"/>
            <a:ext cx="1670844" cy="172354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mn-lt"/>
                <a:ea typeface="+mj-ea"/>
              </a:rPr>
              <a:t>将系统各个模块的报表集中起来，从而使企业管理人员可以方便地获悉企业人力资源各层面的情况。</a:t>
            </a:r>
          </a:p>
        </p:txBody>
      </p:sp>
      <p:sp>
        <p:nvSpPr>
          <p:cNvPr id="72716" name="Rectangle 12"/>
          <p:cNvSpPr>
            <a:spLocks noChangeArrowheads="1"/>
          </p:cNvSpPr>
          <p:nvPr/>
        </p:nvSpPr>
        <p:spPr bwMode="auto">
          <a:xfrm>
            <a:off x="4411027" y="4103590"/>
            <a:ext cx="1901049" cy="396541"/>
          </a:xfrm>
          <a:prstGeom prst="rect">
            <a:avLst/>
          </a:prstGeom>
          <a:solidFill>
            <a:schemeClr val="accent6"/>
          </a:solidFill>
          <a:ln>
            <a:noFill/>
          </a:ln>
          <a:effectLst>
            <a:outerShdw dist="35921" dir="2700000" algn="ctr" rotWithShape="0">
              <a:schemeClr val="bg2"/>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17" name="Text Box 13"/>
          <p:cNvSpPr txBox="1">
            <a:spLocks noChangeArrowheads="1"/>
          </p:cNvSpPr>
          <p:nvPr/>
        </p:nvSpPr>
        <p:spPr bwMode="auto">
          <a:xfrm>
            <a:off x="4550266" y="4180274"/>
            <a:ext cx="1622575" cy="246221"/>
          </a:xfrm>
          <a:prstGeom prst="rect">
            <a:avLst/>
          </a:prstGeom>
          <a:solidFill>
            <a:schemeClr val="accent6"/>
          </a:solidFill>
          <a:ln>
            <a:noFill/>
          </a:ln>
          <a:effectLs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lt"/>
                <a:ea typeface="+mn-ea"/>
              </a:rPr>
              <a:t>报表中心</a:t>
            </a:r>
          </a:p>
        </p:txBody>
      </p:sp>
      <p:sp>
        <p:nvSpPr>
          <p:cNvPr id="72718" name="Rectangle 14"/>
          <p:cNvSpPr>
            <a:spLocks noChangeArrowheads="1"/>
          </p:cNvSpPr>
          <p:nvPr/>
        </p:nvSpPr>
        <p:spPr bwMode="auto">
          <a:xfrm>
            <a:off x="4411027" y="4651693"/>
            <a:ext cx="1901049" cy="2585322"/>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19" name="Rectangle 15"/>
          <p:cNvSpPr>
            <a:spLocks noChangeArrowheads="1"/>
          </p:cNvSpPr>
          <p:nvPr/>
        </p:nvSpPr>
        <p:spPr bwMode="auto">
          <a:xfrm>
            <a:off x="6533000" y="4651692"/>
            <a:ext cx="1672700" cy="172354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mn-lt"/>
                <a:ea typeface="+mj-ea"/>
              </a:rPr>
              <a:t>员工自助模块有严格的权限控制，优化的工作流程，可采用Ｗｅｂ浏览器在企业内部网范围内实时访问。</a:t>
            </a:r>
          </a:p>
        </p:txBody>
      </p:sp>
      <p:sp>
        <p:nvSpPr>
          <p:cNvPr id="72720" name="Rectangle 16"/>
          <p:cNvSpPr>
            <a:spLocks noChangeArrowheads="1"/>
          </p:cNvSpPr>
          <p:nvPr/>
        </p:nvSpPr>
        <p:spPr bwMode="auto">
          <a:xfrm>
            <a:off x="6427179" y="4103590"/>
            <a:ext cx="1901049" cy="396541"/>
          </a:xfrm>
          <a:prstGeom prst="rect">
            <a:avLst/>
          </a:prstGeom>
          <a:solidFill>
            <a:schemeClr val="accent6"/>
          </a:solidFill>
          <a:ln>
            <a:noFill/>
          </a:ln>
          <a:effectLst>
            <a:outerShdw dist="35921" dir="2700000" algn="ctr" rotWithShape="0">
              <a:schemeClr val="bg2"/>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21" name="Text Box 17"/>
          <p:cNvSpPr txBox="1">
            <a:spLocks noChangeArrowheads="1"/>
          </p:cNvSpPr>
          <p:nvPr/>
        </p:nvSpPr>
        <p:spPr bwMode="auto">
          <a:xfrm>
            <a:off x="6566417" y="4180274"/>
            <a:ext cx="1622575" cy="246221"/>
          </a:xfrm>
          <a:prstGeom prst="rect">
            <a:avLst/>
          </a:prstGeom>
          <a:solidFill>
            <a:schemeClr val="accent6"/>
          </a:solidFill>
          <a:ln>
            <a:noFill/>
          </a:ln>
          <a:effectLs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lt"/>
                <a:ea typeface="+mn-ea"/>
              </a:rPr>
              <a:t>员工自助</a:t>
            </a:r>
          </a:p>
        </p:txBody>
      </p:sp>
      <p:sp>
        <p:nvSpPr>
          <p:cNvPr id="72722" name="Rectangle 18"/>
          <p:cNvSpPr>
            <a:spLocks noChangeArrowheads="1"/>
          </p:cNvSpPr>
          <p:nvPr/>
        </p:nvSpPr>
        <p:spPr bwMode="auto">
          <a:xfrm>
            <a:off x="6427179" y="4651693"/>
            <a:ext cx="1901049" cy="2585322"/>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23" name="Rectangle 19"/>
          <p:cNvSpPr>
            <a:spLocks noChangeArrowheads="1"/>
          </p:cNvSpPr>
          <p:nvPr/>
        </p:nvSpPr>
        <p:spPr bwMode="auto">
          <a:xfrm>
            <a:off x="8551007" y="4651693"/>
            <a:ext cx="1670844" cy="215443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mn-lt"/>
                <a:ea typeface="+mj-ea"/>
              </a:rPr>
              <a:t>实现对雇佣合同的管理</a:t>
            </a:r>
          </a:p>
          <a:p>
            <a:pPr marL="503053" lvl="1" indent="-285750" algn="l">
              <a:buClr>
                <a:schemeClr val="accent6"/>
              </a:buClr>
              <a:buFont typeface="Wingdings" pitchFamily="2" charset="2"/>
              <a:buChar char="n"/>
              <a:tabLst>
                <a:tab pos="9720703" algn="r"/>
              </a:tabLst>
            </a:pPr>
            <a:r>
              <a:rPr lang="zh-CN" altLang="de-DE" sz="1400">
                <a:latin typeface="+mn-lt"/>
                <a:ea typeface="+mj-ea"/>
              </a:rPr>
              <a:t>可根据企业实际需要自定义员工人事档案项目，实现员工信息项目的增加、更名、删除和修改。</a:t>
            </a:r>
          </a:p>
          <a:p>
            <a:pPr marL="503053" lvl="1" indent="-285750" algn="l">
              <a:buClr>
                <a:schemeClr val="accent6"/>
              </a:buClr>
              <a:buFont typeface="Wingdings" pitchFamily="2" charset="2"/>
              <a:buChar char="n"/>
              <a:tabLst>
                <a:tab pos="9720703" algn="r"/>
              </a:tabLst>
            </a:pPr>
            <a:endParaRPr lang="zh-CN" altLang="de-DE" sz="1400">
              <a:latin typeface="+mn-lt"/>
              <a:ea typeface="+mj-ea"/>
            </a:endParaRPr>
          </a:p>
        </p:txBody>
      </p:sp>
      <p:sp>
        <p:nvSpPr>
          <p:cNvPr id="72724" name="Rectangle 20"/>
          <p:cNvSpPr>
            <a:spLocks noChangeArrowheads="1"/>
          </p:cNvSpPr>
          <p:nvPr/>
        </p:nvSpPr>
        <p:spPr bwMode="auto">
          <a:xfrm>
            <a:off x="8447044" y="4103590"/>
            <a:ext cx="1899193" cy="396541"/>
          </a:xfrm>
          <a:prstGeom prst="rect">
            <a:avLst/>
          </a:prstGeom>
          <a:solidFill>
            <a:schemeClr val="accent6"/>
          </a:solidFill>
          <a:ln>
            <a:noFill/>
          </a:ln>
          <a:effectLst>
            <a:outerShdw dist="35921" dir="2700000" algn="ctr" rotWithShape="0">
              <a:schemeClr val="bg2"/>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25" name="Text Box 21"/>
          <p:cNvSpPr txBox="1">
            <a:spLocks noChangeArrowheads="1"/>
          </p:cNvSpPr>
          <p:nvPr/>
        </p:nvSpPr>
        <p:spPr bwMode="auto">
          <a:xfrm>
            <a:off x="8584424" y="4180274"/>
            <a:ext cx="1624432" cy="246221"/>
          </a:xfrm>
          <a:prstGeom prst="rect">
            <a:avLst/>
          </a:prstGeom>
          <a:solidFill>
            <a:schemeClr val="accent6"/>
          </a:solidFill>
          <a:ln>
            <a:noFill/>
          </a:ln>
          <a:effectLs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lt"/>
                <a:ea typeface="+mn-ea"/>
              </a:rPr>
              <a:t>人事档案管理</a:t>
            </a:r>
          </a:p>
        </p:txBody>
      </p:sp>
      <p:sp>
        <p:nvSpPr>
          <p:cNvPr id="72726" name="Rectangle 22"/>
          <p:cNvSpPr>
            <a:spLocks noChangeArrowheads="1"/>
          </p:cNvSpPr>
          <p:nvPr/>
        </p:nvSpPr>
        <p:spPr bwMode="auto">
          <a:xfrm>
            <a:off x="8447044" y="4651693"/>
            <a:ext cx="1899193" cy="2585322"/>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27" name="Rectangle 23"/>
          <p:cNvSpPr>
            <a:spLocks noChangeArrowheads="1"/>
          </p:cNvSpPr>
          <p:nvPr/>
        </p:nvSpPr>
        <p:spPr bwMode="auto">
          <a:xfrm>
            <a:off x="484545" y="2276879"/>
            <a:ext cx="1670844" cy="107721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mn-lt"/>
                <a:ea typeface="+mj-ea"/>
              </a:rPr>
              <a:t>模块从业务流程入手，提供岗位管理工具，支持企业的发展战略。</a:t>
            </a:r>
          </a:p>
        </p:txBody>
      </p:sp>
      <p:sp>
        <p:nvSpPr>
          <p:cNvPr id="72728" name="Rectangle 24"/>
          <p:cNvSpPr>
            <a:spLocks noChangeArrowheads="1"/>
          </p:cNvSpPr>
          <p:nvPr/>
        </p:nvSpPr>
        <p:spPr bwMode="auto">
          <a:xfrm>
            <a:off x="378725" y="1728777"/>
            <a:ext cx="1901049" cy="396541"/>
          </a:xfrm>
          <a:prstGeom prst="rect">
            <a:avLst/>
          </a:prstGeom>
          <a:solidFill>
            <a:schemeClr val="accent6"/>
          </a:solidFill>
          <a:ln>
            <a:noFill/>
          </a:ln>
          <a:effectLst>
            <a:outerShdw dist="35921" dir="2700000" algn="ctr" rotWithShape="0">
              <a:schemeClr val="bg2"/>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29" name="Text Box 25"/>
          <p:cNvSpPr txBox="1">
            <a:spLocks noChangeArrowheads="1"/>
          </p:cNvSpPr>
          <p:nvPr/>
        </p:nvSpPr>
        <p:spPr bwMode="auto">
          <a:xfrm>
            <a:off x="517963" y="1805461"/>
            <a:ext cx="1622575" cy="246221"/>
          </a:xfrm>
          <a:prstGeom prst="rect">
            <a:avLst/>
          </a:prstGeom>
          <a:solidFill>
            <a:schemeClr val="accent6"/>
          </a:solidFill>
          <a:ln>
            <a:noFill/>
          </a:ln>
          <a:effectLs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lt"/>
                <a:ea typeface="+mn-ea"/>
              </a:rPr>
              <a:t>人力资源规划</a:t>
            </a:r>
          </a:p>
        </p:txBody>
      </p:sp>
      <p:sp>
        <p:nvSpPr>
          <p:cNvPr id="72730" name="Rectangle 26"/>
          <p:cNvSpPr>
            <a:spLocks noChangeArrowheads="1"/>
          </p:cNvSpPr>
          <p:nvPr/>
        </p:nvSpPr>
        <p:spPr bwMode="auto">
          <a:xfrm>
            <a:off x="378725" y="2276880"/>
            <a:ext cx="1901049" cy="1723548"/>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31" name="Rectangle 27"/>
          <p:cNvSpPr>
            <a:spLocks noChangeArrowheads="1"/>
          </p:cNvSpPr>
          <p:nvPr/>
        </p:nvSpPr>
        <p:spPr bwMode="auto">
          <a:xfrm>
            <a:off x="2500697" y="2276879"/>
            <a:ext cx="1670844" cy="8617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mn-lt"/>
                <a:ea typeface="+mj-ea"/>
              </a:rPr>
              <a:t>涉及薪酬标准（套帐）设置、初始化、计算考勤等因素</a:t>
            </a:r>
          </a:p>
        </p:txBody>
      </p:sp>
      <p:sp>
        <p:nvSpPr>
          <p:cNvPr id="72732" name="Rectangle 28"/>
          <p:cNvSpPr>
            <a:spLocks noChangeArrowheads="1"/>
          </p:cNvSpPr>
          <p:nvPr/>
        </p:nvSpPr>
        <p:spPr bwMode="auto">
          <a:xfrm>
            <a:off x="2394876" y="1728777"/>
            <a:ext cx="1901049" cy="396541"/>
          </a:xfrm>
          <a:prstGeom prst="rect">
            <a:avLst/>
          </a:prstGeom>
          <a:solidFill>
            <a:schemeClr val="accent6"/>
          </a:solidFill>
          <a:ln>
            <a:noFill/>
          </a:ln>
          <a:effectLst>
            <a:outerShdw dist="35921" dir="2700000" algn="ctr" rotWithShape="0">
              <a:schemeClr val="bg2"/>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33" name="Text Box 29"/>
          <p:cNvSpPr txBox="1">
            <a:spLocks noChangeArrowheads="1"/>
          </p:cNvSpPr>
          <p:nvPr/>
        </p:nvSpPr>
        <p:spPr bwMode="auto">
          <a:xfrm>
            <a:off x="2534114" y="1805461"/>
            <a:ext cx="1622575" cy="246221"/>
          </a:xfrm>
          <a:prstGeom prst="rect">
            <a:avLst/>
          </a:prstGeom>
          <a:solidFill>
            <a:schemeClr val="accent6"/>
          </a:solidFill>
          <a:ln>
            <a:noFill/>
          </a:ln>
          <a:effectLs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lt"/>
                <a:ea typeface="+mn-ea"/>
              </a:rPr>
              <a:t>薪酬管理</a:t>
            </a:r>
          </a:p>
        </p:txBody>
      </p:sp>
      <p:sp>
        <p:nvSpPr>
          <p:cNvPr id="72734" name="Rectangle 30"/>
          <p:cNvSpPr>
            <a:spLocks noChangeArrowheads="1"/>
          </p:cNvSpPr>
          <p:nvPr/>
        </p:nvSpPr>
        <p:spPr bwMode="auto">
          <a:xfrm>
            <a:off x="2394876" y="2276880"/>
            <a:ext cx="1901049" cy="1723548"/>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35" name="Rectangle 31"/>
          <p:cNvSpPr>
            <a:spLocks noChangeArrowheads="1"/>
          </p:cNvSpPr>
          <p:nvPr/>
        </p:nvSpPr>
        <p:spPr bwMode="auto">
          <a:xfrm>
            <a:off x="4411027" y="2276879"/>
            <a:ext cx="1901049" cy="150810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mn-lt"/>
                <a:ea typeface="+mj-ea"/>
              </a:rPr>
              <a:t>根据实际情况对员工的非正常工作情况进行记录和统计，灵活定义上下班时间，设置倒班与加班类型</a:t>
            </a:r>
          </a:p>
        </p:txBody>
      </p:sp>
      <p:sp>
        <p:nvSpPr>
          <p:cNvPr id="72736" name="Rectangle 32"/>
          <p:cNvSpPr>
            <a:spLocks noChangeArrowheads="1"/>
          </p:cNvSpPr>
          <p:nvPr/>
        </p:nvSpPr>
        <p:spPr bwMode="auto">
          <a:xfrm>
            <a:off x="4411027" y="1728777"/>
            <a:ext cx="1901049" cy="396541"/>
          </a:xfrm>
          <a:prstGeom prst="rect">
            <a:avLst/>
          </a:prstGeom>
          <a:solidFill>
            <a:schemeClr val="accent6"/>
          </a:solidFill>
          <a:ln>
            <a:noFill/>
          </a:ln>
          <a:effectLst>
            <a:outerShdw dist="35921" dir="2700000" algn="ctr" rotWithShape="0">
              <a:schemeClr val="bg2"/>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37" name="Text Box 33"/>
          <p:cNvSpPr txBox="1">
            <a:spLocks noChangeArrowheads="1"/>
          </p:cNvSpPr>
          <p:nvPr/>
        </p:nvSpPr>
        <p:spPr bwMode="auto">
          <a:xfrm>
            <a:off x="4550266" y="1805461"/>
            <a:ext cx="1622575" cy="246221"/>
          </a:xfrm>
          <a:prstGeom prst="rect">
            <a:avLst/>
          </a:prstGeom>
          <a:solidFill>
            <a:schemeClr val="accent6"/>
          </a:solidFill>
          <a:ln>
            <a:noFill/>
          </a:ln>
          <a:effectLs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lt"/>
                <a:ea typeface="+mn-ea"/>
              </a:rPr>
              <a:t>考勤管理</a:t>
            </a:r>
          </a:p>
        </p:txBody>
      </p:sp>
      <p:sp>
        <p:nvSpPr>
          <p:cNvPr id="72738" name="Rectangle 34"/>
          <p:cNvSpPr>
            <a:spLocks noChangeArrowheads="1"/>
          </p:cNvSpPr>
          <p:nvPr/>
        </p:nvSpPr>
        <p:spPr bwMode="auto">
          <a:xfrm>
            <a:off x="4411027" y="2276880"/>
            <a:ext cx="1901049" cy="1723548"/>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39" name="Rectangle 35"/>
          <p:cNvSpPr>
            <a:spLocks noChangeArrowheads="1"/>
          </p:cNvSpPr>
          <p:nvPr/>
        </p:nvSpPr>
        <p:spPr bwMode="auto">
          <a:xfrm>
            <a:off x="6427179" y="2276879"/>
            <a:ext cx="1901049" cy="172354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mn-lt"/>
                <a:ea typeface="+mj-ea"/>
              </a:rPr>
              <a:t>企业通过本模块可以规划自己的培训体系和调配培训资源，合理安排和管理日程、课程、进度、结果等信息，进而评估效果。</a:t>
            </a:r>
          </a:p>
        </p:txBody>
      </p:sp>
      <p:sp>
        <p:nvSpPr>
          <p:cNvPr id="72740" name="Rectangle 36"/>
          <p:cNvSpPr>
            <a:spLocks noChangeArrowheads="1"/>
          </p:cNvSpPr>
          <p:nvPr/>
        </p:nvSpPr>
        <p:spPr bwMode="auto">
          <a:xfrm>
            <a:off x="6427179" y="1728777"/>
            <a:ext cx="1901049" cy="396541"/>
          </a:xfrm>
          <a:prstGeom prst="rect">
            <a:avLst/>
          </a:prstGeom>
          <a:solidFill>
            <a:schemeClr val="accent6"/>
          </a:solidFill>
          <a:ln>
            <a:noFill/>
          </a:ln>
          <a:effectLst>
            <a:outerShdw dist="35921" dir="2700000" algn="ctr" rotWithShape="0">
              <a:schemeClr val="bg2"/>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41" name="Text Box 37"/>
          <p:cNvSpPr txBox="1">
            <a:spLocks noChangeArrowheads="1"/>
          </p:cNvSpPr>
          <p:nvPr/>
        </p:nvSpPr>
        <p:spPr bwMode="auto">
          <a:xfrm>
            <a:off x="6566417" y="1805461"/>
            <a:ext cx="1622575" cy="246221"/>
          </a:xfrm>
          <a:prstGeom prst="rect">
            <a:avLst/>
          </a:prstGeom>
          <a:solidFill>
            <a:schemeClr val="accent6"/>
          </a:solidFill>
          <a:ln>
            <a:noFill/>
          </a:ln>
          <a:effectLs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lt"/>
                <a:ea typeface="+mn-ea"/>
              </a:rPr>
              <a:t>培训管理</a:t>
            </a:r>
          </a:p>
        </p:txBody>
      </p:sp>
      <p:sp>
        <p:nvSpPr>
          <p:cNvPr id="72742" name="Rectangle 38"/>
          <p:cNvSpPr>
            <a:spLocks noChangeArrowheads="1"/>
          </p:cNvSpPr>
          <p:nvPr/>
        </p:nvSpPr>
        <p:spPr bwMode="auto">
          <a:xfrm>
            <a:off x="6427179" y="2276880"/>
            <a:ext cx="1901049" cy="1723548"/>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43" name="Rectangle 39"/>
          <p:cNvSpPr>
            <a:spLocks noChangeArrowheads="1"/>
          </p:cNvSpPr>
          <p:nvPr/>
        </p:nvSpPr>
        <p:spPr bwMode="auto">
          <a:xfrm>
            <a:off x="8447044" y="2276879"/>
            <a:ext cx="1899193" cy="172354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mn-lt"/>
                <a:ea typeface="+mj-ea"/>
              </a:rPr>
              <a:t>提供企业部门和企业员工的流程化岗位需求、申请、审批管理；随时显示职位空缺信息，针对不同的职位空缺，提供基本信息。</a:t>
            </a:r>
          </a:p>
        </p:txBody>
      </p:sp>
      <p:sp>
        <p:nvSpPr>
          <p:cNvPr id="72744" name="Rectangle 40"/>
          <p:cNvSpPr>
            <a:spLocks noChangeArrowheads="1"/>
          </p:cNvSpPr>
          <p:nvPr/>
        </p:nvSpPr>
        <p:spPr bwMode="auto">
          <a:xfrm>
            <a:off x="8447044" y="1728777"/>
            <a:ext cx="1899193" cy="396541"/>
          </a:xfrm>
          <a:prstGeom prst="rect">
            <a:avLst/>
          </a:prstGeom>
          <a:solidFill>
            <a:schemeClr val="accent6"/>
          </a:solidFill>
          <a:ln>
            <a:noFill/>
          </a:ln>
          <a:effectLst>
            <a:outerShdw dist="35921" dir="2700000" algn="ctr" rotWithShape="0">
              <a:schemeClr val="bg2"/>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2745" name="Text Box 41"/>
          <p:cNvSpPr txBox="1">
            <a:spLocks noChangeArrowheads="1"/>
          </p:cNvSpPr>
          <p:nvPr/>
        </p:nvSpPr>
        <p:spPr bwMode="auto">
          <a:xfrm>
            <a:off x="8584424" y="1805461"/>
            <a:ext cx="1624432" cy="246221"/>
          </a:xfrm>
          <a:prstGeom prst="rect">
            <a:avLst/>
          </a:prstGeom>
          <a:solidFill>
            <a:schemeClr val="accent6"/>
          </a:solidFill>
          <a:ln>
            <a:noFill/>
          </a:ln>
          <a:effectLs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lt"/>
                <a:ea typeface="+mn-ea"/>
              </a:rPr>
              <a:t>招聘管理</a:t>
            </a:r>
          </a:p>
        </p:txBody>
      </p:sp>
      <p:sp>
        <p:nvSpPr>
          <p:cNvPr id="72746" name="Rectangle 42"/>
          <p:cNvSpPr>
            <a:spLocks noChangeArrowheads="1"/>
          </p:cNvSpPr>
          <p:nvPr/>
        </p:nvSpPr>
        <p:spPr bwMode="auto">
          <a:xfrm>
            <a:off x="8447044" y="2276880"/>
            <a:ext cx="1899193" cy="1723548"/>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pic>
        <p:nvPicPr>
          <p:cNvPr id="43" name="Picture 5"/>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4" name="圆角矩形 43"/>
          <p:cNvSpPr/>
          <p:nvPr/>
        </p:nvSpPr>
        <p:spPr bwMode="auto">
          <a:xfrm>
            <a:off x="9992551" y="1070265"/>
            <a:ext cx="106677" cy="729275"/>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Tree>
    <p:extLst>
      <p:ext uri="{BB962C8B-B14F-4D97-AF65-F5344CB8AC3E}">
        <p14:creationId xmlns:p14="http://schemas.microsoft.com/office/powerpoint/2010/main" val="3555896802"/>
      </p:ext>
    </p:extLst>
  </p:cSld>
  <p:clrMapOvr>
    <a:masterClrMapping/>
  </p:clrMapOvr>
  <p:transition>
    <p:split orient="vert"/>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3731" name="Picture 3" descr="RY_circle001"/>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99469" y="1659816"/>
            <a:ext cx="2091085" cy="1831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2" name="Picture 4" descr="LB_circle001"/>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32133" y="1640086"/>
            <a:ext cx="2018515" cy="1821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3" name="Picture 5" descr="O_chevron001"/>
          <p:cNvPicPr>
            <a:picLocks noChangeAspect="1" noChangeArrowheads="1"/>
          </p:cNvPicPr>
          <p:nvPr/>
        </p:nvPicPr>
        <p:blipFill>
          <a:blip r:embed="rId4">
            <a:lum bright="6000" contrast="42000"/>
            <a:grayscl/>
            <a:extLst>
              <a:ext uri="{28A0092B-C50C-407E-A947-70E740481C1C}">
                <a14:useLocalDpi xmlns:a14="http://schemas.microsoft.com/office/drawing/2010/main" val="0"/>
              </a:ext>
            </a:extLst>
          </a:blip>
          <a:stretch>
            <a:fillRect/>
          </a:stretch>
        </p:blipFill>
        <p:spPr bwMode="auto">
          <a:xfrm>
            <a:off x="3282280" y="2448641"/>
            <a:ext cx="532814" cy="546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4" name="Picture 6" descr="O_chevron001"/>
          <p:cNvPicPr>
            <a:picLocks noChangeAspect="1" noChangeArrowheads="1"/>
          </p:cNvPicPr>
          <p:nvPr/>
        </p:nvPicPr>
        <p:blipFill>
          <a:blip r:embed="rId4">
            <a:lum bright="6000" contrast="42000"/>
            <a:grayscl/>
            <a:extLst>
              <a:ext uri="{28A0092B-C50C-407E-A947-70E740481C1C}">
                <a14:useLocalDpi xmlns:a14="http://schemas.microsoft.com/office/drawing/2010/main" val="0"/>
              </a:ext>
            </a:extLst>
          </a:blip>
          <a:stretch>
            <a:fillRect/>
          </a:stretch>
        </p:blipFill>
        <p:spPr bwMode="auto">
          <a:xfrm>
            <a:off x="6750209" y="2364627"/>
            <a:ext cx="534670" cy="546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5" name="Picture 7" descr="YG_circle001"/>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285293" y="1668010"/>
            <a:ext cx="2052269" cy="1855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36" name="Text Box 8"/>
          <p:cNvSpPr txBox="1">
            <a:spLocks noChangeArrowheads="1"/>
          </p:cNvSpPr>
          <p:nvPr/>
        </p:nvSpPr>
        <p:spPr bwMode="gray">
          <a:xfrm>
            <a:off x="882763" y="2170526"/>
            <a:ext cx="1652278" cy="84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tx1"/>
                  </a:outerShdw>
                </a:effectLst>
              </a14:hiddenEffects>
            </a:ext>
          </a:extLst>
        </p:spPr>
        <p:txBody>
          <a:bodyPr lIns="104306" tIns="52153" rIns="104306" bIns="52153">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en-US" altLang="zh-CN" sz="1600" b="1">
                <a:latin typeface="+mn-lt"/>
                <a:ea typeface="+mn-ea"/>
              </a:rPr>
              <a:t>1</a:t>
            </a:r>
            <a:r>
              <a:rPr lang="zh-CN" altLang="en-US" sz="1600" b="1">
                <a:latin typeface="+mn-lt"/>
                <a:ea typeface="+mn-ea"/>
              </a:rPr>
              <a:t>、</a:t>
            </a:r>
            <a:r>
              <a:rPr kumimoji="1" lang="zh-CN" altLang="en-US" sz="1600" b="1">
                <a:latin typeface="+mn-lt"/>
                <a:ea typeface="+mn-ea"/>
              </a:rPr>
              <a:t>建立人力资源信息数据库，提高工作效率</a:t>
            </a:r>
          </a:p>
        </p:txBody>
      </p:sp>
      <p:sp>
        <p:nvSpPr>
          <p:cNvPr id="73737" name="Text Box 9"/>
          <p:cNvSpPr txBox="1">
            <a:spLocks noChangeArrowheads="1"/>
          </p:cNvSpPr>
          <p:nvPr/>
        </p:nvSpPr>
        <p:spPr bwMode="gray">
          <a:xfrm>
            <a:off x="4555581" y="2144448"/>
            <a:ext cx="1517261" cy="1090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tx1"/>
                  </a:outerShdw>
                </a:effectLst>
              </a14:hiddenEffects>
            </a:ext>
          </a:extLst>
        </p:spPr>
        <p:txBody>
          <a:bodyPr lIns="104306" tIns="52153" rIns="104306" bIns="52153">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nSpc>
                <a:spcPct val="100000"/>
              </a:lnSpc>
              <a:spcBef>
                <a:spcPct val="0"/>
              </a:spcBef>
              <a:buClrTx/>
              <a:buSzTx/>
              <a:buFontTx/>
              <a:buNone/>
            </a:pPr>
            <a:r>
              <a:rPr kumimoji="1" lang="en-US" altLang="zh-CN" sz="1600" b="1">
                <a:latin typeface="+mn-lt"/>
                <a:ea typeface="+mn-ea"/>
              </a:rPr>
              <a:t>2</a:t>
            </a:r>
            <a:r>
              <a:rPr kumimoji="1" lang="zh-CN" altLang="en-US" sz="1600" b="1">
                <a:latin typeface="+mn-lt"/>
                <a:ea typeface="+mn-ea"/>
              </a:rPr>
              <a:t>、运用职能系统，提升集团人力资源管控水平</a:t>
            </a:r>
          </a:p>
        </p:txBody>
      </p:sp>
      <p:sp>
        <p:nvSpPr>
          <p:cNvPr id="73738" name="Text Box 10"/>
          <p:cNvSpPr txBox="1">
            <a:spLocks noChangeArrowheads="1"/>
          </p:cNvSpPr>
          <p:nvPr/>
        </p:nvSpPr>
        <p:spPr bwMode="gray">
          <a:xfrm>
            <a:off x="7873388" y="2263111"/>
            <a:ext cx="1657848" cy="597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tx1"/>
                  </a:outerShdw>
                </a:effectLst>
              </a14:hiddenEffects>
            </a:ext>
          </a:extLst>
        </p:spPr>
        <p:txBody>
          <a:bodyPr lIns="104306" tIns="52153" rIns="104306" bIns="52153">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en-US" altLang="zh-CN" sz="1600" b="1">
                <a:latin typeface="+mn-lt"/>
                <a:ea typeface="+mn-ea"/>
              </a:rPr>
              <a:t>3</a:t>
            </a:r>
            <a:r>
              <a:rPr lang="zh-CN" altLang="en-US" sz="1600" b="1">
                <a:latin typeface="+mn-lt"/>
                <a:ea typeface="+mn-ea"/>
              </a:rPr>
              <a:t>、战略性人力资源开发</a:t>
            </a:r>
          </a:p>
        </p:txBody>
      </p:sp>
      <p:sp>
        <p:nvSpPr>
          <p:cNvPr id="2433035" name="Rectangle 11"/>
          <p:cNvSpPr>
            <a:spLocks noChangeArrowheads="1"/>
          </p:cNvSpPr>
          <p:nvPr/>
        </p:nvSpPr>
        <p:spPr bwMode="black">
          <a:xfrm>
            <a:off x="438808" y="3698350"/>
            <a:ext cx="2909631" cy="3059980"/>
          </a:xfrm>
          <a:prstGeom prst="rect">
            <a:avLst/>
          </a:prstGeom>
          <a:noFill/>
          <a:ln>
            <a:noFill/>
          </a:ln>
          <a:effectLst/>
          <a:extLst>
            <a:ext uri="{909E8E84-426E-40DD-AFC4-6F175D3DCCD1}">
              <a14:hiddenFill xmlns:a14="http://schemas.microsoft.com/office/drawing/2010/main">
                <a:gradFill rotWithShape="1">
                  <a:gsLst>
                    <a:gs pos="0">
                      <a:schemeClr val="accent1"/>
                    </a:gs>
                    <a:gs pos="50000">
                      <a:schemeClr val="bg1"/>
                    </a:gs>
                    <a:gs pos="100000">
                      <a:schemeClr val="accent1"/>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4306" tIns="52153" rIns="104306" bIns="52153">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eaLnBrk="0" hangingPunct="0">
              <a:spcBef>
                <a:spcPct val="0"/>
              </a:spcBef>
              <a:buClr>
                <a:schemeClr val="accent6"/>
              </a:buClr>
              <a:buSzTx/>
              <a:buFont typeface="Wingdings" pitchFamily="2" charset="2"/>
              <a:buChar char="Ø"/>
              <a:defRPr/>
            </a:pPr>
            <a:r>
              <a:rPr lang="zh-CN" altLang="en-US">
                <a:latin typeface="+mn-lt"/>
                <a:ea typeface="+mn-ea"/>
              </a:rPr>
              <a:t>利用</a:t>
            </a:r>
            <a:r>
              <a:rPr lang="en-US" altLang="zh-CN">
                <a:latin typeface="+mn-lt"/>
                <a:ea typeface="+mn-ea"/>
              </a:rPr>
              <a:t>HR</a:t>
            </a:r>
            <a:r>
              <a:rPr lang="zh-CN" altLang="en-US">
                <a:latin typeface="+mn-lt"/>
                <a:ea typeface="+mn-ea"/>
              </a:rPr>
              <a:t>系统，可以构建起集团与子公司都能够访问的人力资源信息数据库，</a:t>
            </a:r>
          </a:p>
          <a:p>
            <a:pPr marL="285750" indent="-285750" algn="l" eaLnBrk="0" hangingPunct="0">
              <a:spcBef>
                <a:spcPct val="0"/>
              </a:spcBef>
              <a:buClr>
                <a:schemeClr val="accent6"/>
              </a:buClr>
              <a:buSzTx/>
              <a:buFont typeface="Wingdings" pitchFamily="2" charset="2"/>
              <a:buChar char="Ø"/>
              <a:defRPr/>
            </a:pPr>
            <a:r>
              <a:rPr lang="zh-CN" altLang="en-US">
                <a:latin typeface="+mn-lt"/>
                <a:ea typeface="+mn-ea"/>
              </a:rPr>
              <a:t>对人员的基本信息进行全方位、深层次、多角度的查询与分析，使集团总部能够更加准确地掌控整个集团的人力资源状况和人力资本的分配、使用情况；</a:t>
            </a:r>
          </a:p>
          <a:p>
            <a:pPr marL="285750" indent="-285750" algn="l" eaLnBrk="0" hangingPunct="0">
              <a:spcBef>
                <a:spcPct val="0"/>
              </a:spcBef>
              <a:buClr>
                <a:schemeClr val="accent6"/>
              </a:buClr>
              <a:buSzTx/>
              <a:buFont typeface="Wingdings" pitchFamily="2" charset="2"/>
              <a:buChar char="Ø"/>
              <a:defRPr/>
            </a:pPr>
            <a:r>
              <a:rPr lang="zh-CN" altLang="en-US">
                <a:latin typeface="+mn-lt"/>
                <a:ea typeface="+mn-ea"/>
              </a:rPr>
              <a:t>从行政事务管理、组织机构管理、薪酬福利管理入手，提高人力资源的工作效率；</a:t>
            </a:r>
          </a:p>
        </p:txBody>
      </p:sp>
      <p:sp>
        <p:nvSpPr>
          <p:cNvPr id="2433036" name="Rectangle 12"/>
          <p:cNvSpPr>
            <a:spLocks noChangeArrowheads="1"/>
          </p:cNvSpPr>
          <p:nvPr/>
        </p:nvSpPr>
        <p:spPr bwMode="black">
          <a:xfrm>
            <a:off x="3829946" y="3612585"/>
            <a:ext cx="3200594" cy="3552422"/>
          </a:xfrm>
          <a:prstGeom prst="rect">
            <a:avLst/>
          </a:prstGeom>
          <a:noFill/>
          <a:ln>
            <a:noFill/>
          </a:ln>
          <a:effectLst/>
          <a:extLst>
            <a:ext uri="{909E8E84-426E-40DD-AFC4-6F175D3DCCD1}">
              <a14:hiddenFill xmlns:a14="http://schemas.microsoft.com/office/drawing/2010/main">
                <a:gradFill rotWithShape="1">
                  <a:gsLst>
                    <a:gs pos="0">
                      <a:schemeClr val="accent1"/>
                    </a:gs>
                    <a:gs pos="50000">
                      <a:schemeClr val="bg1"/>
                    </a:gs>
                    <a:gs pos="100000">
                      <a:schemeClr val="accent1"/>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4306" tIns="52153" rIns="104306" bIns="52153">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eaLnBrk="0" hangingPunct="0">
              <a:spcBef>
                <a:spcPct val="0"/>
              </a:spcBef>
              <a:buClr>
                <a:schemeClr val="accent6"/>
              </a:buClr>
              <a:buSzTx/>
              <a:buFont typeface="Wingdings" pitchFamily="2" charset="2"/>
              <a:buChar char="Ø"/>
              <a:defRPr/>
            </a:pPr>
            <a:r>
              <a:rPr lang="zh-CN" altLang="en-US">
                <a:latin typeface="+mn-lt"/>
                <a:ea typeface="+mn-ea"/>
              </a:rPr>
              <a:t>职能系统主要包括招聘系统、培训系统、绩效考核系统等。 </a:t>
            </a:r>
          </a:p>
          <a:p>
            <a:pPr marL="285750" indent="-285750" algn="l" eaLnBrk="0" hangingPunct="0">
              <a:spcBef>
                <a:spcPct val="0"/>
              </a:spcBef>
              <a:buClr>
                <a:schemeClr val="accent6"/>
              </a:buClr>
              <a:buSzTx/>
              <a:buFont typeface="Wingdings" pitchFamily="2" charset="2"/>
              <a:buChar char="Ø"/>
              <a:defRPr/>
            </a:pPr>
            <a:r>
              <a:rPr lang="zh-CN" altLang="en-US">
                <a:latin typeface="+mn-lt"/>
                <a:ea typeface="+mn-ea"/>
              </a:rPr>
              <a:t>系统支持平衡记分卡、</a:t>
            </a:r>
            <a:r>
              <a:rPr lang="en-US" altLang="zh-CN">
                <a:latin typeface="+mn-lt"/>
                <a:ea typeface="+mn-ea"/>
              </a:rPr>
              <a:t>360</a:t>
            </a:r>
            <a:r>
              <a:rPr lang="zh-CN" altLang="en-US">
                <a:latin typeface="+mn-lt"/>
                <a:ea typeface="+mn-ea"/>
              </a:rPr>
              <a:t>度考核等诸多考核方式</a:t>
            </a:r>
          </a:p>
          <a:p>
            <a:pPr marL="285750" indent="-285750" algn="l" eaLnBrk="0" hangingPunct="0">
              <a:spcBef>
                <a:spcPct val="0"/>
              </a:spcBef>
              <a:buClr>
                <a:schemeClr val="accent6"/>
              </a:buClr>
              <a:buSzTx/>
              <a:buFont typeface="Wingdings" pitchFamily="2" charset="2"/>
              <a:buChar char="Ø"/>
              <a:defRPr/>
            </a:pPr>
            <a:r>
              <a:rPr lang="zh-CN" altLang="en-US">
                <a:latin typeface="+mn-lt"/>
                <a:ea typeface="+mn-ea"/>
              </a:rPr>
              <a:t>招聘系统可以有效建立集团人才库，形成内部人才市场。</a:t>
            </a:r>
          </a:p>
          <a:p>
            <a:pPr marL="285750" indent="-285750" algn="l" eaLnBrk="0" hangingPunct="0">
              <a:spcBef>
                <a:spcPct val="0"/>
              </a:spcBef>
              <a:buClr>
                <a:schemeClr val="accent6"/>
              </a:buClr>
              <a:buSzTx/>
              <a:buFont typeface="Wingdings" pitchFamily="2" charset="2"/>
              <a:buChar char="Ø"/>
              <a:defRPr/>
            </a:pPr>
            <a:r>
              <a:rPr lang="zh-CN" altLang="en-US">
                <a:latin typeface="+mn-lt"/>
                <a:ea typeface="+mn-ea"/>
              </a:rPr>
              <a:t>利用培训系统，可以由集团统筹规划一个开放式的培训平台，整合培训资源，实现培训资源在全集团范围内的共享。</a:t>
            </a:r>
          </a:p>
          <a:p>
            <a:pPr marL="285750" indent="-285750" algn="l" eaLnBrk="0" hangingPunct="0">
              <a:spcBef>
                <a:spcPct val="0"/>
              </a:spcBef>
              <a:buClr>
                <a:schemeClr val="accent6"/>
              </a:buClr>
              <a:buSzTx/>
              <a:buFont typeface="Wingdings" pitchFamily="2" charset="2"/>
              <a:buChar char="Ø"/>
              <a:defRPr/>
            </a:pPr>
            <a:r>
              <a:rPr lang="zh-CN" altLang="en-US">
                <a:latin typeface="+mn-lt"/>
                <a:ea typeface="+mn-ea"/>
              </a:rPr>
              <a:t>从招聘管理、绩效管理、培训管理三个方面规范人力资源管理的业务流程；</a:t>
            </a:r>
          </a:p>
          <a:p>
            <a:pPr marL="285750" indent="-285750" algn="l" eaLnBrk="0" hangingPunct="0">
              <a:spcBef>
                <a:spcPct val="0"/>
              </a:spcBef>
              <a:buClr>
                <a:schemeClr val="accent6"/>
              </a:buClr>
              <a:buSzTx/>
              <a:buFont typeface="Wingdings" pitchFamily="2" charset="2"/>
              <a:buChar char="Ø"/>
              <a:defRPr/>
            </a:pPr>
            <a:endParaRPr lang="en-US" altLang="zh-CN">
              <a:latin typeface="+mn-lt"/>
              <a:ea typeface="+mn-ea"/>
            </a:endParaRPr>
          </a:p>
        </p:txBody>
      </p:sp>
      <p:sp>
        <p:nvSpPr>
          <p:cNvPr id="2433037" name="Rectangle 13"/>
          <p:cNvSpPr>
            <a:spLocks noChangeArrowheads="1"/>
          </p:cNvSpPr>
          <p:nvPr/>
        </p:nvSpPr>
        <p:spPr bwMode="black">
          <a:xfrm>
            <a:off x="7477218" y="3612586"/>
            <a:ext cx="2645119" cy="1828873"/>
          </a:xfrm>
          <a:prstGeom prst="rect">
            <a:avLst/>
          </a:prstGeom>
          <a:noFill/>
          <a:ln>
            <a:noFill/>
          </a:ln>
          <a:effectLst/>
          <a:extLst>
            <a:ext uri="{909E8E84-426E-40DD-AFC4-6F175D3DCCD1}">
              <a14:hiddenFill xmlns:a14="http://schemas.microsoft.com/office/drawing/2010/main">
                <a:gradFill rotWithShape="1">
                  <a:gsLst>
                    <a:gs pos="0">
                      <a:schemeClr val="accent1"/>
                    </a:gs>
                    <a:gs pos="50000">
                      <a:schemeClr val="bg1"/>
                    </a:gs>
                    <a:gs pos="100000">
                      <a:schemeClr val="accent1"/>
                    </a:gs>
                  </a:gsLst>
                  <a:lin ang="5400000" scaled="1"/>
                </a:gra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4306" tIns="52153" rIns="104306" bIns="52153">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eaLnBrk="0" hangingPunct="0">
              <a:spcBef>
                <a:spcPct val="0"/>
              </a:spcBef>
              <a:buClr>
                <a:schemeClr val="accent6"/>
              </a:buClr>
              <a:buSzTx/>
              <a:buFont typeface="Wingdings" pitchFamily="2" charset="2"/>
              <a:buChar char="Ø"/>
              <a:defRPr/>
            </a:pPr>
            <a:r>
              <a:rPr lang="zh-CN" altLang="en-US">
                <a:latin typeface="+mn-lt"/>
                <a:ea typeface="+mn-ea"/>
              </a:rPr>
              <a:t>从员工职业生涯规划、人力资源成本评估、人力资源战略决策等几个方面入手开展战略性人力资源开发。</a:t>
            </a:r>
          </a:p>
          <a:p>
            <a:pPr marL="285750" indent="-285750" algn="l" eaLnBrk="0" hangingPunct="0">
              <a:spcBef>
                <a:spcPct val="0"/>
              </a:spcBef>
              <a:buClr>
                <a:schemeClr val="accent6"/>
              </a:buClr>
              <a:buSzTx/>
              <a:buFont typeface="Wingdings" pitchFamily="2" charset="2"/>
              <a:buChar char="Ø"/>
              <a:defRPr/>
            </a:pPr>
            <a:endParaRPr lang="zh-CN" altLang="en-US">
              <a:latin typeface="+mn-lt"/>
              <a:ea typeface="+mn-ea"/>
            </a:endParaRPr>
          </a:p>
          <a:p>
            <a:pPr marL="285750" indent="-285750" algn="l" eaLnBrk="0" hangingPunct="0">
              <a:spcBef>
                <a:spcPct val="0"/>
              </a:spcBef>
              <a:buClr>
                <a:schemeClr val="accent6"/>
              </a:buClr>
              <a:buSzTx/>
              <a:buFont typeface="Wingdings" pitchFamily="2" charset="2"/>
              <a:buChar char="Ø"/>
              <a:defRPr/>
            </a:pPr>
            <a:r>
              <a:rPr lang="zh-CN" altLang="en-US">
                <a:latin typeface="+mn-lt"/>
                <a:ea typeface="+mn-ea"/>
              </a:rPr>
              <a:t>可以通过人力资源信息平台的决策分析功能来实现。</a:t>
            </a:r>
          </a:p>
        </p:txBody>
      </p:sp>
      <p:pic>
        <p:nvPicPr>
          <p:cNvPr id="14" name="Picture 5"/>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圆角矩形 14"/>
          <p:cNvSpPr/>
          <p:nvPr/>
        </p:nvSpPr>
        <p:spPr bwMode="auto">
          <a:xfrm>
            <a:off x="9992551" y="1070265"/>
            <a:ext cx="106677" cy="729275"/>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2" name="标题 1"/>
          <p:cNvSpPr>
            <a:spLocks noGrp="1"/>
          </p:cNvSpPr>
          <p:nvPr>
            <p:ph type="title"/>
          </p:nvPr>
        </p:nvSpPr>
        <p:spPr/>
        <p:txBody>
          <a:bodyPr/>
          <a:lstStyle/>
          <a:p>
            <a:r>
              <a:rPr lang="en-US" altLang="zh-CN" smtClean="0">
                <a:cs typeface="Arial"/>
              </a:rPr>
              <a:t>E-2</a:t>
            </a:r>
            <a:r>
              <a:rPr lang="zh-CN" altLang="en-US" smtClean="0">
                <a:cs typeface="Arial"/>
              </a:rPr>
              <a:t>、整个人力资源</a:t>
            </a:r>
            <a:r>
              <a:rPr lang="zh-CN" altLang="en-US">
                <a:cs typeface="Arial"/>
              </a:rPr>
              <a:t>管理系统</a:t>
            </a:r>
            <a:r>
              <a:rPr lang="zh-CN" altLang="en-US" smtClean="0">
                <a:cs typeface="Arial"/>
              </a:rPr>
              <a:t>建设主要分</a:t>
            </a:r>
            <a:r>
              <a:rPr lang="zh-CN" altLang="en-US">
                <a:cs typeface="Arial"/>
              </a:rPr>
              <a:t>三</a:t>
            </a:r>
            <a:r>
              <a:rPr lang="zh-CN" altLang="en-US" smtClean="0">
                <a:cs typeface="Arial"/>
              </a:rPr>
              <a:t>步进行</a:t>
            </a:r>
            <a:endParaRPr lang="zh-CN" altLang="en-US"/>
          </a:p>
        </p:txBody>
      </p:sp>
    </p:spTree>
    <p:extLst>
      <p:ext uri="{BB962C8B-B14F-4D97-AF65-F5344CB8AC3E}">
        <p14:creationId xmlns:p14="http://schemas.microsoft.com/office/powerpoint/2010/main" val="2595725082"/>
      </p:ext>
    </p:extLst>
  </p:cSld>
  <p:clrMapOvr>
    <a:masterClrMapping/>
  </p:clrMapOvr>
  <p:transition>
    <p:split orient="vert"/>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683" name="Rectangle 3"/>
          <p:cNvSpPr>
            <a:spLocks noChangeArrowheads="1"/>
          </p:cNvSpPr>
          <p:nvPr/>
        </p:nvSpPr>
        <p:spPr bwMode="auto">
          <a:xfrm>
            <a:off x="378725" y="2844527"/>
            <a:ext cx="2899842" cy="772749"/>
          </a:xfrm>
          <a:prstGeom prst="rect">
            <a:avLst/>
          </a:prstGeom>
          <a:solidFill>
            <a:schemeClr val="accent6"/>
          </a:solidFill>
          <a:ln>
            <a:noFill/>
          </a:ln>
          <a:effectLst>
            <a:outerShdw dist="35921" dir="2700000" algn="ctr" rotWithShape="0">
              <a:schemeClr val="bg2"/>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1684" name="Rectangle 4"/>
          <p:cNvSpPr>
            <a:spLocks noChangeArrowheads="1"/>
          </p:cNvSpPr>
          <p:nvPr/>
        </p:nvSpPr>
        <p:spPr bwMode="auto">
          <a:xfrm>
            <a:off x="378725" y="3721199"/>
            <a:ext cx="2899842" cy="568001"/>
          </a:xfrm>
          <a:prstGeom prst="rect">
            <a:avLst/>
          </a:prstGeom>
          <a:solidFill>
            <a:schemeClr val="accent6"/>
          </a:solidFill>
          <a:ln>
            <a:noFill/>
          </a:ln>
          <a:effectLst>
            <a:outerShdw dist="35921" dir="2700000" algn="ctr" rotWithShape="0">
              <a:schemeClr val="bg2"/>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1685" name="Rectangle 5"/>
          <p:cNvSpPr>
            <a:spLocks noChangeArrowheads="1"/>
          </p:cNvSpPr>
          <p:nvPr/>
        </p:nvSpPr>
        <p:spPr bwMode="auto">
          <a:xfrm>
            <a:off x="378725" y="4429781"/>
            <a:ext cx="2899842" cy="922747"/>
          </a:xfrm>
          <a:prstGeom prst="rect">
            <a:avLst/>
          </a:prstGeom>
          <a:solidFill>
            <a:schemeClr val="accent6"/>
          </a:solidFill>
          <a:ln>
            <a:noFill/>
          </a:ln>
          <a:effectLst>
            <a:outerShdw dist="35921" dir="2700000" algn="ctr" rotWithShape="0">
              <a:schemeClr val="bg2"/>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1686" name="Rectangle 6"/>
          <p:cNvSpPr>
            <a:spLocks noChangeArrowheads="1"/>
          </p:cNvSpPr>
          <p:nvPr/>
        </p:nvSpPr>
        <p:spPr bwMode="auto">
          <a:xfrm>
            <a:off x="378725" y="5522895"/>
            <a:ext cx="2899842" cy="849773"/>
          </a:xfrm>
          <a:prstGeom prst="rect">
            <a:avLst/>
          </a:prstGeom>
          <a:solidFill>
            <a:schemeClr val="accent6"/>
          </a:solidFill>
          <a:ln>
            <a:noFill/>
          </a:ln>
          <a:effectLst>
            <a:outerShdw dist="35921" dir="2700000" algn="ctr" rotWithShape="0">
              <a:schemeClr val="bg2"/>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sz="1800">
              <a:latin typeface="+mn-lt"/>
              <a:ea typeface="+mn-ea"/>
            </a:endParaRPr>
          </a:p>
        </p:txBody>
      </p:sp>
      <p:sp>
        <p:nvSpPr>
          <p:cNvPr id="71687" name="Rectangle 7"/>
          <p:cNvSpPr>
            <a:spLocks noChangeArrowheads="1"/>
          </p:cNvSpPr>
          <p:nvPr/>
        </p:nvSpPr>
        <p:spPr bwMode="auto">
          <a:xfrm>
            <a:off x="378725" y="6444927"/>
            <a:ext cx="2899842" cy="702499"/>
          </a:xfrm>
          <a:prstGeom prst="rect">
            <a:avLst/>
          </a:prstGeom>
          <a:solidFill>
            <a:schemeClr val="accent6"/>
          </a:solidFill>
          <a:ln>
            <a:noFill/>
          </a:ln>
          <a:effectLst>
            <a:outerShdw dist="35921" dir="2700000" algn="ctr" rotWithShape="0">
              <a:schemeClr val="bg2"/>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1688" name="Rectangle 8"/>
          <p:cNvSpPr>
            <a:spLocks noChangeArrowheads="1"/>
          </p:cNvSpPr>
          <p:nvPr/>
        </p:nvSpPr>
        <p:spPr bwMode="auto">
          <a:xfrm>
            <a:off x="3410378" y="2844527"/>
            <a:ext cx="6651814" cy="772749"/>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1689" name="Text Box 9"/>
          <p:cNvSpPr txBox="1">
            <a:spLocks noChangeArrowheads="1"/>
          </p:cNvSpPr>
          <p:nvPr/>
        </p:nvSpPr>
        <p:spPr bwMode="auto">
          <a:xfrm>
            <a:off x="534670" y="2894049"/>
            <a:ext cx="2491414" cy="4924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l">
              <a:lnSpc>
                <a:spcPct val="100000"/>
              </a:lnSpc>
              <a:spcBef>
                <a:spcPct val="0"/>
              </a:spcBef>
              <a:buClrTx/>
              <a:buSzTx/>
              <a:buFontTx/>
              <a:buNone/>
            </a:pPr>
            <a:r>
              <a:rPr lang="en-US" altLang="zh-CN" sz="1600" b="1">
                <a:solidFill>
                  <a:schemeClr val="bg1"/>
                </a:solidFill>
                <a:latin typeface="+mn-lt"/>
                <a:ea typeface="+mn-ea"/>
              </a:rPr>
              <a:t>2</a:t>
            </a:r>
            <a:r>
              <a:rPr lang="zh-CN" altLang="en-US" sz="1600" b="1">
                <a:solidFill>
                  <a:schemeClr val="bg1"/>
                </a:solidFill>
                <a:latin typeface="+mn-lt"/>
                <a:ea typeface="+mn-ea"/>
              </a:rPr>
              <a:t>、规范流程，业务处理不断优化</a:t>
            </a:r>
          </a:p>
        </p:txBody>
      </p:sp>
      <p:sp>
        <p:nvSpPr>
          <p:cNvPr id="71690" name="Rectangle 10"/>
          <p:cNvSpPr>
            <a:spLocks noChangeArrowheads="1"/>
          </p:cNvSpPr>
          <p:nvPr/>
        </p:nvSpPr>
        <p:spPr bwMode="auto">
          <a:xfrm>
            <a:off x="3334262" y="2908610"/>
            <a:ext cx="6627680"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Ø"/>
              <a:tabLst>
                <a:tab pos="9720703" algn="r"/>
              </a:tabLst>
            </a:pPr>
            <a:r>
              <a:rPr lang="zh-CN" altLang="de-DE" sz="1400">
                <a:latin typeface="+mn-lt"/>
              </a:rPr>
              <a:t>通过工作流软件平台实现人事事务的信息化处理，贯彻集团精细化管理理念，规范集团企业人事业务流程，全面提升工作效率。通过应用公共网络</a:t>
            </a:r>
            <a:r>
              <a:rPr lang="de-DE" altLang="zh-CN" sz="1400">
                <a:latin typeface="+mn-lt"/>
              </a:rPr>
              <a:t>HR</a:t>
            </a:r>
            <a:r>
              <a:rPr lang="zh-CN" altLang="de-DE" sz="1400">
                <a:latin typeface="+mn-lt"/>
              </a:rPr>
              <a:t>平台使沟通效率大大提高，为集团企业实现规范，高效的员工治理。</a:t>
            </a:r>
          </a:p>
        </p:txBody>
      </p:sp>
      <p:sp>
        <p:nvSpPr>
          <p:cNvPr id="71691" name="Rectangle 11"/>
          <p:cNvSpPr>
            <a:spLocks noChangeArrowheads="1"/>
          </p:cNvSpPr>
          <p:nvPr/>
        </p:nvSpPr>
        <p:spPr bwMode="auto">
          <a:xfrm>
            <a:off x="3410378" y="3708623"/>
            <a:ext cx="6651814" cy="580577"/>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1692" name="Text Box 12"/>
          <p:cNvSpPr txBox="1">
            <a:spLocks noChangeArrowheads="1"/>
          </p:cNvSpPr>
          <p:nvPr/>
        </p:nvSpPr>
        <p:spPr bwMode="auto">
          <a:xfrm>
            <a:off x="534670" y="3721199"/>
            <a:ext cx="2491414" cy="4924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l">
              <a:lnSpc>
                <a:spcPct val="100000"/>
              </a:lnSpc>
              <a:spcBef>
                <a:spcPct val="0"/>
              </a:spcBef>
              <a:buClrTx/>
              <a:buSzTx/>
              <a:buFontTx/>
              <a:buNone/>
            </a:pPr>
            <a:r>
              <a:rPr lang="en-US" altLang="zh-CN" sz="1600" b="1">
                <a:solidFill>
                  <a:schemeClr val="bg1"/>
                </a:solidFill>
                <a:latin typeface="+mn-lt"/>
                <a:ea typeface="+mn-ea"/>
              </a:rPr>
              <a:t>3</a:t>
            </a:r>
            <a:r>
              <a:rPr lang="zh-CN" altLang="en-US" sz="1600" b="1">
                <a:solidFill>
                  <a:schemeClr val="bg1"/>
                </a:solidFill>
                <a:latin typeface="+mn-lt"/>
                <a:ea typeface="+mn-ea"/>
              </a:rPr>
              <a:t>、信息透明，加强了集团管控力度</a:t>
            </a:r>
          </a:p>
        </p:txBody>
      </p:sp>
      <p:sp>
        <p:nvSpPr>
          <p:cNvPr id="71693" name="Rectangle 13"/>
          <p:cNvSpPr>
            <a:spLocks noChangeArrowheads="1"/>
          </p:cNvSpPr>
          <p:nvPr/>
        </p:nvSpPr>
        <p:spPr bwMode="auto">
          <a:xfrm>
            <a:off x="3334262" y="3785218"/>
            <a:ext cx="6627680" cy="430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Ø"/>
              <a:tabLst>
                <a:tab pos="9720703" algn="r"/>
              </a:tabLst>
            </a:pPr>
            <a:r>
              <a:rPr lang="zh-CN" altLang="de-DE" sz="1400">
                <a:latin typeface="+mn-lt"/>
              </a:rPr>
              <a:t>从数据分散屏蔽管理转变为信息集中共享管理的模式，使全集团所有人事信息透明化，避免下属机构黑箱操作，强化了集团管控力度。</a:t>
            </a:r>
          </a:p>
        </p:txBody>
      </p:sp>
      <p:sp>
        <p:nvSpPr>
          <p:cNvPr id="71694" name="Rectangle 14"/>
          <p:cNvSpPr>
            <a:spLocks noChangeArrowheads="1"/>
          </p:cNvSpPr>
          <p:nvPr/>
        </p:nvSpPr>
        <p:spPr bwMode="auto">
          <a:xfrm>
            <a:off x="3410378" y="4429781"/>
            <a:ext cx="6651814" cy="935026"/>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1695" name="Text Box 15"/>
          <p:cNvSpPr txBox="1">
            <a:spLocks noChangeArrowheads="1"/>
          </p:cNvSpPr>
          <p:nvPr/>
        </p:nvSpPr>
        <p:spPr bwMode="auto">
          <a:xfrm>
            <a:off x="534670" y="4640841"/>
            <a:ext cx="2491414" cy="4924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l">
              <a:lnSpc>
                <a:spcPct val="100000"/>
              </a:lnSpc>
              <a:spcBef>
                <a:spcPct val="0"/>
              </a:spcBef>
              <a:buClrTx/>
              <a:buSzTx/>
              <a:buFontTx/>
              <a:buNone/>
            </a:pPr>
            <a:r>
              <a:rPr lang="en-US" altLang="zh-CN" sz="1600" b="1">
                <a:solidFill>
                  <a:schemeClr val="bg1"/>
                </a:solidFill>
                <a:latin typeface="+mn-lt"/>
                <a:ea typeface="+mn-ea"/>
              </a:rPr>
              <a:t>4</a:t>
            </a:r>
            <a:r>
              <a:rPr lang="zh-CN" altLang="en-US" sz="1600" b="1">
                <a:solidFill>
                  <a:schemeClr val="bg1"/>
                </a:solidFill>
                <a:latin typeface="+mn-lt"/>
                <a:ea typeface="+mn-ea"/>
              </a:rPr>
              <a:t>、资源共享，成本降低，效能倍增</a:t>
            </a:r>
          </a:p>
        </p:txBody>
      </p:sp>
      <p:sp>
        <p:nvSpPr>
          <p:cNvPr id="71696" name="Rectangle 16"/>
          <p:cNvSpPr>
            <a:spLocks noChangeArrowheads="1"/>
          </p:cNvSpPr>
          <p:nvPr/>
        </p:nvSpPr>
        <p:spPr bwMode="auto">
          <a:xfrm>
            <a:off x="3334262" y="4490755"/>
            <a:ext cx="6627680" cy="8617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Ø"/>
              <a:tabLst>
                <a:tab pos="9720703" algn="r"/>
              </a:tabLst>
            </a:pPr>
            <a:r>
              <a:rPr lang="zh-CN" altLang="de-DE" sz="1400">
                <a:latin typeface="+mn-lt"/>
              </a:rPr>
              <a:t>通过培训资源管理和招聘人才库管理，全集团共享信息，资源利用率得以提高；通过培训和招聘费用管理，投入产出比不断提高。通过组织和人力规划管理，使组织、岗位设置和人员编制数量与企业的发展相匹配；通过薪酬和预算管理的接口，集团可及时掌控企业人力成本总额。</a:t>
            </a:r>
          </a:p>
        </p:txBody>
      </p:sp>
      <p:sp>
        <p:nvSpPr>
          <p:cNvPr id="71697" name="Rectangle 17"/>
          <p:cNvSpPr>
            <a:spLocks noChangeArrowheads="1"/>
          </p:cNvSpPr>
          <p:nvPr/>
        </p:nvSpPr>
        <p:spPr bwMode="auto">
          <a:xfrm>
            <a:off x="3410378" y="5522895"/>
            <a:ext cx="6651814" cy="850024"/>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1698" name="Text Box 18"/>
          <p:cNvSpPr txBox="1">
            <a:spLocks noChangeArrowheads="1"/>
          </p:cNvSpPr>
          <p:nvPr/>
        </p:nvSpPr>
        <p:spPr bwMode="auto">
          <a:xfrm>
            <a:off x="534670" y="5638508"/>
            <a:ext cx="2658498" cy="4924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l">
              <a:lnSpc>
                <a:spcPct val="100000"/>
              </a:lnSpc>
              <a:spcBef>
                <a:spcPct val="0"/>
              </a:spcBef>
              <a:buClrTx/>
              <a:buSzTx/>
              <a:buFontTx/>
              <a:buNone/>
            </a:pPr>
            <a:r>
              <a:rPr lang="en-US" altLang="zh-CN" sz="1600" b="1">
                <a:solidFill>
                  <a:schemeClr val="bg1"/>
                </a:solidFill>
                <a:latin typeface="+mn-lt"/>
                <a:ea typeface="+mn-ea"/>
              </a:rPr>
              <a:t>5</a:t>
            </a:r>
            <a:r>
              <a:rPr lang="zh-CN" altLang="en-US" sz="1600" b="1">
                <a:solidFill>
                  <a:schemeClr val="bg1"/>
                </a:solidFill>
                <a:latin typeface="+mn-lt"/>
                <a:ea typeface="+mn-ea"/>
              </a:rPr>
              <a:t>、提升组织能力，保障绩效达成</a:t>
            </a:r>
          </a:p>
        </p:txBody>
      </p:sp>
      <p:sp>
        <p:nvSpPr>
          <p:cNvPr id="71699" name="Rectangle 19"/>
          <p:cNvSpPr>
            <a:spLocks noChangeArrowheads="1"/>
          </p:cNvSpPr>
          <p:nvPr/>
        </p:nvSpPr>
        <p:spPr bwMode="auto">
          <a:xfrm>
            <a:off x="3334262" y="5510895"/>
            <a:ext cx="6627680" cy="8617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Ø"/>
              <a:tabLst>
                <a:tab pos="9720703" algn="r"/>
              </a:tabLst>
            </a:pPr>
            <a:r>
              <a:rPr lang="zh-CN" altLang="de-DE" sz="1400">
                <a:latin typeface="+mn-lt"/>
              </a:rPr>
              <a:t>基于能力素质模型构建集团企业的“选、育、用、留”人员管理体系，使员工能力有一个客观的判断标准。通过能力素质模型在招聘选拔、培训发展，薪酬晋升，绩效管理模块的应用，有效促使企业组织能力全面提升，为绩效达成提供能力保障。</a:t>
            </a:r>
          </a:p>
        </p:txBody>
      </p:sp>
      <p:sp>
        <p:nvSpPr>
          <p:cNvPr id="71700" name="Rectangle 20"/>
          <p:cNvSpPr>
            <a:spLocks noChangeArrowheads="1"/>
          </p:cNvSpPr>
          <p:nvPr/>
        </p:nvSpPr>
        <p:spPr bwMode="auto">
          <a:xfrm>
            <a:off x="3410378" y="6444927"/>
            <a:ext cx="6651814" cy="702499"/>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1701" name="Text Box 21"/>
          <p:cNvSpPr txBox="1">
            <a:spLocks noChangeArrowheads="1"/>
          </p:cNvSpPr>
          <p:nvPr/>
        </p:nvSpPr>
        <p:spPr bwMode="auto">
          <a:xfrm>
            <a:off x="534670" y="6624514"/>
            <a:ext cx="2658498" cy="24622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l">
              <a:lnSpc>
                <a:spcPct val="100000"/>
              </a:lnSpc>
              <a:spcBef>
                <a:spcPct val="0"/>
              </a:spcBef>
              <a:buClrTx/>
              <a:buSzTx/>
              <a:buFontTx/>
              <a:buNone/>
            </a:pPr>
            <a:r>
              <a:rPr lang="en-US" altLang="zh-CN" sz="1600" b="1">
                <a:solidFill>
                  <a:schemeClr val="bg1"/>
                </a:solidFill>
                <a:latin typeface="+mn-lt"/>
                <a:ea typeface="+mn-ea"/>
              </a:rPr>
              <a:t>6</a:t>
            </a:r>
            <a:r>
              <a:rPr lang="zh-CN" altLang="en-US" sz="1600" b="1">
                <a:solidFill>
                  <a:schemeClr val="bg1"/>
                </a:solidFill>
                <a:latin typeface="+mn-lt"/>
                <a:ea typeface="+mn-ea"/>
              </a:rPr>
              <a:t>、沟通顺畅，改善劳资关系</a:t>
            </a:r>
          </a:p>
        </p:txBody>
      </p:sp>
      <p:sp>
        <p:nvSpPr>
          <p:cNvPr id="71702" name="Rectangle 22"/>
          <p:cNvSpPr>
            <a:spLocks noChangeArrowheads="1"/>
          </p:cNvSpPr>
          <p:nvPr/>
        </p:nvSpPr>
        <p:spPr bwMode="auto">
          <a:xfrm>
            <a:off x="3334262" y="6580733"/>
            <a:ext cx="6627680" cy="430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Ø"/>
              <a:tabLst>
                <a:tab pos="9720703" algn="r"/>
              </a:tabLst>
            </a:pPr>
            <a:r>
              <a:rPr lang="zh-CN" altLang="de-DE" sz="1400">
                <a:latin typeface="+mn-lt"/>
              </a:rPr>
              <a:t>依托先进的自助平台，实现管理高层、直线经理、</a:t>
            </a:r>
            <a:r>
              <a:rPr lang="de-DE" altLang="zh-CN" sz="1400">
                <a:latin typeface="+mn-lt"/>
              </a:rPr>
              <a:t>HR</a:t>
            </a:r>
            <a:r>
              <a:rPr lang="zh-CN" altLang="de-DE" sz="1400">
                <a:latin typeface="+mn-lt"/>
              </a:rPr>
              <a:t>工作人员和普通员工共同参与的全面的人力资源管理，增进人员间的沟通和交流，改善劳资关系。</a:t>
            </a:r>
          </a:p>
        </p:txBody>
      </p:sp>
      <p:sp>
        <p:nvSpPr>
          <p:cNvPr id="71703" name="Rectangle 23"/>
          <p:cNvSpPr>
            <a:spLocks noChangeArrowheads="1"/>
          </p:cNvSpPr>
          <p:nvPr/>
        </p:nvSpPr>
        <p:spPr bwMode="auto">
          <a:xfrm>
            <a:off x="378725" y="1764408"/>
            <a:ext cx="2899842" cy="935026"/>
          </a:xfrm>
          <a:prstGeom prst="rect">
            <a:avLst/>
          </a:prstGeom>
          <a:solidFill>
            <a:schemeClr val="accent6"/>
          </a:solidFill>
          <a:ln>
            <a:noFill/>
          </a:ln>
          <a:effectLst>
            <a:outerShdw dist="35921" dir="2700000" algn="ctr" rotWithShape="0">
              <a:schemeClr val="bg2"/>
            </a:outerShdw>
          </a:effectLs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1704" name="Rectangle 24"/>
          <p:cNvSpPr>
            <a:spLocks noChangeArrowheads="1"/>
          </p:cNvSpPr>
          <p:nvPr/>
        </p:nvSpPr>
        <p:spPr bwMode="auto">
          <a:xfrm>
            <a:off x="3410378" y="1764407"/>
            <a:ext cx="6651814" cy="935026"/>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71705" name="Text Box 25"/>
          <p:cNvSpPr txBox="1">
            <a:spLocks noChangeArrowheads="1"/>
          </p:cNvSpPr>
          <p:nvPr/>
        </p:nvSpPr>
        <p:spPr bwMode="auto">
          <a:xfrm>
            <a:off x="534670" y="2089932"/>
            <a:ext cx="2658498" cy="24622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l">
              <a:lnSpc>
                <a:spcPct val="100000"/>
              </a:lnSpc>
              <a:spcBef>
                <a:spcPct val="0"/>
              </a:spcBef>
              <a:buClrTx/>
              <a:buSzTx/>
              <a:buFontTx/>
              <a:buNone/>
            </a:pPr>
            <a:r>
              <a:rPr lang="en-US" altLang="zh-CN" sz="1600" b="1">
                <a:solidFill>
                  <a:schemeClr val="bg1"/>
                </a:solidFill>
                <a:latin typeface="+mn-lt"/>
                <a:ea typeface="+mn-ea"/>
              </a:rPr>
              <a:t>1</a:t>
            </a:r>
            <a:r>
              <a:rPr lang="zh-CN" altLang="en-US" sz="1600" b="1">
                <a:solidFill>
                  <a:schemeClr val="bg1"/>
                </a:solidFill>
                <a:latin typeface="+mn-lt"/>
                <a:ea typeface="+mn-ea"/>
              </a:rPr>
              <a:t>、有效帮助集团战略落实</a:t>
            </a:r>
          </a:p>
        </p:txBody>
      </p:sp>
      <p:sp>
        <p:nvSpPr>
          <p:cNvPr id="71706" name="Rectangle 26"/>
          <p:cNvSpPr>
            <a:spLocks noChangeArrowheads="1"/>
          </p:cNvSpPr>
          <p:nvPr/>
        </p:nvSpPr>
        <p:spPr bwMode="auto">
          <a:xfrm>
            <a:off x="3334262" y="1791406"/>
            <a:ext cx="6627680" cy="8617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Ø"/>
              <a:tabLst>
                <a:tab pos="9720703" algn="r"/>
              </a:tabLst>
            </a:pPr>
            <a:r>
              <a:rPr lang="zh-CN" altLang="de-DE" sz="1400">
                <a:latin typeface="+mn-lt"/>
              </a:rPr>
              <a:t>通过绩效管理将集团的价值观与行为规范作为考核指标对员工进行考核，通过薪酬激励体系对集团期望的员工行为和关键事件进行激励，并根据集团战略和员工的个人意愿制定员工职业生涯发展规划，从而使下属企业的部门、团队及个人的绩效目标与集团的战略目标保持一致，有效落实集团战略。</a:t>
            </a:r>
          </a:p>
        </p:txBody>
      </p:sp>
      <p:pic>
        <p:nvPicPr>
          <p:cNvPr id="28" name="Picture 5"/>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9" name="圆角矩形 28"/>
          <p:cNvSpPr/>
          <p:nvPr/>
        </p:nvSpPr>
        <p:spPr bwMode="auto">
          <a:xfrm>
            <a:off x="9992551" y="1070265"/>
            <a:ext cx="106677" cy="729275"/>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3" name="标题 2"/>
          <p:cNvSpPr>
            <a:spLocks noGrp="1"/>
          </p:cNvSpPr>
          <p:nvPr>
            <p:ph type="title"/>
          </p:nvPr>
        </p:nvSpPr>
        <p:spPr/>
        <p:txBody>
          <a:bodyPr/>
          <a:lstStyle/>
          <a:p>
            <a:r>
              <a:rPr lang="en-US" altLang="zh-CN" smtClean="0"/>
              <a:t>E-3</a:t>
            </a:r>
            <a:r>
              <a:rPr lang="zh-CN" altLang="en-US" smtClean="0"/>
              <a:t>、人力资源系统的建设更好</a:t>
            </a:r>
            <a:r>
              <a:rPr lang="zh-CN" altLang="en-US"/>
              <a:t>地</a:t>
            </a:r>
            <a:r>
              <a:rPr lang="zh-CN" altLang="en-US" smtClean="0"/>
              <a:t>体现了招商局集团人力资源管理辅助集团战略落实的意义</a:t>
            </a:r>
            <a:endParaRPr lang="zh-CN" altLang="en-US"/>
          </a:p>
        </p:txBody>
      </p:sp>
    </p:spTree>
    <p:extLst>
      <p:ext uri="{BB962C8B-B14F-4D97-AF65-F5344CB8AC3E}">
        <p14:creationId xmlns:p14="http://schemas.microsoft.com/office/powerpoint/2010/main" val="4225500108"/>
      </p:ext>
    </p:extLst>
  </p:cSld>
  <p:clrMapOvr>
    <a:masterClrMapping/>
  </p:clrMapOvr>
  <p:transition>
    <p:split orient="vert"/>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779" name="Rectangle 10"/>
          <p:cNvSpPr>
            <a:spLocks noChangeArrowheads="1"/>
          </p:cNvSpPr>
          <p:nvPr/>
        </p:nvSpPr>
        <p:spPr bwMode="auto">
          <a:xfrm>
            <a:off x="4482604" y="1548383"/>
            <a:ext cx="1872208" cy="571745"/>
          </a:xfrm>
          <a:prstGeom prst="rect">
            <a:avLst/>
          </a:prstGeom>
          <a:solidFill>
            <a:schemeClr val="accent6"/>
          </a:solidFill>
          <a:ln w="9525">
            <a:noFill/>
            <a:miter lim="800000"/>
          </a:ln>
          <a:effectLst>
            <a:outerShdw dist="107763" dir="2700000" algn="ctr" rotWithShape="0">
              <a:schemeClr val="bg2"/>
            </a:outerShdw>
          </a:effectLst>
        </p:spPr>
        <p:txBody>
          <a:bodyPr vert="horz"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0"/>
              </a:spcBef>
              <a:buClrTx/>
              <a:buSzTx/>
              <a:buFontTx/>
              <a:buNone/>
            </a:pPr>
            <a:r>
              <a:rPr lang="en-US" altLang="zh-CN" sz="1800" b="1">
                <a:solidFill>
                  <a:schemeClr val="bg1"/>
                </a:solidFill>
              </a:rPr>
              <a:t> </a:t>
            </a:r>
            <a:r>
              <a:rPr lang="zh-CN" altLang="en-US" sz="1800" b="1" smtClean="0">
                <a:solidFill>
                  <a:schemeClr val="bg1"/>
                </a:solidFill>
              </a:rPr>
              <a:t>系统功能</a:t>
            </a:r>
            <a:r>
              <a:rPr lang="zh-CN" altLang="en-US" sz="1800" b="1">
                <a:solidFill>
                  <a:schemeClr val="bg1"/>
                </a:solidFill>
              </a:rPr>
              <a:t>性需求</a:t>
            </a:r>
          </a:p>
        </p:txBody>
      </p:sp>
      <p:sp>
        <p:nvSpPr>
          <p:cNvPr id="3" name="标题 2"/>
          <p:cNvSpPr>
            <a:spLocks noGrp="1"/>
          </p:cNvSpPr>
          <p:nvPr>
            <p:ph type="title"/>
          </p:nvPr>
        </p:nvSpPr>
        <p:spPr/>
        <p:txBody>
          <a:bodyPr/>
          <a:lstStyle/>
          <a:p>
            <a:r>
              <a:rPr lang="en-US" altLang="zh-CN" smtClean="0"/>
              <a:t>F-1</a:t>
            </a:r>
            <a:r>
              <a:rPr lang="zh-CN" altLang="en-US" smtClean="0"/>
              <a:t>、</a:t>
            </a:r>
            <a:r>
              <a:rPr lang="zh-CN" altLang="en-US"/>
              <a:t>安全生产</a:t>
            </a:r>
            <a:r>
              <a:rPr lang="zh-CN" altLang="en-US" smtClean="0"/>
              <a:t>管理系统对</a:t>
            </a:r>
            <a:r>
              <a:rPr lang="zh-CN" altLang="en-US"/>
              <a:t>有关数据等信息进行汇总、整理</a:t>
            </a:r>
            <a:r>
              <a:rPr lang="zh-CN" altLang="en-US" smtClean="0"/>
              <a:t>，实现对下属</a:t>
            </a:r>
            <a:r>
              <a:rPr lang="zh-CN" altLang="en-US"/>
              <a:t>单位多组织架构安全生产工作开展</a:t>
            </a:r>
            <a:r>
              <a:rPr lang="zh-CN" altLang="en-US" smtClean="0"/>
              <a:t>情况的监控</a:t>
            </a:r>
            <a:r>
              <a:rPr lang="zh-CN" altLang="en-US"/>
              <a:t>和</a:t>
            </a:r>
            <a:r>
              <a:rPr lang="zh-CN" altLang="en-US" smtClean="0"/>
              <a:t>安全生产的管理知识的共享</a:t>
            </a:r>
            <a:endParaRPr lang="zh-CN" altLang="en-US"/>
          </a:p>
        </p:txBody>
      </p:sp>
      <p:sp>
        <p:nvSpPr>
          <p:cNvPr id="75780" name="Rectangle 11"/>
          <p:cNvSpPr>
            <a:spLocks noGrp="1" noChangeArrowheads="1"/>
          </p:cNvSpPr>
          <p:nvPr>
            <p:ph idx="1"/>
          </p:nvPr>
        </p:nvSpPr>
        <p:spPr>
          <a:xfrm>
            <a:off x="1602285" y="3069918"/>
            <a:ext cx="2520279" cy="4090769"/>
          </a:xfrm>
          <a:noFill/>
          <a:ln>
            <a:solidFill>
              <a:schemeClr val="accent6"/>
            </a:solidFill>
            <a:miter lim="800000"/>
          </a:ln>
        </p:spPr>
        <p:txBody>
          <a:bodyPr/>
          <a:lstStyle/>
          <a:p>
            <a:pPr lvl="1" eaLnBrk="1" hangingPunct="1"/>
            <a:r>
              <a:rPr lang="zh-CN" altLang="en-US" sz="1400" b="0" smtClean="0"/>
              <a:t>月度</a:t>
            </a:r>
            <a:r>
              <a:rPr lang="zh-CN" altLang="en-US" sz="1400" b="0"/>
              <a:t>、季度、年度事故统计及报告（集团定期汇总报国资委、安监局、交通部）</a:t>
            </a:r>
          </a:p>
          <a:p>
            <a:pPr lvl="1" eaLnBrk="1" hangingPunct="1"/>
            <a:r>
              <a:rPr lang="zh-CN" altLang="en-US" sz="1400" b="0"/>
              <a:t>隐患排查及整改情况统计</a:t>
            </a:r>
          </a:p>
          <a:p>
            <a:pPr lvl="1" eaLnBrk="1" hangingPunct="1"/>
            <a:r>
              <a:rPr lang="zh-CN" altLang="en-US" sz="1400" b="0"/>
              <a:t>专项活动报告汇总</a:t>
            </a:r>
          </a:p>
          <a:p>
            <a:pPr lvl="1" eaLnBrk="1" hangingPunct="1"/>
            <a:r>
              <a:rPr lang="zh-CN" altLang="en-US" sz="1400" b="0"/>
              <a:t>应急预案上报及更新</a:t>
            </a:r>
          </a:p>
          <a:p>
            <a:pPr lvl="1" eaLnBrk="1" hangingPunct="1"/>
            <a:r>
              <a:rPr lang="zh-CN" altLang="en-US" sz="1400" b="0"/>
              <a:t>安委会名单</a:t>
            </a:r>
            <a:r>
              <a:rPr lang="zh-CN" altLang="en-US" sz="1400" b="0" smtClean="0"/>
              <a:t>更新</a:t>
            </a:r>
            <a:endParaRPr lang="zh-CN" altLang="en-US" sz="1400" b="0"/>
          </a:p>
        </p:txBody>
      </p:sp>
      <p:sp>
        <p:nvSpPr>
          <p:cNvPr id="2" name="矩形 1"/>
          <p:cNvSpPr/>
          <p:nvPr/>
        </p:nvSpPr>
        <p:spPr>
          <a:xfrm>
            <a:off x="1458268" y="1065813"/>
            <a:ext cx="7472383" cy="338554"/>
          </a:xfrm>
          <a:prstGeom prst="rect">
            <a:avLst/>
          </a:prstGeom>
        </p:spPr>
        <p:txBody>
          <a:bodyPr wrap="square">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r>
              <a:rPr lang="zh-CN" altLang="en-US"/>
              <a:t>安全生产</a:t>
            </a:r>
            <a:r>
              <a:rPr lang="zh-CN" altLang="en-US" smtClean="0"/>
              <a:t>管理系统</a:t>
            </a:r>
            <a:r>
              <a:rPr lang="zh-CN" altLang="en-US"/>
              <a:t>以</a:t>
            </a:r>
            <a:r>
              <a:rPr lang="zh-CN" altLang="en-US" smtClean="0"/>
              <a:t>港</a:t>
            </a:r>
            <a:r>
              <a:rPr lang="zh-CN" altLang="en-US"/>
              <a:t>航网络安全生产</a:t>
            </a:r>
            <a:r>
              <a:rPr lang="zh-CN" altLang="en-US" smtClean="0"/>
              <a:t>管理系统为基础，</a:t>
            </a:r>
            <a:r>
              <a:rPr lang="zh-CN" altLang="en-US"/>
              <a:t>采用集中部署模式</a:t>
            </a:r>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圆角矩形 6"/>
          <p:cNvSpPr/>
          <p:nvPr/>
        </p:nvSpPr>
        <p:spPr bwMode="auto">
          <a:xfrm>
            <a:off x="10099228" y="1070265"/>
            <a:ext cx="106677" cy="729275"/>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0" name="Rectangle 11"/>
          <p:cNvSpPr txBox="1">
            <a:spLocks noChangeArrowheads="1"/>
          </p:cNvSpPr>
          <p:nvPr/>
        </p:nvSpPr>
        <p:spPr bwMode="auto">
          <a:xfrm>
            <a:off x="6642845" y="3069919"/>
            <a:ext cx="2376263" cy="4090769"/>
          </a:xfrm>
          <a:prstGeom prst="rect">
            <a:avLst/>
          </a:prstGeom>
          <a:noFill/>
          <a:ln>
            <a:solidFill>
              <a:schemeClr val="accent6"/>
            </a:solidFill>
            <a:miter lim="800000"/>
          </a:ln>
          <a:extLst>
            <a:ext uri="{909E8E84-426E-40DD-AFC4-6F175D3DCCD1}">
              <a14:hiddenFill xmlns:a14="http://schemas.microsoft.com/office/drawing/2010/main">
                <a:solidFill>
                  <a:srgbClr val="FFFFFF"/>
                </a:solidFill>
              </a14:hiddenFill>
            </a:ext>
          </a:extLst>
        </p:spPr>
        <p:txBody>
          <a:bodyPr vert="horz" wrap="square" lIns="104251" tIns="52125" rIns="104251" bIns="52125" numCol="1" anchor="t" anchorCtr="0" compatLnSpc="1">
            <a:prstTxWarp prst="textNoShape">
              <a:avLst/>
            </a:prstTxWarp>
          </a:bodyPr>
          <a:lstStyle>
            <a:defPPr>
              <a:defRPr lang="zh-CN"/>
            </a:defPPr>
            <a:lvl1pPr marL="390938" indent="-390938" algn="l" rtl="0" eaLnBrk="0" fontAlgn="base" hangingPunct="0">
              <a:spcBef>
                <a:spcPct val="25000"/>
              </a:spcBef>
              <a:spcAft>
                <a:spcPct val="25000"/>
              </a:spcAft>
              <a:buClr>
                <a:srgbClr val="4E9EA2"/>
              </a:buClr>
              <a:buSzPct val="80000"/>
              <a:buFont typeface="Wingdings" pitchFamily="2" charset="2"/>
              <a:buChar char="n"/>
              <a:defRPr sz="1600" b="1" kern="1200">
                <a:solidFill>
                  <a:schemeClr val="tx1"/>
                </a:solidFill>
                <a:latin typeface="+mn-lt"/>
                <a:ea typeface="+mn-ea"/>
                <a:cs typeface="+mn-cs"/>
              </a:defRPr>
            </a:lvl1pPr>
            <a:lvl2pPr marL="608128" indent="-304064" algn="l" rtl="0" eaLnBrk="0" fontAlgn="base" hangingPunct="0">
              <a:spcBef>
                <a:spcPct val="25000"/>
              </a:spcBef>
              <a:spcAft>
                <a:spcPct val="25000"/>
              </a:spcAft>
              <a:buClr>
                <a:srgbClr val="4E9EA2"/>
              </a:buClr>
              <a:buSzPct val="80000"/>
              <a:buFont typeface="Wingdings" pitchFamily="2" charset="2"/>
              <a:buChar char="Ø"/>
              <a:defRPr sz="1600" b="1" kern="1200">
                <a:solidFill>
                  <a:schemeClr val="tx1"/>
                </a:solidFill>
                <a:latin typeface="+mn-lt"/>
                <a:ea typeface="+mn-ea"/>
                <a:cs typeface="+mn-cs"/>
              </a:defRPr>
            </a:lvl2pPr>
            <a:lvl3pPr marL="1129379" indent="-304064" algn="l" rtl="0" eaLnBrk="0" fontAlgn="base" hangingPunct="0">
              <a:spcBef>
                <a:spcPct val="25000"/>
              </a:spcBef>
              <a:spcAft>
                <a:spcPct val="25000"/>
              </a:spcAft>
              <a:buClr>
                <a:srgbClr val="4E9EA2"/>
              </a:buClr>
              <a:buSzPct val="80000"/>
              <a:buChar char="•"/>
              <a:defRPr sz="1600" kern="1200">
                <a:solidFill>
                  <a:schemeClr val="tx1"/>
                </a:solidFill>
                <a:latin typeface="+mn-lt"/>
                <a:ea typeface="+mn-ea"/>
                <a:cs typeface="+mn-cs"/>
              </a:defRPr>
            </a:lvl3pPr>
            <a:lvl4pPr marL="1737506" indent="-99547" algn="l" rtl="0" eaLnBrk="0" fontAlgn="base" hangingPunct="0">
              <a:spcBef>
                <a:spcPct val="25000"/>
              </a:spcBef>
              <a:spcAft>
                <a:spcPct val="25000"/>
              </a:spcAft>
              <a:buClr>
                <a:schemeClr val="accent2"/>
              </a:buClr>
              <a:buSzPct val="80000"/>
              <a:buChar char="•"/>
              <a:defRPr sz="1600" kern="1200">
                <a:solidFill>
                  <a:schemeClr val="tx1"/>
                </a:solidFill>
                <a:latin typeface="+mn-lt"/>
                <a:ea typeface="+mn-ea"/>
                <a:cs typeface="+mn-cs"/>
              </a:defRPr>
            </a:lvl4pPr>
            <a:lvl5pPr marL="2202652" indent="-260626" algn="l" rtl="0" eaLnBrk="0" fontAlgn="base" hangingPunct="0">
              <a:spcBef>
                <a:spcPct val="25000"/>
              </a:spcBef>
              <a:spcAft>
                <a:spcPct val="25000"/>
              </a:spcAft>
              <a:buClr>
                <a:schemeClr val="accent2"/>
              </a:buClr>
              <a:buSzPct val="80000"/>
              <a:buFont typeface="Wingdings" pitchFamily="2" charset="2"/>
              <a:buChar char="u"/>
              <a:defRPr sz="2300" kern="1200">
                <a:solidFill>
                  <a:schemeClr val="tx1"/>
                </a:solidFill>
                <a:latin typeface="Times New Roman" pitchFamily="18" charset="0"/>
                <a:ea typeface="宋体" pitchFamily="2" charset="-122"/>
                <a:cs typeface="+mn-cs"/>
              </a:defRPr>
            </a:lvl5pPr>
            <a:lvl6pPr marL="2723905" indent="-260626" algn="l" defTabSz="1042504" rtl="0" eaLnBrk="1" fontAlgn="base" latinLnBrk="0" hangingPunct="1">
              <a:spcBef>
                <a:spcPct val="25000"/>
              </a:spcBef>
              <a:spcAft>
                <a:spcPct val="25000"/>
              </a:spcAft>
              <a:buClr>
                <a:schemeClr val="accent2"/>
              </a:buClr>
              <a:buSzPct val="80000"/>
              <a:buFont typeface="Wingdings" pitchFamily="2" charset="2"/>
              <a:buChar char="u"/>
              <a:defRPr sz="1600" kern="1200">
                <a:solidFill>
                  <a:schemeClr val="tx1"/>
                </a:solidFill>
                <a:latin typeface="Times New Roman" pitchFamily="18" charset="0"/>
                <a:ea typeface="宋体" pitchFamily="2" charset="-122"/>
                <a:cs typeface="+mn-cs"/>
              </a:defRPr>
            </a:lvl6pPr>
            <a:lvl7pPr marL="3245157" indent="-260626" algn="l" defTabSz="1042504" rtl="0" eaLnBrk="1" fontAlgn="base" latinLnBrk="0" hangingPunct="1">
              <a:spcBef>
                <a:spcPct val="25000"/>
              </a:spcBef>
              <a:spcAft>
                <a:spcPct val="25000"/>
              </a:spcAft>
              <a:buClr>
                <a:schemeClr val="accent2"/>
              </a:buClr>
              <a:buSzPct val="80000"/>
              <a:buFont typeface="Wingdings" pitchFamily="2" charset="2"/>
              <a:buChar char="u"/>
              <a:defRPr sz="1600" kern="1200">
                <a:solidFill>
                  <a:schemeClr val="tx1"/>
                </a:solidFill>
                <a:latin typeface="Times New Roman" pitchFamily="18" charset="0"/>
                <a:ea typeface="宋体" pitchFamily="2" charset="-122"/>
                <a:cs typeface="+mn-cs"/>
              </a:defRPr>
            </a:lvl7pPr>
            <a:lvl8pPr marL="3766408" indent="-260626" algn="l" defTabSz="1042504" rtl="0" eaLnBrk="1" fontAlgn="base" latinLnBrk="0" hangingPunct="1">
              <a:spcBef>
                <a:spcPct val="25000"/>
              </a:spcBef>
              <a:spcAft>
                <a:spcPct val="25000"/>
              </a:spcAft>
              <a:buClr>
                <a:schemeClr val="accent2"/>
              </a:buClr>
              <a:buSzPct val="80000"/>
              <a:buFont typeface="Wingdings" pitchFamily="2" charset="2"/>
              <a:buChar char="u"/>
              <a:defRPr sz="1600" kern="1200">
                <a:solidFill>
                  <a:schemeClr val="tx1"/>
                </a:solidFill>
                <a:latin typeface="Times New Roman" pitchFamily="18" charset="0"/>
                <a:ea typeface="宋体" pitchFamily="2" charset="-122"/>
                <a:cs typeface="+mn-cs"/>
              </a:defRPr>
            </a:lvl8pPr>
            <a:lvl9pPr marL="4287661" indent="-260626" algn="l" defTabSz="1042504" rtl="0" eaLnBrk="1" fontAlgn="base" latinLnBrk="0" hangingPunct="1">
              <a:spcBef>
                <a:spcPct val="25000"/>
              </a:spcBef>
              <a:spcAft>
                <a:spcPct val="25000"/>
              </a:spcAft>
              <a:buClr>
                <a:schemeClr val="accent2"/>
              </a:buClr>
              <a:buSzPct val="80000"/>
              <a:buFont typeface="Wingdings" pitchFamily="2" charset="2"/>
              <a:buChar char="u"/>
              <a:defRPr sz="1600" kern="1200">
                <a:solidFill>
                  <a:schemeClr val="tx1"/>
                </a:solidFill>
                <a:latin typeface="Times New Roman" pitchFamily="18" charset="0"/>
                <a:ea typeface="宋体" pitchFamily="2" charset="-122"/>
                <a:cs typeface="+mn-cs"/>
              </a:defRPr>
            </a:lvl9pPr>
          </a:lstStyle>
          <a:p>
            <a:pPr lvl="1" eaLnBrk="1" hangingPunct="1"/>
            <a:r>
              <a:rPr lang="zh-CN" altLang="en-US" sz="1400" b="0" smtClean="0"/>
              <a:t>月度</a:t>
            </a:r>
            <a:r>
              <a:rPr lang="zh-CN" altLang="en-US" sz="1400" b="0"/>
              <a:t>、季度、年度事故统计</a:t>
            </a:r>
          </a:p>
          <a:p>
            <a:pPr lvl="1" eaLnBrk="1" hangingPunct="1"/>
            <a:r>
              <a:rPr lang="zh-CN" altLang="en-US" sz="1400" b="0"/>
              <a:t>隐患排查及整改情况统计与监督</a:t>
            </a:r>
          </a:p>
          <a:p>
            <a:pPr lvl="1" eaLnBrk="1" hangingPunct="1"/>
            <a:r>
              <a:rPr lang="zh-CN" altLang="en-US" sz="1400" b="0"/>
              <a:t>事故案例分析</a:t>
            </a:r>
          </a:p>
          <a:p>
            <a:pPr lvl="1" eaLnBrk="1" hangingPunct="1"/>
            <a:r>
              <a:rPr lang="zh-CN" altLang="en-US" sz="1400" b="0"/>
              <a:t>安全检查通报</a:t>
            </a:r>
          </a:p>
          <a:p>
            <a:pPr lvl="1" eaLnBrk="1" hangingPunct="1"/>
            <a:r>
              <a:rPr lang="zh-CN" altLang="en-US" sz="1400" b="0"/>
              <a:t>专项活动报告</a:t>
            </a:r>
          </a:p>
          <a:p>
            <a:pPr lvl="1" eaLnBrk="1" hangingPunct="1"/>
            <a:r>
              <a:rPr lang="zh-CN" altLang="en-US" sz="1400" b="0"/>
              <a:t>集团综合及专项应急预案</a:t>
            </a:r>
          </a:p>
          <a:p>
            <a:pPr lvl="1" eaLnBrk="1" hangingPunct="1"/>
            <a:r>
              <a:rPr lang="zh-CN" altLang="en-US" sz="1400" b="0"/>
              <a:t>安委会名单及联系方式</a:t>
            </a:r>
          </a:p>
          <a:p>
            <a:pPr lvl="1" eaLnBrk="1" hangingPunct="1"/>
            <a:r>
              <a:rPr lang="zh-CN" altLang="en-US" sz="1400" b="0"/>
              <a:t>国家有关政策</a:t>
            </a:r>
          </a:p>
          <a:p>
            <a:pPr lvl="1" eaLnBrk="1" hangingPunct="1"/>
            <a:r>
              <a:rPr lang="zh-CN" altLang="en-US" sz="1400" b="0"/>
              <a:t>通知要求</a:t>
            </a:r>
          </a:p>
          <a:p>
            <a:pPr lvl="1" eaLnBrk="1" hangingPunct="1"/>
            <a:r>
              <a:rPr lang="zh-CN" altLang="en-US" sz="1400" b="0"/>
              <a:t>安全生产简报</a:t>
            </a:r>
          </a:p>
        </p:txBody>
      </p:sp>
      <p:sp>
        <p:nvSpPr>
          <p:cNvPr id="4" name="矩形 3"/>
          <p:cNvSpPr/>
          <p:nvPr/>
        </p:nvSpPr>
        <p:spPr bwMode="auto">
          <a:xfrm>
            <a:off x="6642845" y="2509328"/>
            <a:ext cx="2376263" cy="546904"/>
          </a:xfrm>
          <a:prstGeom prst="rect">
            <a:avLst/>
          </a:prstGeom>
          <a:solidFill>
            <a:schemeClr val="accent6"/>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eaLnBrk="1" hangingPunct="1"/>
            <a:r>
              <a:rPr lang="zh-CN" altLang="en-US" b="1">
                <a:solidFill>
                  <a:schemeClr val="bg1"/>
                </a:solidFill>
              </a:rPr>
              <a:t>信息发布</a:t>
            </a:r>
          </a:p>
        </p:txBody>
      </p:sp>
      <p:sp>
        <p:nvSpPr>
          <p:cNvPr id="12" name="矩形 11"/>
          <p:cNvSpPr/>
          <p:nvPr/>
        </p:nvSpPr>
        <p:spPr bwMode="auto">
          <a:xfrm>
            <a:off x="1602284" y="2509328"/>
            <a:ext cx="2520279" cy="546904"/>
          </a:xfrm>
          <a:prstGeom prst="rect">
            <a:avLst/>
          </a:prstGeom>
          <a:solidFill>
            <a:schemeClr val="accent6"/>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eaLnBrk="1" hangingPunct="1"/>
            <a:r>
              <a:rPr lang="zh-CN" altLang="en-US" b="1">
                <a:solidFill>
                  <a:schemeClr val="bg1"/>
                </a:solidFill>
              </a:rPr>
              <a:t>信息收集</a:t>
            </a:r>
          </a:p>
        </p:txBody>
      </p:sp>
      <p:cxnSp>
        <p:nvCxnSpPr>
          <p:cNvPr id="8" name="肘形连接符 7"/>
          <p:cNvCxnSpPr>
            <a:stCxn id="75779" idx="2"/>
            <a:endCxn id="12" idx="0"/>
          </p:cNvCxnSpPr>
          <p:nvPr/>
        </p:nvCxnSpPr>
        <p:spPr bwMode="auto">
          <a:xfrm rot="5400000">
            <a:off x="3945966" y="1036586"/>
            <a:ext cx="389200" cy="2556284"/>
          </a:xfrm>
          <a:prstGeom prst="bentConnector3">
            <a:avLst/>
          </a:prstGeom>
          <a:noFill/>
          <a:ln w="9525" cap="flat" cmpd="sng" algn="ctr">
            <a:solidFill>
              <a:schemeClr val="tx1"/>
            </a:solidFill>
            <a:prstDash val="solid"/>
            <a:round/>
            <a:headEnd type="none" w="med" len="med"/>
            <a:tailEnd type="arrow"/>
          </a:ln>
          <a:effectLst/>
        </p:spPr>
      </p:cxnSp>
      <p:cxnSp>
        <p:nvCxnSpPr>
          <p:cNvPr id="13" name="肘形连接符 12"/>
          <p:cNvCxnSpPr>
            <a:stCxn id="75779" idx="2"/>
            <a:endCxn id="4" idx="0"/>
          </p:cNvCxnSpPr>
          <p:nvPr/>
        </p:nvCxnSpPr>
        <p:spPr bwMode="auto">
          <a:xfrm rot="16200000" flipH="1">
            <a:off x="6430242" y="1108593"/>
            <a:ext cx="389200" cy="2412269"/>
          </a:xfrm>
          <a:prstGeom prst="bentConnector3">
            <a:avLst/>
          </a:prstGeom>
          <a:noFill/>
          <a:ln w="9525" cap="flat" cmpd="sng" algn="ctr">
            <a:solidFill>
              <a:schemeClr val="tx1"/>
            </a:solidFill>
            <a:prstDash val="solid"/>
            <a:round/>
            <a:headEnd type="none" w="med" len="med"/>
            <a:tailEnd type="arrow"/>
          </a:ln>
          <a:effectLst/>
        </p:spPr>
      </p:cxnSp>
    </p:spTree>
    <p:extLst>
      <p:ext uri="{BB962C8B-B14F-4D97-AF65-F5344CB8AC3E}">
        <p14:creationId xmlns:p14="http://schemas.microsoft.com/office/powerpoint/2010/main" val="447818146"/>
      </p:ext>
    </p:extLst>
  </p:cSld>
  <p:clrMapOvr>
    <a:masterClrMapping/>
  </p:clrMapOvr>
  <p:transition>
    <p:split orient="vert"/>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898" name="Rectangle 2"/>
          <p:cNvSpPr>
            <a:spLocks noGrp="1" noChangeArrowheads="1"/>
          </p:cNvSpPr>
          <p:nvPr>
            <p:ph type="title"/>
          </p:nvPr>
        </p:nvSpPr>
        <p:spPr/>
        <p:txBody>
          <a:bodyPr/>
          <a:lstStyle/>
          <a:p>
            <a:pPr eaLnBrk="1" hangingPunct="1"/>
            <a:r>
              <a:rPr lang="en-US" altLang="zh-CN" smtClean="0">
                <a:cs typeface="Arial"/>
              </a:rPr>
              <a:t>G-1</a:t>
            </a:r>
            <a:r>
              <a:rPr lang="zh-CN" altLang="en-US" smtClean="0">
                <a:cs typeface="Arial"/>
              </a:rPr>
              <a:t>、招商局集团统一用户身份管理及认证系统搭建了</a:t>
            </a:r>
            <a:r>
              <a:rPr lang="en-US" altLang="zh-CN" smtClean="0">
                <a:cs typeface="Arial"/>
              </a:rPr>
              <a:t>6</a:t>
            </a:r>
            <a:r>
              <a:rPr lang="zh-CN" altLang="en-US" smtClean="0">
                <a:cs typeface="Arial"/>
              </a:rPr>
              <a:t>个关键模块</a:t>
            </a:r>
          </a:p>
        </p:txBody>
      </p:sp>
      <p:sp>
        <p:nvSpPr>
          <p:cNvPr id="80899" name="Rectangle 3"/>
          <p:cNvSpPr>
            <a:spLocks noChangeArrowheads="1"/>
          </p:cNvSpPr>
          <p:nvPr/>
        </p:nvSpPr>
        <p:spPr bwMode="auto">
          <a:xfrm>
            <a:off x="905969" y="4098892"/>
            <a:ext cx="2406015" cy="7386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chorCtr="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Arial"/>
              </a:rPr>
              <a:t>决定谁访问哪些应用、服务和业务资源的方法和流程。</a:t>
            </a:r>
          </a:p>
        </p:txBody>
      </p:sp>
      <p:sp>
        <p:nvSpPr>
          <p:cNvPr id="80900" name="Rectangle 4"/>
          <p:cNvSpPr>
            <a:spLocks noChangeArrowheads="1"/>
          </p:cNvSpPr>
          <p:nvPr/>
        </p:nvSpPr>
        <p:spPr bwMode="auto">
          <a:xfrm>
            <a:off x="800149" y="3542612"/>
            <a:ext cx="2740184" cy="360492"/>
          </a:xfrm>
          <a:prstGeom prst="rect">
            <a:avLst/>
          </a:prstGeom>
          <a:solidFill>
            <a:schemeClr val="accent6"/>
          </a:solidFill>
          <a:ln>
            <a:noFill/>
          </a:ln>
          <a:effectLst>
            <a:outerShdw dist="35921" dir="2700000" algn="ctr" rotWithShape="0">
              <a:schemeClr val="bg2"/>
            </a:outerShdw>
          </a:effectLs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0901" name="Text Box 5"/>
          <p:cNvSpPr txBox="1">
            <a:spLocks noChangeArrowheads="1"/>
          </p:cNvSpPr>
          <p:nvPr/>
        </p:nvSpPr>
        <p:spPr bwMode="auto">
          <a:xfrm>
            <a:off x="939386" y="3581966"/>
            <a:ext cx="2339181" cy="246221"/>
          </a:xfrm>
          <a:prstGeom prst="rect">
            <a:avLst/>
          </a:prstGeom>
          <a:solidFill>
            <a:schemeClr val="accent6"/>
          </a:solidFill>
          <a:ln>
            <a:noFill/>
          </a:ln>
          <a:effectLs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ea"/>
                <a:ea typeface="+mn-ea"/>
              </a:rPr>
              <a:t>访问控制</a:t>
            </a:r>
          </a:p>
        </p:txBody>
      </p:sp>
      <p:sp>
        <p:nvSpPr>
          <p:cNvPr id="80902" name="Rectangle 6"/>
          <p:cNvSpPr>
            <a:spLocks noChangeArrowheads="1"/>
          </p:cNvSpPr>
          <p:nvPr/>
        </p:nvSpPr>
        <p:spPr bwMode="auto">
          <a:xfrm>
            <a:off x="800149" y="3945393"/>
            <a:ext cx="2740184" cy="1131382"/>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0903" name="Rectangle 7"/>
          <p:cNvSpPr>
            <a:spLocks noChangeArrowheads="1"/>
          </p:cNvSpPr>
          <p:nvPr/>
        </p:nvSpPr>
        <p:spPr bwMode="auto">
          <a:xfrm>
            <a:off x="3937622" y="2035297"/>
            <a:ext cx="2406015"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Arial"/>
              </a:rPr>
              <a:t>系统维护、用户自助平台；如：</a:t>
            </a:r>
            <a:r>
              <a:rPr lang="de-DE" altLang="zh-CN" sz="1400">
                <a:latin typeface="Arial"/>
              </a:rPr>
              <a:t>IT</a:t>
            </a:r>
            <a:r>
              <a:rPr lang="zh-CN" altLang="de-DE" sz="1400">
                <a:latin typeface="Arial"/>
              </a:rPr>
              <a:t>维护管理，用户自助服务。</a:t>
            </a:r>
          </a:p>
        </p:txBody>
      </p:sp>
      <p:sp>
        <p:nvSpPr>
          <p:cNvPr id="80904" name="Rectangle 8"/>
          <p:cNvSpPr>
            <a:spLocks noChangeArrowheads="1"/>
          </p:cNvSpPr>
          <p:nvPr/>
        </p:nvSpPr>
        <p:spPr bwMode="auto">
          <a:xfrm>
            <a:off x="3831802" y="1490339"/>
            <a:ext cx="2740184" cy="396541"/>
          </a:xfrm>
          <a:prstGeom prst="rect">
            <a:avLst/>
          </a:prstGeom>
          <a:solidFill>
            <a:schemeClr val="accent6"/>
          </a:solidFill>
          <a:ln>
            <a:noFill/>
          </a:ln>
          <a:effectLst>
            <a:outerShdw dist="35921" dir="2700000" algn="ctr" rotWithShape="0">
              <a:schemeClr val="bg2"/>
            </a:outerShdw>
          </a:effectLs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0905" name="Text Box 9"/>
          <p:cNvSpPr txBox="1">
            <a:spLocks noChangeArrowheads="1"/>
          </p:cNvSpPr>
          <p:nvPr/>
        </p:nvSpPr>
        <p:spPr bwMode="auto">
          <a:xfrm>
            <a:off x="3971039" y="1553377"/>
            <a:ext cx="2339181" cy="246221"/>
          </a:xfrm>
          <a:prstGeom prst="rect">
            <a:avLst/>
          </a:prstGeom>
          <a:solidFill>
            <a:schemeClr val="accent6"/>
          </a:solidFill>
          <a:ln>
            <a:noFill/>
          </a:ln>
          <a:effectLs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ea"/>
                <a:ea typeface="+mn-ea"/>
              </a:rPr>
              <a:t>用户管理</a:t>
            </a:r>
          </a:p>
        </p:txBody>
      </p:sp>
      <p:sp>
        <p:nvSpPr>
          <p:cNvPr id="80906" name="Rectangle 10"/>
          <p:cNvSpPr>
            <a:spLocks noChangeArrowheads="1"/>
          </p:cNvSpPr>
          <p:nvPr/>
        </p:nvSpPr>
        <p:spPr bwMode="auto">
          <a:xfrm>
            <a:off x="3831802" y="1960787"/>
            <a:ext cx="2740184" cy="1368972"/>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chorCtr="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0907" name="Rectangle 11"/>
          <p:cNvSpPr>
            <a:spLocks noChangeArrowheads="1"/>
          </p:cNvSpPr>
          <p:nvPr/>
        </p:nvSpPr>
        <p:spPr bwMode="auto">
          <a:xfrm>
            <a:off x="6839320" y="4098892"/>
            <a:ext cx="2406015" cy="4924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chorCtr="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Arial"/>
              </a:rPr>
              <a:t>对用户访问应用系统进行审计和监督</a:t>
            </a:r>
          </a:p>
        </p:txBody>
      </p:sp>
      <p:sp>
        <p:nvSpPr>
          <p:cNvPr id="80908" name="Rectangle 12"/>
          <p:cNvSpPr>
            <a:spLocks noChangeArrowheads="1"/>
          </p:cNvSpPr>
          <p:nvPr/>
        </p:nvSpPr>
        <p:spPr bwMode="auto">
          <a:xfrm>
            <a:off x="6733501" y="3542612"/>
            <a:ext cx="2740184" cy="360492"/>
          </a:xfrm>
          <a:prstGeom prst="rect">
            <a:avLst/>
          </a:prstGeom>
          <a:solidFill>
            <a:schemeClr val="accent6"/>
          </a:solidFill>
          <a:ln>
            <a:noFill/>
          </a:ln>
          <a:effectLst>
            <a:outerShdw dist="35921" dir="2700000" algn="ctr" rotWithShape="0">
              <a:schemeClr val="bg2"/>
            </a:outerShdw>
          </a:effectLs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0909" name="Text Box 13"/>
          <p:cNvSpPr txBox="1">
            <a:spLocks noChangeArrowheads="1"/>
          </p:cNvSpPr>
          <p:nvPr/>
        </p:nvSpPr>
        <p:spPr bwMode="auto">
          <a:xfrm>
            <a:off x="6872737" y="3581966"/>
            <a:ext cx="2339181" cy="246221"/>
          </a:xfrm>
          <a:prstGeom prst="rect">
            <a:avLst/>
          </a:prstGeom>
          <a:solidFill>
            <a:schemeClr val="accent6"/>
          </a:solidFill>
          <a:ln>
            <a:noFill/>
          </a:ln>
          <a:effectLs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ea"/>
                <a:ea typeface="+mn-ea"/>
              </a:rPr>
              <a:t>安全审计</a:t>
            </a:r>
          </a:p>
        </p:txBody>
      </p:sp>
      <p:sp>
        <p:nvSpPr>
          <p:cNvPr id="80910" name="Rectangle 14"/>
          <p:cNvSpPr>
            <a:spLocks noChangeArrowheads="1"/>
          </p:cNvSpPr>
          <p:nvPr/>
        </p:nvSpPr>
        <p:spPr bwMode="auto">
          <a:xfrm>
            <a:off x="6733501" y="3945393"/>
            <a:ext cx="2740184" cy="1131382"/>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0911" name="Rectangle 23"/>
          <p:cNvSpPr>
            <a:spLocks noChangeArrowheads="1"/>
          </p:cNvSpPr>
          <p:nvPr/>
        </p:nvSpPr>
        <p:spPr bwMode="auto">
          <a:xfrm>
            <a:off x="956095" y="2024795"/>
            <a:ext cx="2406015" cy="12311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chorCtr="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Arial"/>
              </a:rPr>
              <a:t>身份管理的基础，提供用户数据存储；支持分级式架构，并可在分布式的环境中同步、复制和链接。</a:t>
            </a:r>
          </a:p>
        </p:txBody>
      </p:sp>
      <p:sp>
        <p:nvSpPr>
          <p:cNvPr id="80912" name="Rectangle 24"/>
          <p:cNvSpPr>
            <a:spLocks noChangeArrowheads="1"/>
          </p:cNvSpPr>
          <p:nvPr/>
        </p:nvSpPr>
        <p:spPr bwMode="auto">
          <a:xfrm>
            <a:off x="850274" y="1490339"/>
            <a:ext cx="2740184" cy="396541"/>
          </a:xfrm>
          <a:prstGeom prst="rect">
            <a:avLst/>
          </a:prstGeom>
          <a:solidFill>
            <a:schemeClr val="accent6"/>
          </a:solidFill>
          <a:ln>
            <a:noFill/>
          </a:ln>
          <a:effectLst>
            <a:outerShdw dist="35921" dir="2700000" algn="ctr" rotWithShape="0">
              <a:schemeClr val="bg2"/>
            </a:outerShdw>
          </a:effectLs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0913" name="Text Box 25"/>
          <p:cNvSpPr txBox="1">
            <a:spLocks noChangeArrowheads="1"/>
          </p:cNvSpPr>
          <p:nvPr/>
        </p:nvSpPr>
        <p:spPr bwMode="auto">
          <a:xfrm>
            <a:off x="989512" y="1553377"/>
            <a:ext cx="2339181" cy="246221"/>
          </a:xfrm>
          <a:prstGeom prst="rect">
            <a:avLst/>
          </a:prstGeom>
          <a:solidFill>
            <a:schemeClr val="accent6"/>
          </a:solidFill>
          <a:ln>
            <a:noFill/>
          </a:ln>
          <a:effectLs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ea"/>
                <a:ea typeface="+mn-ea"/>
              </a:rPr>
              <a:t>目录数据库</a:t>
            </a:r>
          </a:p>
        </p:txBody>
      </p:sp>
      <p:sp>
        <p:nvSpPr>
          <p:cNvPr id="80914" name="Rectangle 26"/>
          <p:cNvSpPr>
            <a:spLocks noChangeArrowheads="1"/>
          </p:cNvSpPr>
          <p:nvPr/>
        </p:nvSpPr>
        <p:spPr bwMode="auto">
          <a:xfrm>
            <a:off x="850274" y="1956411"/>
            <a:ext cx="2740184" cy="1368972"/>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0915" name="Rectangle 27"/>
          <p:cNvSpPr>
            <a:spLocks noChangeArrowheads="1"/>
          </p:cNvSpPr>
          <p:nvPr/>
        </p:nvSpPr>
        <p:spPr bwMode="auto">
          <a:xfrm>
            <a:off x="6839320" y="2024795"/>
            <a:ext cx="2406015" cy="121995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chorCtr="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Arial"/>
              </a:rPr>
              <a:t>证实用户的身份；用户名密码验证、强认证（</a:t>
            </a:r>
            <a:r>
              <a:rPr lang="de-DE" altLang="zh-CN" sz="1400">
                <a:latin typeface="Arial"/>
              </a:rPr>
              <a:t>USB KEY</a:t>
            </a:r>
            <a:r>
              <a:rPr lang="zh-CN" altLang="de-DE" sz="1400">
                <a:latin typeface="Arial"/>
              </a:rPr>
              <a:t>、动态口令卡、证书等）。</a:t>
            </a:r>
          </a:p>
          <a:p>
            <a:pPr marL="503053" lvl="1" indent="-285750" algn="l">
              <a:buClr>
                <a:schemeClr val="accent6"/>
              </a:buClr>
              <a:buFont typeface="Wingdings" pitchFamily="2" charset="2"/>
              <a:buChar char="n"/>
              <a:tabLst>
                <a:tab pos="9720703" algn="r"/>
              </a:tabLst>
            </a:pPr>
            <a:r>
              <a:rPr lang="zh-CN" altLang="de-DE" sz="1400">
                <a:latin typeface="Arial"/>
              </a:rPr>
              <a:t>用户的增、删、改</a:t>
            </a:r>
          </a:p>
        </p:txBody>
      </p:sp>
      <p:sp>
        <p:nvSpPr>
          <p:cNvPr id="80916" name="Rectangle 28"/>
          <p:cNvSpPr>
            <a:spLocks noChangeArrowheads="1"/>
          </p:cNvSpPr>
          <p:nvPr/>
        </p:nvSpPr>
        <p:spPr bwMode="auto">
          <a:xfrm>
            <a:off x="6733501" y="1490339"/>
            <a:ext cx="2740184" cy="396541"/>
          </a:xfrm>
          <a:prstGeom prst="rect">
            <a:avLst/>
          </a:prstGeom>
          <a:solidFill>
            <a:schemeClr val="accent6"/>
          </a:solidFill>
          <a:ln>
            <a:noFill/>
          </a:ln>
          <a:effectLst>
            <a:outerShdw dist="35921" dir="2700000" algn="ctr" rotWithShape="0">
              <a:schemeClr val="bg2"/>
            </a:outerShdw>
          </a:effectLs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0917" name="Text Box 29"/>
          <p:cNvSpPr txBox="1">
            <a:spLocks noChangeArrowheads="1"/>
          </p:cNvSpPr>
          <p:nvPr/>
        </p:nvSpPr>
        <p:spPr bwMode="auto">
          <a:xfrm>
            <a:off x="6872737" y="1553377"/>
            <a:ext cx="2339181" cy="246221"/>
          </a:xfrm>
          <a:prstGeom prst="rect">
            <a:avLst/>
          </a:prstGeom>
          <a:solidFill>
            <a:schemeClr val="accent6"/>
          </a:solidFill>
          <a:ln>
            <a:noFill/>
          </a:ln>
          <a:effectLs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ea"/>
                <a:ea typeface="+mn-ea"/>
              </a:rPr>
              <a:t>用户认证</a:t>
            </a:r>
          </a:p>
        </p:txBody>
      </p:sp>
      <p:sp>
        <p:nvSpPr>
          <p:cNvPr id="80918" name="Rectangle 30"/>
          <p:cNvSpPr>
            <a:spLocks noChangeArrowheads="1"/>
          </p:cNvSpPr>
          <p:nvPr/>
        </p:nvSpPr>
        <p:spPr bwMode="auto">
          <a:xfrm>
            <a:off x="6733501" y="1956411"/>
            <a:ext cx="2740184" cy="1368972"/>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0919" name="Rectangle 31"/>
          <p:cNvSpPr>
            <a:spLocks noChangeArrowheads="1"/>
          </p:cNvSpPr>
          <p:nvPr/>
        </p:nvSpPr>
        <p:spPr bwMode="auto">
          <a:xfrm>
            <a:off x="3937622" y="4081389"/>
            <a:ext cx="2406015" cy="7386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chorCtr="0">
            <a:no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503053" lvl="1" indent="-285750" algn="l">
              <a:buClr>
                <a:schemeClr val="accent6"/>
              </a:buClr>
              <a:buFont typeface="Wingdings" pitchFamily="2" charset="2"/>
              <a:buChar char="n"/>
              <a:tabLst>
                <a:tab pos="9720703" algn="r"/>
              </a:tabLst>
            </a:pPr>
            <a:r>
              <a:rPr lang="zh-CN" altLang="de-DE" sz="1400">
                <a:latin typeface="Arial"/>
              </a:rPr>
              <a:t>用户的增、删、改能够即时同步到各应用系统；</a:t>
            </a:r>
          </a:p>
        </p:txBody>
      </p:sp>
      <p:sp>
        <p:nvSpPr>
          <p:cNvPr id="80920" name="Rectangle 32"/>
          <p:cNvSpPr>
            <a:spLocks noChangeArrowheads="1"/>
          </p:cNvSpPr>
          <p:nvPr/>
        </p:nvSpPr>
        <p:spPr bwMode="auto">
          <a:xfrm>
            <a:off x="3831802" y="3539110"/>
            <a:ext cx="2740184" cy="360492"/>
          </a:xfrm>
          <a:prstGeom prst="rect">
            <a:avLst/>
          </a:prstGeom>
          <a:solidFill>
            <a:schemeClr val="accent6"/>
          </a:solidFill>
          <a:ln>
            <a:noFill/>
          </a:ln>
          <a:effectLst>
            <a:outerShdw dist="35921" dir="2700000" algn="ctr" rotWithShape="0">
              <a:schemeClr val="bg2"/>
            </a:outerShdw>
          </a:effectLs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0921" name="Text Box 33"/>
          <p:cNvSpPr txBox="1">
            <a:spLocks noChangeArrowheads="1"/>
          </p:cNvSpPr>
          <p:nvPr/>
        </p:nvSpPr>
        <p:spPr bwMode="auto">
          <a:xfrm>
            <a:off x="3971039" y="3564463"/>
            <a:ext cx="2339181" cy="246221"/>
          </a:xfrm>
          <a:prstGeom prst="rect">
            <a:avLst/>
          </a:prstGeom>
          <a:solidFill>
            <a:schemeClr val="accent6"/>
          </a:solidFill>
          <a:ln>
            <a:noFill/>
          </a:ln>
          <a:effectLst/>
          <a:extLst/>
        </p:spPr>
        <p:txBody>
          <a:bodyPr lIns="0" tIns="0" rIns="0" bIns="0" anchor="ct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a:lnSpc>
                <a:spcPct val="100000"/>
              </a:lnSpc>
              <a:spcBef>
                <a:spcPct val="0"/>
              </a:spcBef>
              <a:buClrTx/>
              <a:buSzTx/>
              <a:buFontTx/>
              <a:buNone/>
            </a:pPr>
            <a:r>
              <a:rPr lang="zh-CN" altLang="en-US" sz="1600" b="1">
                <a:solidFill>
                  <a:schemeClr val="bg1"/>
                </a:solidFill>
                <a:latin typeface="+mn-ea"/>
                <a:ea typeface="+mn-ea"/>
              </a:rPr>
              <a:t>数据同步代理</a:t>
            </a:r>
          </a:p>
        </p:txBody>
      </p:sp>
      <p:sp>
        <p:nvSpPr>
          <p:cNvPr id="80922" name="Rectangle 34"/>
          <p:cNvSpPr>
            <a:spLocks noChangeArrowheads="1"/>
          </p:cNvSpPr>
          <p:nvPr/>
        </p:nvSpPr>
        <p:spPr bwMode="auto">
          <a:xfrm>
            <a:off x="3831802" y="3933142"/>
            <a:ext cx="2740184" cy="1131382"/>
          </a:xfrm>
          <a:prstGeom prst="rect">
            <a:avLst/>
          </a:prstGeom>
          <a:noFill/>
          <a:ln w="6350">
            <a:solidFill>
              <a:schemeClr val="accent6"/>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0923" name="AutoShape 43"/>
          <p:cNvSpPr>
            <a:spLocks noChangeArrowheads="1"/>
          </p:cNvSpPr>
          <p:nvPr/>
        </p:nvSpPr>
        <p:spPr bwMode="auto">
          <a:xfrm flipV="1">
            <a:off x="2682404" y="5327530"/>
            <a:ext cx="5049661" cy="397317"/>
          </a:xfrm>
          <a:prstGeom prst="triangle">
            <a:avLst>
              <a:gd name="adj" fmla="val 50000"/>
            </a:avLst>
          </a:prstGeom>
          <a:solidFill>
            <a:schemeClr val="bg1">
              <a:lumMod val="75000"/>
            </a:schemeClr>
          </a:solidFill>
          <a:ln>
            <a:noFill/>
          </a:ln>
          <a:effectLst/>
          <a:extLst/>
        </p:spPr>
        <p:txBody>
          <a:bodyPr wrap="none" lIns="0" tIns="0" rIns="0" bIns="0"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pic>
        <p:nvPicPr>
          <p:cNvPr id="29" name="Picture 5"/>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 name="圆角矩形 29"/>
          <p:cNvSpPr/>
          <p:nvPr/>
        </p:nvSpPr>
        <p:spPr bwMode="auto">
          <a:xfrm>
            <a:off x="10243244" y="1070265"/>
            <a:ext cx="106677" cy="729275"/>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2" name="矩形 1"/>
          <p:cNvSpPr/>
          <p:nvPr/>
        </p:nvSpPr>
        <p:spPr bwMode="auto">
          <a:xfrm>
            <a:off x="1314252" y="5868863"/>
            <a:ext cx="7557446" cy="1080120"/>
          </a:xfrm>
          <a:prstGeom prst="rect">
            <a:avLst/>
          </a:prstGeom>
          <a:noFill/>
          <a:ln w="9525" cap="flat" cmpd="sng" algn="ctr">
            <a:solidFill>
              <a:schemeClr val="accent5"/>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l">
              <a:buClrTx/>
            </a:pPr>
            <a:r>
              <a:rPr lang="zh-CN" altLang="en-US" b="1">
                <a:latin typeface="Arial"/>
              </a:rPr>
              <a:t>建设步骤</a:t>
            </a:r>
            <a:r>
              <a:rPr lang="en-US" altLang="zh-CN" b="1">
                <a:latin typeface="Arial"/>
              </a:rPr>
              <a:t>: </a:t>
            </a:r>
            <a:br>
              <a:rPr lang="en-US" altLang="zh-CN" b="1">
                <a:latin typeface="Arial"/>
              </a:rPr>
            </a:br>
            <a:r>
              <a:rPr lang="zh-CN" altLang="en-US" b="1">
                <a:latin typeface="Arial"/>
              </a:rPr>
              <a:t>在集中</a:t>
            </a:r>
            <a:r>
              <a:rPr lang="en-US" altLang="zh-CN" b="1">
                <a:latin typeface="Arial"/>
              </a:rPr>
              <a:t>-</a:t>
            </a:r>
            <a:r>
              <a:rPr lang="zh-CN" altLang="en-US" b="1">
                <a:latin typeface="Arial"/>
              </a:rPr>
              <a:t>分布解决方案的框架下，先在总部建设，实现总部提供统一用户管理及认证系统的服务，然后再向下推广</a:t>
            </a:r>
          </a:p>
        </p:txBody>
      </p:sp>
    </p:spTree>
    <p:extLst>
      <p:ext uri="{BB962C8B-B14F-4D97-AF65-F5344CB8AC3E}">
        <p14:creationId xmlns:p14="http://schemas.microsoft.com/office/powerpoint/2010/main" val="758057669"/>
      </p:ext>
    </p:extLst>
  </p:cSld>
  <p:clrMapOvr>
    <a:masterClrMapping/>
  </p:clrMapOvr>
  <p:transition>
    <p:split orient="vert"/>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7831" name="Rectangle 7"/>
          <p:cNvSpPr>
            <a:spLocks noChangeArrowheads="1"/>
          </p:cNvSpPr>
          <p:nvPr/>
        </p:nvSpPr>
        <p:spPr bwMode="auto">
          <a:xfrm>
            <a:off x="2197442" y="2700511"/>
            <a:ext cx="7325722" cy="1746792"/>
          </a:xfrm>
          <a:prstGeom prst="rect">
            <a:avLst/>
          </a:prstGeom>
          <a:noFill/>
          <a:ln w="9525">
            <a:solidFill>
              <a:schemeClr val="accent6"/>
            </a:solidFill>
            <a:prstDash val="solid"/>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4306" tIns="52153" rIns="104306" bIns="52153" anchor="ctr" anchorCtr="0"/>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buClr>
                <a:schemeClr val="accent6"/>
              </a:buClr>
              <a:buSzTx/>
              <a:buFont typeface="Wingdings" pitchFamily="2" charset="2"/>
              <a:buChar char="Ø"/>
            </a:pPr>
            <a:r>
              <a:rPr lang="en-US" altLang="zh-CN">
                <a:latin typeface="+mn-lt"/>
              </a:rPr>
              <a:t> </a:t>
            </a:r>
            <a:r>
              <a:rPr lang="zh-CN" altLang="en-US">
                <a:latin typeface="+mn-lt"/>
              </a:rPr>
              <a:t>统一用户管理，降低应用系统用户管理复杂度及管理成本；</a:t>
            </a:r>
          </a:p>
          <a:p>
            <a:pPr marL="285750" indent="-285750" algn="l">
              <a:buClr>
                <a:schemeClr val="accent6"/>
              </a:buClr>
              <a:buSzTx/>
              <a:buFont typeface="Wingdings" pitchFamily="2" charset="2"/>
              <a:buChar char="Ø"/>
            </a:pPr>
            <a:r>
              <a:rPr lang="zh-CN" altLang="en-US">
                <a:latin typeface="+mn-lt"/>
              </a:rPr>
              <a:t> 统一认证、授权，提高应用系统访问安全性；</a:t>
            </a:r>
          </a:p>
          <a:p>
            <a:pPr marL="285750" indent="-285750" algn="l">
              <a:buClr>
                <a:schemeClr val="accent6"/>
              </a:buClr>
              <a:buSzTx/>
              <a:buFont typeface="Wingdings" pitchFamily="2" charset="2"/>
              <a:buChar char="Ø"/>
            </a:pPr>
            <a:r>
              <a:rPr lang="zh-CN" altLang="en-US">
                <a:latin typeface="+mn-lt"/>
              </a:rPr>
              <a:t> 集中访问审计，有效的监督用户对应用系统的访问；</a:t>
            </a:r>
          </a:p>
          <a:p>
            <a:pPr marL="285750" indent="-285750" algn="l">
              <a:buClr>
                <a:schemeClr val="accent6"/>
              </a:buClr>
              <a:buSzTx/>
              <a:buFont typeface="Wingdings" pitchFamily="2" charset="2"/>
              <a:buChar char="Ø"/>
            </a:pPr>
            <a:r>
              <a:rPr lang="zh-CN" altLang="en-US">
                <a:latin typeface="+mn-lt"/>
              </a:rPr>
              <a:t> 用户自助平台、</a:t>
            </a:r>
            <a:r>
              <a:rPr lang="en-US" altLang="zh-CN">
                <a:latin typeface="+mn-lt"/>
              </a:rPr>
              <a:t>SSO</a:t>
            </a:r>
            <a:r>
              <a:rPr lang="zh-CN" altLang="en-US">
                <a:latin typeface="+mn-lt"/>
              </a:rPr>
              <a:t>等，提高</a:t>
            </a:r>
            <a:r>
              <a:rPr lang="en-US" altLang="zh-CN">
                <a:latin typeface="+mn-lt"/>
              </a:rPr>
              <a:t>IT</a:t>
            </a:r>
            <a:r>
              <a:rPr lang="zh-CN" altLang="en-US">
                <a:latin typeface="+mn-lt"/>
              </a:rPr>
              <a:t>服务质量及用户满意度；</a:t>
            </a:r>
          </a:p>
          <a:p>
            <a:pPr marL="285750" indent="-285750" algn="l">
              <a:buClr>
                <a:schemeClr val="accent6"/>
              </a:buClr>
              <a:buSzTx/>
              <a:buFont typeface="Wingdings" pitchFamily="2" charset="2"/>
              <a:buChar char="Ø"/>
            </a:pPr>
            <a:r>
              <a:rPr lang="zh-CN" altLang="en-US">
                <a:latin typeface="+mn-lt"/>
              </a:rPr>
              <a:t> 用户身份管理基础平台的建立，加快应用系统的部署；</a:t>
            </a:r>
          </a:p>
        </p:txBody>
      </p:sp>
      <p:sp>
        <p:nvSpPr>
          <p:cNvPr id="77832" name="Rectangle 8"/>
          <p:cNvSpPr>
            <a:spLocks noChangeArrowheads="1"/>
          </p:cNvSpPr>
          <p:nvPr/>
        </p:nvSpPr>
        <p:spPr bwMode="auto">
          <a:xfrm>
            <a:off x="1195736" y="2700511"/>
            <a:ext cx="673106" cy="1746792"/>
          </a:xfrm>
          <a:prstGeom prst="rect">
            <a:avLst/>
          </a:prstGeom>
          <a:solidFill>
            <a:schemeClr val="accent6"/>
          </a:solidFill>
          <a:ln w="9525">
            <a:noFill/>
            <a:miter lim="800000"/>
          </a:ln>
          <a:effectLst>
            <a:outerShdw dist="107763" dir="2700000" algn="ctr" rotWithShape="0">
              <a:schemeClr val="bg2"/>
            </a:outerShdw>
          </a:effectLst>
        </p:spPr>
        <p:txBody>
          <a:bodyPr vert="eaVert"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0"/>
              </a:spcBef>
              <a:buClrTx/>
              <a:buSzTx/>
              <a:buFontTx/>
              <a:buNone/>
            </a:pPr>
            <a:r>
              <a:rPr lang="zh-CN" altLang="en-US" sz="1800" b="1">
                <a:solidFill>
                  <a:schemeClr val="bg1"/>
                </a:solidFill>
              </a:rPr>
              <a:t>意义</a:t>
            </a:r>
          </a:p>
        </p:txBody>
      </p:sp>
      <p:sp>
        <p:nvSpPr>
          <p:cNvPr id="77833" name="Rectangle 9"/>
          <p:cNvSpPr>
            <a:spLocks noChangeArrowheads="1"/>
          </p:cNvSpPr>
          <p:nvPr/>
        </p:nvSpPr>
        <p:spPr bwMode="auto">
          <a:xfrm>
            <a:off x="2197442" y="4606579"/>
            <a:ext cx="7325722" cy="1046260"/>
          </a:xfrm>
          <a:prstGeom prst="rect">
            <a:avLst/>
          </a:prstGeom>
          <a:noFill/>
          <a:ln w="9525">
            <a:solidFill>
              <a:schemeClr val="accent6"/>
            </a:solidFill>
            <a:prstDash val="solid"/>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285750" indent="-285750" algn="l">
              <a:buClr>
                <a:schemeClr val="accent6"/>
              </a:buClr>
              <a:buSzTx/>
              <a:buFont typeface="Wingdings" pitchFamily="2" charset="2"/>
              <a:buChar char="Ø"/>
            </a:pPr>
            <a:r>
              <a:rPr lang="en-US" altLang="zh-CN"/>
              <a:t> </a:t>
            </a:r>
            <a:r>
              <a:rPr lang="zh-CN" altLang="en-US"/>
              <a:t>用户身份管理在集中</a:t>
            </a:r>
            <a:r>
              <a:rPr lang="en-US" altLang="zh-CN"/>
              <a:t>-</a:t>
            </a:r>
            <a:r>
              <a:rPr lang="zh-CN" altLang="en-US"/>
              <a:t>分布应用架构下，细化到什么人在什么时间、什么条件下，访问哪部分企业内部信息。</a:t>
            </a:r>
          </a:p>
        </p:txBody>
      </p:sp>
      <p:sp>
        <p:nvSpPr>
          <p:cNvPr id="77834" name="Rectangle 10"/>
          <p:cNvSpPr>
            <a:spLocks noChangeArrowheads="1"/>
          </p:cNvSpPr>
          <p:nvPr/>
        </p:nvSpPr>
        <p:spPr bwMode="auto">
          <a:xfrm>
            <a:off x="1195736" y="4606579"/>
            <a:ext cx="673106" cy="1046260"/>
          </a:xfrm>
          <a:prstGeom prst="rect">
            <a:avLst/>
          </a:prstGeom>
          <a:solidFill>
            <a:schemeClr val="accent6"/>
          </a:solidFill>
          <a:ln w="9525">
            <a:noFill/>
            <a:miter lim="800000"/>
          </a:ln>
          <a:effectLst>
            <a:outerShdw dist="107763" dir="2700000" algn="ctr" rotWithShape="0">
              <a:schemeClr val="bg2"/>
            </a:outerShdw>
          </a:effectLst>
        </p:spPr>
        <p:txBody>
          <a:bodyPr vert="eaVert"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0"/>
              </a:spcBef>
              <a:buClrTx/>
              <a:buSzTx/>
              <a:buFontTx/>
              <a:buNone/>
            </a:pPr>
            <a:r>
              <a:rPr lang="zh-CN" altLang="en-US" sz="1800" b="1">
                <a:solidFill>
                  <a:schemeClr val="bg1"/>
                </a:solidFill>
              </a:rPr>
              <a:t>目标</a:t>
            </a:r>
          </a:p>
        </p:txBody>
      </p:sp>
      <p:pic>
        <p:nvPicPr>
          <p:cNvPr id="11" name="Picture 5"/>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圆角矩形 11"/>
          <p:cNvSpPr/>
          <p:nvPr/>
        </p:nvSpPr>
        <p:spPr bwMode="auto">
          <a:xfrm>
            <a:off x="10243244" y="1070265"/>
            <a:ext cx="106677" cy="729275"/>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2" name="标题 1"/>
          <p:cNvSpPr>
            <a:spLocks noGrp="1"/>
          </p:cNvSpPr>
          <p:nvPr>
            <p:ph type="title"/>
          </p:nvPr>
        </p:nvSpPr>
        <p:spPr/>
        <p:txBody>
          <a:bodyPr/>
          <a:lstStyle/>
          <a:p>
            <a:r>
              <a:rPr lang="en-US" altLang="zh-TW" smtClean="0">
                <a:latin typeface="+mn-lt"/>
              </a:rPr>
              <a:t>G-2</a:t>
            </a:r>
            <a:r>
              <a:rPr lang="zh-CN" altLang="en-US" smtClean="0">
                <a:latin typeface="+mn-lt"/>
              </a:rPr>
              <a:t>、通过建设</a:t>
            </a:r>
            <a:r>
              <a:rPr lang="zh-TW" altLang="en-US" smtClean="0"/>
              <a:t>账号</a:t>
            </a:r>
            <a:r>
              <a:rPr lang="zh-CN" altLang="en-US"/>
              <a:t>管理</a:t>
            </a:r>
            <a:r>
              <a:rPr lang="zh-CN" altLang="en-US" b="0"/>
              <a:t>、</a:t>
            </a:r>
            <a:r>
              <a:rPr lang="zh-TW" altLang="en-US"/>
              <a:t>认证、单点登录</a:t>
            </a:r>
            <a:r>
              <a:rPr lang="en-US" altLang="zh-CN"/>
              <a:t>(SSO)</a:t>
            </a:r>
            <a:r>
              <a:rPr lang="zh-TW" altLang="en-US"/>
              <a:t>等</a:t>
            </a:r>
            <a:r>
              <a:rPr lang="zh-TW" altLang="en-US" smtClean="0"/>
              <a:t>基础</a:t>
            </a:r>
            <a:r>
              <a:rPr lang="zh-CN" altLang="en-US" smtClean="0"/>
              <a:t>信息系统，提升了整个</a:t>
            </a:r>
            <a:r>
              <a:rPr lang="en-US" altLang="zh-CN" smtClean="0"/>
              <a:t>IT</a:t>
            </a:r>
            <a:r>
              <a:rPr lang="zh-TW" altLang="en-US" smtClean="0"/>
              <a:t>服务</a:t>
            </a:r>
            <a:r>
              <a:rPr lang="zh-CN" altLang="en-US" smtClean="0"/>
              <a:t>水平</a:t>
            </a:r>
            <a:endParaRPr lang="zh-CN" altLang="en-US"/>
          </a:p>
        </p:txBody>
      </p:sp>
    </p:spTree>
    <p:extLst>
      <p:ext uri="{BB962C8B-B14F-4D97-AF65-F5344CB8AC3E}">
        <p14:creationId xmlns:p14="http://schemas.microsoft.com/office/powerpoint/2010/main" val="870895819"/>
      </p:ext>
    </p:extLst>
  </p:cSld>
  <p:clrMapOvr>
    <a:masterClrMapping/>
  </p:clrMapOvr>
  <p:transition>
    <p:split orient="vert"/>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3970" name="Rectangle 2"/>
          <p:cNvSpPr>
            <a:spLocks noGrp="1" noChangeArrowheads="1"/>
          </p:cNvSpPr>
          <p:nvPr>
            <p:ph type="title"/>
          </p:nvPr>
        </p:nvSpPr>
        <p:spPr/>
        <p:txBody>
          <a:bodyPr/>
          <a:lstStyle/>
          <a:p>
            <a:pPr eaLnBrk="1" hangingPunct="1"/>
            <a:r>
              <a:rPr lang="en-US" altLang="zh-CN" smtClean="0">
                <a:latin typeface="+mn-lt"/>
                <a:ea typeface="+mn-ea"/>
              </a:rPr>
              <a:t>H-1</a:t>
            </a:r>
            <a:r>
              <a:rPr lang="zh-CN" altLang="en-US" smtClean="0">
                <a:latin typeface="+mn-lt"/>
                <a:ea typeface="+mn-ea"/>
              </a:rPr>
              <a:t>、集团企业信息门户是</a:t>
            </a:r>
            <a:r>
              <a:rPr lang="zh-TW" altLang="en-US" smtClean="0">
                <a:latin typeface="+mn-lt"/>
                <a:ea typeface="+mn-ea"/>
              </a:rPr>
              <a:t>访问</a:t>
            </a:r>
            <a:r>
              <a:rPr lang="zh-CN" altLang="en-US" smtClean="0">
                <a:latin typeface="+mn-lt"/>
                <a:ea typeface="+mn-ea"/>
              </a:rPr>
              <a:t>集团</a:t>
            </a:r>
            <a:r>
              <a:rPr lang="zh-TW" altLang="en-US" smtClean="0">
                <a:latin typeface="+mn-lt"/>
                <a:ea typeface="+mn-ea"/>
              </a:rPr>
              <a:t>信息和应用系统的</a:t>
            </a:r>
            <a:r>
              <a:rPr lang="zh-CN" altLang="en-US" smtClean="0">
                <a:latin typeface="+mn-lt"/>
                <a:ea typeface="+mn-ea"/>
              </a:rPr>
              <a:t>入</a:t>
            </a:r>
            <a:r>
              <a:rPr lang="zh-TW" altLang="en-US" smtClean="0">
                <a:latin typeface="+mn-lt"/>
                <a:ea typeface="+mn-ea"/>
              </a:rPr>
              <a:t>口，</a:t>
            </a:r>
            <a:r>
              <a:rPr lang="zh-CN" altLang="en-US" smtClean="0">
                <a:latin typeface="+mn-lt"/>
                <a:ea typeface="+mn-ea"/>
              </a:rPr>
              <a:t>是展示集团各类信息和</a:t>
            </a:r>
            <a:r>
              <a:rPr lang="zh-TW" altLang="en-US" smtClean="0">
                <a:latin typeface="+mn-lt"/>
                <a:ea typeface="+mn-ea"/>
              </a:rPr>
              <a:t>集成各种应用系统</a:t>
            </a:r>
            <a:r>
              <a:rPr lang="zh-CN" altLang="en-US" smtClean="0">
                <a:latin typeface="+mn-lt"/>
                <a:ea typeface="+mn-ea"/>
              </a:rPr>
              <a:t>的平台</a:t>
            </a:r>
          </a:p>
        </p:txBody>
      </p:sp>
      <p:sp>
        <p:nvSpPr>
          <p:cNvPr id="83971" name="AutoShape 3"/>
          <p:cNvSpPr>
            <a:spLocks noChangeArrowheads="1"/>
          </p:cNvSpPr>
          <p:nvPr/>
        </p:nvSpPr>
        <p:spPr bwMode="auto">
          <a:xfrm>
            <a:off x="631208" y="1764407"/>
            <a:ext cx="9514527" cy="5277132"/>
          </a:xfrm>
          <a:prstGeom prst="roundRect">
            <a:avLst>
              <a:gd name="adj" fmla="val 3958"/>
            </a:avLst>
          </a:prstGeom>
          <a:solidFill>
            <a:schemeClr val="bg1">
              <a:lumMod val="75000"/>
            </a:schemeClr>
          </a:solidFill>
          <a:ln>
            <a:noFill/>
          </a:ln>
          <a:extLst/>
        </p:spPr>
        <p:txBody>
          <a:bodyPr wrap="none" lIns="104306" tIns="52153" rIns="104306" bIns="52153"/>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391146" indent="-391146">
              <a:buClr>
                <a:srgbClr val="E1B40C"/>
              </a:buClr>
            </a:pPr>
            <a:endParaRPr lang="zh-CN" altLang="zh-CN" sz="2100" b="1">
              <a:latin typeface="+mn-lt"/>
              <a:ea typeface="+mn-ea"/>
            </a:endParaRPr>
          </a:p>
        </p:txBody>
      </p:sp>
      <p:sp>
        <p:nvSpPr>
          <p:cNvPr id="83972" name="AutoShape 98"/>
          <p:cNvSpPr>
            <a:spLocks noChangeArrowheads="1"/>
          </p:cNvSpPr>
          <p:nvPr/>
        </p:nvSpPr>
        <p:spPr bwMode="auto">
          <a:xfrm>
            <a:off x="724033" y="5109011"/>
            <a:ext cx="1474055" cy="325554"/>
          </a:xfrm>
          <a:prstGeom prst="roundRect">
            <a:avLst>
              <a:gd name="adj" fmla="val 16667"/>
            </a:avLst>
          </a:prstGeom>
          <a:gradFill rotWithShape="1">
            <a:gsLst>
              <a:gs pos="0">
                <a:srgbClr val="5296E0"/>
              </a:gs>
              <a:gs pos="100000">
                <a:srgbClr val="2B6BD3"/>
              </a:gs>
            </a:gsLst>
            <a:lin ang="5400000" scaled="1"/>
          </a:gradFill>
          <a:ln w="15875" algn="ctr">
            <a:solidFill>
              <a:srgbClr val="003366"/>
            </a:solidFill>
            <a:prstDash val="sysDot"/>
            <a:round/>
          </a:ln>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endParaRPr kumimoji="1" lang="zh-CN" altLang="zh-CN">
              <a:solidFill>
                <a:schemeClr val="bg1"/>
              </a:solidFill>
              <a:latin typeface="+mn-lt"/>
              <a:ea typeface="+mn-ea"/>
            </a:endParaRPr>
          </a:p>
        </p:txBody>
      </p:sp>
      <p:sp>
        <p:nvSpPr>
          <p:cNvPr id="83973" name="AutoShape 98"/>
          <p:cNvSpPr>
            <a:spLocks noChangeArrowheads="1"/>
          </p:cNvSpPr>
          <p:nvPr/>
        </p:nvSpPr>
        <p:spPr bwMode="auto">
          <a:xfrm>
            <a:off x="724033" y="4073119"/>
            <a:ext cx="1474055" cy="787632"/>
          </a:xfrm>
          <a:prstGeom prst="roundRect">
            <a:avLst>
              <a:gd name="adj" fmla="val 16667"/>
            </a:avLst>
          </a:prstGeom>
          <a:solidFill>
            <a:schemeClr val="bg2"/>
          </a:solidFill>
          <a:ln w="15875" algn="ctr">
            <a:solidFill>
              <a:srgbClr val="003366"/>
            </a:solidFill>
            <a:prstDash val="sysDot"/>
            <a:round/>
          </a:ln>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endParaRPr kumimoji="1" lang="zh-CN" altLang="zh-CN">
              <a:solidFill>
                <a:schemeClr val="bg1"/>
              </a:solidFill>
              <a:latin typeface="+mn-lt"/>
              <a:ea typeface="+mn-ea"/>
            </a:endParaRPr>
          </a:p>
        </p:txBody>
      </p:sp>
      <p:sp>
        <p:nvSpPr>
          <p:cNvPr id="83974" name="AutoShape 98"/>
          <p:cNvSpPr>
            <a:spLocks noChangeArrowheads="1"/>
          </p:cNvSpPr>
          <p:nvPr/>
        </p:nvSpPr>
        <p:spPr bwMode="auto">
          <a:xfrm>
            <a:off x="724033" y="2742821"/>
            <a:ext cx="1474055" cy="1051925"/>
          </a:xfrm>
          <a:prstGeom prst="roundRect">
            <a:avLst>
              <a:gd name="adj" fmla="val 16667"/>
            </a:avLst>
          </a:prstGeom>
          <a:solidFill>
            <a:schemeClr val="bg2"/>
          </a:solidFill>
          <a:ln w="15875" algn="ctr">
            <a:solidFill>
              <a:srgbClr val="003366"/>
            </a:solidFill>
            <a:prstDash val="sysDot"/>
            <a:round/>
          </a:ln>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endParaRPr kumimoji="1" lang="zh-CN" altLang="zh-CN">
              <a:solidFill>
                <a:schemeClr val="bg1"/>
              </a:solidFill>
              <a:latin typeface="+mn-lt"/>
              <a:ea typeface="+mn-ea"/>
            </a:endParaRPr>
          </a:p>
        </p:txBody>
      </p:sp>
      <p:sp>
        <p:nvSpPr>
          <p:cNvPr id="83975" name="AutoShape 99"/>
          <p:cNvSpPr>
            <a:spLocks noChangeArrowheads="1"/>
          </p:cNvSpPr>
          <p:nvPr/>
        </p:nvSpPr>
        <p:spPr bwMode="auto">
          <a:xfrm>
            <a:off x="696186" y="2709564"/>
            <a:ext cx="1485194" cy="294049"/>
          </a:xfrm>
          <a:prstGeom prst="flowChartAlternateProcess">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lgn="ctr">
                <a:solidFill>
                  <a:srgbClr val="000000"/>
                </a:solidFill>
                <a:miter lim="800000"/>
                <a:headEnd/>
                <a:tailEnd/>
              </a14:hiddenLine>
            </a:ext>
          </a:extLst>
        </p:spPr>
        <p:txBody>
          <a:bodyPr lIns="0" tIns="0" rIns="0" bIns="0" anchor="ctr" anchorCtr="1"/>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1400" b="1">
                <a:solidFill>
                  <a:schemeClr val="bg1"/>
                </a:solidFill>
                <a:latin typeface="+mn-lt"/>
                <a:ea typeface="+mn-ea"/>
              </a:rPr>
              <a:t>财务</a:t>
            </a:r>
          </a:p>
        </p:txBody>
      </p:sp>
      <p:sp>
        <p:nvSpPr>
          <p:cNvPr id="83976" name="AutoShape 99"/>
          <p:cNvSpPr>
            <a:spLocks noChangeArrowheads="1"/>
          </p:cNvSpPr>
          <p:nvPr/>
        </p:nvSpPr>
        <p:spPr bwMode="auto">
          <a:xfrm>
            <a:off x="831710" y="4067868"/>
            <a:ext cx="1206720" cy="294049"/>
          </a:xfrm>
          <a:prstGeom prst="flowChartAlternateProcess">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lgn="ctr">
                <a:solidFill>
                  <a:srgbClr val="000000"/>
                </a:solidFill>
                <a:miter lim="800000"/>
                <a:headEnd/>
                <a:tailEnd/>
              </a14:hiddenLine>
            </a:ext>
          </a:extLst>
        </p:spPr>
        <p:txBody>
          <a:bodyPr lIns="0" tIns="0" rIns="0" bIns="0" anchor="ctr" anchorCtr="1"/>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en-US" altLang="zh-CN" sz="1400" b="1">
                <a:solidFill>
                  <a:schemeClr val="bg1"/>
                </a:solidFill>
                <a:latin typeface="+mn-lt"/>
                <a:ea typeface="+mn-ea"/>
              </a:rPr>
              <a:t>BI</a:t>
            </a:r>
          </a:p>
        </p:txBody>
      </p:sp>
      <p:sp>
        <p:nvSpPr>
          <p:cNvPr id="83977" name="AutoShape 99"/>
          <p:cNvSpPr>
            <a:spLocks noChangeArrowheads="1"/>
          </p:cNvSpPr>
          <p:nvPr/>
        </p:nvSpPr>
        <p:spPr bwMode="auto">
          <a:xfrm>
            <a:off x="789011" y="5173279"/>
            <a:ext cx="1288406" cy="234539"/>
          </a:xfrm>
          <a:prstGeom prst="flowChartAlternateProcess">
            <a:avLst/>
          </a:prstGeom>
          <a:solidFill>
            <a:schemeClr val="bg2"/>
          </a:solidFill>
          <a:ln>
            <a:noFill/>
          </a:ln>
          <a:extLst/>
        </p:spPr>
        <p:txBody>
          <a:bodyPr lIns="0" tIns="0" rIns="0" bIns="0" anchor="ctr" anchorCtr="1"/>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1400" b="1">
                <a:solidFill>
                  <a:schemeClr val="bg1"/>
                </a:solidFill>
                <a:latin typeface="+mn-lt"/>
                <a:ea typeface="+mn-ea"/>
              </a:rPr>
              <a:t>人力资源</a:t>
            </a:r>
          </a:p>
        </p:txBody>
      </p:sp>
      <p:sp>
        <p:nvSpPr>
          <p:cNvPr id="453986" name="Freeform 1378"/>
          <p:cNvSpPr>
            <a:spLocks noEditPoints="1"/>
          </p:cNvSpPr>
          <p:nvPr/>
        </p:nvSpPr>
        <p:spPr bwMode="auto">
          <a:xfrm>
            <a:off x="2576812" y="2630802"/>
            <a:ext cx="7463102" cy="3680864"/>
          </a:xfrm>
          <a:custGeom>
            <a:cxnLst>
              <a:cxn ang="0">
                <a:pos x="3614" y="9"/>
              </a:cxn>
              <a:cxn ang="0">
                <a:pos x="3384" y="9"/>
              </a:cxn>
              <a:cxn ang="0">
                <a:pos x="3164" y="0"/>
              </a:cxn>
              <a:cxn ang="0">
                <a:pos x="2956" y="0"/>
              </a:cxn>
              <a:cxn ang="0">
                <a:pos x="2737" y="9"/>
              </a:cxn>
              <a:cxn ang="0">
                <a:pos x="2496" y="9"/>
              </a:cxn>
              <a:cxn ang="0">
                <a:pos x="2266" y="9"/>
              </a:cxn>
              <a:cxn ang="0">
                <a:pos x="2047" y="0"/>
              </a:cxn>
              <a:cxn ang="0">
                <a:pos x="1839" y="0"/>
              </a:cxn>
              <a:cxn ang="0">
                <a:pos x="1619" y="9"/>
              </a:cxn>
              <a:cxn ang="0">
                <a:pos x="1378" y="9"/>
              </a:cxn>
              <a:cxn ang="0">
                <a:pos x="1148" y="9"/>
              </a:cxn>
              <a:cxn ang="0">
                <a:pos x="929" y="0"/>
              </a:cxn>
              <a:cxn ang="0">
                <a:pos x="721" y="0"/>
              </a:cxn>
              <a:cxn ang="0">
                <a:pos x="502" y="9"/>
              </a:cxn>
              <a:cxn ang="0">
                <a:pos x="261" y="9"/>
              </a:cxn>
              <a:cxn ang="0">
                <a:pos x="58" y="19"/>
              </a:cxn>
              <a:cxn ang="0">
                <a:pos x="11" y="145"/>
              </a:cxn>
              <a:cxn ang="0">
                <a:pos x="0" y="325"/>
              </a:cxn>
              <a:cxn ang="0">
                <a:pos x="0" y="496"/>
              </a:cxn>
              <a:cxn ang="0">
                <a:pos x="11" y="675"/>
              </a:cxn>
              <a:cxn ang="0">
                <a:pos x="11" y="873"/>
              </a:cxn>
              <a:cxn ang="0">
                <a:pos x="11" y="1062"/>
              </a:cxn>
              <a:cxn ang="0">
                <a:pos x="0" y="1242"/>
              </a:cxn>
              <a:cxn ang="0">
                <a:pos x="0" y="1413"/>
              </a:cxn>
              <a:cxn ang="0">
                <a:pos x="11" y="1593"/>
              </a:cxn>
              <a:cxn ang="0">
                <a:pos x="11" y="1791"/>
              </a:cxn>
              <a:cxn ang="0">
                <a:pos x="11" y="1980"/>
              </a:cxn>
              <a:cxn ang="0">
                <a:pos x="0" y="2159"/>
              </a:cxn>
              <a:cxn ang="0">
                <a:pos x="0" y="2330"/>
              </a:cxn>
              <a:cxn ang="0">
                <a:pos x="15" y="2517"/>
              </a:cxn>
              <a:cxn ang="0">
                <a:pos x="134" y="2579"/>
              </a:cxn>
              <a:cxn ang="0">
                <a:pos x="342" y="2579"/>
              </a:cxn>
              <a:cxn ang="0">
                <a:pos x="561" y="2570"/>
              </a:cxn>
              <a:cxn ang="0">
                <a:pos x="802" y="2570"/>
              </a:cxn>
              <a:cxn ang="0">
                <a:pos x="1032" y="2570"/>
              </a:cxn>
              <a:cxn ang="0">
                <a:pos x="1251" y="2579"/>
              </a:cxn>
              <a:cxn ang="0">
                <a:pos x="1460" y="2579"/>
              </a:cxn>
              <a:cxn ang="0">
                <a:pos x="1679" y="2570"/>
              </a:cxn>
              <a:cxn ang="0">
                <a:pos x="1920" y="2570"/>
              </a:cxn>
              <a:cxn ang="0">
                <a:pos x="2150" y="2570"/>
              </a:cxn>
              <a:cxn ang="0">
                <a:pos x="2369" y="2579"/>
              </a:cxn>
              <a:cxn ang="0">
                <a:pos x="2577" y="2579"/>
              </a:cxn>
              <a:cxn ang="0">
                <a:pos x="2797" y="2570"/>
              </a:cxn>
              <a:cxn ang="0">
                <a:pos x="3038" y="2570"/>
              </a:cxn>
              <a:cxn ang="0">
                <a:pos x="3268" y="2570"/>
              </a:cxn>
              <a:cxn ang="0">
                <a:pos x="3487" y="2579"/>
              </a:cxn>
              <a:cxn ang="0">
                <a:pos x="3695" y="2579"/>
              </a:cxn>
              <a:cxn ang="0">
                <a:pos x="3901" y="2558"/>
              </a:cxn>
              <a:cxn ang="0">
                <a:pos x="3926" y="2428"/>
              </a:cxn>
              <a:cxn ang="0">
                <a:pos x="3926" y="2230"/>
              </a:cxn>
              <a:cxn ang="0">
                <a:pos x="3926" y="2041"/>
              </a:cxn>
              <a:cxn ang="0">
                <a:pos x="3937" y="1861"/>
              </a:cxn>
              <a:cxn ang="0">
                <a:pos x="3937" y="1691"/>
              </a:cxn>
              <a:cxn ang="0">
                <a:pos x="3926" y="1510"/>
              </a:cxn>
              <a:cxn ang="0">
                <a:pos x="3926" y="1313"/>
              </a:cxn>
              <a:cxn ang="0">
                <a:pos x="3926" y="1124"/>
              </a:cxn>
              <a:cxn ang="0">
                <a:pos x="3937" y="944"/>
              </a:cxn>
              <a:cxn ang="0">
                <a:pos x="3937" y="773"/>
              </a:cxn>
              <a:cxn ang="0">
                <a:pos x="3926" y="593"/>
              </a:cxn>
              <a:cxn ang="0">
                <a:pos x="3926" y="395"/>
              </a:cxn>
              <a:cxn ang="0">
                <a:pos x="3926" y="207"/>
              </a:cxn>
              <a:cxn ang="0">
                <a:pos x="3915" y="49"/>
              </a:cxn>
            </a:cxnLst>
            <a:rect l="0" t="0" r="r" b="b"/>
            <a:pathLst>
              <a:path w="3937" h="2579">
                <a:moveTo>
                  <a:pt x="3833" y="9"/>
                </a:moveTo>
                <a:lnTo>
                  <a:pt x="3822" y="9"/>
                </a:lnTo>
                <a:lnTo>
                  <a:pt x="3822" y="0"/>
                </a:lnTo>
                <a:lnTo>
                  <a:pt x="3833" y="0"/>
                </a:lnTo>
                <a:lnTo>
                  <a:pt x="3833" y="9"/>
                </a:lnTo>
                <a:close/>
                <a:moveTo>
                  <a:pt x="3811" y="9"/>
                </a:moveTo>
                <a:lnTo>
                  <a:pt x="3800" y="9"/>
                </a:lnTo>
                <a:lnTo>
                  <a:pt x="3800" y="0"/>
                </a:lnTo>
                <a:lnTo>
                  <a:pt x="3811" y="0"/>
                </a:lnTo>
                <a:lnTo>
                  <a:pt x="3811" y="9"/>
                </a:lnTo>
                <a:close/>
                <a:moveTo>
                  <a:pt x="3789" y="9"/>
                </a:moveTo>
                <a:lnTo>
                  <a:pt x="3778" y="9"/>
                </a:lnTo>
                <a:lnTo>
                  <a:pt x="3778" y="0"/>
                </a:lnTo>
                <a:lnTo>
                  <a:pt x="3789" y="0"/>
                </a:lnTo>
                <a:lnTo>
                  <a:pt x="3789" y="9"/>
                </a:lnTo>
                <a:close/>
                <a:moveTo>
                  <a:pt x="3767" y="9"/>
                </a:moveTo>
                <a:lnTo>
                  <a:pt x="3756" y="9"/>
                </a:lnTo>
                <a:lnTo>
                  <a:pt x="3756" y="0"/>
                </a:lnTo>
                <a:lnTo>
                  <a:pt x="3767" y="0"/>
                </a:lnTo>
                <a:lnTo>
                  <a:pt x="3767" y="9"/>
                </a:lnTo>
                <a:close/>
                <a:moveTo>
                  <a:pt x="3745" y="9"/>
                </a:moveTo>
                <a:lnTo>
                  <a:pt x="3734" y="9"/>
                </a:lnTo>
                <a:lnTo>
                  <a:pt x="3734" y="0"/>
                </a:lnTo>
                <a:lnTo>
                  <a:pt x="3745" y="0"/>
                </a:lnTo>
                <a:lnTo>
                  <a:pt x="3745" y="9"/>
                </a:lnTo>
                <a:close/>
                <a:moveTo>
                  <a:pt x="3724" y="9"/>
                </a:moveTo>
                <a:lnTo>
                  <a:pt x="3713" y="9"/>
                </a:lnTo>
                <a:lnTo>
                  <a:pt x="3713" y="0"/>
                </a:lnTo>
                <a:lnTo>
                  <a:pt x="3724" y="0"/>
                </a:lnTo>
                <a:lnTo>
                  <a:pt x="3724" y="9"/>
                </a:lnTo>
                <a:close/>
                <a:moveTo>
                  <a:pt x="3702" y="9"/>
                </a:moveTo>
                <a:lnTo>
                  <a:pt x="3691" y="9"/>
                </a:lnTo>
                <a:lnTo>
                  <a:pt x="3691" y="0"/>
                </a:lnTo>
                <a:lnTo>
                  <a:pt x="3702" y="0"/>
                </a:lnTo>
                <a:lnTo>
                  <a:pt x="3702" y="9"/>
                </a:lnTo>
                <a:close/>
                <a:moveTo>
                  <a:pt x="3680" y="9"/>
                </a:moveTo>
                <a:lnTo>
                  <a:pt x="3669" y="9"/>
                </a:lnTo>
                <a:lnTo>
                  <a:pt x="3669" y="0"/>
                </a:lnTo>
                <a:lnTo>
                  <a:pt x="3680" y="0"/>
                </a:lnTo>
                <a:lnTo>
                  <a:pt x="3680" y="9"/>
                </a:lnTo>
                <a:close/>
                <a:moveTo>
                  <a:pt x="3658" y="9"/>
                </a:moveTo>
                <a:lnTo>
                  <a:pt x="3647" y="9"/>
                </a:lnTo>
                <a:lnTo>
                  <a:pt x="3647" y="0"/>
                </a:lnTo>
                <a:lnTo>
                  <a:pt x="3658" y="0"/>
                </a:lnTo>
                <a:lnTo>
                  <a:pt x="3658" y="9"/>
                </a:lnTo>
                <a:close/>
                <a:moveTo>
                  <a:pt x="3636" y="9"/>
                </a:moveTo>
                <a:lnTo>
                  <a:pt x="3625" y="9"/>
                </a:lnTo>
                <a:lnTo>
                  <a:pt x="3625" y="0"/>
                </a:lnTo>
                <a:lnTo>
                  <a:pt x="3636" y="0"/>
                </a:lnTo>
                <a:lnTo>
                  <a:pt x="3636" y="9"/>
                </a:lnTo>
                <a:close/>
                <a:moveTo>
                  <a:pt x="3614" y="9"/>
                </a:moveTo>
                <a:lnTo>
                  <a:pt x="3603" y="9"/>
                </a:lnTo>
                <a:lnTo>
                  <a:pt x="3603" y="0"/>
                </a:lnTo>
                <a:lnTo>
                  <a:pt x="3614" y="0"/>
                </a:lnTo>
                <a:lnTo>
                  <a:pt x="3614" y="9"/>
                </a:lnTo>
                <a:close/>
                <a:moveTo>
                  <a:pt x="3592" y="9"/>
                </a:moveTo>
                <a:lnTo>
                  <a:pt x="3581" y="9"/>
                </a:lnTo>
                <a:lnTo>
                  <a:pt x="3581" y="0"/>
                </a:lnTo>
                <a:lnTo>
                  <a:pt x="3592" y="0"/>
                </a:lnTo>
                <a:lnTo>
                  <a:pt x="3592" y="9"/>
                </a:lnTo>
                <a:close/>
                <a:moveTo>
                  <a:pt x="3570" y="9"/>
                </a:moveTo>
                <a:lnTo>
                  <a:pt x="3559" y="9"/>
                </a:lnTo>
                <a:lnTo>
                  <a:pt x="3559" y="0"/>
                </a:lnTo>
                <a:lnTo>
                  <a:pt x="3570" y="0"/>
                </a:lnTo>
                <a:lnTo>
                  <a:pt x="3570" y="9"/>
                </a:lnTo>
                <a:close/>
                <a:moveTo>
                  <a:pt x="3548" y="9"/>
                </a:moveTo>
                <a:lnTo>
                  <a:pt x="3537" y="9"/>
                </a:lnTo>
                <a:lnTo>
                  <a:pt x="3537" y="0"/>
                </a:lnTo>
                <a:lnTo>
                  <a:pt x="3548" y="0"/>
                </a:lnTo>
                <a:lnTo>
                  <a:pt x="3548" y="9"/>
                </a:lnTo>
                <a:close/>
                <a:moveTo>
                  <a:pt x="3526" y="9"/>
                </a:moveTo>
                <a:lnTo>
                  <a:pt x="3515" y="9"/>
                </a:lnTo>
                <a:lnTo>
                  <a:pt x="3515" y="0"/>
                </a:lnTo>
                <a:lnTo>
                  <a:pt x="3526" y="0"/>
                </a:lnTo>
                <a:lnTo>
                  <a:pt x="3526" y="9"/>
                </a:lnTo>
                <a:close/>
                <a:moveTo>
                  <a:pt x="3504" y="9"/>
                </a:moveTo>
                <a:lnTo>
                  <a:pt x="3493" y="9"/>
                </a:lnTo>
                <a:lnTo>
                  <a:pt x="3493" y="0"/>
                </a:lnTo>
                <a:lnTo>
                  <a:pt x="3504" y="0"/>
                </a:lnTo>
                <a:lnTo>
                  <a:pt x="3504" y="9"/>
                </a:lnTo>
                <a:close/>
                <a:moveTo>
                  <a:pt x="3482" y="9"/>
                </a:moveTo>
                <a:lnTo>
                  <a:pt x="3471" y="9"/>
                </a:lnTo>
                <a:lnTo>
                  <a:pt x="3471" y="0"/>
                </a:lnTo>
                <a:lnTo>
                  <a:pt x="3482" y="0"/>
                </a:lnTo>
                <a:lnTo>
                  <a:pt x="3482" y="9"/>
                </a:lnTo>
                <a:close/>
                <a:moveTo>
                  <a:pt x="3461" y="9"/>
                </a:moveTo>
                <a:lnTo>
                  <a:pt x="3450" y="9"/>
                </a:lnTo>
                <a:lnTo>
                  <a:pt x="3450" y="0"/>
                </a:lnTo>
                <a:lnTo>
                  <a:pt x="3461" y="0"/>
                </a:lnTo>
                <a:lnTo>
                  <a:pt x="3461" y="9"/>
                </a:lnTo>
                <a:close/>
                <a:moveTo>
                  <a:pt x="3439" y="9"/>
                </a:moveTo>
                <a:lnTo>
                  <a:pt x="3428" y="9"/>
                </a:lnTo>
                <a:lnTo>
                  <a:pt x="3428" y="0"/>
                </a:lnTo>
                <a:lnTo>
                  <a:pt x="3439" y="0"/>
                </a:lnTo>
                <a:lnTo>
                  <a:pt x="3439" y="9"/>
                </a:lnTo>
                <a:close/>
                <a:moveTo>
                  <a:pt x="3417" y="9"/>
                </a:moveTo>
                <a:lnTo>
                  <a:pt x="3406" y="9"/>
                </a:lnTo>
                <a:lnTo>
                  <a:pt x="3406" y="0"/>
                </a:lnTo>
                <a:lnTo>
                  <a:pt x="3417" y="0"/>
                </a:lnTo>
                <a:lnTo>
                  <a:pt x="3417" y="9"/>
                </a:lnTo>
                <a:close/>
                <a:moveTo>
                  <a:pt x="3395" y="9"/>
                </a:moveTo>
                <a:lnTo>
                  <a:pt x="3384" y="9"/>
                </a:lnTo>
                <a:lnTo>
                  <a:pt x="3384" y="0"/>
                </a:lnTo>
                <a:lnTo>
                  <a:pt x="3395" y="0"/>
                </a:lnTo>
                <a:lnTo>
                  <a:pt x="3395" y="9"/>
                </a:lnTo>
                <a:close/>
                <a:moveTo>
                  <a:pt x="3373" y="9"/>
                </a:moveTo>
                <a:lnTo>
                  <a:pt x="3362" y="9"/>
                </a:lnTo>
                <a:lnTo>
                  <a:pt x="3362" y="0"/>
                </a:lnTo>
                <a:lnTo>
                  <a:pt x="3373" y="0"/>
                </a:lnTo>
                <a:lnTo>
                  <a:pt x="3373" y="9"/>
                </a:lnTo>
                <a:close/>
                <a:moveTo>
                  <a:pt x="3351" y="9"/>
                </a:moveTo>
                <a:lnTo>
                  <a:pt x="3340" y="9"/>
                </a:lnTo>
                <a:lnTo>
                  <a:pt x="3340" y="0"/>
                </a:lnTo>
                <a:lnTo>
                  <a:pt x="3351" y="0"/>
                </a:lnTo>
                <a:lnTo>
                  <a:pt x="3351" y="9"/>
                </a:lnTo>
                <a:close/>
                <a:moveTo>
                  <a:pt x="3329" y="9"/>
                </a:moveTo>
                <a:lnTo>
                  <a:pt x="3318" y="9"/>
                </a:lnTo>
                <a:lnTo>
                  <a:pt x="3318" y="0"/>
                </a:lnTo>
                <a:lnTo>
                  <a:pt x="3329" y="0"/>
                </a:lnTo>
                <a:lnTo>
                  <a:pt x="3329" y="9"/>
                </a:lnTo>
                <a:close/>
                <a:moveTo>
                  <a:pt x="3307" y="9"/>
                </a:moveTo>
                <a:lnTo>
                  <a:pt x="3296" y="9"/>
                </a:lnTo>
                <a:lnTo>
                  <a:pt x="3296" y="0"/>
                </a:lnTo>
                <a:lnTo>
                  <a:pt x="3307" y="0"/>
                </a:lnTo>
                <a:lnTo>
                  <a:pt x="3307" y="9"/>
                </a:lnTo>
                <a:close/>
                <a:moveTo>
                  <a:pt x="3285" y="9"/>
                </a:moveTo>
                <a:lnTo>
                  <a:pt x="3274" y="9"/>
                </a:lnTo>
                <a:lnTo>
                  <a:pt x="3274" y="0"/>
                </a:lnTo>
                <a:lnTo>
                  <a:pt x="3285" y="0"/>
                </a:lnTo>
                <a:lnTo>
                  <a:pt x="3285" y="9"/>
                </a:lnTo>
                <a:close/>
                <a:moveTo>
                  <a:pt x="3263" y="9"/>
                </a:moveTo>
                <a:lnTo>
                  <a:pt x="3252" y="9"/>
                </a:lnTo>
                <a:lnTo>
                  <a:pt x="3252" y="0"/>
                </a:lnTo>
                <a:lnTo>
                  <a:pt x="3263" y="0"/>
                </a:lnTo>
                <a:lnTo>
                  <a:pt x="3263" y="9"/>
                </a:lnTo>
                <a:close/>
                <a:moveTo>
                  <a:pt x="3241" y="9"/>
                </a:moveTo>
                <a:lnTo>
                  <a:pt x="3230" y="9"/>
                </a:lnTo>
                <a:lnTo>
                  <a:pt x="3230" y="0"/>
                </a:lnTo>
                <a:lnTo>
                  <a:pt x="3241" y="0"/>
                </a:lnTo>
                <a:lnTo>
                  <a:pt x="3241" y="9"/>
                </a:lnTo>
                <a:close/>
                <a:moveTo>
                  <a:pt x="3219" y="9"/>
                </a:moveTo>
                <a:lnTo>
                  <a:pt x="3208" y="9"/>
                </a:lnTo>
                <a:lnTo>
                  <a:pt x="3208" y="0"/>
                </a:lnTo>
                <a:lnTo>
                  <a:pt x="3219" y="0"/>
                </a:lnTo>
                <a:lnTo>
                  <a:pt x="3219" y="9"/>
                </a:lnTo>
                <a:close/>
                <a:moveTo>
                  <a:pt x="3197" y="9"/>
                </a:moveTo>
                <a:lnTo>
                  <a:pt x="3187" y="9"/>
                </a:lnTo>
                <a:lnTo>
                  <a:pt x="3187" y="0"/>
                </a:lnTo>
                <a:lnTo>
                  <a:pt x="3197" y="0"/>
                </a:lnTo>
                <a:lnTo>
                  <a:pt x="3197" y="9"/>
                </a:lnTo>
                <a:close/>
                <a:moveTo>
                  <a:pt x="3176" y="9"/>
                </a:moveTo>
                <a:lnTo>
                  <a:pt x="3164" y="9"/>
                </a:lnTo>
                <a:lnTo>
                  <a:pt x="3164" y="0"/>
                </a:lnTo>
                <a:lnTo>
                  <a:pt x="3176" y="0"/>
                </a:lnTo>
                <a:lnTo>
                  <a:pt x="3176" y="9"/>
                </a:lnTo>
                <a:close/>
                <a:moveTo>
                  <a:pt x="3154" y="9"/>
                </a:moveTo>
                <a:lnTo>
                  <a:pt x="3143" y="9"/>
                </a:lnTo>
                <a:lnTo>
                  <a:pt x="3143" y="0"/>
                </a:lnTo>
                <a:lnTo>
                  <a:pt x="3154" y="0"/>
                </a:lnTo>
                <a:lnTo>
                  <a:pt x="3154" y="9"/>
                </a:lnTo>
                <a:close/>
                <a:moveTo>
                  <a:pt x="3132" y="9"/>
                </a:moveTo>
                <a:lnTo>
                  <a:pt x="3121" y="9"/>
                </a:lnTo>
                <a:lnTo>
                  <a:pt x="3121" y="0"/>
                </a:lnTo>
                <a:lnTo>
                  <a:pt x="3132" y="0"/>
                </a:lnTo>
                <a:lnTo>
                  <a:pt x="3132" y="9"/>
                </a:lnTo>
                <a:close/>
                <a:moveTo>
                  <a:pt x="3110" y="9"/>
                </a:moveTo>
                <a:lnTo>
                  <a:pt x="3099" y="9"/>
                </a:lnTo>
                <a:lnTo>
                  <a:pt x="3099" y="0"/>
                </a:lnTo>
                <a:lnTo>
                  <a:pt x="3110" y="0"/>
                </a:lnTo>
                <a:lnTo>
                  <a:pt x="3110" y="9"/>
                </a:lnTo>
                <a:close/>
                <a:moveTo>
                  <a:pt x="3088" y="9"/>
                </a:moveTo>
                <a:lnTo>
                  <a:pt x="3077" y="9"/>
                </a:lnTo>
                <a:lnTo>
                  <a:pt x="3077" y="0"/>
                </a:lnTo>
                <a:lnTo>
                  <a:pt x="3088" y="0"/>
                </a:lnTo>
                <a:lnTo>
                  <a:pt x="3088" y="9"/>
                </a:lnTo>
                <a:close/>
                <a:moveTo>
                  <a:pt x="3066" y="9"/>
                </a:moveTo>
                <a:lnTo>
                  <a:pt x="3055" y="9"/>
                </a:lnTo>
                <a:lnTo>
                  <a:pt x="3055" y="0"/>
                </a:lnTo>
                <a:lnTo>
                  <a:pt x="3066" y="0"/>
                </a:lnTo>
                <a:lnTo>
                  <a:pt x="3066" y="9"/>
                </a:lnTo>
                <a:close/>
                <a:moveTo>
                  <a:pt x="3044" y="9"/>
                </a:moveTo>
                <a:lnTo>
                  <a:pt x="3033" y="9"/>
                </a:lnTo>
                <a:lnTo>
                  <a:pt x="3033" y="0"/>
                </a:lnTo>
                <a:lnTo>
                  <a:pt x="3044" y="0"/>
                </a:lnTo>
                <a:lnTo>
                  <a:pt x="3044" y="9"/>
                </a:lnTo>
                <a:close/>
                <a:moveTo>
                  <a:pt x="3022" y="9"/>
                </a:moveTo>
                <a:lnTo>
                  <a:pt x="3011" y="9"/>
                </a:lnTo>
                <a:lnTo>
                  <a:pt x="3011" y="0"/>
                </a:lnTo>
                <a:lnTo>
                  <a:pt x="3022" y="0"/>
                </a:lnTo>
                <a:lnTo>
                  <a:pt x="3022" y="9"/>
                </a:lnTo>
                <a:close/>
                <a:moveTo>
                  <a:pt x="3000" y="9"/>
                </a:moveTo>
                <a:lnTo>
                  <a:pt x="2989" y="9"/>
                </a:lnTo>
                <a:lnTo>
                  <a:pt x="2989" y="0"/>
                </a:lnTo>
                <a:lnTo>
                  <a:pt x="3000" y="0"/>
                </a:lnTo>
                <a:lnTo>
                  <a:pt x="3000" y="9"/>
                </a:lnTo>
                <a:close/>
                <a:moveTo>
                  <a:pt x="2978" y="9"/>
                </a:moveTo>
                <a:lnTo>
                  <a:pt x="2967" y="9"/>
                </a:lnTo>
                <a:lnTo>
                  <a:pt x="2967" y="0"/>
                </a:lnTo>
                <a:lnTo>
                  <a:pt x="2978" y="0"/>
                </a:lnTo>
                <a:lnTo>
                  <a:pt x="2978" y="9"/>
                </a:lnTo>
                <a:close/>
                <a:moveTo>
                  <a:pt x="2956" y="9"/>
                </a:moveTo>
                <a:lnTo>
                  <a:pt x="2945" y="9"/>
                </a:lnTo>
                <a:lnTo>
                  <a:pt x="2945" y="0"/>
                </a:lnTo>
                <a:lnTo>
                  <a:pt x="2956" y="0"/>
                </a:lnTo>
                <a:lnTo>
                  <a:pt x="2956" y="9"/>
                </a:lnTo>
                <a:close/>
                <a:moveTo>
                  <a:pt x="2934" y="9"/>
                </a:moveTo>
                <a:lnTo>
                  <a:pt x="2924" y="9"/>
                </a:lnTo>
                <a:lnTo>
                  <a:pt x="2924" y="0"/>
                </a:lnTo>
                <a:lnTo>
                  <a:pt x="2934" y="0"/>
                </a:lnTo>
                <a:lnTo>
                  <a:pt x="2934" y="9"/>
                </a:lnTo>
                <a:close/>
                <a:moveTo>
                  <a:pt x="2913" y="9"/>
                </a:moveTo>
                <a:lnTo>
                  <a:pt x="2901" y="9"/>
                </a:lnTo>
                <a:lnTo>
                  <a:pt x="2901" y="0"/>
                </a:lnTo>
                <a:lnTo>
                  <a:pt x="2913" y="0"/>
                </a:lnTo>
                <a:lnTo>
                  <a:pt x="2913" y="9"/>
                </a:lnTo>
                <a:close/>
                <a:moveTo>
                  <a:pt x="2891" y="9"/>
                </a:moveTo>
                <a:lnTo>
                  <a:pt x="2880" y="9"/>
                </a:lnTo>
                <a:lnTo>
                  <a:pt x="2880" y="0"/>
                </a:lnTo>
                <a:lnTo>
                  <a:pt x="2891" y="0"/>
                </a:lnTo>
                <a:lnTo>
                  <a:pt x="2891" y="9"/>
                </a:lnTo>
                <a:close/>
                <a:moveTo>
                  <a:pt x="2869" y="9"/>
                </a:moveTo>
                <a:lnTo>
                  <a:pt x="2858" y="9"/>
                </a:lnTo>
                <a:lnTo>
                  <a:pt x="2858" y="0"/>
                </a:lnTo>
                <a:lnTo>
                  <a:pt x="2869" y="0"/>
                </a:lnTo>
                <a:lnTo>
                  <a:pt x="2869" y="9"/>
                </a:lnTo>
                <a:close/>
                <a:moveTo>
                  <a:pt x="2847" y="9"/>
                </a:moveTo>
                <a:lnTo>
                  <a:pt x="2836" y="9"/>
                </a:lnTo>
                <a:lnTo>
                  <a:pt x="2836" y="0"/>
                </a:lnTo>
                <a:lnTo>
                  <a:pt x="2847" y="0"/>
                </a:lnTo>
                <a:lnTo>
                  <a:pt x="2847" y="9"/>
                </a:lnTo>
                <a:close/>
                <a:moveTo>
                  <a:pt x="2825" y="9"/>
                </a:moveTo>
                <a:lnTo>
                  <a:pt x="2814" y="9"/>
                </a:lnTo>
                <a:lnTo>
                  <a:pt x="2814" y="0"/>
                </a:lnTo>
                <a:lnTo>
                  <a:pt x="2825" y="0"/>
                </a:lnTo>
                <a:lnTo>
                  <a:pt x="2825" y="9"/>
                </a:lnTo>
                <a:close/>
                <a:moveTo>
                  <a:pt x="2803" y="9"/>
                </a:moveTo>
                <a:lnTo>
                  <a:pt x="2792" y="9"/>
                </a:lnTo>
                <a:lnTo>
                  <a:pt x="2792" y="0"/>
                </a:lnTo>
                <a:lnTo>
                  <a:pt x="2803" y="0"/>
                </a:lnTo>
                <a:lnTo>
                  <a:pt x="2803" y="9"/>
                </a:lnTo>
                <a:close/>
                <a:moveTo>
                  <a:pt x="2781" y="9"/>
                </a:moveTo>
                <a:lnTo>
                  <a:pt x="2770" y="9"/>
                </a:lnTo>
                <a:lnTo>
                  <a:pt x="2770" y="0"/>
                </a:lnTo>
                <a:lnTo>
                  <a:pt x="2781" y="0"/>
                </a:lnTo>
                <a:lnTo>
                  <a:pt x="2781" y="9"/>
                </a:lnTo>
                <a:close/>
                <a:moveTo>
                  <a:pt x="2759" y="9"/>
                </a:moveTo>
                <a:lnTo>
                  <a:pt x="2748" y="9"/>
                </a:lnTo>
                <a:lnTo>
                  <a:pt x="2748" y="0"/>
                </a:lnTo>
                <a:lnTo>
                  <a:pt x="2759" y="0"/>
                </a:lnTo>
                <a:lnTo>
                  <a:pt x="2759" y="9"/>
                </a:lnTo>
                <a:close/>
                <a:moveTo>
                  <a:pt x="2737" y="9"/>
                </a:moveTo>
                <a:lnTo>
                  <a:pt x="2726" y="9"/>
                </a:lnTo>
                <a:lnTo>
                  <a:pt x="2726" y="0"/>
                </a:lnTo>
                <a:lnTo>
                  <a:pt x="2737" y="0"/>
                </a:lnTo>
                <a:lnTo>
                  <a:pt x="2737" y="9"/>
                </a:lnTo>
                <a:close/>
                <a:moveTo>
                  <a:pt x="2715" y="9"/>
                </a:moveTo>
                <a:lnTo>
                  <a:pt x="2704" y="9"/>
                </a:lnTo>
                <a:lnTo>
                  <a:pt x="2704" y="0"/>
                </a:lnTo>
                <a:lnTo>
                  <a:pt x="2715" y="0"/>
                </a:lnTo>
                <a:lnTo>
                  <a:pt x="2715" y="9"/>
                </a:lnTo>
                <a:close/>
                <a:moveTo>
                  <a:pt x="2693" y="9"/>
                </a:moveTo>
                <a:lnTo>
                  <a:pt x="2682" y="9"/>
                </a:lnTo>
                <a:lnTo>
                  <a:pt x="2682" y="0"/>
                </a:lnTo>
                <a:lnTo>
                  <a:pt x="2693" y="0"/>
                </a:lnTo>
                <a:lnTo>
                  <a:pt x="2693" y="9"/>
                </a:lnTo>
                <a:close/>
                <a:moveTo>
                  <a:pt x="2671" y="9"/>
                </a:moveTo>
                <a:lnTo>
                  <a:pt x="2661" y="9"/>
                </a:lnTo>
                <a:lnTo>
                  <a:pt x="2661" y="0"/>
                </a:lnTo>
                <a:lnTo>
                  <a:pt x="2671" y="0"/>
                </a:lnTo>
                <a:lnTo>
                  <a:pt x="2671" y="9"/>
                </a:lnTo>
                <a:close/>
                <a:moveTo>
                  <a:pt x="2650" y="9"/>
                </a:moveTo>
                <a:lnTo>
                  <a:pt x="2638" y="9"/>
                </a:lnTo>
                <a:lnTo>
                  <a:pt x="2638" y="0"/>
                </a:lnTo>
                <a:lnTo>
                  <a:pt x="2650" y="0"/>
                </a:lnTo>
                <a:lnTo>
                  <a:pt x="2650" y="9"/>
                </a:lnTo>
                <a:close/>
                <a:moveTo>
                  <a:pt x="2628" y="9"/>
                </a:moveTo>
                <a:lnTo>
                  <a:pt x="2617" y="9"/>
                </a:lnTo>
                <a:lnTo>
                  <a:pt x="2617" y="0"/>
                </a:lnTo>
                <a:lnTo>
                  <a:pt x="2628" y="0"/>
                </a:lnTo>
                <a:lnTo>
                  <a:pt x="2628" y="9"/>
                </a:lnTo>
                <a:close/>
                <a:moveTo>
                  <a:pt x="2606" y="9"/>
                </a:moveTo>
                <a:lnTo>
                  <a:pt x="2595" y="9"/>
                </a:lnTo>
                <a:lnTo>
                  <a:pt x="2595" y="0"/>
                </a:lnTo>
                <a:lnTo>
                  <a:pt x="2606" y="0"/>
                </a:lnTo>
                <a:lnTo>
                  <a:pt x="2606" y="9"/>
                </a:lnTo>
                <a:close/>
                <a:moveTo>
                  <a:pt x="2584" y="9"/>
                </a:moveTo>
                <a:lnTo>
                  <a:pt x="2573" y="9"/>
                </a:lnTo>
                <a:lnTo>
                  <a:pt x="2573" y="0"/>
                </a:lnTo>
                <a:lnTo>
                  <a:pt x="2584" y="0"/>
                </a:lnTo>
                <a:lnTo>
                  <a:pt x="2584" y="9"/>
                </a:lnTo>
                <a:close/>
                <a:moveTo>
                  <a:pt x="2562" y="9"/>
                </a:moveTo>
                <a:lnTo>
                  <a:pt x="2551" y="9"/>
                </a:lnTo>
                <a:lnTo>
                  <a:pt x="2551" y="0"/>
                </a:lnTo>
                <a:lnTo>
                  <a:pt x="2562" y="0"/>
                </a:lnTo>
                <a:lnTo>
                  <a:pt x="2562" y="9"/>
                </a:lnTo>
                <a:close/>
                <a:moveTo>
                  <a:pt x="2540" y="9"/>
                </a:moveTo>
                <a:lnTo>
                  <a:pt x="2529" y="9"/>
                </a:lnTo>
                <a:lnTo>
                  <a:pt x="2529" y="0"/>
                </a:lnTo>
                <a:lnTo>
                  <a:pt x="2540" y="0"/>
                </a:lnTo>
                <a:lnTo>
                  <a:pt x="2540" y="9"/>
                </a:lnTo>
                <a:close/>
                <a:moveTo>
                  <a:pt x="2518" y="9"/>
                </a:moveTo>
                <a:lnTo>
                  <a:pt x="2507" y="9"/>
                </a:lnTo>
                <a:lnTo>
                  <a:pt x="2507" y="0"/>
                </a:lnTo>
                <a:lnTo>
                  <a:pt x="2518" y="0"/>
                </a:lnTo>
                <a:lnTo>
                  <a:pt x="2518" y="9"/>
                </a:lnTo>
                <a:close/>
                <a:moveTo>
                  <a:pt x="2496" y="9"/>
                </a:moveTo>
                <a:lnTo>
                  <a:pt x="2485" y="9"/>
                </a:lnTo>
                <a:lnTo>
                  <a:pt x="2485" y="0"/>
                </a:lnTo>
                <a:lnTo>
                  <a:pt x="2496" y="0"/>
                </a:lnTo>
                <a:lnTo>
                  <a:pt x="2496" y="9"/>
                </a:lnTo>
                <a:close/>
                <a:moveTo>
                  <a:pt x="2474" y="9"/>
                </a:moveTo>
                <a:lnTo>
                  <a:pt x="2463" y="9"/>
                </a:lnTo>
                <a:lnTo>
                  <a:pt x="2463" y="0"/>
                </a:lnTo>
                <a:lnTo>
                  <a:pt x="2474" y="0"/>
                </a:lnTo>
                <a:lnTo>
                  <a:pt x="2474" y="9"/>
                </a:lnTo>
                <a:close/>
                <a:moveTo>
                  <a:pt x="2452" y="9"/>
                </a:moveTo>
                <a:lnTo>
                  <a:pt x="2441" y="9"/>
                </a:lnTo>
                <a:lnTo>
                  <a:pt x="2441" y="0"/>
                </a:lnTo>
                <a:lnTo>
                  <a:pt x="2452" y="0"/>
                </a:lnTo>
                <a:lnTo>
                  <a:pt x="2452" y="9"/>
                </a:lnTo>
                <a:close/>
                <a:moveTo>
                  <a:pt x="2430" y="9"/>
                </a:moveTo>
                <a:lnTo>
                  <a:pt x="2419" y="9"/>
                </a:lnTo>
                <a:lnTo>
                  <a:pt x="2419" y="0"/>
                </a:lnTo>
                <a:lnTo>
                  <a:pt x="2430" y="0"/>
                </a:lnTo>
                <a:lnTo>
                  <a:pt x="2430" y="9"/>
                </a:lnTo>
                <a:close/>
                <a:moveTo>
                  <a:pt x="2408" y="9"/>
                </a:moveTo>
                <a:lnTo>
                  <a:pt x="2398" y="9"/>
                </a:lnTo>
                <a:lnTo>
                  <a:pt x="2398" y="0"/>
                </a:lnTo>
                <a:lnTo>
                  <a:pt x="2408" y="0"/>
                </a:lnTo>
                <a:lnTo>
                  <a:pt x="2408" y="9"/>
                </a:lnTo>
                <a:close/>
                <a:moveTo>
                  <a:pt x="2387" y="9"/>
                </a:moveTo>
                <a:lnTo>
                  <a:pt x="2375" y="9"/>
                </a:lnTo>
                <a:lnTo>
                  <a:pt x="2375" y="0"/>
                </a:lnTo>
                <a:lnTo>
                  <a:pt x="2387" y="0"/>
                </a:lnTo>
                <a:lnTo>
                  <a:pt x="2387" y="9"/>
                </a:lnTo>
                <a:close/>
                <a:moveTo>
                  <a:pt x="2365" y="9"/>
                </a:moveTo>
                <a:lnTo>
                  <a:pt x="2354" y="9"/>
                </a:lnTo>
                <a:lnTo>
                  <a:pt x="2354" y="0"/>
                </a:lnTo>
                <a:lnTo>
                  <a:pt x="2365" y="0"/>
                </a:lnTo>
                <a:lnTo>
                  <a:pt x="2365" y="9"/>
                </a:lnTo>
                <a:close/>
                <a:moveTo>
                  <a:pt x="2343" y="9"/>
                </a:moveTo>
                <a:lnTo>
                  <a:pt x="2332" y="9"/>
                </a:lnTo>
                <a:lnTo>
                  <a:pt x="2332" y="0"/>
                </a:lnTo>
                <a:lnTo>
                  <a:pt x="2343" y="0"/>
                </a:lnTo>
                <a:lnTo>
                  <a:pt x="2343" y="9"/>
                </a:lnTo>
                <a:close/>
                <a:moveTo>
                  <a:pt x="2321" y="9"/>
                </a:moveTo>
                <a:lnTo>
                  <a:pt x="2310" y="9"/>
                </a:lnTo>
                <a:lnTo>
                  <a:pt x="2310" y="0"/>
                </a:lnTo>
                <a:lnTo>
                  <a:pt x="2321" y="0"/>
                </a:lnTo>
                <a:lnTo>
                  <a:pt x="2321" y="9"/>
                </a:lnTo>
                <a:close/>
                <a:moveTo>
                  <a:pt x="2299" y="9"/>
                </a:moveTo>
                <a:lnTo>
                  <a:pt x="2288" y="9"/>
                </a:lnTo>
                <a:lnTo>
                  <a:pt x="2288" y="0"/>
                </a:lnTo>
                <a:lnTo>
                  <a:pt x="2299" y="0"/>
                </a:lnTo>
                <a:lnTo>
                  <a:pt x="2299" y="9"/>
                </a:lnTo>
                <a:close/>
                <a:moveTo>
                  <a:pt x="2277" y="9"/>
                </a:moveTo>
                <a:lnTo>
                  <a:pt x="2266" y="9"/>
                </a:lnTo>
                <a:lnTo>
                  <a:pt x="2266" y="0"/>
                </a:lnTo>
                <a:lnTo>
                  <a:pt x="2277" y="0"/>
                </a:lnTo>
                <a:lnTo>
                  <a:pt x="2277" y="9"/>
                </a:lnTo>
                <a:close/>
                <a:moveTo>
                  <a:pt x="2255" y="9"/>
                </a:moveTo>
                <a:lnTo>
                  <a:pt x="2244" y="9"/>
                </a:lnTo>
                <a:lnTo>
                  <a:pt x="2244" y="0"/>
                </a:lnTo>
                <a:lnTo>
                  <a:pt x="2255" y="0"/>
                </a:lnTo>
                <a:lnTo>
                  <a:pt x="2255" y="9"/>
                </a:lnTo>
                <a:close/>
                <a:moveTo>
                  <a:pt x="2233" y="9"/>
                </a:moveTo>
                <a:lnTo>
                  <a:pt x="2222" y="9"/>
                </a:lnTo>
                <a:lnTo>
                  <a:pt x="2222" y="0"/>
                </a:lnTo>
                <a:lnTo>
                  <a:pt x="2233" y="0"/>
                </a:lnTo>
                <a:lnTo>
                  <a:pt x="2233" y="9"/>
                </a:lnTo>
                <a:close/>
                <a:moveTo>
                  <a:pt x="2211" y="9"/>
                </a:moveTo>
                <a:lnTo>
                  <a:pt x="2200" y="9"/>
                </a:lnTo>
                <a:lnTo>
                  <a:pt x="2200" y="0"/>
                </a:lnTo>
                <a:lnTo>
                  <a:pt x="2211" y="0"/>
                </a:lnTo>
                <a:lnTo>
                  <a:pt x="2211" y="9"/>
                </a:lnTo>
                <a:close/>
                <a:moveTo>
                  <a:pt x="2189" y="9"/>
                </a:moveTo>
                <a:lnTo>
                  <a:pt x="2178" y="9"/>
                </a:lnTo>
                <a:lnTo>
                  <a:pt x="2178" y="0"/>
                </a:lnTo>
                <a:lnTo>
                  <a:pt x="2189" y="0"/>
                </a:lnTo>
                <a:lnTo>
                  <a:pt x="2189" y="9"/>
                </a:lnTo>
                <a:close/>
                <a:moveTo>
                  <a:pt x="2167" y="9"/>
                </a:moveTo>
                <a:lnTo>
                  <a:pt x="2156" y="9"/>
                </a:lnTo>
                <a:lnTo>
                  <a:pt x="2156" y="0"/>
                </a:lnTo>
                <a:lnTo>
                  <a:pt x="2167" y="0"/>
                </a:lnTo>
                <a:lnTo>
                  <a:pt x="2167" y="9"/>
                </a:lnTo>
                <a:close/>
                <a:moveTo>
                  <a:pt x="2145" y="9"/>
                </a:moveTo>
                <a:lnTo>
                  <a:pt x="2135" y="9"/>
                </a:lnTo>
                <a:lnTo>
                  <a:pt x="2135" y="0"/>
                </a:lnTo>
                <a:lnTo>
                  <a:pt x="2145" y="0"/>
                </a:lnTo>
                <a:lnTo>
                  <a:pt x="2145" y="9"/>
                </a:lnTo>
                <a:close/>
                <a:moveTo>
                  <a:pt x="2124" y="9"/>
                </a:moveTo>
                <a:lnTo>
                  <a:pt x="2112" y="9"/>
                </a:lnTo>
                <a:lnTo>
                  <a:pt x="2112" y="0"/>
                </a:lnTo>
                <a:lnTo>
                  <a:pt x="2124" y="0"/>
                </a:lnTo>
                <a:lnTo>
                  <a:pt x="2124" y="9"/>
                </a:lnTo>
                <a:close/>
                <a:moveTo>
                  <a:pt x="2102" y="9"/>
                </a:moveTo>
                <a:lnTo>
                  <a:pt x="2091" y="9"/>
                </a:lnTo>
                <a:lnTo>
                  <a:pt x="2091" y="0"/>
                </a:lnTo>
                <a:lnTo>
                  <a:pt x="2102" y="0"/>
                </a:lnTo>
                <a:lnTo>
                  <a:pt x="2102" y="9"/>
                </a:lnTo>
                <a:close/>
                <a:moveTo>
                  <a:pt x="2080" y="9"/>
                </a:moveTo>
                <a:lnTo>
                  <a:pt x="2069" y="9"/>
                </a:lnTo>
                <a:lnTo>
                  <a:pt x="2069" y="0"/>
                </a:lnTo>
                <a:lnTo>
                  <a:pt x="2080" y="0"/>
                </a:lnTo>
                <a:lnTo>
                  <a:pt x="2080" y="9"/>
                </a:lnTo>
                <a:close/>
                <a:moveTo>
                  <a:pt x="2058" y="9"/>
                </a:moveTo>
                <a:lnTo>
                  <a:pt x="2047" y="9"/>
                </a:lnTo>
                <a:lnTo>
                  <a:pt x="2047" y="0"/>
                </a:lnTo>
                <a:lnTo>
                  <a:pt x="2058" y="0"/>
                </a:lnTo>
                <a:lnTo>
                  <a:pt x="2058" y="9"/>
                </a:lnTo>
                <a:close/>
                <a:moveTo>
                  <a:pt x="2036" y="9"/>
                </a:moveTo>
                <a:lnTo>
                  <a:pt x="2025" y="9"/>
                </a:lnTo>
                <a:lnTo>
                  <a:pt x="2025" y="0"/>
                </a:lnTo>
                <a:lnTo>
                  <a:pt x="2036" y="0"/>
                </a:lnTo>
                <a:lnTo>
                  <a:pt x="2036" y="9"/>
                </a:lnTo>
                <a:close/>
                <a:moveTo>
                  <a:pt x="2014" y="9"/>
                </a:moveTo>
                <a:lnTo>
                  <a:pt x="2003" y="9"/>
                </a:lnTo>
                <a:lnTo>
                  <a:pt x="2003" y="0"/>
                </a:lnTo>
                <a:lnTo>
                  <a:pt x="2014" y="0"/>
                </a:lnTo>
                <a:lnTo>
                  <a:pt x="2014" y="9"/>
                </a:lnTo>
                <a:close/>
                <a:moveTo>
                  <a:pt x="1992" y="9"/>
                </a:moveTo>
                <a:lnTo>
                  <a:pt x="1981" y="9"/>
                </a:lnTo>
                <a:lnTo>
                  <a:pt x="1981" y="0"/>
                </a:lnTo>
                <a:lnTo>
                  <a:pt x="1992" y="0"/>
                </a:lnTo>
                <a:lnTo>
                  <a:pt x="1992" y="9"/>
                </a:lnTo>
                <a:close/>
                <a:moveTo>
                  <a:pt x="1970" y="9"/>
                </a:moveTo>
                <a:lnTo>
                  <a:pt x="1959" y="9"/>
                </a:lnTo>
                <a:lnTo>
                  <a:pt x="1959" y="0"/>
                </a:lnTo>
                <a:lnTo>
                  <a:pt x="1970" y="0"/>
                </a:lnTo>
                <a:lnTo>
                  <a:pt x="1970" y="9"/>
                </a:lnTo>
                <a:close/>
                <a:moveTo>
                  <a:pt x="1948" y="9"/>
                </a:moveTo>
                <a:lnTo>
                  <a:pt x="1937" y="9"/>
                </a:lnTo>
                <a:lnTo>
                  <a:pt x="1937" y="0"/>
                </a:lnTo>
                <a:lnTo>
                  <a:pt x="1948" y="0"/>
                </a:lnTo>
                <a:lnTo>
                  <a:pt x="1948" y="9"/>
                </a:lnTo>
                <a:close/>
                <a:moveTo>
                  <a:pt x="1926" y="9"/>
                </a:moveTo>
                <a:lnTo>
                  <a:pt x="1915" y="9"/>
                </a:lnTo>
                <a:lnTo>
                  <a:pt x="1915" y="0"/>
                </a:lnTo>
                <a:lnTo>
                  <a:pt x="1926" y="0"/>
                </a:lnTo>
                <a:lnTo>
                  <a:pt x="1926" y="9"/>
                </a:lnTo>
                <a:close/>
                <a:moveTo>
                  <a:pt x="1904" y="9"/>
                </a:moveTo>
                <a:lnTo>
                  <a:pt x="1893" y="9"/>
                </a:lnTo>
                <a:lnTo>
                  <a:pt x="1893" y="0"/>
                </a:lnTo>
                <a:lnTo>
                  <a:pt x="1904" y="0"/>
                </a:lnTo>
                <a:lnTo>
                  <a:pt x="1904" y="9"/>
                </a:lnTo>
                <a:close/>
                <a:moveTo>
                  <a:pt x="1882" y="9"/>
                </a:moveTo>
                <a:lnTo>
                  <a:pt x="1872" y="9"/>
                </a:lnTo>
                <a:lnTo>
                  <a:pt x="1872" y="0"/>
                </a:lnTo>
                <a:lnTo>
                  <a:pt x="1882" y="0"/>
                </a:lnTo>
                <a:lnTo>
                  <a:pt x="1882" y="9"/>
                </a:lnTo>
                <a:close/>
                <a:moveTo>
                  <a:pt x="1861" y="9"/>
                </a:moveTo>
                <a:lnTo>
                  <a:pt x="1849" y="9"/>
                </a:lnTo>
                <a:lnTo>
                  <a:pt x="1849" y="0"/>
                </a:lnTo>
                <a:lnTo>
                  <a:pt x="1861" y="0"/>
                </a:lnTo>
                <a:lnTo>
                  <a:pt x="1861" y="9"/>
                </a:lnTo>
                <a:close/>
                <a:moveTo>
                  <a:pt x="1839" y="9"/>
                </a:moveTo>
                <a:lnTo>
                  <a:pt x="1828" y="9"/>
                </a:lnTo>
                <a:lnTo>
                  <a:pt x="1828" y="0"/>
                </a:lnTo>
                <a:lnTo>
                  <a:pt x="1839" y="0"/>
                </a:lnTo>
                <a:lnTo>
                  <a:pt x="1839" y="9"/>
                </a:lnTo>
                <a:close/>
                <a:moveTo>
                  <a:pt x="1817" y="9"/>
                </a:moveTo>
                <a:lnTo>
                  <a:pt x="1806" y="9"/>
                </a:lnTo>
                <a:lnTo>
                  <a:pt x="1806" y="0"/>
                </a:lnTo>
                <a:lnTo>
                  <a:pt x="1817" y="0"/>
                </a:lnTo>
                <a:lnTo>
                  <a:pt x="1817" y="9"/>
                </a:lnTo>
                <a:close/>
                <a:moveTo>
                  <a:pt x="1795" y="9"/>
                </a:moveTo>
                <a:lnTo>
                  <a:pt x="1784" y="9"/>
                </a:lnTo>
                <a:lnTo>
                  <a:pt x="1784" y="0"/>
                </a:lnTo>
                <a:lnTo>
                  <a:pt x="1795" y="0"/>
                </a:lnTo>
                <a:lnTo>
                  <a:pt x="1795" y="9"/>
                </a:lnTo>
                <a:close/>
                <a:moveTo>
                  <a:pt x="1773" y="9"/>
                </a:moveTo>
                <a:lnTo>
                  <a:pt x="1762" y="9"/>
                </a:lnTo>
                <a:lnTo>
                  <a:pt x="1762" y="0"/>
                </a:lnTo>
                <a:lnTo>
                  <a:pt x="1773" y="0"/>
                </a:lnTo>
                <a:lnTo>
                  <a:pt x="1773" y="9"/>
                </a:lnTo>
                <a:close/>
                <a:moveTo>
                  <a:pt x="1751" y="9"/>
                </a:moveTo>
                <a:lnTo>
                  <a:pt x="1740" y="9"/>
                </a:lnTo>
                <a:lnTo>
                  <a:pt x="1740" y="0"/>
                </a:lnTo>
                <a:lnTo>
                  <a:pt x="1751" y="0"/>
                </a:lnTo>
                <a:lnTo>
                  <a:pt x="1751" y="9"/>
                </a:lnTo>
                <a:close/>
                <a:moveTo>
                  <a:pt x="1729" y="9"/>
                </a:moveTo>
                <a:lnTo>
                  <a:pt x="1718" y="9"/>
                </a:lnTo>
                <a:lnTo>
                  <a:pt x="1718" y="0"/>
                </a:lnTo>
                <a:lnTo>
                  <a:pt x="1729" y="0"/>
                </a:lnTo>
                <a:lnTo>
                  <a:pt x="1729" y="9"/>
                </a:lnTo>
                <a:close/>
                <a:moveTo>
                  <a:pt x="1707" y="9"/>
                </a:moveTo>
                <a:lnTo>
                  <a:pt x="1696" y="9"/>
                </a:lnTo>
                <a:lnTo>
                  <a:pt x="1696" y="0"/>
                </a:lnTo>
                <a:lnTo>
                  <a:pt x="1707" y="0"/>
                </a:lnTo>
                <a:lnTo>
                  <a:pt x="1707" y="9"/>
                </a:lnTo>
                <a:close/>
                <a:moveTo>
                  <a:pt x="1685" y="9"/>
                </a:moveTo>
                <a:lnTo>
                  <a:pt x="1674" y="9"/>
                </a:lnTo>
                <a:lnTo>
                  <a:pt x="1674" y="0"/>
                </a:lnTo>
                <a:lnTo>
                  <a:pt x="1685" y="0"/>
                </a:lnTo>
                <a:lnTo>
                  <a:pt x="1685" y="9"/>
                </a:lnTo>
                <a:close/>
                <a:moveTo>
                  <a:pt x="1663" y="9"/>
                </a:moveTo>
                <a:lnTo>
                  <a:pt x="1652" y="9"/>
                </a:lnTo>
                <a:lnTo>
                  <a:pt x="1652" y="0"/>
                </a:lnTo>
                <a:lnTo>
                  <a:pt x="1663" y="0"/>
                </a:lnTo>
                <a:lnTo>
                  <a:pt x="1663" y="9"/>
                </a:lnTo>
                <a:close/>
                <a:moveTo>
                  <a:pt x="1641" y="9"/>
                </a:moveTo>
                <a:lnTo>
                  <a:pt x="1630" y="9"/>
                </a:lnTo>
                <a:lnTo>
                  <a:pt x="1630" y="0"/>
                </a:lnTo>
                <a:lnTo>
                  <a:pt x="1641" y="0"/>
                </a:lnTo>
                <a:lnTo>
                  <a:pt x="1641" y="9"/>
                </a:lnTo>
                <a:close/>
                <a:moveTo>
                  <a:pt x="1619" y="9"/>
                </a:moveTo>
                <a:lnTo>
                  <a:pt x="1609" y="9"/>
                </a:lnTo>
                <a:lnTo>
                  <a:pt x="1609" y="0"/>
                </a:lnTo>
                <a:lnTo>
                  <a:pt x="1619" y="0"/>
                </a:lnTo>
                <a:lnTo>
                  <a:pt x="1619" y="9"/>
                </a:lnTo>
                <a:close/>
                <a:moveTo>
                  <a:pt x="1598" y="9"/>
                </a:moveTo>
                <a:lnTo>
                  <a:pt x="1586" y="9"/>
                </a:lnTo>
                <a:lnTo>
                  <a:pt x="1586" y="0"/>
                </a:lnTo>
                <a:lnTo>
                  <a:pt x="1598" y="0"/>
                </a:lnTo>
                <a:lnTo>
                  <a:pt x="1598" y="9"/>
                </a:lnTo>
                <a:close/>
                <a:moveTo>
                  <a:pt x="1576" y="9"/>
                </a:moveTo>
                <a:lnTo>
                  <a:pt x="1565" y="9"/>
                </a:lnTo>
                <a:lnTo>
                  <a:pt x="1565" y="0"/>
                </a:lnTo>
                <a:lnTo>
                  <a:pt x="1576" y="0"/>
                </a:lnTo>
                <a:lnTo>
                  <a:pt x="1576" y="9"/>
                </a:lnTo>
                <a:close/>
                <a:moveTo>
                  <a:pt x="1554" y="9"/>
                </a:moveTo>
                <a:lnTo>
                  <a:pt x="1543" y="9"/>
                </a:lnTo>
                <a:lnTo>
                  <a:pt x="1543" y="0"/>
                </a:lnTo>
                <a:lnTo>
                  <a:pt x="1554" y="0"/>
                </a:lnTo>
                <a:lnTo>
                  <a:pt x="1554" y="9"/>
                </a:lnTo>
                <a:close/>
                <a:moveTo>
                  <a:pt x="1532" y="9"/>
                </a:moveTo>
                <a:lnTo>
                  <a:pt x="1521" y="9"/>
                </a:lnTo>
                <a:lnTo>
                  <a:pt x="1521" y="0"/>
                </a:lnTo>
                <a:lnTo>
                  <a:pt x="1532" y="0"/>
                </a:lnTo>
                <a:lnTo>
                  <a:pt x="1532" y="9"/>
                </a:lnTo>
                <a:close/>
                <a:moveTo>
                  <a:pt x="1510" y="9"/>
                </a:moveTo>
                <a:lnTo>
                  <a:pt x="1499" y="9"/>
                </a:lnTo>
                <a:lnTo>
                  <a:pt x="1499" y="0"/>
                </a:lnTo>
                <a:lnTo>
                  <a:pt x="1510" y="0"/>
                </a:lnTo>
                <a:lnTo>
                  <a:pt x="1510" y="9"/>
                </a:lnTo>
                <a:close/>
                <a:moveTo>
                  <a:pt x="1488" y="9"/>
                </a:moveTo>
                <a:lnTo>
                  <a:pt x="1477" y="9"/>
                </a:lnTo>
                <a:lnTo>
                  <a:pt x="1477" y="0"/>
                </a:lnTo>
                <a:lnTo>
                  <a:pt x="1488" y="0"/>
                </a:lnTo>
                <a:lnTo>
                  <a:pt x="1488" y="9"/>
                </a:lnTo>
                <a:close/>
                <a:moveTo>
                  <a:pt x="1466" y="9"/>
                </a:moveTo>
                <a:lnTo>
                  <a:pt x="1455" y="9"/>
                </a:lnTo>
                <a:lnTo>
                  <a:pt x="1455" y="0"/>
                </a:lnTo>
                <a:lnTo>
                  <a:pt x="1466" y="0"/>
                </a:lnTo>
                <a:lnTo>
                  <a:pt x="1466" y="9"/>
                </a:lnTo>
                <a:close/>
                <a:moveTo>
                  <a:pt x="1444" y="9"/>
                </a:moveTo>
                <a:lnTo>
                  <a:pt x="1433" y="9"/>
                </a:lnTo>
                <a:lnTo>
                  <a:pt x="1433" y="0"/>
                </a:lnTo>
                <a:lnTo>
                  <a:pt x="1444" y="0"/>
                </a:lnTo>
                <a:lnTo>
                  <a:pt x="1444" y="9"/>
                </a:lnTo>
                <a:close/>
                <a:moveTo>
                  <a:pt x="1422" y="9"/>
                </a:moveTo>
                <a:lnTo>
                  <a:pt x="1411" y="9"/>
                </a:lnTo>
                <a:lnTo>
                  <a:pt x="1411" y="0"/>
                </a:lnTo>
                <a:lnTo>
                  <a:pt x="1422" y="0"/>
                </a:lnTo>
                <a:lnTo>
                  <a:pt x="1422" y="9"/>
                </a:lnTo>
                <a:close/>
                <a:moveTo>
                  <a:pt x="1400" y="9"/>
                </a:moveTo>
                <a:lnTo>
                  <a:pt x="1389" y="9"/>
                </a:lnTo>
                <a:lnTo>
                  <a:pt x="1389" y="0"/>
                </a:lnTo>
                <a:lnTo>
                  <a:pt x="1400" y="0"/>
                </a:lnTo>
                <a:lnTo>
                  <a:pt x="1400" y="9"/>
                </a:lnTo>
                <a:close/>
                <a:moveTo>
                  <a:pt x="1378" y="9"/>
                </a:moveTo>
                <a:lnTo>
                  <a:pt x="1367" y="9"/>
                </a:lnTo>
                <a:lnTo>
                  <a:pt x="1367" y="0"/>
                </a:lnTo>
                <a:lnTo>
                  <a:pt x="1378" y="0"/>
                </a:lnTo>
                <a:lnTo>
                  <a:pt x="1378" y="9"/>
                </a:lnTo>
                <a:close/>
                <a:moveTo>
                  <a:pt x="1356" y="9"/>
                </a:moveTo>
                <a:lnTo>
                  <a:pt x="1346" y="9"/>
                </a:lnTo>
                <a:lnTo>
                  <a:pt x="1346" y="0"/>
                </a:lnTo>
                <a:lnTo>
                  <a:pt x="1356" y="0"/>
                </a:lnTo>
                <a:lnTo>
                  <a:pt x="1356" y="9"/>
                </a:lnTo>
                <a:close/>
                <a:moveTo>
                  <a:pt x="1335" y="9"/>
                </a:moveTo>
                <a:lnTo>
                  <a:pt x="1324" y="9"/>
                </a:lnTo>
                <a:lnTo>
                  <a:pt x="1324" y="0"/>
                </a:lnTo>
                <a:lnTo>
                  <a:pt x="1335" y="0"/>
                </a:lnTo>
                <a:lnTo>
                  <a:pt x="1335" y="9"/>
                </a:lnTo>
                <a:close/>
                <a:moveTo>
                  <a:pt x="1313" y="9"/>
                </a:moveTo>
                <a:lnTo>
                  <a:pt x="1302" y="9"/>
                </a:lnTo>
                <a:lnTo>
                  <a:pt x="1302" y="0"/>
                </a:lnTo>
                <a:lnTo>
                  <a:pt x="1313" y="0"/>
                </a:lnTo>
                <a:lnTo>
                  <a:pt x="1313" y="9"/>
                </a:lnTo>
                <a:close/>
                <a:moveTo>
                  <a:pt x="1291" y="9"/>
                </a:moveTo>
                <a:lnTo>
                  <a:pt x="1280" y="9"/>
                </a:lnTo>
                <a:lnTo>
                  <a:pt x="1280" y="0"/>
                </a:lnTo>
                <a:lnTo>
                  <a:pt x="1291" y="0"/>
                </a:lnTo>
                <a:lnTo>
                  <a:pt x="1291" y="9"/>
                </a:lnTo>
                <a:close/>
                <a:moveTo>
                  <a:pt x="1269" y="9"/>
                </a:moveTo>
                <a:lnTo>
                  <a:pt x="1258" y="9"/>
                </a:lnTo>
                <a:lnTo>
                  <a:pt x="1258" y="0"/>
                </a:lnTo>
                <a:lnTo>
                  <a:pt x="1269" y="0"/>
                </a:lnTo>
                <a:lnTo>
                  <a:pt x="1269" y="9"/>
                </a:lnTo>
                <a:close/>
                <a:moveTo>
                  <a:pt x="1247" y="9"/>
                </a:moveTo>
                <a:lnTo>
                  <a:pt x="1236" y="9"/>
                </a:lnTo>
                <a:lnTo>
                  <a:pt x="1236" y="0"/>
                </a:lnTo>
                <a:lnTo>
                  <a:pt x="1247" y="0"/>
                </a:lnTo>
                <a:lnTo>
                  <a:pt x="1247" y="9"/>
                </a:lnTo>
                <a:close/>
                <a:moveTo>
                  <a:pt x="1225" y="9"/>
                </a:moveTo>
                <a:lnTo>
                  <a:pt x="1214" y="9"/>
                </a:lnTo>
                <a:lnTo>
                  <a:pt x="1214" y="0"/>
                </a:lnTo>
                <a:lnTo>
                  <a:pt x="1225" y="0"/>
                </a:lnTo>
                <a:lnTo>
                  <a:pt x="1225" y="9"/>
                </a:lnTo>
                <a:close/>
                <a:moveTo>
                  <a:pt x="1203" y="9"/>
                </a:moveTo>
                <a:lnTo>
                  <a:pt x="1192" y="9"/>
                </a:lnTo>
                <a:lnTo>
                  <a:pt x="1192" y="0"/>
                </a:lnTo>
                <a:lnTo>
                  <a:pt x="1203" y="0"/>
                </a:lnTo>
                <a:lnTo>
                  <a:pt x="1203" y="9"/>
                </a:lnTo>
                <a:close/>
                <a:moveTo>
                  <a:pt x="1181" y="9"/>
                </a:moveTo>
                <a:lnTo>
                  <a:pt x="1170" y="9"/>
                </a:lnTo>
                <a:lnTo>
                  <a:pt x="1170" y="0"/>
                </a:lnTo>
                <a:lnTo>
                  <a:pt x="1181" y="0"/>
                </a:lnTo>
                <a:lnTo>
                  <a:pt x="1181" y="9"/>
                </a:lnTo>
                <a:close/>
                <a:moveTo>
                  <a:pt x="1159" y="9"/>
                </a:moveTo>
                <a:lnTo>
                  <a:pt x="1148" y="9"/>
                </a:lnTo>
                <a:lnTo>
                  <a:pt x="1148" y="0"/>
                </a:lnTo>
                <a:lnTo>
                  <a:pt x="1159" y="0"/>
                </a:lnTo>
                <a:lnTo>
                  <a:pt x="1159" y="9"/>
                </a:lnTo>
                <a:close/>
                <a:moveTo>
                  <a:pt x="1137" y="9"/>
                </a:moveTo>
                <a:lnTo>
                  <a:pt x="1126" y="9"/>
                </a:lnTo>
                <a:lnTo>
                  <a:pt x="1126" y="0"/>
                </a:lnTo>
                <a:lnTo>
                  <a:pt x="1137" y="0"/>
                </a:lnTo>
                <a:lnTo>
                  <a:pt x="1137" y="9"/>
                </a:lnTo>
                <a:close/>
                <a:moveTo>
                  <a:pt x="1115" y="9"/>
                </a:moveTo>
                <a:lnTo>
                  <a:pt x="1104" y="9"/>
                </a:lnTo>
                <a:lnTo>
                  <a:pt x="1104" y="0"/>
                </a:lnTo>
                <a:lnTo>
                  <a:pt x="1115" y="0"/>
                </a:lnTo>
                <a:lnTo>
                  <a:pt x="1115" y="9"/>
                </a:lnTo>
                <a:close/>
                <a:moveTo>
                  <a:pt x="1093" y="9"/>
                </a:moveTo>
                <a:lnTo>
                  <a:pt x="1083" y="9"/>
                </a:lnTo>
                <a:lnTo>
                  <a:pt x="1083" y="0"/>
                </a:lnTo>
                <a:lnTo>
                  <a:pt x="1093" y="0"/>
                </a:lnTo>
                <a:lnTo>
                  <a:pt x="1093" y="9"/>
                </a:lnTo>
                <a:close/>
                <a:moveTo>
                  <a:pt x="1072" y="9"/>
                </a:moveTo>
                <a:lnTo>
                  <a:pt x="1061" y="9"/>
                </a:lnTo>
                <a:lnTo>
                  <a:pt x="1061" y="0"/>
                </a:lnTo>
                <a:lnTo>
                  <a:pt x="1072" y="0"/>
                </a:lnTo>
                <a:lnTo>
                  <a:pt x="1072" y="9"/>
                </a:lnTo>
                <a:close/>
                <a:moveTo>
                  <a:pt x="1050" y="9"/>
                </a:moveTo>
                <a:lnTo>
                  <a:pt x="1039" y="9"/>
                </a:lnTo>
                <a:lnTo>
                  <a:pt x="1039" y="0"/>
                </a:lnTo>
                <a:lnTo>
                  <a:pt x="1050" y="0"/>
                </a:lnTo>
                <a:lnTo>
                  <a:pt x="1050" y="9"/>
                </a:lnTo>
                <a:close/>
                <a:moveTo>
                  <a:pt x="1028" y="9"/>
                </a:moveTo>
                <a:lnTo>
                  <a:pt x="1017" y="9"/>
                </a:lnTo>
                <a:lnTo>
                  <a:pt x="1017" y="0"/>
                </a:lnTo>
                <a:lnTo>
                  <a:pt x="1028" y="0"/>
                </a:lnTo>
                <a:lnTo>
                  <a:pt x="1028" y="9"/>
                </a:lnTo>
                <a:close/>
                <a:moveTo>
                  <a:pt x="1006" y="9"/>
                </a:moveTo>
                <a:lnTo>
                  <a:pt x="995" y="9"/>
                </a:lnTo>
                <a:lnTo>
                  <a:pt x="995" y="0"/>
                </a:lnTo>
                <a:lnTo>
                  <a:pt x="1006" y="0"/>
                </a:lnTo>
                <a:lnTo>
                  <a:pt x="1006" y="9"/>
                </a:lnTo>
                <a:close/>
                <a:moveTo>
                  <a:pt x="984" y="9"/>
                </a:moveTo>
                <a:lnTo>
                  <a:pt x="973" y="9"/>
                </a:lnTo>
                <a:lnTo>
                  <a:pt x="973" y="0"/>
                </a:lnTo>
                <a:lnTo>
                  <a:pt x="984" y="0"/>
                </a:lnTo>
                <a:lnTo>
                  <a:pt x="984" y="9"/>
                </a:lnTo>
                <a:close/>
                <a:moveTo>
                  <a:pt x="962" y="9"/>
                </a:moveTo>
                <a:lnTo>
                  <a:pt x="951" y="9"/>
                </a:lnTo>
                <a:lnTo>
                  <a:pt x="951" y="0"/>
                </a:lnTo>
                <a:lnTo>
                  <a:pt x="962" y="0"/>
                </a:lnTo>
                <a:lnTo>
                  <a:pt x="962" y="9"/>
                </a:lnTo>
                <a:close/>
                <a:moveTo>
                  <a:pt x="940" y="9"/>
                </a:moveTo>
                <a:lnTo>
                  <a:pt x="929" y="9"/>
                </a:lnTo>
                <a:lnTo>
                  <a:pt x="929" y="0"/>
                </a:lnTo>
                <a:lnTo>
                  <a:pt x="940" y="0"/>
                </a:lnTo>
                <a:lnTo>
                  <a:pt x="940" y="9"/>
                </a:lnTo>
                <a:close/>
                <a:moveTo>
                  <a:pt x="918" y="9"/>
                </a:moveTo>
                <a:lnTo>
                  <a:pt x="907" y="9"/>
                </a:lnTo>
                <a:lnTo>
                  <a:pt x="907" y="0"/>
                </a:lnTo>
                <a:lnTo>
                  <a:pt x="918" y="0"/>
                </a:lnTo>
                <a:lnTo>
                  <a:pt x="918" y="9"/>
                </a:lnTo>
                <a:close/>
                <a:moveTo>
                  <a:pt x="896" y="9"/>
                </a:moveTo>
                <a:lnTo>
                  <a:pt x="885" y="9"/>
                </a:lnTo>
                <a:lnTo>
                  <a:pt x="885" y="0"/>
                </a:lnTo>
                <a:lnTo>
                  <a:pt x="896" y="0"/>
                </a:lnTo>
                <a:lnTo>
                  <a:pt x="896" y="9"/>
                </a:lnTo>
                <a:close/>
                <a:moveTo>
                  <a:pt x="874" y="9"/>
                </a:moveTo>
                <a:lnTo>
                  <a:pt x="863" y="9"/>
                </a:lnTo>
                <a:lnTo>
                  <a:pt x="863" y="0"/>
                </a:lnTo>
                <a:lnTo>
                  <a:pt x="874" y="0"/>
                </a:lnTo>
                <a:lnTo>
                  <a:pt x="874" y="9"/>
                </a:lnTo>
                <a:close/>
                <a:moveTo>
                  <a:pt x="852" y="9"/>
                </a:moveTo>
                <a:lnTo>
                  <a:pt x="841" y="9"/>
                </a:lnTo>
                <a:lnTo>
                  <a:pt x="841" y="0"/>
                </a:lnTo>
                <a:lnTo>
                  <a:pt x="852" y="0"/>
                </a:lnTo>
                <a:lnTo>
                  <a:pt x="852" y="9"/>
                </a:lnTo>
                <a:close/>
                <a:moveTo>
                  <a:pt x="830" y="9"/>
                </a:moveTo>
                <a:lnTo>
                  <a:pt x="820" y="9"/>
                </a:lnTo>
                <a:lnTo>
                  <a:pt x="820" y="0"/>
                </a:lnTo>
                <a:lnTo>
                  <a:pt x="830" y="0"/>
                </a:lnTo>
                <a:lnTo>
                  <a:pt x="830" y="9"/>
                </a:lnTo>
                <a:close/>
                <a:moveTo>
                  <a:pt x="809" y="9"/>
                </a:moveTo>
                <a:lnTo>
                  <a:pt x="798" y="9"/>
                </a:lnTo>
                <a:lnTo>
                  <a:pt x="798" y="0"/>
                </a:lnTo>
                <a:lnTo>
                  <a:pt x="809" y="0"/>
                </a:lnTo>
                <a:lnTo>
                  <a:pt x="809" y="9"/>
                </a:lnTo>
                <a:close/>
                <a:moveTo>
                  <a:pt x="787" y="9"/>
                </a:moveTo>
                <a:lnTo>
                  <a:pt x="776" y="9"/>
                </a:lnTo>
                <a:lnTo>
                  <a:pt x="776" y="0"/>
                </a:lnTo>
                <a:lnTo>
                  <a:pt x="787" y="0"/>
                </a:lnTo>
                <a:lnTo>
                  <a:pt x="787" y="9"/>
                </a:lnTo>
                <a:close/>
                <a:moveTo>
                  <a:pt x="765" y="9"/>
                </a:moveTo>
                <a:lnTo>
                  <a:pt x="754" y="9"/>
                </a:lnTo>
                <a:lnTo>
                  <a:pt x="754" y="0"/>
                </a:lnTo>
                <a:lnTo>
                  <a:pt x="765" y="0"/>
                </a:lnTo>
                <a:lnTo>
                  <a:pt x="765" y="9"/>
                </a:lnTo>
                <a:close/>
                <a:moveTo>
                  <a:pt x="743" y="9"/>
                </a:moveTo>
                <a:lnTo>
                  <a:pt x="732" y="9"/>
                </a:lnTo>
                <a:lnTo>
                  <a:pt x="732" y="0"/>
                </a:lnTo>
                <a:lnTo>
                  <a:pt x="743" y="0"/>
                </a:lnTo>
                <a:lnTo>
                  <a:pt x="743" y="9"/>
                </a:lnTo>
                <a:close/>
                <a:moveTo>
                  <a:pt x="721" y="9"/>
                </a:moveTo>
                <a:lnTo>
                  <a:pt x="710" y="9"/>
                </a:lnTo>
                <a:lnTo>
                  <a:pt x="710" y="0"/>
                </a:lnTo>
                <a:lnTo>
                  <a:pt x="721" y="0"/>
                </a:lnTo>
                <a:lnTo>
                  <a:pt x="721" y="9"/>
                </a:lnTo>
                <a:close/>
                <a:moveTo>
                  <a:pt x="699" y="9"/>
                </a:moveTo>
                <a:lnTo>
                  <a:pt x="688" y="9"/>
                </a:lnTo>
                <a:lnTo>
                  <a:pt x="688" y="0"/>
                </a:lnTo>
                <a:lnTo>
                  <a:pt x="699" y="0"/>
                </a:lnTo>
                <a:lnTo>
                  <a:pt x="699" y="9"/>
                </a:lnTo>
                <a:close/>
                <a:moveTo>
                  <a:pt x="677" y="9"/>
                </a:moveTo>
                <a:lnTo>
                  <a:pt x="666" y="9"/>
                </a:lnTo>
                <a:lnTo>
                  <a:pt x="666" y="0"/>
                </a:lnTo>
                <a:lnTo>
                  <a:pt x="677" y="0"/>
                </a:lnTo>
                <a:lnTo>
                  <a:pt x="677" y="9"/>
                </a:lnTo>
                <a:close/>
                <a:moveTo>
                  <a:pt x="655" y="9"/>
                </a:moveTo>
                <a:lnTo>
                  <a:pt x="644" y="9"/>
                </a:lnTo>
                <a:lnTo>
                  <a:pt x="644" y="0"/>
                </a:lnTo>
                <a:lnTo>
                  <a:pt x="655" y="0"/>
                </a:lnTo>
                <a:lnTo>
                  <a:pt x="655" y="9"/>
                </a:lnTo>
                <a:close/>
                <a:moveTo>
                  <a:pt x="633" y="9"/>
                </a:moveTo>
                <a:lnTo>
                  <a:pt x="622" y="9"/>
                </a:lnTo>
                <a:lnTo>
                  <a:pt x="622" y="0"/>
                </a:lnTo>
                <a:lnTo>
                  <a:pt x="633" y="0"/>
                </a:lnTo>
                <a:lnTo>
                  <a:pt x="633" y="9"/>
                </a:lnTo>
                <a:close/>
                <a:moveTo>
                  <a:pt x="611" y="9"/>
                </a:moveTo>
                <a:lnTo>
                  <a:pt x="600" y="9"/>
                </a:lnTo>
                <a:lnTo>
                  <a:pt x="600" y="0"/>
                </a:lnTo>
                <a:lnTo>
                  <a:pt x="611" y="0"/>
                </a:lnTo>
                <a:lnTo>
                  <a:pt x="611" y="9"/>
                </a:lnTo>
                <a:close/>
                <a:moveTo>
                  <a:pt x="589" y="9"/>
                </a:moveTo>
                <a:lnTo>
                  <a:pt x="578" y="9"/>
                </a:lnTo>
                <a:lnTo>
                  <a:pt x="578" y="0"/>
                </a:lnTo>
                <a:lnTo>
                  <a:pt x="589" y="0"/>
                </a:lnTo>
                <a:lnTo>
                  <a:pt x="589" y="9"/>
                </a:lnTo>
                <a:close/>
                <a:moveTo>
                  <a:pt x="567" y="9"/>
                </a:moveTo>
                <a:lnTo>
                  <a:pt x="557" y="9"/>
                </a:lnTo>
                <a:lnTo>
                  <a:pt x="557" y="0"/>
                </a:lnTo>
                <a:lnTo>
                  <a:pt x="567" y="0"/>
                </a:lnTo>
                <a:lnTo>
                  <a:pt x="567" y="9"/>
                </a:lnTo>
                <a:close/>
                <a:moveTo>
                  <a:pt x="546" y="9"/>
                </a:moveTo>
                <a:lnTo>
                  <a:pt x="535" y="9"/>
                </a:lnTo>
                <a:lnTo>
                  <a:pt x="535" y="0"/>
                </a:lnTo>
                <a:lnTo>
                  <a:pt x="546" y="0"/>
                </a:lnTo>
                <a:lnTo>
                  <a:pt x="546" y="9"/>
                </a:lnTo>
                <a:close/>
                <a:moveTo>
                  <a:pt x="524" y="9"/>
                </a:moveTo>
                <a:lnTo>
                  <a:pt x="513" y="9"/>
                </a:lnTo>
                <a:lnTo>
                  <a:pt x="513" y="0"/>
                </a:lnTo>
                <a:lnTo>
                  <a:pt x="524" y="0"/>
                </a:lnTo>
                <a:lnTo>
                  <a:pt x="524" y="9"/>
                </a:lnTo>
                <a:close/>
                <a:moveTo>
                  <a:pt x="502" y="9"/>
                </a:moveTo>
                <a:lnTo>
                  <a:pt x="491" y="9"/>
                </a:lnTo>
                <a:lnTo>
                  <a:pt x="491" y="0"/>
                </a:lnTo>
                <a:lnTo>
                  <a:pt x="502" y="0"/>
                </a:lnTo>
                <a:lnTo>
                  <a:pt x="502" y="9"/>
                </a:lnTo>
                <a:close/>
                <a:moveTo>
                  <a:pt x="480" y="9"/>
                </a:moveTo>
                <a:lnTo>
                  <a:pt x="469" y="9"/>
                </a:lnTo>
                <a:lnTo>
                  <a:pt x="469" y="0"/>
                </a:lnTo>
                <a:lnTo>
                  <a:pt x="480" y="0"/>
                </a:lnTo>
                <a:lnTo>
                  <a:pt x="480" y="9"/>
                </a:lnTo>
                <a:close/>
                <a:moveTo>
                  <a:pt x="458" y="9"/>
                </a:moveTo>
                <a:lnTo>
                  <a:pt x="447" y="9"/>
                </a:lnTo>
                <a:lnTo>
                  <a:pt x="447" y="0"/>
                </a:lnTo>
                <a:lnTo>
                  <a:pt x="458" y="0"/>
                </a:lnTo>
                <a:lnTo>
                  <a:pt x="458" y="9"/>
                </a:lnTo>
                <a:close/>
                <a:moveTo>
                  <a:pt x="436" y="9"/>
                </a:moveTo>
                <a:lnTo>
                  <a:pt x="425" y="9"/>
                </a:lnTo>
                <a:lnTo>
                  <a:pt x="425" y="0"/>
                </a:lnTo>
                <a:lnTo>
                  <a:pt x="436" y="0"/>
                </a:lnTo>
                <a:lnTo>
                  <a:pt x="436" y="9"/>
                </a:lnTo>
                <a:close/>
                <a:moveTo>
                  <a:pt x="414" y="9"/>
                </a:moveTo>
                <a:lnTo>
                  <a:pt x="403" y="9"/>
                </a:lnTo>
                <a:lnTo>
                  <a:pt x="403" y="0"/>
                </a:lnTo>
                <a:lnTo>
                  <a:pt x="414" y="0"/>
                </a:lnTo>
                <a:lnTo>
                  <a:pt x="414" y="9"/>
                </a:lnTo>
                <a:close/>
                <a:moveTo>
                  <a:pt x="392" y="9"/>
                </a:moveTo>
                <a:lnTo>
                  <a:pt x="381" y="9"/>
                </a:lnTo>
                <a:lnTo>
                  <a:pt x="381" y="0"/>
                </a:lnTo>
                <a:lnTo>
                  <a:pt x="392" y="0"/>
                </a:lnTo>
                <a:lnTo>
                  <a:pt x="392" y="9"/>
                </a:lnTo>
                <a:close/>
                <a:moveTo>
                  <a:pt x="370" y="9"/>
                </a:moveTo>
                <a:lnTo>
                  <a:pt x="359" y="9"/>
                </a:lnTo>
                <a:lnTo>
                  <a:pt x="359" y="0"/>
                </a:lnTo>
                <a:lnTo>
                  <a:pt x="370" y="0"/>
                </a:lnTo>
                <a:lnTo>
                  <a:pt x="370" y="9"/>
                </a:lnTo>
                <a:close/>
                <a:moveTo>
                  <a:pt x="348" y="9"/>
                </a:moveTo>
                <a:lnTo>
                  <a:pt x="337" y="9"/>
                </a:lnTo>
                <a:lnTo>
                  <a:pt x="337" y="0"/>
                </a:lnTo>
                <a:lnTo>
                  <a:pt x="348" y="0"/>
                </a:lnTo>
                <a:lnTo>
                  <a:pt x="348" y="9"/>
                </a:lnTo>
                <a:close/>
                <a:moveTo>
                  <a:pt x="326" y="9"/>
                </a:moveTo>
                <a:lnTo>
                  <a:pt x="315" y="9"/>
                </a:lnTo>
                <a:lnTo>
                  <a:pt x="315" y="0"/>
                </a:lnTo>
                <a:lnTo>
                  <a:pt x="326" y="0"/>
                </a:lnTo>
                <a:lnTo>
                  <a:pt x="326" y="9"/>
                </a:lnTo>
                <a:close/>
                <a:moveTo>
                  <a:pt x="304" y="9"/>
                </a:moveTo>
                <a:lnTo>
                  <a:pt x="294" y="9"/>
                </a:lnTo>
                <a:lnTo>
                  <a:pt x="294" y="0"/>
                </a:lnTo>
                <a:lnTo>
                  <a:pt x="304" y="0"/>
                </a:lnTo>
                <a:lnTo>
                  <a:pt x="304" y="9"/>
                </a:lnTo>
                <a:close/>
                <a:moveTo>
                  <a:pt x="283" y="9"/>
                </a:moveTo>
                <a:lnTo>
                  <a:pt x="272" y="9"/>
                </a:lnTo>
                <a:lnTo>
                  <a:pt x="272" y="0"/>
                </a:lnTo>
                <a:lnTo>
                  <a:pt x="283" y="0"/>
                </a:lnTo>
                <a:lnTo>
                  <a:pt x="283" y="9"/>
                </a:lnTo>
                <a:close/>
                <a:moveTo>
                  <a:pt x="261" y="9"/>
                </a:moveTo>
                <a:lnTo>
                  <a:pt x="250" y="9"/>
                </a:lnTo>
                <a:lnTo>
                  <a:pt x="250" y="0"/>
                </a:lnTo>
                <a:lnTo>
                  <a:pt x="261" y="0"/>
                </a:lnTo>
                <a:lnTo>
                  <a:pt x="261" y="9"/>
                </a:lnTo>
                <a:close/>
                <a:moveTo>
                  <a:pt x="239" y="9"/>
                </a:moveTo>
                <a:lnTo>
                  <a:pt x="228" y="9"/>
                </a:lnTo>
                <a:lnTo>
                  <a:pt x="228" y="0"/>
                </a:lnTo>
                <a:lnTo>
                  <a:pt x="239" y="0"/>
                </a:lnTo>
                <a:lnTo>
                  <a:pt x="239" y="9"/>
                </a:lnTo>
                <a:close/>
                <a:moveTo>
                  <a:pt x="217" y="9"/>
                </a:moveTo>
                <a:lnTo>
                  <a:pt x="206" y="9"/>
                </a:lnTo>
                <a:lnTo>
                  <a:pt x="206" y="0"/>
                </a:lnTo>
                <a:lnTo>
                  <a:pt x="217" y="0"/>
                </a:lnTo>
                <a:lnTo>
                  <a:pt x="217" y="9"/>
                </a:lnTo>
                <a:close/>
                <a:moveTo>
                  <a:pt x="195" y="9"/>
                </a:moveTo>
                <a:lnTo>
                  <a:pt x="184" y="9"/>
                </a:lnTo>
                <a:lnTo>
                  <a:pt x="184" y="0"/>
                </a:lnTo>
                <a:lnTo>
                  <a:pt x="195" y="0"/>
                </a:lnTo>
                <a:lnTo>
                  <a:pt x="195" y="9"/>
                </a:lnTo>
                <a:close/>
                <a:moveTo>
                  <a:pt x="173" y="9"/>
                </a:moveTo>
                <a:lnTo>
                  <a:pt x="162" y="9"/>
                </a:lnTo>
                <a:lnTo>
                  <a:pt x="162" y="0"/>
                </a:lnTo>
                <a:lnTo>
                  <a:pt x="173" y="0"/>
                </a:lnTo>
                <a:lnTo>
                  <a:pt x="173" y="9"/>
                </a:lnTo>
                <a:close/>
                <a:moveTo>
                  <a:pt x="151" y="9"/>
                </a:moveTo>
                <a:lnTo>
                  <a:pt x="140" y="9"/>
                </a:lnTo>
                <a:lnTo>
                  <a:pt x="140" y="0"/>
                </a:lnTo>
                <a:lnTo>
                  <a:pt x="151" y="0"/>
                </a:lnTo>
                <a:lnTo>
                  <a:pt x="151" y="9"/>
                </a:lnTo>
                <a:close/>
                <a:moveTo>
                  <a:pt x="129" y="9"/>
                </a:moveTo>
                <a:lnTo>
                  <a:pt x="118" y="9"/>
                </a:lnTo>
                <a:lnTo>
                  <a:pt x="118" y="0"/>
                </a:lnTo>
                <a:lnTo>
                  <a:pt x="129" y="0"/>
                </a:lnTo>
                <a:lnTo>
                  <a:pt x="129" y="9"/>
                </a:lnTo>
                <a:close/>
                <a:moveTo>
                  <a:pt x="107" y="9"/>
                </a:moveTo>
                <a:lnTo>
                  <a:pt x="104" y="9"/>
                </a:lnTo>
                <a:lnTo>
                  <a:pt x="97" y="10"/>
                </a:lnTo>
                <a:lnTo>
                  <a:pt x="96" y="1"/>
                </a:lnTo>
                <a:lnTo>
                  <a:pt x="104" y="0"/>
                </a:lnTo>
                <a:lnTo>
                  <a:pt x="107" y="0"/>
                </a:lnTo>
                <a:lnTo>
                  <a:pt x="107" y="9"/>
                </a:lnTo>
                <a:close/>
                <a:moveTo>
                  <a:pt x="86" y="11"/>
                </a:moveTo>
                <a:lnTo>
                  <a:pt x="85" y="11"/>
                </a:lnTo>
                <a:lnTo>
                  <a:pt x="76" y="13"/>
                </a:lnTo>
                <a:lnTo>
                  <a:pt x="73" y="4"/>
                </a:lnTo>
                <a:lnTo>
                  <a:pt x="83" y="2"/>
                </a:lnTo>
                <a:lnTo>
                  <a:pt x="85" y="2"/>
                </a:lnTo>
                <a:lnTo>
                  <a:pt x="86" y="11"/>
                </a:lnTo>
                <a:close/>
                <a:moveTo>
                  <a:pt x="67" y="15"/>
                </a:moveTo>
                <a:lnTo>
                  <a:pt x="59" y="18"/>
                </a:lnTo>
                <a:lnTo>
                  <a:pt x="58" y="19"/>
                </a:lnTo>
                <a:lnTo>
                  <a:pt x="52" y="12"/>
                </a:lnTo>
                <a:lnTo>
                  <a:pt x="55" y="11"/>
                </a:lnTo>
                <a:lnTo>
                  <a:pt x="62" y="7"/>
                </a:lnTo>
                <a:lnTo>
                  <a:pt x="67" y="15"/>
                </a:lnTo>
                <a:close/>
                <a:moveTo>
                  <a:pt x="49" y="24"/>
                </a:moveTo>
                <a:lnTo>
                  <a:pt x="44" y="27"/>
                </a:lnTo>
                <a:lnTo>
                  <a:pt x="41" y="30"/>
                </a:lnTo>
                <a:lnTo>
                  <a:pt x="34" y="23"/>
                </a:lnTo>
                <a:lnTo>
                  <a:pt x="38" y="20"/>
                </a:lnTo>
                <a:lnTo>
                  <a:pt x="42" y="17"/>
                </a:lnTo>
                <a:lnTo>
                  <a:pt x="49" y="24"/>
                </a:lnTo>
                <a:close/>
                <a:moveTo>
                  <a:pt x="34" y="36"/>
                </a:moveTo>
                <a:lnTo>
                  <a:pt x="32" y="37"/>
                </a:lnTo>
                <a:lnTo>
                  <a:pt x="27" y="42"/>
                </a:lnTo>
                <a:lnTo>
                  <a:pt x="19" y="37"/>
                </a:lnTo>
                <a:lnTo>
                  <a:pt x="24" y="31"/>
                </a:lnTo>
                <a:lnTo>
                  <a:pt x="26" y="30"/>
                </a:lnTo>
                <a:lnTo>
                  <a:pt x="34" y="36"/>
                </a:lnTo>
                <a:close/>
                <a:moveTo>
                  <a:pt x="22" y="49"/>
                </a:moveTo>
                <a:lnTo>
                  <a:pt x="18" y="56"/>
                </a:lnTo>
                <a:lnTo>
                  <a:pt x="18" y="57"/>
                </a:lnTo>
                <a:lnTo>
                  <a:pt x="7" y="54"/>
                </a:lnTo>
                <a:lnTo>
                  <a:pt x="8" y="52"/>
                </a:lnTo>
                <a:lnTo>
                  <a:pt x="12" y="45"/>
                </a:lnTo>
                <a:lnTo>
                  <a:pt x="22" y="49"/>
                </a:lnTo>
                <a:close/>
                <a:moveTo>
                  <a:pt x="14" y="65"/>
                </a:moveTo>
                <a:lnTo>
                  <a:pt x="12" y="71"/>
                </a:lnTo>
                <a:lnTo>
                  <a:pt x="12" y="74"/>
                </a:lnTo>
                <a:lnTo>
                  <a:pt x="1" y="72"/>
                </a:lnTo>
                <a:lnTo>
                  <a:pt x="2" y="68"/>
                </a:lnTo>
                <a:lnTo>
                  <a:pt x="4" y="63"/>
                </a:lnTo>
                <a:lnTo>
                  <a:pt x="14" y="65"/>
                </a:lnTo>
                <a:close/>
                <a:moveTo>
                  <a:pt x="11" y="82"/>
                </a:moveTo>
                <a:lnTo>
                  <a:pt x="11" y="86"/>
                </a:lnTo>
                <a:lnTo>
                  <a:pt x="11" y="91"/>
                </a:lnTo>
                <a:lnTo>
                  <a:pt x="0" y="91"/>
                </a:lnTo>
                <a:lnTo>
                  <a:pt x="0" y="85"/>
                </a:lnTo>
                <a:lnTo>
                  <a:pt x="0" y="82"/>
                </a:lnTo>
                <a:lnTo>
                  <a:pt x="11" y="82"/>
                </a:lnTo>
                <a:close/>
                <a:moveTo>
                  <a:pt x="11" y="100"/>
                </a:moveTo>
                <a:lnTo>
                  <a:pt x="11" y="109"/>
                </a:lnTo>
                <a:lnTo>
                  <a:pt x="0" y="109"/>
                </a:lnTo>
                <a:lnTo>
                  <a:pt x="0" y="100"/>
                </a:lnTo>
                <a:lnTo>
                  <a:pt x="11" y="100"/>
                </a:lnTo>
                <a:close/>
                <a:moveTo>
                  <a:pt x="11" y="118"/>
                </a:moveTo>
                <a:lnTo>
                  <a:pt x="11" y="127"/>
                </a:lnTo>
                <a:lnTo>
                  <a:pt x="0" y="127"/>
                </a:lnTo>
                <a:lnTo>
                  <a:pt x="0" y="118"/>
                </a:lnTo>
                <a:lnTo>
                  <a:pt x="11" y="118"/>
                </a:lnTo>
                <a:close/>
                <a:moveTo>
                  <a:pt x="11" y="136"/>
                </a:moveTo>
                <a:lnTo>
                  <a:pt x="11" y="145"/>
                </a:lnTo>
                <a:lnTo>
                  <a:pt x="0" y="145"/>
                </a:lnTo>
                <a:lnTo>
                  <a:pt x="0" y="136"/>
                </a:lnTo>
                <a:lnTo>
                  <a:pt x="11" y="136"/>
                </a:lnTo>
                <a:close/>
                <a:moveTo>
                  <a:pt x="11" y="154"/>
                </a:moveTo>
                <a:lnTo>
                  <a:pt x="11" y="163"/>
                </a:lnTo>
                <a:lnTo>
                  <a:pt x="0" y="163"/>
                </a:lnTo>
                <a:lnTo>
                  <a:pt x="0" y="154"/>
                </a:lnTo>
                <a:lnTo>
                  <a:pt x="11" y="154"/>
                </a:lnTo>
                <a:close/>
                <a:moveTo>
                  <a:pt x="11" y="172"/>
                </a:moveTo>
                <a:lnTo>
                  <a:pt x="11" y="181"/>
                </a:lnTo>
                <a:lnTo>
                  <a:pt x="0" y="181"/>
                </a:lnTo>
                <a:lnTo>
                  <a:pt x="0" y="172"/>
                </a:lnTo>
                <a:lnTo>
                  <a:pt x="11" y="172"/>
                </a:lnTo>
                <a:close/>
                <a:moveTo>
                  <a:pt x="11" y="190"/>
                </a:moveTo>
                <a:lnTo>
                  <a:pt x="11" y="199"/>
                </a:lnTo>
                <a:lnTo>
                  <a:pt x="0" y="199"/>
                </a:lnTo>
                <a:lnTo>
                  <a:pt x="0" y="190"/>
                </a:lnTo>
                <a:lnTo>
                  <a:pt x="11" y="190"/>
                </a:lnTo>
                <a:close/>
                <a:moveTo>
                  <a:pt x="11" y="208"/>
                </a:moveTo>
                <a:lnTo>
                  <a:pt x="11" y="217"/>
                </a:lnTo>
                <a:lnTo>
                  <a:pt x="0" y="217"/>
                </a:lnTo>
                <a:lnTo>
                  <a:pt x="0" y="208"/>
                </a:lnTo>
                <a:lnTo>
                  <a:pt x="11" y="208"/>
                </a:lnTo>
                <a:close/>
                <a:moveTo>
                  <a:pt x="11" y="226"/>
                </a:moveTo>
                <a:lnTo>
                  <a:pt x="11" y="235"/>
                </a:lnTo>
                <a:lnTo>
                  <a:pt x="0" y="235"/>
                </a:lnTo>
                <a:lnTo>
                  <a:pt x="0" y="226"/>
                </a:lnTo>
                <a:lnTo>
                  <a:pt x="11" y="226"/>
                </a:lnTo>
                <a:close/>
                <a:moveTo>
                  <a:pt x="11" y="244"/>
                </a:moveTo>
                <a:lnTo>
                  <a:pt x="11" y="253"/>
                </a:lnTo>
                <a:lnTo>
                  <a:pt x="0" y="253"/>
                </a:lnTo>
                <a:lnTo>
                  <a:pt x="0" y="244"/>
                </a:lnTo>
                <a:lnTo>
                  <a:pt x="11" y="244"/>
                </a:lnTo>
                <a:close/>
                <a:moveTo>
                  <a:pt x="11" y="262"/>
                </a:moveTo>
                <a:lnTo>
                  <a:pt x="11" y="271"/>
                </a:lnTo>
                <a:lnTo>
                  <a:pt x="0" y="271"/>
                </a:lnTo>
                <a:lnTo>
                  <a:pt x="0" y="262"/>
                </a:lnTo>
                <a:lnTo>
                  <a:pt x="11" y="262"/>
                </a:lnTo>
                <a:close/>
                <a:moveTo>
                  <a:pt x="11" y="280"/>
                </a:moveTo>
                <a:lnTo>
                  <a:pt x="11" y="289"/>
                </a:lnTo>
                <a:lnTo>
                  <a:pt x="0" y="289"/>
                </a:lnTo>
                <a:lnTo>
                  <a:pt x="0" y="280"/>
                </a:lnTo>
                <a:lnTo>
                  <a:pt x="11" y="280"/>
                </a:lnTo>
                <a:close/>
                <a:moveTo>
                  <a:pt x="11" y="298"/>
                </a:moveTo>
                <a:lnTo>
                  <a:pt x="11" y="307"/>
                </a:lnTo>
                <a:lnTo>
                  <a:pt x="0" y="307"/>
                </a:lnTo>
                <a:lnTo>
                  <a:pt x="0" y="298"/>
                </a:lnTo>
                <a:lnTo>
                  <a:pt x="11" y="298"/>
                </a:lnTo>
                <a:close/>
                <a:moveTo>
                  <a:pt x="11" y="316"/>
                </a:moveTo>
                <a:lnTo>
                  <a:pt x="11" y="325"/>
                </a:lnTo>
                <a:lnTo>
                  <a:pt x="0" y="325"/>
                </a:lnTo>
                <a:lnTo>
                  <a:pt x="0" y="316"/>
                </a:lnTo>
                <a:lnTo>
                  <a:pt x="11" y="316"/>
                </a:lnTo>
                <a:close/>
                <a:moveTo>
                  <a:pt x="11" y="334"/>
                </a:moveTo>
                <a:lnTo>
                  <a:pt x="11" y="342"/>
                </a:lnTo>
                <a:lnTo>
                  <a:pt x="0" y="342"/>
                </a:lnTo>
                <a:lnTo>
                  <a:pt x="0" y="334"/>
                </a:lnTo>
                <a:lnTo>
                  <a:pt x="11" y="334"/>
                </a:lnTo>
                <a:close/>
                <a:moveTo>
                  <a:pt x="11" y="352"/>
                </a:moveTo>
                <a:lnTo>
                  <a:pt x="11" y="361"/>
                </a:lnTo>
                <a:lnTo>
                  <a:pt x="0" y="361"/>
                </a:lnTo>
                <a:lnTo>
                  <a:pt x="0" y="352"/>
                </a:lnTo>
                <a:lnTo>
                  <a:pt x="11" y="352"/>
                </a:lnTo>
                <a:close/>
                <a:moveTo>
                  <a:pt x="11" y="369"/>
                </a:moveTo>
                <a:lnTo>
                  <a:pt x="11" y="379"/>
                </a:lnTo>
                <a:lnTo>
                  <a:pt x="0" y="379"/>
                </a:lnTo>
                <a:lnTo>
                  <a:pt x="0" y="369"/>
                </a:lnTo>
                <a:lnTo>
                  <a:pt x="11" y="369"/>
                </a:lnTo>
                <a:close/>
                <a:moveTo>
                  <a:pt x="11" y="388"/>
                </a:moveTo>
                <a:lnTo>
                  <a:pt x="11" y="396"/>
                </a:lnTo>
                <a:lnTo>
                  <a:pt x="0" y="396"/>
                </a:lnTo>
                <a:lnTo>
                  <a:pt x="0" y="388"/>
                </a:lnTo>
                <a:lnTo>
                  <a:pt x="11" y="388"/>
                </a:lnTo>
                <a:close/>
                <a:moveTo>
                  <a:pt x="11" y="406"/>
                </a:moveTo>
                <a:lnTo>
                  <a:pt x="11" y="415"/>
                </a:lnTo>
                <a:lnTo>
                  <a:pt x="0" y="415"/>
                </a:lnTo>
                <a:lnTo>
                  <a:pt x="0" y="406"/>
                </a:lnTo>
                <a:lnTo>
                  <a:pt x="11" y="406"/>
                </a:lnTo>
                <a:close/>
                <a:moveTo>
                  <a:pt x="11" y="423"/>
                </a:moveTo>
                <a:lnTo>
                  <a:pt x="11" y="433"/>
                </a:lnTo>
                <a:lnTo>
                  <a:pt x="0" y="433"/>
                </a:lnTo>
                <a:lnTo>
                  <a:pt x="0" y="423"/>
                </a:lnTo>
                <a:lnTo>
                  <a:pt x="11" y="423"/>
                </a:lnTo>
                <a:close/>
                <a:moveTo>
                  <a:pt x="11" y="442"/>
                </a:moveTo>
                <a:lnTo>
                  <a:pt x="11" y="450"/>
                </a:lnTo>
                <a:lnTo>
                  <a:pt x="0" y="450"/>
                </a:lnTo>
                <a:lnTo>
                  <a:pt x="0" y="442"/>
                </a:lnTo>
                <a:lnTo>
                  <a:pt x="11" y="442"/>
                </a:lnTo>
                <a:close/>
                <a:moveTo>
                  <a:pt x="11" y="459"/>
                </a:moveTo>
                <a:lnTo>
                  <a:pt x="11" y="469"/>
                </a:lnTo>
                <a:lnTo>
                  <a:pt x="0" y="469"/>
                </a:lnTo>
                <a:lnTo>
                  <a:pt x="0" y="459"/>
                </a:lnTo>
                <a:lnTo>
                  <a:pt x="11" y="459"/>
                </a:lnTo>
                <a:close/>
                <a:moveTo>
                  <a:pt x="11" y="477"/>
                </a:moveTo>
                <a:lnTo>
                  <a:pt x="11" y="486"/>
                </a:lnTo>
                <a:lnTo>
                  <a:pt x="0" y="486"/>
                </a:lnTo>
                <a:lnTo>
                  <a:pt x="0" y="477"/>
                </a:lnTo>
                <a:lnTo>
                  <a:pt x="11" y="477"/>
                </a:lnTo>
                <a:close/>
                <a:moveTo>
                  <a:pt x="11" y="496"/>
                </a:moveTo>
                <a:lnTo>
                  <a:pt x="11" y="504"/>
                </a:lnTo>
                <a:lnTo>
                  <a:pt x="0" y="504"/>
                </a:lnTo>
                <a:lnTo>
                  <a:pt x="0" y="496"/>
                </a:lnTo>
                <a:lnTo>
                  <a:pt x="11" y="496"/>
                </a:lnTo>
                <a:close/>
                <a:moveTo>
                  <a:pt x="11" y="513"/>
                </a:moveTo>
                <a:lnTo>
                  <a:pt x="11" y="523"/>
                </a:lnTo>
                <a:lnTo>
                  <a:pt x="0" y="523"/>
                </a:lnTo>
                <a:lnTo>
                  <a:pt x="0" y="513"/>
                </a:lnTo>
                <a:lnTo>
                  <a:pt x="11" y="513"/>
                </a:lnTo>
                <a:close/>
                <a:moveTo>
                  <a:pt x="11" y="531"/>
                </a:moveTo>
                <a:lnTo>
                  <a:pt x="11" y="540"/>
                </a:lnTo>
                <a:lnTo>
                  <a:pt x="0" y="540"/>
                </a:lnTo>
                <a:lnTo>
                  <a:pt x="0" y="531"/>
                </a:lnTo>
                <a:lnTo>
                  <a:pt x="11" y="531"/>
                </a:lnTo>
                <a:close/>
                <a:moveTo>
                  <a:pt x="11" y="549"/>
                </a:moveTo>
                <a:lnTo>
                  <a:pt x="11" y="558"/>
                </a:lnTo>
                <a:lnTo>
                  <a:pt x="0" y="558"/>
                </a:lnTo>
                <a:lnTo>
                  <a:pt x="0" y="549"/>
                </a:lnTo>
                <a:lnTo>
                  <a:pt x="11" y="549"/>
                </a:lnTo>
                <a:close/>
                <a:moveTo>
                  <a:pt x="11" y="567"/>
                </a:moveTo>
                <a:lnTo>
                  <a:pt x="11" y="576"/>
                </a:lnTo>
                <a:lnTo>
                  <a:pt x="0" y="576"/>
                </a:lnTo>
                <a:lnTo>
                  <a:pt x="0" y="567"/>
                </a:lnTo>
                <a:lnTo>
                  <a:pt x="11" y="567"/>
                </a:lnTo>
                <a:close/>
                <a:moveTo>
                  <a:pt x="11" y="585"/>
                </a:moveTo>
                <a:lnTo>
                  <a:pt x="11" y="594"/>
                </a:lnTo>
                <a:lnTo>
                  <a:pt x="0" y="594"/>
                </a:lnTo>
                <a:lnTo>
                  <a:pt x="0" y="585"/>
                </a:lnTo>
                <a:lnTo>
                  <a:pt x="11" y="585"/>
                </a:lnTo>
                <a:close/>
                <a:moveTo>
                  <a:pt x="11" y="603"/>
                </a:moveTo>
                <a:lnTo>
                  <a:pt x="11" y="612"/>
                </a:lnTo>
                <a:lnTo>
                  <a:pt x="0" y="612"/>
                </a:lnTo>
                <a:lnTo>
                  <a:pt x="0" y="603"/>
                </a:lnTo>
                <a:lnTo>
                  <a:pt x="11" y="603"/>
                </a:lnTo>
                <a:close/>
                <a:moveTo>
                  <a:pt x="11" y="621"/>
                </a:moveTo>
                <a:lnTo>
                  <a:pt x="11" y="630"/>
                </a:lnTo>
                <a:lnTo>
                  <a:pt x="0" y="630"/>
                </a:lnTo>
                <a:lnTo>
                  <a:pt x="0" y="621"/>
                </a:lnTo>
                <a:lnTo>
                  <a:pt x="11" y="621"/>
                </a:lnTo>
                <a:close/>
                <a:moveTo>
                  <a:pt x="11" y="639"/>
                </a:moveTo>
                <a:lnTo>
                  <a:pt x="11" y="648"/>
                </a:lnTo>
                <a:lnTo>
                  <a:pt x="0" y="648"/>
                </a:lnTo>
                <a:lnTo>
                  <a:pt x="0" y="639"/>
                </a:lnTo>
                <a:lnTo>
                  <a:pt x="11" y="639"/>
                </a:lnTo>
                <a:close/>
                <a:moveTo>
                  <a:pt x="11" y="657"/>
                </a:moveTo>
                <a:lnTo>
                  <a:pt x="11" y="666"/>
                </a:lnTo>
                <a:lnTo>
                  <a:pt x="0" y="666"/>
                </a:lnTo>
                <a:lnTo>
                  <a:pt x="0" y="657"/>
                </a:lnTo>
                <a:lnTo>
                  <a:pt x="11" y="657"/>
                </a:lnTo>
                <a:close/>
                <a:moveTo>
                  <a:pt x="11" y="675"/>
                </a:moveTo>
                <a:lnTo>
                  <a:pt x="11" y="684"/>
                </a:lnTo>
                <a:lnTo>
                  <a:pt x="0" y="684"/>
                </a:lnTo>
                <a:lnTo>
                  <a:pt x="0" y="675"/>
                </a:lnTo>
                <a:lnTo>
                  <a:pt x="11" y="675"/>
                </a:lnTo>
                <a:close/>
                <a:moveTo>
                  <a:pt x="11" y="693"/>
                </a:moveTo>
                <a:lnTo>
                  <a:pt x="11" y="702"/>
                </a:lnTo>
                <a:lnTo>
                  <a:pt x="0" y="702"/>
                </a:lnTo>
                <a:lnTo>
                  <a:pt x="0" y="693"/>
                </a:lnTo>
                <a:lnTo>
                  <a:pt x="11" y="693"/>
                </a:lnTo>
                <a:close/>
                <a:moveTo>
                  <a:pt x="11" y="711"/>
                </a:moveTo>
                <a:lnTo>
                  <a:pt x="11" y="720"/>
                </a:lnTo>
                <a:lnTo>
                  <a:pt x="0" y="720"/>
                </a:lnTo>
                <a:lnTo>
                  <a:pt x="0" y="711"/>
                </a:lnTo>
                <a:lnTo>
                  <a:pt x="11" y="711"/>
                </a:lnTo>
                <a:close/>
                <a:moveTo>
                  <a:pt x="11" y="729"/>
                </a:moveTo>
                <a:lnTo>
                  <a:pt x="11" y="738"/>
                </a:lnTo>
                <a:lnTo>
                  <a:pt x="0" y="738"/>
                </a:lnTo>
                <a:lnTo>
                  <a:pt x="0" y="729"/>
                </a:lnTo>
                <a:lnTo>
                  <a:pt x="11" y="729"/>
                </a:lnTo>
                <a:close/>
                <a:moveTo>
                  <a:pt x="11" y="747"/>
                </a:moveTo>
                <a:lnTo>
                  <a:pt x="11" y="756"/>
                </a:lnTo>
                <a:lnTo>
                  <a:pt x="0" y="756"/>
                </a:lnTo>
                <a:lnTo>
                  <a:pt x="0" y="747"/>
                </a:lnTo>
                <a:lnTo>
                  <a:pt x="11" y="747"/>
                </a:lnTo>
                <a:close/>
                <a:moveTo>
                  <a:pt x="11" y="765"/>
                </a:moveTo>
                <a:lnTo>
                  <a:pt x="11" y="774"/>
                </a:lnTo>
                <a:lnTo>
                  <a:pt x="0" y="774"/>
                </a:lnTo>
                <a:lnTo>
                  <a:pt x="0" y="765"/>
                </a:lnTo>
                <a:lnTo>
                  <a:pt x="11" y="765"/>
                </a:lnTo>
                <a:close/>
                <a:moveTo>
                  <a:pt x="11" y="783"/>
                </a:moveTo>
                <a:lnTo>
                  <a:pt x="11" y="792"/>
                </a:lnTo>
                <a:lnTo>
                  <a:pt x="0" y="792"/>
                </a:lnTo>
                <a:lnTo>
                  <a:pt x="0" y="783"/>
                </a:lnTo>
                <a:lnTo>
                  <a:pt x="11" y="783"/>
                </a:lnTo>
                <a:close/>
                <a:moveTo>
                  <a:pt x="11" y="801"/>
                </a:moveTo>
                <a:lnTo>
                  <a:pt x="11" y="810"/>
                </a:lnTo>
                <a:lnTo>
                  <a:pt x="0" y="810"/>
                </a:lnTo>
                <a:lnTo>
                  <a:pt x="0" y="801"/>
                </a:lnTo>
                <a:lnTo>
                  <a:pt x="11" y="801"/>
                </a:lnTo>
                <a:close/>
                <a:moveTo>
                  <a:pt x="11" y="819"/>
                </a:moveTo>
                <a:lnTo>
                  <a:pt x="11" y="828"/>
                </a:lnTo>
                <a:lnTo>
                  <a:pt x="0" y="828"/>
                </a:lnTo>
                <a:lnTo>
                  <a:pt x="0" y="819"/>
                </a:lnTo>
                <a:lnTo>
                  <a:pt x="11" y="819"/>
                </a:lnTo>
                <a:close/>
                <a:moveTo>
                  <a:pt x="11" y="837"/>
                </a:moveTo>
                <a:lnTo>
                  <a:pt x="11" y="846"/>
                </a:lnTo>
                <a:lnTo>
                  <a:pt x="0" y="846"/>
                </a:lnTo>
                <a:lnTo>
                  <a:pt x="0" y="837"/>
                </a:lnTo>
                <a:lnTo>
                  <a:pt x="11" y="837"/>
                </a:lnTo>
                <a:close/>
                <a:moveTo>
                  <a:pt x="11" y="855"/>
                </a:moveTo>
                <a:lnTo>
                  <a:pt x="11" y="864"/>
                </a:lnTo>
                <a:lnTo>
                  <a:pt x="0" y="864"/>
                </a:lnTo>
                <a:lnTo>
                  <a:pt x="0" y="855"/>
                </a:lnTo>
                <a:lnTo>
                  <a:pt x="11" y="855"/>
                </a:lnTo>
                <a:close/>
                <a:moveTo>
                  <a:pt x="11" y="873"/>
                </a:moveTo>
                <a:lnTo>
                  <a:pt x="11" y="882"/>
                </a:lnTo>
                <a:lnTo>
                  <a:pt x="0" y="882"/>
                </a:lnTo>
                <a:lnTo>
                  <a:pt x="0" y="873"/>
                </a:lnTo>
                <a:lnTo>
                  <a:pt x="11" y="873"/>
                </a:lnTo>
                <a:close/>
                <a:moveTo>
                  <a:pt x="11" y="891"/>
                </a:moveTo>
                <a:lnTo>
                  <a:pt x="11" y="900"/>
                </a:lnTo>
                <a:lnTo>
                  <a:pt x="0" y="900"/>
                </a:lnTo>
                <a:lnTo>
                  <a:pt x="0" y="891"/>
                </a:lnTo>
                <a:lnTo>
                  <a:pt x="11" y="891"/>
                </a:lnTo>
                <a:close/>
                <a:moveTo>
                  <a:pt x="11" y="909"/>
                </a:moveTo>
                <a:lnTo>
                  <a:pt x="11" y="918"/>
                </a:lnTo>
                <a:lnTo>
                  <a:pt x="0" y="918"/>
                </a:lnTo>
                <a:lnTo>
                  <a:pt x="0" y="909"/>
                </a:lnTo>
                <a:lnTo>
                  <a:pt x="11" y="909"/>
                </a:lnTo>
                <a:close/>
                <a:moveTo>
                  <a:pt x="11" y="927"/>
                </a:moveTo>
                <a:lnTo>
                  <a:pt x="11" y="936"/>
                </a:lnTo>
                <a:lnTo>
                  <a:pt x="0" y="936"/>
                </a:lnTo>
                <a:lnTo>
                  <a:pt x="0" y="927"/>
                </a:lnTo>
                <a:lnTo>
                  <a:pt x="11" y="927"/>
                </a:lnTo>
                <a:close/>
                <a:moveTo>
                  <a:pt x="11" y="945"/>
                </a:moveTo>
                <a:lnTo>
                  <a:pt x="11" y="954"/>
                </a:lnTo>
                <a:lnTo>
                  <a:pt x="0" y="954"/>
                </a:lnTo>
                <a:lnTo>
                  <a:pt x="0" y="945"/>
                </a:lnTo>
                <a:lnTo>
                  <a:pt x="11" y="945"/>
                </a:lnTo>
                <a:close/>
                <a:moveTo>
                  <a:pt x="11" y="963"/>
                </a:moveTo>
                <a:lnTo>
                  <a:pt x="11" y="972"/>
                </a:lnTo>
                <a:lnTo>
                  <a:pt x="0" y="972"/>
                </a:lnTo>
                <a:lnTo>
                  <a:pt x="0" y="963"/>
                </a:lnTo>
                <a:lnTo>
                  <a:pt x="11" y="963"/>
                </a:lnTo>
                <a:close/>
                <a:moveTo>
                  <a:pt x="11" y="981"/>
                </a:moveTo>
                <a:lnTo>
                  <a:pt x="11" y="990"/>
                </a:lnTo>
                <a:lnTo>
                  <a:pt x="0" y="990"/>
                </a:lnTo>
                <a:lnTo>
                  <a:pt x="0" y="981"/>
                </a:lnTo>
                <a:lnTo>
                  <a:pt x="11" y="981"/>
                </a:lnTo>
                <a:close/>
                <a:moveTo>
                  <a:pt x="11" y="999"/>
                </a:moveTo>
                <a:lnTo>
                  <a:pt x="11" y="1008"/>
                </a:lnTo>
                <a:lnTo>
                  <a:pt x="0" y="1008"/>
                </a:lnTo>
                <a:lnTo>
                  <a:pt x="0" y="999"/>
                </a:lnTo>
                <a:lnTo>
                  <a:pt x="11" y="999"/>
                </a:lnTo>
                <a:close/>
                <a:moveTo>
                  <a:pt x="11" y="1017"/>
                </a:moveTo>
                <a:lnTo>
                  <a:pt x="11" y="1026"/>
                </a:lnTo>
                <a:lnTo>
                  <a:pt x="0" y="1026"/>
                </a:lnTo>
                <a:lnTo>
                  <a:pt x="0" y="1017"/>
                </a:lnTo>
                <a:lnTo>
                  <a:pt x="11" y="1017"/>
                </a:lnTo>
                <a:close/>
                <a:moveTo>
                  <a:pt x="11" y="1035"/>
                </a:moveTo>
                <a:lnTo>
                  <a:pt x="11" y="1044"/>
                </a:lnTo>
                <a:lnTo>
                  <a:pt x="0" y="1044"/>
                </a:lnTo>
                <a:lnTo>
                  <a:pt x="0" y="1035"/>
                </a:lnTo>
                <a:lnTo>
                  <a:pt x="11" y="1035"/>
                </a:lnTo>
                <a:close/>
                <a:moveTo>
                  <a:pt x="11" y="1053"/>
                </a:moveTo>
                <a:lnTo>
                  <a:pt x="11" y="1062"/>
                </a:lnTo>
                <a:lnTo>
                  <a:pt x="0" y="1062"/>
                </a:lnTo>
                <a:lnTo>
                  <a:pt x="0" y="1053"/>
                </a:lnTo>
                <a:lnTo>
                  <a:pt x="11" y="1053"/>
                </a:lnTo>
                <a:close/>
                <a:moveTo>
                  <a:pt x="11" y="1071"/>
                </a:moveTo>
                <a:lnTo>
                  <a:pt x="11" y="1080"/>
                </a:lnTo>
                <a:lnTo>
                  <a:pt x="0" y="1080"/>
                </a:lnTo>
                <a:lnTo>
                  <a:pt x="0" y="1071"/>
                </a:lnTo>
                <a:lnTo>
                  <a:pt x="11" y="1071"/>
                </a:lnTo>
                <a:close/>
                <a:moveTo>
                  <a:pt x="11" y="1089"/>
                </a:moveTo>
                <a:lnTo>
                  <a:pt x="11" y="1098"/>
                </a:lnTo>
                <a:lnTo>
                  <a:pt x="0" y="1098"/>
                </a:lnTo>
                <a:lnTo>
                  <a:pt x="0" y="1089"/>
                </a:lnTo>
                <a:lnTo>
                  <a:pt x="11" y="1089"/>
                </a:lnTo>
                <a:close/>
                <a:moveTo>
                  <a:pt x="11" y="1107"/>
                </a:moveTo>
                <a:lnTo>
                  <a:pt x="11" y="1116"/>
                </a:lnTo>
                <a:lnTo>
                  <a:pt x="0" y="1116"/>
                </a:lnTo>
                <a:lnTo>
                  <a:pt x="0" y="1107"/>
                </a:lnTo>
                <a:lnTo>
                  <a:pt x="11" y="1107"/>
                </a:lnTo>
                <a:close/>
                <a:moveTo>
                  <a:pt x="11" y="1125"/>
                </a:moveTo>
                <a:lnTo>
                  <a:pt x="11" y="1134"/>
                </a:lnTo>
                <a:lnTo>
                  <a:pt x="0" y="1134"/>
                </a:lnTo>
                <a:lnTo>
                  <a:pt x="0" y="1125"/>
                </a:lnTo>
                <a:lnTo>
                  <a:pt x="11" y="1125"/>
                </a:lnTo>
                <a:close/>
                <a:moveTo>
                  <a:pt x="11" y="1143"/>
                </a:moveTo>
                <a:lnTo>
                  <a:pt x="11" y="1152"/>
                </a:lnTo>
                <a:lnTo>
                  <a:pt x="0" y="1152"/>
                </a:lnTo>
                <a:lnTo>
                  <a:pt x="0" y="1143"/>
                </a:lnTo>
                <a:lnTo>
                  <a:pt x="11" y="1143"/>
                </a:lnTo>
                <a:close/>
                <a:moveTo>
                  <a:pt x="11" y="1161"/>
                </a:moveTo>
                <a:lnTo>
                  <a:pt x="11" y="1170"/>
                </a:lnTo>
                <a:lnTo>
                  <a:pt x="0" y="1170"/>
                </a:lnTo>
                <a:lnTo>
                  <a:pt x="0" y="1161"/>
                </a:lnTo>
                <a:lnTo>
                  <a:pt x="11" y="1161"/>
                </a:lnTo>
                <a:close/>
                <a:moveTo>
                  <a:pt x="11" y="1179"/>
                </a:moveTo>
                <a:lnTo>
                  <a:pt x="11" y="1188"/>
                </a:lnTo>
                <a:lnTo>
                  <a:pt x="0" y="1188"/>
                </a:lnTo>
                <a:lnTo>
                  <a:pt x="0" y="1179"/>
                </a:lnTo>
                <a:lnTo>
                  <a:pt x="11" y="1179"/>
                </a:lnTo>
                <a:close/>
                <a:moveTo>
                  <a:pt x="11" y="1197"/>
                </a:moveTo>
                <a:lnTo>
                  <a:pt x="11" y="1206"/>
                </a:lnTo>
                <a:lnTo>
                  <a:pt x="0" y="1206"/>
                </a:lnTo>
                <a:lnTo>
                  <a:pt x="0" y="1197"/>
                </a:lnTo>
                <a:lnTo>
                  <a:pt x="11" y="1197"/>
                </a:lnTo>
                <a:close/>
                <a:moveTo>
                  <a:pt x="11" y="1215"/>
                </a:moveTo>
                <a:lnTo>
                  <a:pt x="11" y="1224"/>
                </a:lnTo>
                <a:lnTo>
                  <a:pt x="0" y="1224"/>
                </a:lnTo>
                <a:lnTo>
                  <a:pt x="0" y="1215"/>
                </a:lnTo>
                <a:lnTo>
                  <a:pt x="11" y="1215"/>
                </a:lnTo>
                <a:close/>
                <a:moveTo>
                  <a:pt x="11" y="1233"/>
                </a:moveTo>
                <a:lnTo>
                  <a:pt x="11" y="1242"/>
                </a:lnTo>
                <a:lnTo>
                  <a:pt x="0" y="1242"/>
                </a:lnTo>
                <a:lnTo>
                  <a:pt x="0" y="1233"/>
                </a:lnTo>
                <a:lnTo>
                  <a:pt x="11" y="1233"/>
                </a:lnTo>
                <a:close/>
                <a:moveTo>
                  <a:pt x="11" y="1251"/>
                </a:moveTo>
                <a:lnTo>
                  <a:pt x="11" y="1260"/>
                </a:lnTo>
                <a:lnTo>
                  <a:pt x="0" y="1260"/>
                </a:lnTo>
                <a:lnTo>
                  <a:pt x="0" y="1251"/>
                </a:lnTo>
                <a:lnTo>
                  <a:pt x="11" y="1251"/>
                </a:lnTo>
                <a:close/>
                <a:moveTo>
                  <a:pt x="11" y="1269"/>
                </a:moveTo>
                <a:lnTo>
                  <a:pt x="11" y="1278"/>
                </a:lnTo>
                <a:lnTo>
                  <a:pt x="0" y="1278"/>
                </a:lnTo>
                <a:lnTo>
                  <a:pt x="0" y="1269"/>
                </a:lnTo>
                <a:lnTo>
                  <a:pt x="11" y="1269"/>
                </a:lnTo>
                <a:close/>
                <a:moveTo>
                  <a:pt x="11" y="1287"/>
                </a:moveTo>
                <a:lnTo>
                  <a:pt x="11" y="1296"/>
                </a:lnTo>
                <a:lnTo>
                  <a:pt x="0" y="1296"/>
                </a:lnTo>
                <a:lnTo>
                  <a:pt x="0" y="1287"/>
                </a:lnTo>
                <a:lnTo>
                  <a:pt x="11" y="1287"/>
                </a:lnTo>
                <a:close/>
                <a:moveTo>
                  <a:pt x="11" y="1305"/>
                </a:moveTo>
                <a:lnTo>
                  <a:pt x="11" y="1314"/>
                </a:lnTo>
                <a:lnTo>
                  <a:pt x="0" y="1314"/>
                </a:lnTo>
                <a:lnTo>
                  <a:pt x="0" y="1305"/>
                </a:lnTo>
                <a:lnTo>
                  <a:pt x="11" y="1305"/>
                </a:lnTo>
                <a:close/>
                <a:moveTo>
                  <a:pt x="11" y="1323"/>
                </a:moveTo>
                <a:lnTo>
                  <a:pt x="11" y="1332"/>
                </a:lnTo>
                <a:lnTo>
                  <a:pt x="0" y="1332"/>
                </a:lnTo>
                <a:lnTo>
                  <a:pt x="0" y="1323"/>
                </a:lnTo>
                <a:lnTo>
                  <a:pt x="11" y="1323"/>
                </a:lnTo>
                <a:close/>
                <a:moveTo>
                  <a:pt x="11" y="1341"/>
                </a:moveTo>
                <a:lnTo>
                  <a:pt x="11" y="1350"/>
                </a:lnTo>
                <a:lnTo>
                  <a:pt x="0" y="1350"/>
                </a:lnTo>
                <a:lnTo>
                  <a:pt x="0" y="1341"/>
                </a:lnTo>
                <a:lnTo>
                  <a:pt x="11" y="1341"/>
                </a:lnTo>
                <a:close/>
                <a:moveTo>
                  <a:pt x="11" y="1359"/>
                </a:moveTo>
                <a:lnTo>
                  <a:pt x="11" y="1368"/>
                </a:lnTo>
                <a:lnTo>
                  <a:pt x="0" y="1368"/>
                </a:lnTo>
                <a:lnTo>
                  <a:pt x="0" y="1359"/>
                </a:lnTo>
                <a:lnTo>
                  <a:pt x="11" y="1359"/>
                </a:lnTo>
                <a:close/>
                <a:moveTo>
                  <a:pt x="11" y="1377"/>
                </a:moveTo>
                <a:lnTo>
                  <a:pt x="11" y="1386"/>
                </a:lnTo>
                <a:lnTo>
                  <a:pt x="0" y="1386"/>
                </a:lnTo>
                <a:lnTo>
                  <a:pt x="0" y="1377"/>
                </a:lnTo>
                <a:lnTo>
                  <a:pt x="11" y="1377"/>
                </a:lnTo>
                <a:close/>
                <a:moveTo>
                  <a:pt x="11" y="1395"/>
                </a:moveTo>
                <a:lnTo>
                  <a:pt x="11" y="1404"/>
                </a:lnTo>
                <a:lnTo>
                  <a:pt x="0" y="1404"/>
                </a:lnTo>
                <a:lnTo>
                  <a:pt x="0" y="1395"/>
                </a:lnTo>
                <a:lnTo>
                  <a:pt x="11" y="1395"/>
                </a:lnTo>
                <a:close/>
                <a:moveTo>
                  <a:pt x="11" y="1413"/>
                </a:moveTo>
                <a:lnTo>
                  <a:pt x="11" y="1422"/>
                </a:lnTo>
                <a:lnTo>
                  <a:pt x="0" y="1422"/>
                </a:lnTo>
                <a:lnTo>
                  <a:pt x="0" y="1413"/>
                </a:lnTo>
                <a:lnTo>
                  <a:pt x="11" y="1413"/>
                </a:lnTo>
                <a:close/>
                <a:moveTo>
                  <a:pt x="11" y="1431"/>
                </a:moveTo>
                <a:lnTo>
                  <a:pt x="11" y="1440"/>
                </a:lnTo>
                <a:lnTo>
                  <a:pt x="0" y="1440"/>
                </a:lnTo>
                <a:lnTo>
                  <a:pt x="0" y="1431"/>
                </a:lnTo>
                <a:lnTo>
                  <a:pt x="11" y="1431"/>
                </a:lnTo>
                <a:close/>
                <a:moveTo>
                  <a:pt x="11" y="1449"/>
                </a:moveTo>
                <a:lnTo>
                  <a:pt x="11" y="1458"/>
                </a:lnTo>
                <a:lnTo>
                  <a:pt x="0" y="1458"/>
                </a:lnTo>
                <a:lnTo>
                  <a:pt x="0" y="1449"/>
                </a:lnTo>
                <a:lnTo>
                  <a:pt x="11" y="1449"/>
                </a:lnTo>
                <a:close/>
                <a:moveTo>
                  <a:pt x="11" y="1467"/>
                </a:moveTo>
                <a:lnTo>
                  <a:pt x="11" y="1476"/>
                </a:lnTo>
                <a:lnTo>
                  <a:pt x="0" y="1476"/>
                </a:lnTo>
                <a:lnTo>
                  <a:pt x="0" y="1467"/>
                </a:lnTo>
                <a:lnTo>
                  <a:pt x="11" y="1467"/>
                </a:lnTo>
                <a:close/>
                <a:moveTo>
                  <a:pt x="11" y="1485"/>
                </a:moveTo>
                <a:lnTo>
                  <a:pt x="11" y="1494"/>
                </a:lnTo>
                <a:lnTo>
                  <a:pt x="0" y="1494"/>
                </a:lnTo>
                <a:lnTo>
                  <a:pt x="0" y="1485"/>
                </a:lnTo>
                <a:lnTo>
                  <a:pt x="11" y="1485"/>
                </a:lnTo>
                <a:close/>
                <a:moveTo>
                  <a:pt x="11" y="1503"/>
                </a:moveTo>
                <a:lnTo>
                  <a:pt x="11" y="1512"/>
                </a:lnTo>
                <a:lnTo>
                  <a:pt x="0" y="1512"/>
                </a:lnTo>
                <a:lnTo>
                  <a:pt x="0" y="1503"/>
                </a:lnTo>
                <a:lnTo>
                  <a:pt x="11" y="1503"/>
                </a:lnTo>
                <a:close/>
                <a:moveTo>
                  <a:pt x="11" y="1521"/>
                </a:moveTo>
                <a:lnTo>
                  <a:pt x="11" y="1530"/>
                </a:lnTo>
                <a:lnTo>
                  <a:pt x="0" y="1530"/>
                </a:lnTo>
                <a:lnTo>
                  <a:pt x="0" y="1521"/>
                </a:lnTo>
                <a:lnTo>
                  <a:pt x="11" y="1521"/>
                </a:lnTo>
                <a:close/>
                <a:moveTo>
                  <a:pt x="11" y="1539"/>
                </a:moveTo>
                <a:lnTo>
                  <a:pt x="11" y="1548"/>
                </a:lnTo>
                <a:lnTo>
                  <a:pt x="0" y="1548"/>
                </a:lnTo>
                <a:lnTo>
                  <a:pt x="0" y="1539"/>
                </a:lnTo>
                <a:lnTo>
                  <a:pt x="11" y="1539"/>
                </a:lnTo>
                <a:close/>
                <a:moveTo>
                  <a:pt x="11" y="1557"/>
                </a:moveTo>
                <a:lnTo>
                  <a:pt x="11" y="1566"/>
                </a:lnTo>
                <a:lnTo>
                  <a:pt x="0" y="1566"/>
                </a:lnTo>
                <a:lnTo>
                  <a:pt x="0" y="1557"/>
                </a:lnTo>
                <a:lnTo>
                  <a:pt x="11" y="1557"/>
                </a:lnTo>
                <a:close/>
                <a:moveTo>
                  <a:pt x="11" y="1575"/>
                </a:moveTo>
                <a:lnTo>
                  <a:pt x="11" y="1584"/>
                </a:lnTo>
                <a:lnTo>
                  <a:pt x="0" y="1584"/>
                </a:lnTo>
                <a:lnTo>
                  <a:pt x="0" y="1575"/>
                </a:lnTo>
                <a:lnTo>
                  <a:pt x="11" y="1575"/>
                </a:lnTo>
                <a:close/>
                <a:moveTo>
                  <a:pt x="11" y="1593"/>
                </a:moveTo>
                <a:lnTo>
                  <a:pt x="11" y="1602"/>
                </a:lnTo>
                <a:lnTo>
                  <a:pt x="0" y="1602"/>
                </a:lnTo>
                <a:lnTo>
                  <a:pt x="0" y="1593"/>
                </a:lnTo>
                <a:lnTo>
                  <a:pt x="11" y="1593"/>
                </a:lnTo>
                <a:close/>
                <a:moveTo>
                  <a:pt x="11" y="1611"/>
                </a:moveTo>
                <a:lnTo>
                  <a:pt x="11" y="1620"/>
                </a:lnTo>
                <a:lnTo>
                  <a:pt x="0" y="1620"/>
                </a:lnTo>
                <a:lnTo>
                  <a:pt x="0" y="1611"/>
                </a:lnTo>
                <a:lnTo>
                  <a:pt x="11" y="1611"/>
                </a:lnTo>
                <a:close/>
                <a:moveTo>
                  <a:pt x="11" y="1629"/>
                </a:moveTo>
                <a:lnTo>
                  <a:pt x="11" y="1638"/>
                </a:lnTo>
                <a:lnTo>
                  <a:pt x="0" y="1638"/>
                </a:lnTo>
                <a:lnTo>
                  <a:pt x="0" y="1629"/>
                </a:lnTo>
                <a:lnTo>
                  <a:pt x="11" y="1629"/>
                </a:lnTo>
                <a:close/>
                <a:moveTo>
                  <a:pt x="11" y="1647"/>
                </a:moveTo>
                <a:lnTo>
                  <a:pt x="11" y="1656"/>
                </a:lnTo>
                <a:lnTo>
                  <a:pt x="0" y="1656"/>
                </a:lnTo>
                <a:lnTo>
                  <a:pt x="0" y="1647"/>
                </a:lnTo>
                <a:lnTo>
                  <a:pt x="11" y="1647"/>
                </a:lnTo>
                <a:close/>
                <a:moveTo>
                  <a:pt x="11" y="1665"/>
                </a:moveTo>
                <a:lnTo>
                  <a:pt x="11" y="1674"/>
                </a:lnTo>
                <a:lnTo>
                  <a:pt x="0" y="1674"/>
                </a:lnTo>
                <a:lnTo>
                  <a:pt x="0" y="1665"/>
                </a:lnTo>
                <a:lnTo>
                  <a:pt x="11" y="1665"/>
                </a:lnTo>
                <a:close/>
                <a:moveTo>
                  <a:pt x="11" y="1683"/>
                </a:moveTo>
                <a:lnTo>
                  <a:pt x="11" y="1692"/>
                </a:lnTo>
                <a:lnTo>
                  <a:pt x="0" y="1692"/>
                </a:lnTo>
                <a:lnTo>
                  <a:pt x="0" y="1683"/>
                </a:lnTo>
                <a:lnTo>
                  <a:pt x="11" y="1683"/>
                </a:lnTo>
                <a:close/>
                <a:moveTo>
                  <a:pt x="11" y="1701"/>
                </a:moveTo>
                <a:lnTo>
                  <a:pt x="11" y="1710"/>
                </a:lnTo>
                <a:lnTo>
                  <a:pt x="0" y="1710"/>
                </a:lnTo>
                <a:lnTo>
                  <a:pt x="0" y="1701"/>
                </a:lnTo>
                <a:lnTo>
                  <a:pt x="11" y="1701"/>
                </a:lnTo>
                <a:close/>
                <a:moveTo>
                  <a:pt x="11" y="1719"/>
                </a:moveTo>
                <a:lnTo>
                  <a:pt x="11" y="1728"/>
                </a:lnTo>
                <a:lnTo>
                  <a:pt x="0" y="1728"/>
                </a:lnTo>
                <a:lnTo>
                  <a:pt x="0" y="1719"/>
                </a:lnTo>
                <a:lnTo>
                  <a:pt x="11" y="1719"/>
                </a:lnTo>
                <a:close/>
                <a:moveTo>
                  <a:pt x="11" y="1737"/>
                </a:moveTo>
                <a:lnTo>
                  <a:pt x="11" y="1746"/>
                </a:lnTo>
                <a:lnTo>
                  <a:pt x="0" y="1746"/>
                </a:lnTo>
                <a:lnTo>
                  <a:pt x="0" y="1737"/>
                </a:lnTo>
                <a:lnTo>
                  <a:pt x="11" y="1737"/>
                </a:lnTo>
                <a:close/>
                <a:moveTo>
                  <a:pt x="11" y="1755"/>
                </a:moveTo>
                <a:lnTo>
                  <a:pt x="11" y="1764"/>
                </a:lnTo>
                <a:lnTo>
                  <a:pt x="0" y="1764"/>
                </a:lnTo>
                <a:lnTo>
                  <a:pt x="0" y="1755"/>
                </a:lnTo>
                <a:lnTo>
                  <a:pt x="11" y="1755"/>
                </a:lnTo>
                <a:close/>
                <a:moveTo>
                  <a:pt x="11" y="1773"/>
                </a:moveTo>
                <a:lnTo>
                  <a:pt x="11" y="1782"/>
                </a:lnTo>
                <a:lnTo>
                  <a:pt x="0" y="1782"/>
                </a:lnTo>
                <a:lnTo>
                  <a:pt x="0" y="1773"/>
                </a:lnTo>
                <a:lnTo>
                  <a:pt x="11" y="1773"/>
                </a:lnTo>
                <a:close/>
                <a:moveTo>
                  <a:pt x="11" y="1791"/>
                </a:moveTo>
                <a:lnTo>
                  <a:pt x="11" y="1800"/>
                </a:lnTo>
                <a:lnTo>
                  <a:pt x="0" y="1800"/>
                </a:lnTo>
                <a:lnTo>
                  <a:pt x="0" y="1791"/>
                </a:lnTo>
                <a:lnTo>
                  <a:pt x="11" y="1791"/>
                </a:lnTo>
                <a:close/>
                <a:moveTo>
                  <a:pt x="11" y="1809"/>
                </a:moveTo>
                <a:lnTo>
                  <a:pt x="11" y="1818"/>
                </a:lnTo>
                <a:lnTo>
                  <a:pt x="0" y="1818"/>
                </a:lnTo>
                <a:lnTo>
                  <a:pt x="0" y="1809"/>
                </a:lnTo>
                <a:lnTo>
                  <a:pt x="11" y="1809"/>
                </a:lnTo>
                <a:close/>
                <a:moveTo>
                  <a:pt x="11" y="1826"/>
                </a:moveTo>
                <a:lnTo>
                  <a:pt x="11" y="1836"/>
                </a:lnTo>
                <a:lnTo>
                  <a:pt x="0" y="1836"/>
                </a:lnTo>
                <a:lnTo>
                  <a:pt x="0" y="1826"/>
                </a:lnTo>
                <a:lnTo>
                  <a:pt x="11" y="1826"/>
                </a:lnTo>
                <a:close/>
                <a:moveTo>
                  <a:pt x="11" y="1845"/>
                </a:moveTo>
                <a:lnTo>
                  <a:pt x="11" y="1853"/>
                </a:lnTo>
                <a:lnTo>
                  <a:pt x="0" y="1853"/>
                </a:lnTo>
                <a:lnTo>
                  <a:pt x="0" y="1845"/>
                </a:lnTo>
                <a:lnTo>
                  <a:pt x="11" y="1845"/>
                </a:lnTo>
                <a:close/>
                <a:moveTo>
                  <a:pt x="11" y="1863"/>
                </a:moveTo>
                <a:lnTo>
                  <a:pt x="11" y="1872"/>
                </a:lnTo>
                <a:lnTo>
                  <a:pt x="0" y="1872"/>
                </a:lnTo>
                <a:lnTo>
                  <a:pt x="0" y="1863"/>
                </a:lnTo>
                <a:lnTo>
                  <a:pt x="11" y="1863"/>
                </a:lnTo>
                <a:close/>
                <a:moveTo>
                  <a:pt x="11" y="1880"/>
                </a:moveTo>
                <a:lnTo>
                  <a:pt x="11" y="1890"/>
                </a:lnTo>
                <a:lnTo>
                  <a:pt x="0" y="1890"/>
                </a:lnTo>
                <a:lnTo>
                  <a:pt x="0" y="1880"/>
                </a:lnTo>
                <a:lnTo>
                  <a:pt x="11" y="1880"/>
                </a:lnTo>
                <a:close/>
                <a:moveTo>
                  <a:pt x="11" y="1899"/>
                </a:moveTo>
                <a:lnTo>
                  <a:pt x="11" y="1907"/>
                </a:lnTo>
                <a:lnTo>
                  <a:pt x="0" y="1907"/>
                </a:lnTo>
                <a:lnTo>
                  <a:pt x="0" y="1899"/>
                </a:lnTo>
                <a:lnTo>
                  <a:pt x="11" y="1899"/>
                </a:lnTo>
                <a:close/>
                <a:moveTo>
                  <a:pt x="11" y="1917"/>
                </a:moveTo>
                <a:lnTo>
                  <a:pt x="11" y="1926"/>
                </a:lnTo>
                <a:lnTo>
                  <a:pt x="0" y="1926"/>
                </a:lnTo>
                <a:lnTo>
                  <a:pt x="0" y="1917"/>
                </a:lnTo>
                <a:lnTo>
                  <a:pt x="11" y="1917"/>
                </a:lnTo>
                <a:close/>
                <a:moveTo>
                  <a:pt x="11" y="1934"/>
                </a:moveTo>
                <a:lnTo>
                  <a:pt x="11" y="1943"/>
                </a:lnTo>
                <a:lnTo>
                  <a:pt x="0" y="1943"/>
                </a:lnTo>
                <a:lnTo>
                  <a:pt x="0" y="1934"/>
                </a:lnTo>
                <a:lnTo>
                  <a:pt x="11" y="1934"/>
                </a:lnTo>
                <a:close/>
                <a:moveTo>
                  <a:pt x="11" y="1953"/>
                </a:moveTo>
                <a:lnTo>
                  <a:pt x="11" y="1961"/>
                </a:lnTo>
                <a:lnTo>
                  <a:pt x="0" y="1961"/>
                </a:lnTo>
                <a:lnTo>
                  <a:pt x="0" y="1953"/>
                </a:lnTo>
                <a:lnTo>
                  <a:pt x="11" y="1953"/>
                </a:lnTo>
                <a:close/>
                <a:moveTo>
                  <a:pt x="11" y="1970"/>
                </a:moveTo>
                <a:lnTo>
                  <a:pt x="11" y="1980"/>
                </a:lnTo>
                <a:lnTo>
                  <a:pt x="0" y="1980"/>
                </a:lnTo>
                <a:lnTo>
                  <a:pt x="0" y="1970"/>
                </a:lnTo>
                <a:lnTo>
                  <a:pt x="11" y="1970"/>
                </a:lnTo>
                <a:close/>
                <a:moveTo>
                  <a:pt x="11" y="1988"/>
                </a:moveTo>
                <a:lnTo>
                  <a:pt x="11" y="1997"/>
                </a:lnTo>
                <a:lnTo>
                  <a:pt x="0" y="1997"/>
                </a:lnTo>
                <a:lnTo>
                  <a:pt x="0" y="1988"/>
                </a:lnTo>
                <a:lnTo>
                  <a:pt x="11" y="1988"/>
                </a:lnTo>
                <a:close/>
                <a:moveTo>
                  <a:pt x="11" y="2007"/>
                </a:moveTo>
                <a:lnTo>
                  <a:pt x="11" y="2015"/>
                </a:lnTo>
                <a:lnTo>
                  <a:pt x="0" y="2015"/>
                </a:lnTo>
                <a:lnTo>
                  <a:pt x="0" y="2007"/>
                </a:lnTo>
                <a:lnTo>
                  <a:pt x="11" y="2007"/>
                </a:lnTo>
                <a:close/>
                <a:moveTo>
                  <a:pt x="11" y="2024"/>
                </a:moveTo>
                <a:lnTo>
                  <a:pt x="11" y="2034"/>
                </a:lnTo>
                <a:lnTo>
                  <a:pt x="0" y="2034"/>
                </a:lnTo>
                <a:lnTo>
                  <a:pt x="0" y="2024"/>
                </a:lnTo>
                <a:lnTo>
                  <a:pt x="11" y="2024"/>
                </a:lnTo>
                <a:close/>
                <a:moveTo>
                  <a:pt x="11" y="2042"/>
                </a:moveTo>
                <a:lnTo>
                  <a:pt x="11" y="2051"/>
                </a:lnTo>
                <a:lnTo>
                  <a:pt x="0" y="2051"/>
                </a:lnTo>
                <a:lnTo>
                  <a:pt x="0" y="2042"/>
                </a:lnTo>
                <a:lnTo>
                  <a:pt x="11" y="2042"/>
                </a:lnTo>
                <a:close/>
                <a:moveTo>
                  <a:pt x="11" y="2060"/>
                </a:moveTo>
                <a:lnTo>
                  <a:pt x="11" y="2069"/>
                </a:lnTo>
                <a:lnTo>
                  <a:pt x="0" y="2069"/>
                </a:lnTo>
                <a:lnTo>
                  <a:pt x="0" y="2060"/>
                </a:lnTo>
                <a:lnTo>
                  <a:pt x="11" y="2060"/>
                </a:lnTo>
                <a:close/>
                <a:moveTo>
                  <a:pt x="11" y="2078"/>
                </a:moveTo>
                <a:lnTo>
                  <a:pt x="11" y="2087"/>
                </a:lnTo>
                <a:lnTo>
                  <a:pt x="0" y="2087"/>
                </a:lnTo>
                <a:lnTo>
                  <a:pt x="0" y="2078"/>
                </a:lnTo>
                <a:lnTo>
                  <a:pt x="11" y="2078"/>
                </a:lnTo>
                <a:close/>
                <a:moveTo>
                  <a:pt x="11" y="2096"/>
                </a:moveTo>
                <a:lnTo>
                  <a:pt x="11" y="2105"/>
                </a:lnTo>
                <a:lnTo>
                  <a:pt x="0" y="2105"/>
                </a:lnTo>
                <a:lnTo>
                  <a:pt x="0" y="2096"/>
                </a:lnTo>
                <a:lnTo>
                  <a:pt x="11" y="2096"/>
                </a:lnTo>
                <a:close/>
                <a:moveTo>
                  <a:pt x="11" y="2114"/>
                </a:moveTo>
                <a:lnTo>
                  <a:pt x="11" y="2123"/>
                </a:lnTo>
                <a:lnTo>
                  <a:pt x="0" y="2123"/>
                </a:lnTo>
                <a:lnTo>
                  <a:pt x="0" y="2114"/>
                </a:lnTo>
                <a:lnTo>
                  <a:pt x="11" y="2114"/>
                </a:lnTo>
                <a:close/>
                <a:moveTo>
                  <a:pt x="11" y="2132"/>
                </a:moveTo>
                <a:lnTo>
                  <a:pt x="11" y="2141"/>
                </a:lnTo>
                <a:lnTo>
                  <a:pt x="0" y="2141"/>
                </a:lnTo>
                <a:lnTo>
                  <a:pt x="0" y="2132"/>
                </a:lnTo>
                <a:lnTo>
                  <a:pt x="11" y="2132"/>
                </a:lnTo>
                <a:close/>
                <a:moveTo>
                  <a:pt x="11" y="2150"/>
                </a:moveTo>
                <a:lnTo>
                  <a:pt x="11" y="2159"/>
                </a:lnTo>
                <a:lnTo>
                  <a:pt x="0" y="2159"/>
                </a:lnTo>
                <a:lnTo>
                  <a:pt x="0" y="2150"/>
                </a:lnTo>
                <a:lnTo>
                  <a:pt x="11" y="2150"/>
                </a:lnTo>
                <a:close/>
                <a:moveTo>
                  <a:pt x="11" y="2168"/>
                </a:moveTo>
                <a:lnTo>
                  <a:pt x="11" y="2177"/>
                </a:lnTo>
                <a:lnTo>
                  <a:pt x="0" y="2177"/>
                </a:lnTo>
                <a:lnTo>
                  <a:pt x="0" y="2168"/>
                </a:lnTo>
                <a:lnTo>
                  <a:pt x="11" y="2168"/>
                </a:lnTo>
                <a:close/>
                <a:moveTo>
                  <a:pt x="11" y="2186"/>
                </a:moveTo>
                <a:lnTo>
                  <a:pt x="11" y="2195"/>
                </a:lnTo>
                <a:lnTo>
                  <a:pt x="0" y="2195"/>
                </a:lnTo>
                <a:lnTo>
                  <a:pt x="0" y="2186"/>
                </a:lnTo>
                <a:lnTo>
                  <a:pt x="11" y="2186"/>
                </a:lnTo>
                <a:close/>
                <a:moveTo>
                  <a:pt x="11" y="2204"/>
                </a:moveTo>
                <a:lnTo>
                  <a:pt x="11" y="2213"/>
                </a:lnTo>
                <a:lnTo>
                  <a:pt x="0" y="2213"/>
                </a:lnTo>
                <a:lnTo>
                  <a:pt x="0" y="2204"/>
                </a:lnTo>
                <a:lnTo>
                  <a:pt x="11" y="2204"/>
                </a:lnTo>
                <a:close/>
                <a:moveTo>
                  <a:pt x="11" y="2222"/>
                </a:moveTo>
                <a:lnTo>
                  <a:pt x="11" y="2231"/>
                </a:lnTo>
                <a:lnTo>
                  <a:pt x="0" y="2231"/>
                </a:lnTo>
                <a:lnTo>
                  <a:pt x="0" y="2222"/>
                </a:lnTo>
                <a:lnTo>
                  <a:pt x="11" y="2222"/>
                </a:lnTo>
                <a:close/>
                <a:moveTo>
                  <a:pt x="11" y="2240"/>
                </a:moveTo>
                <a:lnTo>
                  <a:pt x="11" y="2249"/>
                </a:lnTo>
                <a:lnTo>
                  <a:pt x="0" y="2249"/>
                </a:lnTo>
                <a:lnTo>
                  <a:pt x="0" y="2240"/>
                </a:lnTo>
                <a:lnTo>
                  <a:pt x="11" y="2240"/>
                </a:lnTo>
                <a:close/>
                <a:moveTo>
                  <a:pt x="11" y="2258"/>
                </a:moveTo>
                <a:lnTo>
                  <a:pt x="11" y="2267"/>
                </a:lnTo>
                <a:lnTo>
                  <a:pt x="0" y="2267"/>
                </a:lnTo>
                <a:lnTo>
                  <a:pt x="0" y="2258"/>
                </a:lnTo>
                <a:lnTo>
                  <a:pt x="11" y="2258"/>
                </a:lnTo>
                <a:close/>
                <a:moveTo>
                  <a:pt x="11" y="2276"/>
                </a:moveTo>
                <a:lnTo>
                  <a:pt x="11" y="2285"/>
                </a:lnTo>
                <a:lnTo>
                  <a:pt x="0" y="2285"/>
                </a:lnTo>
                <a:lnTo>
                  <a:pt x="0" y="2276"/>
                </a:lnTo>
                <a:lnTo>
                  <a:pt x="11" y="2276"/>
                </a:lnTo>
                <a:close/>
                <a:moveTo>
                  <a:pt x="11" y="2294"/>
                </a:moveTo>
                <a:lnTo>
                  <a:pt x="11" y="2303"/>
                </a:lnTo>
                <a:lnTo>
                  <a:pt x="0" y="2303"/>
                </a:lnTo>
                <a:lnTo>
                  <a:pt x="0" y="2294"/>
                </a:lnTo>
                <a:lnTo>
                  <a:pt x="11" y="2294"/>
                </a:lnTo>
                <a:close/>
                <a:moveTo>
                  <a:pt x="11" y="2312"/>
                </a:moveTo>
                <a:lnTo>
                  <a:pt x="11" y="2321"/>
                </a:lnTo>
                <a:lnTo>
                  <a:pt x="0" y="2321"/>
                </a:lnTo>
                <a:lnTo>
                  <a:pt x="0" y="2312"/>
                </a:lnTo>
                <a:lnTo>
                  <a:pt x="11" y="2312"/>
                </a:lnTo>
                <a:close/>
                <a:moveTo>
                  <a:pt x="11" y="2330"/>
                </a:moveTo>
                <a:lnTo>
                  <a:pt x="11" y="2339"/>
                </a:lnTo>
                <a:lnTo>
                  <a:pt x="0" y="2339"/>
                </a:lnTo>
                <a:lnTo>
                  <a:pt x="0" y="2330"/>
                </a:lnTo>
                <a:lnTo>
                  <a:pt x="11" y="2330"/>
                </a:lnTo>
                <a:close/>
                <a:moveTo>
                  <a:pt x="11" y="2348"/>
                </a:moveTo>
                <a:lnTo>
                  <a:pt x="11" y="2357"/>
                </a:lnTo>
                <a:lnTo>
                  <a:pt x="0" y="2357"/>
                </a:lnTo>
                <a:lnTo>
                  <a:pt x="0" y="2348"/>
                </a:lnTo>
                <a:lnTo>
                  <a:pt x="11" y="2348"/>
                </a:lnTo>
                <a:close/>
                <a:moveTo>
                  <a:pt x="11" y="2366"/>
                </a:moveTo>
                <a:lnTo>
                  <a:pt x="11" y="2375"/>
                </a:lnTo>
                <a:lnTo>
                  <a:pt x="0" y="2375"/>
                </a:lnTo>
                <a:lnTo>
                  <a:pt x="0" y="2366"/>
                </a:lnTo>
                <a:lnTo>
                  <a:pt x="11" y="2366"/>
                </a:lnTo>
                <a:close/>
                <a:moveTo>
                  <a:pt x="11" y="2384"/>
                </a:moveTo>
                <a:lnTo>
                  <a:pt x="11" y="2393"/>
                </a:lnTo>
                <a:lnTo>
                  <a:pt x="0" y="2393"/>
                </a:lnTo>
                <a:lnTo>
                  <a:pt x="0" y="2384"/>
                </a:lnTo>
                <a:lnTo>
                  <a:pt x="11" y="2384"/>
                </a:lnTo>
                <a:close/>
                <a:moveTo>
                  <a:pt x="11" y="2402"/>
                </a:moveTo>
                <a:lnTo>
                  <a:pt x="11" y="2411"/>
                </a:lnTo>
                <a:lnTo>
                  <a:pt x="0" y="2411"/>
                </a:lnTo>
                <a:lnTo>
                  <a:pt x="0" y="2402"/>
                </a:lnTo>
                <a:lnTo>
                  <a:pt x="11" y="2402"/>
                </a:lnTo>
                <a:close/>
                <a:moveTo>
                  <a:pt x="11" y="2420"/>
                </a:moveTo>
                <a:lnTo>
                  <a:pt x="11" y="2429"/>
                </a:lnTo>
                <a:lnTo>
                  <a:pt x="0" y="2429"/>
                </a:lnTo>
                <a:lnTo>
                  <a:pt x="0" y="2420"/>
                </a:lnTo>
                <a:lnTo>
                  <a:pt x="11" y="2420"/>
                </a:lnTo>
                <a:close/>
                <a:moveTo>
                  <a:pt x="11" y="2438"/>
                </a:moveTo>
                <a:lnTo>
                  <a:pt x="11" y="2447"/>
                </a:lnTo>
                <a:lnTo>
                  <a:pt x="0" y="2447"/>
                </a:lnTo>
                <a:lnTo>
                  <a:pt x="0" y="2438"/>
                </a:lnTo>
                <a:lnTo>
                  <a:pt x="11" y="2438"/>
                </a:lnTo>
                <a:close/>
                <a:moveTo>
                  <a:pt x="11" y="2456"/>
                </a:moveTo>
                <a:lnTo>
                  <a:pt x="11" y="2465"/>
                </a:lnTo>
                <a:lnTo>
                  <a:pt x="0" y="2465"/>
                </a:lnTo>
                <a:lnTo>
                  <a:pt x="0" y="2456"/>
                </a:lnTo>
                <a:lnTo>
                  <a:pt x="11" y="2456"/>
                </a:lnTo>
                <a:close/>
                <a:moveTo>
                  <a:pt x="11" y="2474"/>
                </a:moveTo>
                <a:lnTo>
                  <a:pt x="11" y="2483"/>
                </a:lnTo>
                <a:lnTo>
                  <a:pt x="0" y="2483"/>
                </a:lnTo>
                <a:lnTo>
                  <a:pt x="0" y="2474"/>
                </a:lnTo>
                <a:lnTo>
                  <a:pt x="11" y="2474"/>
                </a:lnTo>
                <a:close/>
                <a:moveTo>
                  <a:pt x="11" y="2492"/>
                </a:moveTo>
                <a:lnTo>
                  <a:pt x="11" y="2493"/>
                </a:lnTo>
                <a:lnTo>
                  <a:pt x="11" y="2501"/>
                </a:lnTo>
                <a:lnTo>
                  <a:pt x="0" y="2501"/>
                </a:lnTo>
                <a:lnTo>
                  <a:pt x="0" y="2493"/>
                </a:lnTo>
                <a:lnTo>
                  <a:pt x="0" y="2492"/>
                </a:lnTo>
                <a:lnTo>
                  <a:pt x="11" y="2492"/>
                </a:lnTo>
                <a:close/>
                <a:moveTo>
                  <a:pt x="13" y="2509"/>
                </a:moveTo>
                <a:lnTo>
                  <a:pt x="15" y="2516"/>
                </a:lnTo>
                <a:lnTo>
                  <a:pt x="15" y="2517"/>
                </a:lnTo>
                <a:lnTo>
                  <a:pt x="5" y="2520"/>
                </a:lnTo>
                <a:lnTo>
                  <a:pt x="4" y="2519"/>
                </a:lnTo>
                <a:lnTo>
                  <a:pt x="2" y="2511"/>
                </a:lnTo>
                <a:lnTo>
                  <a:pt x="13" y="2509"/>
                </a:lnTo>
                <a:close/>
                <a:moveTo>
                  <a:pt x="19" y="2525"/>
                </a:moveTo>
                <a:lnTo>
                  <a:pt x="22" y="2530"/>
                </a:lnTo>
                <a:lnTo>
                  <a:pt x="24" y="2533"/>
                </a:lnTo>
                <a:lnTo>
                  <a:pt x="15" y="2537"/>
                </a:lnTo>
                <a:lnTo>
                  <a:pt x="12" y="2534"/>
                </a:lnTo>
                <a:lnTo>
                  <a:pt x="9" y="2529"/>
                </a:lnTo>
                <a:lnTo>
                  <a:pt x="19" y="2525"/>
                </a:lnTo>
                <a:close/>
                <a:moveTo>
                  <a:pt x="30" y="2540"/>
                </a:moveTo>
                <a:lnTo>
                  <a:pt x="32" y="2542"/>
                </a:lnTo>
                <a:lnTo>
                  <a:pt x="37" y="2546"/>
                </a:lnTo>
                <a:lnTo>
                  <a:pt x="29" y="2552"/>
                </a:lnTo>
                <a:lnTo>
                  <a:pt x="24" y="2548"/>
                </a:lnTo>
                <a:lnTo>
                  <a:pt x="21" y="2545"/>
                </a:lnTo>
                <a:lnTo>
                  <a:pt x="30" y="2540"/>
                </a:lnTo>
                <a:close/>
                <a:moveTo>
                  <a:pt x="44" y="2552"/>
                </a:moveTo>
                <a:lnTo>
                  <a:pt x="45" y="2553"/>
                </a:lnTo>
                <a:lnTo>
                  <a:pt x="52" y="2557"/>
                </a:lnTo>
                <a:lnTo>
                  <a:pt x="52" y="2557"/>
                </a:lnTo>
                <a:lnTo>
                  <a:pt x="46" y="2565"/>
                </a:lnTo>
                <a:lnTo>
                  <a:pt x="45" y="2564"/>
                </a:lnTo>
                <a:lnTo>
                  <a:pt x="37" y="2559"/>
                </a:lnTo>
                <a:lnTo>
                  <a:pt x="37" y="2559"/>
                </a:lnTo>
                <a:lnTo>
                  <a:pt x="44" y="2552"/>
                </a:lnTo>
                <a:close/>
                <a:moveTo>
                  <a:pt x="61" y="2561"/>
                </a:moveTo>
                <a:lnTo>
                  <a:pt x="68" y="2564"/>
                </a:lnTo>
                <a:lnTo>
                  <a:pt x="71" y="2565"/>
                </a:lnTo>
                <a:lnTo>
                  <a:pt x="67" y="2573"/>
                </a:lnTo>
                <a:lnTo>
                  <a:pt x="63" y="2572"/>
                </a:lnTo>
                <a:lnTo>
                  <a:pt x="56" y="2569"/>
                </a:lnTo>
                <a:lnTo>
                  <a:pt x="61" y="2561"/>
                </a:lnTo>
                <a:close/>
                <a:moveTo>
                  <a:pt x="81" y="2567"/>
                </a:moveTo>
                <a:lnTo>
                  <a:pt x="85" y="2568"/>
                </a:lnTo>
                <a:lnTo>
                  <a:pt x="91" y="2569"/>
                </a:lnTo>
                <a:lnTo>
                  <a:pt x="89" y="2578"/>
                </a:lnTo>
                <a:lnTo>
                  <a:pt x="83" y="2577"/>
                </a:lnTo>
                <a:lnTo>
                  <a:pt x="78" y="2576"/>
                </a:lnTo>
                <a:lnTo>
                  <a:pt x="81" y="2567"/>
                </a:lnTo>
                <a:close/>
                <a:moveTo>
                  <a:pt x="101" y="2570"/>
                </a:moveTo>
                <a:lnTo>
                  <a:pt x="104" y="2570"/>
                </a:lnTo>
                <a:lnTo>
                  <a:pt x="112" y="2570"/>
                </a:lnTo>
                <a:lnTo>
                  <a:pt x="112" y="2579"/>
                </a:lnTo>
                <a:lnTo>
                  <a:pt x="103" y="2579"/>
                </a:lnTo>
                <a:lnTo>
                  <a:pt x="101" y="2579"/>
                </a:lnTo>
                <a:lnTo>
                  <a:pt x="101" y="2570"/>
                </a:lnTo>
                <a:close/>
                <a:moveTo>
                  <a:pt x="123" y="2570"/>
                </a:moveTo>
                <a:lnTo>
                  <a:pt x="134" y="2570"/>
                </a:lnTo>
                <a:lnTo>
                  <a:pt x="134" y="2579"/>
                </a:lnTo>
                <a:lnTo>
                  <a:pt x="123" y="2579"/>
                </a:lnTo>
                <a:lnTo>
                  <a:pt x="123" y="2570"/>
                </a:lnTo>
                <a:close/>
                <a:moveTo>
                  <a:pt x="145" y="2570"/>
                </a:moveTo>
                <a:lnTo>
                  <a:pt x="156" y="2570"/>
                </a:lnTo>
                <a:lnTo>
                  <a:pt x="156" y="2579"/>
                </a:lnTo>
                <a:lnTo>
                  <a:pt x="145" y="2579"/>
                </a:lnTo>
                <a:lnTo>
                  <a:pt x="145" y="2570"/>
                </a:lnTo>
                <a:close/>
                <a:moveTo>
                  <a:pt x="167" y="2570"/>
                </a:moveTo>
                <a:lnTo>
                  <a:pt x="178" y="2570"/>
                </a:lnTo>
                <a:lnTo>
                  <a:pt x="178" y="2579"/>
                </a:lnTo>
                <a:lnTo>
                  <a:pt x="167" y="2579"/>
                </a:lnTo>
                <a:lnTo>
                  <a:pt x="167" y="2570"/>
                </a:lnTo>
                <a:close/>
                <a:moveTo>
                  <a:pt x="188" y="2570"/>
                </a:moveTo>
                <a:lnTo>
                  <a:pt x="199" y="2570"/>
                </a:lnTo>
                <a:lnTo>
                  <a:pt x="199" y="2579"/>
                </a:lnTo>
                <a:lnTo>
                  <a:pt x="188" y="2579"/>
                </a:lnTo>
                <a:lnTo>
                  <a:pt x="188" y="2570"/>
                </a:lnTo>
                <a:close/>
                <a:moveTo>
                  <a:pt x="211" y="2570"/>
                </a:moveTo>
                <a:lnTo>
                  <a:pt x="221" y="2570"/>
                </a:lnTo>
                <a:lnTo>
                  <a:pt x="221" y="2579"/>
                </a:lnTo>
                <a:lnTo>
                  <a:pt x="211" y="2579"/>
                </a:lnTo>
                <a:lnTo>
                  <a:pt x="211" y="2570"/>
                </a:lnTo>
                <a:close/>
                <a:moveTo>
                  <a:pt x="232" y="2570"/>
                </a:moveTo>
                <a:lnTo>
                  <a:pt x="243" y="2570"/>
                </a:lnTo>
                <a:lnTo>
                  <a:pt x="243" y="2579"/>
                </a:lnTo>
                <a:lnTo>
                  <a:pt x="232" y="2579"/>
                </a:lnTo>
                <a:lnTo>
                  <a:pt x="232" y="2570"/>
                </a:lnTo>
                <a:close/>
                <a:moveTo>
                  <a:pt x="254" y="2570"/>
                </a:moveTo>
                <a:lnTo>
                  <a:pt x="265" y="2570"/>
                </a:lnTo>
                <a:lnTo>
                  <a:pt x="265" y="2579"/>
                </a:lnTo>
                <a:lnTo>
                  <a:pt x="254" y="2579"/>
                </a:lnTo>
                <a:lnTo>
                  <a:pt x="254" y="2570"/>
                </a:lnTo>
                <a:close/>
                <a:moveTo>
                  <a:pt x="276" y="2570"/>
                </a:moveTo>
                <a:lnTo>
                  <a:pt x="287" y="2570"/>
                </a:lnTo>
                <a:lnTo>
                  <a:pt x="287" y="2579"/>
                </a:lnTo>
                <a:lnTo>
                  <a:pt x="276" y="2579"/>
                </a:lnTo>
                <a:lnTo>
                  <a:pt x="276" y="2570"/>
                </a:lnTo>
                <a:close/>
                <a:moveTo>
                  <a:pt x="298" y="2570"/>
                </a:moveTo>
                <a:lnTo>
                  <a:pt x="309" y="2570"/>
                </a:lnTo>
                <a:lnTo>
                  <a:pt x="309" y="2579"/>
                </a:lnTo>
                <a:lnTo>
                  <a:pt x="298" y="2579"/>
                </a:lnTo>
                <a:lnTo>
                  <a:pt x="298" y="2570"/>
                </a:lnTo>
                <a:close/>
                <a:moveTo>
                  <a:pt x="320" y="2570"/>
                </a:moveTo>
                <a:lnTo>
                  <a:pt x="331" y="2570"/>
                </a:lnTo>
                <a:lnTo>
                  <a:pt x="331" y="2579"/>
                </a:lnTo>
                <a:lnTo>
                  <a:pt x="320" y="2579"/>
                </a:lnTo>
                <a:lnTo>
                  <a:pt x="320" y="2570"/>
                </a:lnTo>
                <a:close/>
                <a:moveTo>
                  <a:pt x="342" y="2570"/>
                </a:moveTo>
                <a:lnTo>
                  <a:pt x="353" y="2570"/>
                </a:lnTo>
                <a:lnTo>
                  <a:pt x="353" y="2579"/>
                </a:lnTo>
                <a:lnTo>
                  <a:pt x="342" y="2579"/>
                </a:lnTo>
                <a:lnTo>
                  <a:pt x="342" y="2570"/>
                </a:lnTo>
                <a:close/>
                <a:moveTo>
                  <a:pt x="364" y="2570"/>
                </a:moveTo>
                <a:lnTo>
                  <a:pt x="375" y="2570"/>
                </a:lnTo>
                <a:lnTo>
                  <a:pt x="375" y="2579"/>
                </a:lnTo>
                <a:lnTo>
                  <a:pt x="364" y="2579"/>
                </a:lnTo>
                <a:lnTo>
                  <a:pt x="364" y="2570"/>
                </a:lnTo>
                <a:close/>
                <a:moveTo>
                  <a:pt x="386" y="2570"/>
                </a:moveTo>
                <a:lnTo>
                  <a:pt x="397" y="2570"/>
                </a:lnTo>
                <a:lnTo>
                  <a:pt x="397" y="2579"/>
                </a:lnTo>
                <a:lnTo>
                  <a:pt x="386" y="2579"/>
                </a:lnTo>
                <a:lnTo>
                  <a:pt x="386" y="2570"/>
                </a:lnTo>
                <a:close/>
                <a:moveTo>
                  <a:pt x="408" y="2570"/>
                </a:moveTo>
                <a:lnTo>
                  <a:pt x="419" y="2570"/>
                </a:lnTo>
                <a:lnTo>
                  <a:pt x="419" y="2579"/>
                </a:lnTo>
                <a:lnTo>
                  <a:pt x="408" y="2579"/>
                </a:lnTo>
                <a:lnTo>
                  <a:pt x="408" y="2570"/>
                </a:lnTo>
                <a:close/>
                <a:moveTo>
                  <a:pt x="430" y="2570"/>
                </a:moveTo>
                <a:lnTo>
                  <a:pt x="441" y="2570"/>
                </a:lnTo>
                <a:lnTo>
                  <a:pt x="441" y="2579"/>
                </a:lnTo>
                <a:lnTo>
                  <a:pt x="430" y="2579"/>
                </a:lnTo>
                <a:lnTo>
                  <a:pt x="430" y="2570"/>
                </a:lnTo>
                <a:close/>
                <a:moveTo>
                  <a:pt x="451" y="2570"/>
                </a:moveTo>
                <a:lnTo>
                  <a:pt x="462" y="2570"/>
                </a:lnTo>
                <a:lnTo>
                  <a:pt x="462" y="2579"/>
                </a:lnTo>
                <a:lnTo>
                  <a:pt x="451" y="2579"/>
                </a:lnTo>
                <a:lnTo>
                  <a:pt x="451" y="2570"/>
                </a:lnTo>
                <a:close/>
                <a:moveTo>
                  <a:pt x="473" y="2570"/>
                </a:moveTo>
                <a:lnTo>
                  <a:pt x="484" y="2570"/>
                </a:lnTo>
                <a:lnTo>
                  <a:pt x="484" y="2579"/>
                </a:lnTo>
                <a:lnTo>
                  <a:pt x="473" y="2579"/>
                </a:lnTo>
                <a:lnTo>
                  <a:pt x="473" y="2570"/>
                </a:lnTo>
                <a:close/>
                <a:moveTo>
                  <a:pt x="495" y="2570"/>
                </a:moveTo>
                <a:lnTo>
                  <a:pt x="506" y="2570"/>
                </a:lnTo>
                <a:lnTo>
                  <a:pt x="506" y="2579"/>
                </a:lnTo>
                <a:lnTo>
                  <a:pt x="495" y="2579"/>
                </a:lnTo>
                <a:lnTo>
                  <a:pt x="495" y="2570"/>
                </a:lnTo>
                <a:close/>
                <a:moveTo>
                  <a:pt x="517" y="2570"/>
                </a:moveTo>
                <a:lnTo>
                  <a:pt x="528" y="2570"/>
                </a:lnTo>
                <a:lnTo>
                  <a:pt x="528" y="2579"/>
                </a:lnTo>
                <a:lnTo>
                  <a:pt x="517" y="2579"/>
                </a:lnTo>
                <a:lnTo>
                  <a:pt x="517" y="2570"/>
                </a:lnTo>
                <a:close/>
                <a:moveTo>
                  <a:pt x="539" y="2570"/>
                </a:moveTo>
                <a:lnTo>
                  <a:pt x="550" y="2570"/>
                </a:lnTo>
                <a:lnTo>
                  <a:pt x="550" y="2579"/>
                </a:lnTo>
                <a:lnTo>
                  <a:pt x="539" y="2579"/>
                </a:lnTo>
                <a:lnTo>
                  <a:pt x="539" y="2570"/>
                </a:lnTo>
                <a:close/>
                <a:moveTo>
                  <a:pt x="561" y="2570"/>
                </a:moveTo>
                <a:lnTo>
                  <a:pt x="572" y="2570"/>
                </a:lnTo>
                <a:lnTo>
                  <a:pt x="572" y="2579"/>
                </a:lnTo>
                <a:lnTo>
                  <a:pt x="561" y="2579"/>
                </a:lnTo>
                <a:lnTo>
                  <a:pt x="561" y="2570"/>
                </a:lnTo>
                <a:close/>
                <a:moveTo>
                  <a:pt x="583" y="2570"/>
                </a:moveTo>
                <a:lnTo>
                  <a:pt x="594" y="2570"/>
                </a:lnTo>
                <a:lnTo>
                  <a:pt x="594" y="2579"/>
                </a:lnTo>
                <a:lnTo>
                  <a:pt x="583" y="2579"/>
                </a:lnTo>
                <a:lnTo>
                  <a:pt x="583" y="2570"/>
                </a:lnTo>
                <a:close/>
                <a:moveTo>
                  <a:pt x="605" y="2570"/>
                </a:moveTo>
                <a:lnTo>
                  <a:pt x="616" y="2570"/>
                </a:lnTo>
                <a:lnTo>
                  <a:pt x="616" y="2579"/>
                </a:lnTo>
                <a:lnTo>
                  <a:pt x="605" y="2579"/>
                </a:lnTo>
                <a:lnTo>
                  <a:pt x="605" y="2570"/>
                </a:lnTo>
                <a:close/>
                <a:moveTo>
                  <a:pt x="627" y="2570"/>
                </a:moveTo>
                <a:lnTo>
                  <a:pt x="638" y="2570"/>
                </a:lnTo>
                <a:lnTo>
                  <a:pt x="638" y="2579"/>
                </a:lnTo>
                <a:lnTo>
                  <a:pt x="627" y="2579"/>
                </a:lnTo>
                <a:lnTo>
                  <a:pt x="627" y="2570"/>
                </a:lnTo>
                <a:close/>
                <a:moveTo>
                  <a:pt x="649" y="2570"/>
                </a:moveTo>
                <a:lnTo>
                  <a:pt x="660" y="2570"/>
                </a:lnTo>
                <a:lnTo>
                  <a:pt x="660" y="2579"/>
                </a:lnTo>
                <a:lnTo>
                  <a:pt x="649" y="2579"/>
                </a:lnTo>
                <a:lnTo>
                  <a:pt x="649" y="2570"/>
                </a:lnTo>
                <a:close/>
                <a:moveTo>
                  <a:pt x="671" y="2570"/>
                </a:moveTo>
                <a:lnTo>
                  <a:pt x="682" y="2570"/>
                </a:lnTo>
                <a:lnTo>
                  <a:pt x="682" y="2579"/>
                </a:lnTo>
                <a:lnTo>
                  <a:pt x="671" y="2579"/>
                </a:lnTo>
                <a:lnTo>
                  <a:pt x="671" y="2570"/>
                </a:lnTo>
                <a:close/>
                <a:moveTo>
                  <a:pt x="693" y="2570"/>
                </a:moveTo>
                <a:lnTo>
                  <a:pt x="704" y="2570"/>
                </a:lnTo>
                <a:lnTo>
                  <a:pt x="704" y="2579"/>
                </a:lnTo>
                <a:lnTo>
                  <a:pt x="693" y="2579"/>
                </a:lnTo>
                <a:lnTo>
                  <a:pt x="693" y="2570"/>
                </a:lnTo>
                <a:close/>
                <a:moveTo>
                  <a:pt x="714" y="2570"/>
                </a:moveTo>
                <a:lnTo>
                  <a:pt x="725" y="2570"/>
                </a:lnTo>
                <a:lnTo>
                  <a:pt x="725" y="2579"/>
                </a:lnTo>
                <a:lnTo>
                  <a:pt x="714" y="2579"/>
                </a:lnTo>
                <a:lnTo>
                  <a:pt x="714" y="2570"/>
                </a:lnTo>
                <a:close/>
                <a:moveTo>
                  <a:pt x="736" y="2570"/>
                </a:moveTo>
                <a:lnTo>
                  <a:pt x="747" y="2570"/>
                </a:lnTo>
                <a:lnTo>
                  <a:pt x="747" y="2579"/>
                </a:lnTo>
                <a:lnTo>
                  <a:pt x="736" y="2579"/>
                </a:lnTo>
                <a:lnTo>
                  <a:pt x="736" y="2570"/>
                </a:lnTo>
                <a:close/>
                <a:moveTo>
                  <a:pt x="758" y="2570"/>
                </a:moveTo>
                <a:lnTo>
                  <a:pt x="769" y="2570"/>
                </a:lnTo>
                <a:lnTo>
                  <a:pt x="769" y="2579"/>
                </a:lnTo>
                <a:lnTo>
                  <a:pt x="758" y="2579"/>
                </a:lnTo>
                <a:lnTo>
                  <a:pt x="758" y="2570"/>
                </a:lnTo>
                <a:close/>
                <a:moveTo>
                  <a:pt x="780" y="2570"/>
                </a:moveTo>
                <a:lnTo>
                  <a:pt x="791" y="2570"/>
                </a:lnTo>
                <a:lnTo>
                  <a:pt x="791" y="2579"/>
                </a:lnTo>
                <a:lnTo>
                  <a:pt x="780" y="2579"/>
                </a:lnTo>
                <a:lnTo>
                  <a:pt x="780" y="2570"/>
                </a:lnTo>
                <a:close/>
                <a:moveTo>
                  <a:pt x="802" y="2570"/>
                </a:moveTo>
                <a:lnTo>
                  <a:pt x="813" y="2570"/>
                </a:lnTo>
                <a:lnTo>
                  <a:pt x="813" y="2579"/>
                </a:lnTo>
                <a:lnTo>
                  <a:pt x="802" y="2579"/>
                </a:lnTo>
                <a:lnTo>
                  <a:pt x="802" y="2570"/>
                </a:lnTo>
                <a:close/>
                <a:moveTo>
                  <a:pt x="824" y="2570"/>
                </a:moveTo>
                <a:lnTo>
                  <a:pt x="835" y="2570"/>
                </a:lnTo>
                <a:lnTo>
                  <a:pt x="835" y="2579"/>
                </a:lnTo>
                <a:lnTo>
                  <a:pt x="824" y="2579"/>
                </a:lnTo>
                <a:lnTo>
                  <a:pt x="824" y="2570"/>
                </a:lnTo>
                <a:close/>
                <a:moveTo>
                  <a:pt x="846" y="2570"/>
                </a:moveTo>
                <a:lnTo>
                  <a:pt x="857" y="2570"/>
                </a:lnTo>
                <a:lnTo>
                  <a:pt x="857" y="2579"/>
                </a:lnTo>
                <a:lnTo>
                  <a:pt x="846" y="2579"/>
                </a:lnTo>
                <a:lnTo>
                  <a:pt x="846" y="2570"/>
                </a:lnTo>
                <a:close/>
                <a:moveTo>
                  <a:pt x="868" y="2570"/>
                </a:moveTo>
                <a:lnTo>
                  <a:pt x="879" y="2570"/>
                </a:lnTo>
                <a:lnTo>
                  <a:pt x="879" y="2579"/>
                </a:lnTo>
                <a:lnTo>
                  <a:pt x="868" y="2579"/>
                </a:lnTo>
                <a:lnTo>
                  <a:pt x="868" y="2570"/>
                </a:lnTo>
                <a:close/>
                <a:moveTo>
                  <a:pt x="890" y="2570"/>
                </a:moveTo>
                <a:lnTo>
                  <a:pt x="901" y="2570"/>
                </a:lnTo>
                <a:lnTo>
                  <a:pt x="901" y="2579"/>
                </a:lnTo>
                <a:lnTo>
                  <a:pt x="890" y="2579"/>
                </a:lnTo>
                <a:lnTo>
                  <a:pt x="890" y="2570"/>
                </a:lnTo>
                <a:close/>
                <a:moveTo>
                  <a:pt x="912" y="2570"/>
                </a:moveTo>
                <a:lnTo>
                  <a:pt x="923" y="2570"/>
                </a:lnTo>
                <a:lnTo>
                  <a:pt x="923" y="2579"/>
                </a:lnTo>
                <a:lnTo>
                  <a:pt x="912" y="2579"/>
                </a:lnTo>
                <a:lnTo>
                  <a:pt x="912" y="2570"/>
                </a:lnTo>
                <a:close/>
                <a:moveTo>
                  <a:pt x="934" y="2570"/>
                </a:moveTo>
                <a:lnTo>
                  <a:pt x="945" y="2570"/>
                </a:lnTo>
                <a:lnTo>
                  <a:pt x="945" y="2579"/>
                </a:lnTo>
                <a:lnTo>
                  <a:pt x="934" y="2579"/>
                </a:lnTo>
                <a:lnTo>
                  <a:pt x="934" y="2570"/>
                </a:lnTo>
                <a:close/>
                <a:moveTo>
                  <a:pt x="956" y="2570"/>
                </a:moveTo>
                <a:lnTo>
                  <a:pt x="967" y="2570"/>
                </a:lnTo>
                <a:lnTo>
                  <a:pt x="967" y="2579"/>
                </a:lnTo>
                <a:lnTo>
                  <a:pt x="956" y="2579"/>
                </a:lnTo>
                <a:lnTo>
                  <a:pt x="956" y="2570"/>
                </a:lnTo>
                <a:close/>
                <a:moveTo>
                  <a:pt x="977" y="2570"/>
                </a:moveTo>
                <a:lnTo>
                  <a:pt x="988" y="2570"/>
                </a:lnTo>
                <a:lnTo>
                  <a:pt x="988" y="2579"/>
                </a:lnTo>
                <a:lnTo>
                  <a:pt x="977" y="2579"/>
                </a:lnTo>
                <a:lnTo>
                  <a:pt x="977" y="2570"/>
                </a:lnTo>
                <a:close/>
                <a:moveTo>
                  <a:pt x="999" y="2570"/>
                </a:moveTo>
                <a:lnTo>
                  <a:pt x="1010" y="2570"/>
                </a:lnTo>
                <a:lnTo>
                  <a:pt x="1010" y="2579"/>
                </a:lnTo>
                <a:lnTo>
                  <a:pt x="999" y="2579"/>
                </a:lnTo>
                <a:lnTo>
                  <a:pt x="999" y="2570"/>
                </a:lnTo>
                <a:close/>
                <a:moveTo>
                  <a:pt x="1021" y="2570"/>
                </a:moveTo>
                <a:lnTo>
                  <a:pt x="1032" y="2570"/>
                </a:lnTo>
                <a:lnTo>
                  <a:pt x="1032" y="2579"/>
                </a:lnTo>
                <a:lnTo>
                  <a:pt x="1021" y="2579"/>
                </a:lnTo>
                <a:lnTo>
                  <a:pt x="1021" y="2570"/>
                </a:lnTo>
                <a:close/>
                <a:moveTo>
                  <a:pt x="1043" y="2570"/>
                </a:moveTo>
                <a:lnTo>
                  <a:pt x="1054" y="2570"/>
                </a:lnTo>
                <a:lnTo>
                  <a:pt x="1054" y="2579"/>
                </a:lnTo>
                <a:lnTo>
                  <a:pt x="1043" y="2579"/>
                </a:lnTo>
                <a:lnTo>
                  <a:pt x="1043" y="2570"/>
                </a:lnTo>
                <a:close/>
                <a:moveTo>
                  <a:pt x="1065" y="2570"/>
                </a:moveTo>
                <a:lnTo>
                  <a:pt x="1076" y="2570"/>
                </a:lnTo>
                <a:lnTo>
                  <a:pt x="1076" y="2579"/>
                </a:lnTo>
                <a:lnTo>
                  <a:pt x="1065" y="2579"/>
                </a:lnTo>
                <a:lnTo>
                  <a:pt x="1065" y="2570"/>
                </a:lnTo>
                <a:close/>
                <a:moveTo>
                  <a:pt x="1087" y="2570"/>
                </a:moveTo>
                <a:lnTo>
                  <a:pt x="1098" y="2570"/>
                </a:lnTo>
                <a:lnTo>
                  <a:pt x="1098" y="2579"/>
                </a:lnTo>
                <a:lnTo>
                  <a:pt x="1087" y="2579"/>
                </a:lnTo>
                <a:lnTo>
                  <a:pt x="1087" y="2570"/>
                </a:lnTo>
                <a:close/>
                <a:moveTo>
                  <a:pt x="1109" y="2570"/>
                </a:moveTo>
                <a:lnTo>
                  <a:pt x="1120" y="2570"/>
                </a:lnTo>
                <a:lnTo>
                  <a:pt x="1120" y="2579"/>
                </a:lnTo>
                <a:lnTo>
                  <a:pt x="1109" y="2579"/>
                </a:lnTo>
                <a:lnTo>
                  <a:pt x="1109" y="2570"/>
                </a:lnTo>
                <a:close/>
                <a:moveTo>
                  <a:pt x="1131" y="2570"/>
                </a:moveTo>
                <a:lnTo>
                  <a:pt x="1142" y="2570"/>
                </a:lnTo>
                <a:lnTo>
                  <a:pt x="1142" y="2579"/>
                </a:lnTo>
                <a:lnTo>
                  <a:pt x="1131" y="2579"/>
                </a:lnTo>
                <a:lnTo>
                  <a:pt x="1131" y="2570"/>
                </a:lnTo>
                <a:close/>
                <a:moveTo>
                  <a:pt x="1153" y="2570"/>
                </a:moveTo>
                <a:lnTo>
                  <a:pt x="1164" y="2570"/>
                </a:lnTo>
                <a:lnTo>
                  <a:pt x="1164" y="2579"/>
                </a:lnTo>
                <a:lnTo>
                  <a:pt x="1153" y="2579"/>
                </a:lnTo>
                <a:lnTo>
                  <a:pt x="1153" y="2570"/>
                </a:lnTo>
                <a:close/>
                <a:moveTo>
                  <a:pt x="1175" y="2570"/>
                </a:moveTo>
                <a:lnTo>
                  <a:pt x="1186" y="2570"/>
                </a:lnTo>
                <a:lnTo>
                  <a:pt x="1186" y="2579"/>
                </a:lnTo>
                <a:lnTo>
                  <a:pt x="1175" y="2579"/>
                </a:lnTo>
                <a:lnTo>
                  <a:pt x="1175" y="2570"/>
                </a:lnTo>
                <a:close/>
                <a:moveTo>
                  <a:pt x="1197" y="2570"/>
                </a:moveTo>
                <a:lnTo>
                  <a:pt x="1208" y="2570"/>
                </a:lnTo>
                <a:lnTo>
                  <a:pt x="1208" y="2579"/>
                </a:lnTo>
                <a:lnTo>
                  <a:pt x="1197" y="2579"/>
                </a:lnTo>
                <a:lnTo>
                  <a:pt x="1197" y="2570"/>
                </a:lnTo>
                <a:close/>
                <a:moveTo>
                  <a:pt x="1219" y="2570"/>
                </a:moveTo>
                <a:lnTo>
                  <a:pt x="1230" y="2570"/>
                </a:lnTo>
                <a:lnTo>
                  <a:pt x="1230" y="2579"/>
                </a:lnTo>
                <a:lnTo>
                  <a:pt x="1219" y="2579"/>
                </a:lnTo>
                <a:lnTo>
                  <a:pt x="1219" y="2570"/>
                </a:lnTo>
                <a:close/>
                <a:moveTo>
                  <a:pt x="1240" y="2570"/>
                </a:moveTo>
                <a:lnTo>
                  <a:pt x="1251" y="2570"/>
                </a:lnTo>
                <a:lnTo>
                  <a:pt x="1251" y="2579"/>
                </a:lnTo>
                <a:lnTo>
                  <a:pt x="1240" y="2579"/>
                </a:lnTo>
                <a:lnTo>
                  <a:pt x="1240" y="2570"/>
                </a:lnTo>
                <a:close/>
                <a:moveTo>
                  <a:pt x="1262" y="2570"/>
                </a:moveTo>
                <a:lnTo>
                  <a:pt x="1273" y="2570"/>
                </a:lnTo>
                <a:lnTo>
                  <a:pt x="1273" y="2579"/>
                </a:lnTo>
                <a:lnTo>
                  <a:pt x="1262" y="2579"/>
                </a:lnTo>
                <a:lnTo>
                  <a:pt x="1262" y="2570"/>
                </a:lnTo>
                <a:close/>
                <a:moveTo>
                  <a:pt x="1284" y="2570"/>
                </a:moveTo>
                <a:lnTo>
                  <a:pt x="1295" y="2570"/>
                </a:lnTo>
                <a:lnTo>
                  <a:pt x="1295" y="2579"/>
                </a:lnTo>
                <a:lnTo>
                  <a:pt x="1284" y="2579"/>
                </a:lnTo>
                <a:lnTo>
                  <a:pt x="1284" y="2570"/>
                </a:lnTo>
                <a:close/>
                <a:moveTo>
                  <a:pt x="1306" y="2570"/>
                </a:moveTo>
                <a:lnTo>
                  <a:pt x="1317" y="2570"/>
                </a:lnTo>
                <a:lnTo>
                  <a:pt x="1317" y="2579"/>
                </a:lnTo>
                <a:lnTo>
                  <a:pt x="1306" y="2579"/>
                </a:lnTo>
                <a:lnTo>
                  <a:pt x="1306" y="2570"/>
                </a:lnTo>
                <a:close/>
                <a:moveTo>
                  <a:pt x="1328" y="2570"/>
                </a:moveTo>
                <a:lnTo>
                  <a:pt x="1339" y="2570"/>
                </a:lnTo>
                <a:lnTo>
                  <a:pt x="1339" y="2579"/>
                </a:lnTo>
                <a:lnTo>
                  <a:pt x="1328" y="2579"/>
                </a:lnTo>
                <a:lnTo>
                  <a:pt x="1328" y="2570"/>
                </a:lnTo>
                <a:close/>
                <a:moveTo>
                  <a:pt x="1350" y="2570"/>
                </a:moveTo>
                <a:lnTo>
                  <a:pt x="1361" y="2570"/>
                </a:lnTo>
                <a:lnTo>
                  <a:pt x="1361" y="2579"/>
                </a:lnTo>
                <a:lnTo>
                  <a:pt x="1350" y="2579"/>
                </a:lnTo>
                <a:lnTo>
                  <a:pt x="1350" y="2570"/>
                </a:lnTo>
                <a:close/>
                <a:moveTo>
                  <a:pt x="1372" y="2570"/>
                </a:moveTo>
                <a:lnTo>
                  <a:pt x="1383" y="2570"/>
                </a:lnTo>
                <a:lnTo>
                  <a:pt x="1383" y="2579"/>
                </a:lnTo>
                <a:lnTo>
                  <a:pt x="1372" y="2579"/>
                </a:lnTo>
                <a:lnTo>
                  <a:pt x="1372" y="2570"/>
                </a:lnTo>
                <a:close/>
                <a:moveTo>
                  <a:pt x="1394" y="2570"/>
                </a:moveTo>
                <a:lnTo>
                  <a:pt x="1405" y="2570"/>
                </a:lnTo>
                <a:lnTo>
                  <a:pt x="1405" y="2579"/>
                </a:lnTo>
                <a:lnTo>
                  <a:pt x="1394" y="2579"/>
                </a:lnTo>
                <a:lnTo>
                  <a:pt x="1394" y="2570"/>
                </a:lnTo>
                <a:close/>
                <a:moveTo>
                  <a:pt x="1416" y="2570"/>
                </a:moveTo>
                <a:lnTo>
                  <a:pt x="1427" y="2570"/>
                </a:lnTo>
                <a:lnTo>
                  <a:pt x="1427" y="2579"/>
                </a:lnTo>
                <a:lnTo>
                  <a:pt x="1416" y="2579"/>
                </a:lnTo>
                <a:lnTo>
                  <a:pt x="1416" y="2570"/>
                </a:lnTo>
                <a:close/>
                <a:moveTo>
                  <a:pt x="1438" y="2570"/>
                </a:moveTo>
                <a:lnTo>
                  <a:pt x="1449" y="2570"/>
                </a:lnTo>
                <a:lnTo>
                  <a:pt x="1449" y="2579"/>
                </a:lnTo>
                <a:lnTo>
                  <a:pt x="1438" y="2579"/>
                </a:lnTo>
                <a:lnTo>
                  <a:pt x="1438" y="2570"/>
                </a:lnTo>
                <a:close/>
                <a:moveTo>
                  <a:pt x="1460" y="2570"/>
                </a:moveTo>
                <a:lnTo>
                  <a:pt x="1471" y="2570"/>
                </a:lnTo>
                <a:lnTo>
                  <a:pt x="1471" y="2579"/>
                </a:lnTo>
                <a:lnTo>
                  <a:pt x="1460" y="2579"/>
                </a:lnTo>
                <a:lnTo>
                  <a:pt x="1460" y="2570"/>
                </a:lnTo>
                <a:close/>
                <a:moveTo>
                  <a:pt x="1482" y="2570"/>
                </a:moveTo>
                <a:lnTo>
                  <a:pt x="1493" y="2570"/>
                </a:lnTo>
                <a:lnTo>
                  <a:pt x="1493" y="2579"/>
                </a:lnTo>
                <a:lnTo>
                  <a:pt x="1482" y="2579"/>
                </a:lnTo>
                <a:lnTo>
                  <a:pt x="1482" y="2570"/>
                </a:lnTo>
                <a:close/>
                <a:moveTo>
                  <a:pt x="1503" y="2570"/>
                </a:moveTo>
                <a:lnTo>
                  <a:pt x="1514" y="2570"/>
                </a:lnTo>
                <a:lnTo>
                  <a:pt x="1514" y="2579"/>
                </a:lnTo>
                <a:lnTo>
                  <a:pt x="1503" y="2579"/>
                </a:lnTo>
                <a:lnTo>
                  <a:pt x="1503" y="2570"/>
                </a:lnTo>
                <a:close/>
                <a:moveTo>
                  <a:pt x="1525" y="2570"/>
                </a:moveTo>
                <a:lnTo>
                  <a:pt x="1536" y="2570"/>
                </a:lnTo>
                <a:lnTo>
                  <a:pt x="1536" y="2579"/>
                </a:lnTo>
                <a:lnTo>
                  <a:pt x="1525" y="2579"/>
                </a:lnTo>
                <a:lnTo>
                  <a:pt x="1525" y="2570"/>
                </a:lnTo>
                <a:close/>
                <a:moveTo>
                  <a:pt x="1547" y="2570"/>
                </a:moveTo>
                <a:lnTo>
                  <a:pt x="1558" y="2570"/>
                </a:lnTo>
                <a:lnTo>
                  <a:pt x="1558" y="2579"/>
                </a:lnTo>
                <a:lnTo>
                  <a:pt x="1547" y="2579"/>
                </a:lnTo>
                <a:lnTo>
                  <a:pt x="1547" y="2570"/>
                </a:lnTo>
                <a:close/>
                <a:moveTo>
                  <a:pt x="1569" y="2570"/>
                </a:moveTo>
                <a:lnTo>
                  <a:pt x="1580" y="2570"/>
                </a:lnTo>
                <a:lnTo>
                  <a:pt x="1580" y="2579"/>
                </a:lnTo>
                <a:lnTo>
                  <a:pt x="1569" y="2579"/>
                </a:lnTo>
                <a:lnTo>
                  <a:pt x="1569" y="2570"/>
                </a:lnTo>
                <a:close/>
                <a:moveTo>
                  <a:pt x="1591" y="2570"/>
                </a:moveTo>
                <a:lnTo>
                  <a:pt x="1602" y="2570"/>
                </a:lnTo>
                <a:lnTo>
                  <a:pt x="1602" y="2579"/>
                </a:lnTo>
                <a:lnTo>
                  <a:pt x="1591" y="2579"/>
                </a:lnTo>
                <a:lnTo>
                  <a:pt x="1591" y="2570"/>
                </a:lnTo>
                <a:close/>
                <a:moveTo>
                  <a:pt x="1613" y="2570"/>
                </a:moveTo>
                <a:lnTo>
                  <a:pt x="1624" y="2570"/>
                </a:lnTo>
                <a:lnTo>
                  <a:pt x="1624" y="2579"/>
                </a:lnTo>
                <a:lnTo>
                  <a:pt x="1613" y="2579"/>
                </a:lnTo>
                <a:lnTo>
                  <a:pt x="1613" y="2570"/>
                </a:lnTo>
                <a:close/>
                <a:moveTo>
                  <a:pt x="1635" y="2570"/>
                </a:moveTo>
                <a:lnTo>
                  <a:pt x="1646" y="2570"/>
                </a:lnTo>
                <a:lnTo>
                  <a:pt x="1646" y="2579"/>
                </a:lnTo>
                <a:lnTo>
                  <a:pt x="1635" y="2579"/>
                </a:lnTo>
                <a:lnTo>
                  <a:pt x="1635" y="2570"/>
                </a:lnTo>
                <a:close/>
                <a:moveTo>
                  <a:pt x="1657" y="2570"/>
                </a:moveTo>
                <a:lnTo>
                  <a:pt x="1668" y="2570"/>
                </a:lnTo>
                <a:lnTo>
                  <a:pt x="1668" y="2579"/>
                </a:lnTo>
                <a:lnTo>
                  <a:pt x="1657" y="2579"/>
                </a:lnTo>
                <a:lnTo>
                  <a:pt x="1657" y="2570"/>
                </a:lnTo>
                <a:close/>
                <a:moveTo>
                  <a:pt x="1679" y="2570"/>
                </a:moveTo>
                <a:lnTo>
                  <a:pt x="1690" y="2570"/>
                </a:lnTo>
                <a:lnTo>
                  <a:pt x="1690" y="2579"/>
                </a:lnTo>
                <a:lnTo>
                  <a:pt x="1679" y="2579"/>
                </a:lnTo>
                <a:lnTo>
                  <a:pt x="1679" y="2570"/>
                </a:lnTo>
                <a:close/>
                <a:moveTo>
                  <a:pt x="1701" y="2570"/>
                </a:moveTo>
                <a:lnTo>
                  <a:pt x="1712" y="2570"/>
                </a:lnTo>
                <a:lnTo>
                  <a:pt x="1712" y="2579"/>
                </a:lnTo>
                <a:lnTo>
                  <a:pt x="1701" y="2579"/>
                </a:lnTo>
                <a:lnTo>
                  <a:pt x="1701" y="2570"/>
                </a:lnTo>
                <a:close/>
                <a:moveTo>
                  <a:pt x="1723" y="2570"/>
                </a:moveTo>
                <a:lnTo>
                  <a:pt x="1734" y="2570"/>
                </a:lnTo>
                <a:lnTo>
                  <a:pt x="1734" y="2579"/>
                </a:lnTo>
                <a:lnTo>
                  <a:pt x="1723" y="2579"/>
                </a:lnTo>
                <a:lnTo>
                  <a:pt x="1723" y="2570"/>
                </a:lnTo>
                <a:close/>
                <a:moveTo>
                  <a:pt x="1745" y="2570"/>
                </a:moveTo>
                <a:lnTo>
                  <a:pt x="1756" y="2570"/>
                </a:lnTo>
                <a:lnTo>
                  <a:pt x="1756" y="2579"/>
                </a:lnTo>
                <a:lnTo>
                  <a:pt x="1745" y="2579"/>
                </a:lnTo>
                <a:lnTo>
                  <a:pt x="1745" y="2570"/>
                </a:lnTo>
                <a:close/>
                <a:moveTo>
                  <a:pt x="1766" y="2570"/>
                </a:moveTo>
                <a:lnTo>
                  <a:pt x="1777" y="2570"/>
                </a:lnTo>
                <a:lnTo>
                  <a:pt x="1777" y="2579"/>
                </a:lnTo>
                <a:lnTo>
                  <a:pt x="1766" y="2579"/>
                </a:lnTo>
                <a:lnTo>
                  <a:pt x="1766" y="2570"/>
                </a:lnTo>
                <a:close/>
                <a:moveTo>
                  <a:pt x="1788" y="2570"/>
                </a:moveTo>
                <a:lnTo>
                  <a:pt x="1799" y="2570"/>
                </a:lnTo>
                <a:lnTo>
                  <a:pt x="1799" y="2579"/>
                </a:lnTo>
                <a:lnTo>
                  <a:pt x="1788" y="2579"/>
                </a:lnTo>
                <a:lnTo>
                  <a:pt x="1788" y="2570"/>
                </a:lnTo>
                <a:close/>
                <a:moveTo>
                  <a:pt x="1810" y="2570"/>
                </a:moveTo>
                <a:lnTo>
                  <a:pt x="1821" y="2570"/>
                </a:lnTo>
                <a:lnTo>
                  <a:pt x="1821" y="2579"/>
                </a:lnTo>
                <a:lnTo>
                  <a:pt x="1810" y="2579"/>
                </a:lnTo>
                <a:lnTo>
                  <a:pt x="1810" y="2570"/>
                </a:lnTo>
                <a:close/>
                <a:moveTo>
                  <a:pt x="1832" y="2570"/>
                </a:moveTo>
                <a:lnTo>
                  <a:pt x="1843" y="2570"/>
                </a:lnTo>
                <a:lnTo>
                  <a:pt x="1843" y="2579"/>
                </a:lnTo>
                <a:lnTo>
                  <a:pt x="1832" y="2579"/>
                </a:lnTo>
                <a:lnTo>
                  <a:pt x="1832" y="2570"/>
                </a:lnTo>
                <a:close/>
                <a:moveTo>
                  <a:pt x="1854" y="2570"/>
                </a:moveTo>
                <a:lnTo>
                  <a:pt x="1865" y="2570"/>
                </a:lnTo>
                <a:lnTo>
                  <a:pt x="1865" y="2579"/>
                </a:lnTo>
                <a:lnTo>
                  <a:pt x="1854" y="2579"/>
                </a:lnTo>
                <a:lnTo>
                  <a:pt x="1854" y="2570"/>
                </a:lnTo>
                <a:close/>
                <a:moveTo>
                  <a:pt x="1876" y="2570"/>
                </a:moveTo>
                <a:lnTo>
                  <a:pt x="1887" y="2570"/>
                </a:lnTo>
                <a:lnTo>
                  <a:pt x="1887" y="2579"/>
                </a:lnTo>
                <a:lnTo>
                  <a:pt x="1876" y="2579"/>
                </a:lnTo>
                <a:lnTo>
                  <a:pt x="1876" y="2570"/>
                </a:lnTo>
                <a:close/>
                <a:moveTo>
                  <a:pt x="1898" y="2570"/>
                </a:moveTo>
                <a:lnTo>
                  <a:pt x="1909" y="2570"/>
                </a:lnTo>
                <a:lnTo>
                  <a:pt x="1909" y="2579"/>
                </a:lnTo>
                <a:lnTo>
                  <a:pt x="1898" y="2579"/>
                </a:lnTo>
                <a:lnTo>
                  <a:pt x="1898" y="2570"/>
                </a:lnTo>
                <a:close/>
                <a:moveTo>
                  <a:pt x="1920" y="2570"/>
                </a:moveTo>
                <a:lnTo>
                  <a:pt x="1931" y="2570"/>
                </a:lnTo>
                <a:lnTo>
                  <a:pt x="1931" y="2579"/>
                </a:lnTo>
                <a:lnTo>
                  <a:pt x="1920" y="2579"/>
                </a:lnTo>
                <a:lnTo>
                  <a:pt x="1920" y="2570"/>
                </a:lnTo>
                <a:close/>
                <a:moveTo>
                  <a:pt x="1942" y="2570"/>
                </a:moveTo>
                <a:lnTo>
                  <a:pt x="1953" y="2570"/>
                </a:lnTo>
                <a:lnTo>
                  <a:pt x="1953" y="2579"/>
                </a:lnTo>
                <a:lnTo>
                  <a:pt x="1942" y="2579"/>
                </a:lnTo>
                <a:lnTo>
                  <a:pt x="1942" y="2570"/>
                </a:lnTo>
                <a:close/>
                <a:moveTo>
                  <a:pt x="1964" y="2570"/>
                </a:moveTo>
                <a:lnTo>
                  <a:pt x="1975" y="2570"/>
                </a:lnTo>
                <a:lnTo>
                  <a:pt x="1975" y="2579"/>
                </a:lnTo>
                <a:lnTo>
                  <a:pt x="1964" y="2579"/>
                </a:lnTo>
                <a:lnTo>
                  <a:pt x="1964" y="2570"/>
                </a:lnTo>
                <a:close/>
                <a:moveTo>
                  <a:pt x="1986" y="2570"/>
                </a:moveTo>
                <a:lnTo>
                  <a:pt x="1997" y="2570"/>
                </a:lnTo>
                <a:lnTo>
                  <a:pt x="1997" y="2579"/>
                </a:lnTo>
                <a:lnTo>
                  <a:pt x="1986" y="2579"/>
                </a:lnTo>
                <a:lnTo>
                  <a:pt x="1986" y="2570"/>
                </a:lnTo>
                <a:close/>
                <a:moveTo>
                  <a:pt x="2008" y="2570"/>
                </a:moveTo>
                <a:lnTo>
                  <a:pt x="2019" y="2570"/>
                </a:lnTo>
                <a:lnTo>
                  <a:pt x="2019" y="2579"/>
                </a:lnTo>
                <a:lnTo>
                  <a:pt x="2008" y="2579"/>
                </a:lnTo>
                <a:lnTo>
                  <a:pt x="2008" y="2570"/>
                </a:lnTo>
                <a:close/>
                <a:moveTo>
                  <a:pt x="2029" y="2570"/>
                </a:moveTo>
                <a:lnTo>
                  <a:pt x="2040" y="2570"/>
                </a:lnTo>
                <a:lnTo>
                  <a:pt x="2040" y="2579"/>
                </a:lnTo>
                <a:lnTo>
                  <a:pt x="2029" y="2579"/>
                </a:lnTo>
                <a:lnTo>
                  <a:pt x="2029" y="2570"/>
                </a:lnTo>
                <a:close/>
                <a:moveTo>
                  <a:pt x="2051" y="2570"/>
                </a:moveTo>
                <a:lnTo>
                  <a:pt x="2062" y="2570"/>
                </a:lnTo>
                <a:lnTo>
                  <a:pt x="2062" y="2579"/>
                </a:lnTo>
                <a:lnTo>
                  <a:pt x="2051" y="2579"/>
                </a:lnTo>
                <a:lnTo>
                  <a:pt x="2051" y="2570"/>
                </a:lnTo>
                <a:close/>
                <a:moveTo>
                  <a:pt x="2073" y="2570"/>
                </a:moveTo>
                <a:lnTo>
                  <a:pt x="2084" y="2570"/>
                </a:lnTo>
                <a:lnTo>
                  <a:pt x="2084" y="2579"/>
                </a:lnTo>
                <a:lnTo>
                  <a:pt x="2073" y="2579"/>
                </a:lnTo>
                <a:lnTo>
                  <a:pt x="2073" y="2570"/>
                </a:lnTo>
                <a:close/>
                <a:moveTo>
                  <a:pt x="2095" y="2570"/>
                </a:moveTo>
                <a:lnTo>
                  <a:pt x="2106" y="2570"/>
                </a:lnTo>
                <a:lnTo>
                  <a:pt x="2106" y="2579"/>
                </a:lnTo>
                <a:lnTo>
                  <a:pt x="2095" y="2579"/>
                </a:lnTo>
                <a:lnTo>
                  <a:pt x="2095" y="2570"/>
                </a:lnTo>
                <a:close/>
                <a:moveTo>
                  <a:pt x="2117" y="2570"/>
                </a:moveTo>
                <a:lnTo>
                  <a:pt x="2128" y="2570"/>
                </a:lnTo>
                <a:lnTo>
                  <a:pt x="2128" y="2579"/>
                </a:lnTo>
                <a:lnTo>
                  <a:pt x="2117" y="2579"/>
                </a:lnTo>
                <a:lnTo>
                  <a:pt x="2117" y="2570"/>
                </a:lnTo>
                <a:close/>
                <a:moveTo>
                  <a:pt x="2139" y="2570"/>
                </a:moveTo>
                <a:lnTo>
                  <a:pt x="2150" y="2570"/>
                </a:lnTo>
                <a:lnTo>
                  <a:pt x="2150" y="2579"/>
                </a:lnTo>
                <a:lnTo>
                  <a:pt x="2139" y="2579"/>
                </a:lnTo>
                <a:lnTo>
                  <a:pt x="2139" y="2570"/>
                </a:lnTo>
                <a:close/>
                <a:moveTo>
                  <a:pt x="2161" y="2570"/>
                </a:moveTo>
                <a:lnTo>
                  <a:pt x="2172" y="2570"/>
                </a:lnTo>
                <a:lnTo>
                  <a:pt x="2172" y="2579"/>
                </a:lnTo>
                <a:lnTo>
                  <a:pt x="2161" y="2579"/>
                </a:lnTo>
                <a:lnTo>
                  <a:pt x="2161" y="2570"/>
                </a:lnTo>
                <a:close/>
                <a:moveTo>
                  <a:pt x="2183" y="2570"/>
                </a:moveTo>
                <a:lnTo>
                  <a:pt x="2194" y="2570"/>
                </a:lnTo>
                <a:lnTo>
                  <a:pt x="2194" y="2579"/>
                </a:lnTo>
                <a:lnTo>
                  <a:pt x="2183" y="2579"/>
                </a:lnTo>
                <a:lnTo>
                  <a:pt x="2183" y="2570"/>
                </a:lnTo>
                <a:close/>
                <a:moveTo>
                  <a:pt x="2205" y="2570"/>
                </a:moveTo>
                <a:lnTo>
                  <a:pt x="2216" y="2570"/>
                </a:lnTo>
                <a:lnTo>
                  <a:pt x="2216" y="2579"/>
                </a:lnTo>
                <a:lnTo>
                  <a:pt x="2205" y="2579"/>
                </a:lnTo>
                <a:lnTo>
                  <a:pt x="2205" y="2570"/>
                </a:lnTo>
                <a:close/>
                <a:moveTo>
                  <a:pt x="2227" y="2570"/>
                </a:moveTo>
                <a:lnTo>
                  <a:pt x="2238" y="2570"/>
                </a:lnTo>
                <a:lnTo>
                  <a:pt x="2238" y="2579"/>
                </a:lnTo>
                <a:lnTo>
                  <a:pt x="2227" y="2579"/>
                </a:lnTo>
                <a:lnTo>
                  <a:pt x="2227" y="2570"/>
                </a:lnTo>
                <a:close/>
                <a:moveTo>
                  <a:pt x="2249" y="2570"/>
                </a:moveTo>
                <a:lnTo>
                  <a:pt x="2260" y="2570"/>
                </a:lnTo>
                <a:lnTo>
                  <a:pt x="2260" y="2579"/>
                </a:lnTo>
                <a:lnTo>
                  <a:pt x="2249" y="2579"/>
                </a:lnTo>
                <a:lnTo>
                  <a:pt x="2249" y="2570"/>
                </a:lnTo>
                <a:close/>
                <a:moveTo>
                  <a:pt x="2271" y="2570"/>
                </a:moveTo>
                <a:lnTo>
                  <a:pt x="2282" y="2570"/>
                </a:lnTo>
                <a:lnTo>
                  <a:pt x="2282" y="2579"/>
                </a:lnTo>
                <a:lnTo>
                  <a:pt x="2271" y="2579"/>
                </a:lnTo>
                <a:lnTo>
                  <a:pt x="2271" y="2570"/>
                </a:lnTo>
                <a:close/>
                <a:moveTo>
                  <a:pt x="2292" y="2570"/>
                </a:moveTo>
                <a:lnTo>
                  <a:pt x="2303" y="2570"/>
                </a:lnTo>
                <a:lnTo>
                  <a:pt x="2303" y="2579"/>
                </a:lnTo>
                <a:lnTo>
                  <a:pt x="2292" y="2579"/>
                </a:lnTo>
                <a:lnTo>
                  <a:pt x="2292" y="2570"/>
                </a:lnTo>
                <a:close/>
                <a:moveTo>
                  <a:pt x="2314" y="2570"/>
                </a:moveTo>
                <a:lnTo>
                  <a:pt x="2325" y="2570"/>
                </a:lnTo>
                <a:lnTo>
                  <a:pt x="2325" y="2579"/>
                </a:lnTo>
                <a:lnTo>
                  <a:pt x="2314" y="2579"/>
                </a:lnTo>
                <a:lnTo>
                  <a:pt x="2314" y="2570"/>
                </a:lnTo>
                <a:close/>
                <a:moveTo>
                  <a:pt x="2336" y="2570"/>
                </a:moveTo>
                <a:lnTo>
                  <a:pt x="2347" y="2570"/>
                </a:lnTo>
                <a:lnTo>
                  <a:pt x="2347" y="2579"/>
                </a:lnTo>
                <a:lnTo>
                  <a:pt x="2336" y="2579"/>
                </a:lnTo>
                <a:lnTo>
                  <a:pt x="2336" y="2570"/>
                </a:lnTo>
                <a:close/>
                <a:moveTo>
                  <a:pt x="2358" y="2570"/>
                </a:moveTo>
                <a:lnTo>
                  <a:pt x="2369" y="2570"/>
                </a:lnTo>
                <a:lnTo>
                  <a:pt x="2369" y="2579"/>
                </a:lnTo>
                <a:lnTo>
                  <a:pt x="2358" y="2579"/>
                </a:lnTo>
                <a:lnTo>
                  <a:pt x="2358" y="2570"/>
                </a:lnTo>
                <a:close/>
                <a:moveTo>
                  <a:pt x="2380" y="2570"/>
                </a:moveTo>
                <a:lnTo>
                  <a:pt x="2391" y="2570"/>
                </a:lnTo>
                <a:lnTo>
                  <a:pt x="2391" y="2579"/>
                </a:lnTo>
                <a:lnTo>
                  <a:pt x="2380" y="2579"/>
                </a:lnTo>
                <a:lnTo>
                  <a:pt x="2380" y="2570"/>
                </a:lnTo>
                <a:close/>
                <a:moveTo>
                  <a:pt x="2402" y="2570"/>
                </a:moveTo>
                <a:lnTo>
                  <a:pt x="2413" y="2570"/>
                </a:lnTo>
                <a:lnTo>
                  <a:pt x="2413" y="2579"/>
                </a:lnTo>
                <a:lnTo>
                  <a:pt x="2402" y="2579"/>
                </a:lnTo>
                <a:lnTo>
                  <a:pt x="2402" y="2570"/>
                </a:lnTo>
                <a:close/>
                <a:moveTo>
                  <a:pt x="2424" y="2570"/>
                </a:moveTo>
                <a:lnTo>
                  <a:pt x="2435" y="2570"/>
                </a:lnTo>
                <a:lnTo>
                  <a:pt x="2435" y="2579"/>
                </a:lnTo>
                <a:lnTo>
                  <a:pt x="2424" y="2579"/>
                </a:lnTo>
                <a:lnTo>
                  <a:pt x="2424" y="2570"/>
                </a:lnTo>
                <a:close/>
                <a:moveTo>
                  <a:pt x="2446" y="2570"/>
                </a:moveTo>
                <a:lnTo>
                  <a:pt x="2457" y="2570"/>
                </a:lnTo>
                <a:lnTo>
                  <a:pt x="2457" y="2579"/>
                </a:lnTo>
                <a:lnTo>
                  <a:pt x="2446" y="2579"/>
                </a:lnTo>
                <a:lnTo>
                  <a:pt x="2446" y="2570"/>
                </a:lnTo>
                <a:close/>
                <a:moveTo>
                  <a:pt x="2468" y="2570"/>
                </a:moveTo>
                <a:lnTo>
                  <a:pt x="2479" y="2570"/>
                </a:lnTo>
                <a:lnTo>
                  <a:pt x="2479" y="2579"/>
                </a:lnTo>
                <a:lnTo>
                  <a:pt x="2468" y="2579"/>
                </a:lnTo>
                <a:lnTo>
                  <a:pt x="2468" y="2570"/>
                </a:lnTo>
                <a:close/>
                <a:moveTo>
                  <a:pt x="2490" y="2570"/>
                </a:moveTo>
                <a:lnTo>
                  <a:pt x="2501" y="2570"/>
                </a:lnTo>
                <a:lnTo>
                  <a:pt x="2501" y="2579"/>
                </a:lnTo>
                <a:lnTo>
                  <a:pt x="2490" y="2579"/>
                </a:lnTo>
                <a:lnTo>
                  <a:pt x="2490" y="2570"/>
                </a:lnTo>
                <a:close/>
                <a:moveTo>
                  <a:pt x="2512" y="2570"/>
                </a:moveTo>
                <a:lnTo>
                  <a:pt x="2523" y="2570"/>
                </a:lnTo>
                <a:lnTo>
                  <a:pt x="2523" y="2579"/>
                </a:lnTo>
                <a:lnTo>
                  <a:pt x="2512" y="2579"/>
                </a:lnTo>
                <a:lnTo>
                  <a:pt x="2512" y="2570"/>
                </a:lnTo>
                <a:close/>
                <a:moveTo>
                  <a:pt x="2534" y="2570"/>
                </a:moveTo>
                <a:lnTo>
                  <a:pt x="2545" y="2570"/>
                </a:lnTo>
                <a:lnTo>
                  <a:pt x="2545" y="2579"/>
                </a:lnTo>
                <a:lnTo>
                  <a:pt x="2534" y="2579"/>
                </a:lnTo>
                <a:lnTo>
                  <a:pt x="2534" y="2570"/>
                </a:lnTo>
                <a:close/>
                <a:moveTo>
                  <a:pt x="2555" y="2570"/>
                </a:moveTo>
                <a:lnTo>
                  <a:pt x="2566" y="2570"/>
                </a:lnTo>
                <a:lnTo>
                  <a:pt x="2566" y="2579"/>
                </a:lnTo>
                <a:lnTo>
                  <a:pt x="2555" y="2579"/>
                </a:lnTo>
                <a:lnTo>
                  <a:pt x="2555" y="2570"/>
                </a:lnTo>
                <a:close/>
                <a:moveTo>
                  <a:pt x="2577" y="2570"/>
                </a:moveTo>
                <a:lnTo>
                  <a:pt x="2588" y="2570"/>
                </a:lnTo>
                <a:lnTo>
                  <a:pt x="2588" y="2579"/>
                </a:lnTo>
                <a:lnTo>
                  <a:pt x="2577" y="2579"/>
                </a:lnTo>
                <a:lnTo>
                  <a:pt x="2577" y="2570"/>
                </a:lnTo>
                <a:close/>
                <a:moveTo>
                  <a:pt x="2599" y="2570"/>
                </a:moveTo>
                <a:lnTo>
                  <a:pt x="2610" y="2570"/>
                </a:lnTo>
                <a:lnTo>
                  <a:pt x="2610" y="2579"/>
                </a:lnTo>
                <a:lnTo>
                  <a:pt x="2599" y="2579"/>
                </a:lnTo>
                <a:lnTo>
                  <a:pt x="2599" y="2570"/>
                </a:lnTo>
                <a:close/>
                <a:moveTo>
                  <a:pt x="2621" y="2570"/>
                </a:moveTo>
                <a:lnTo>
                  <a:pt x="2632" y="2570"/>
                </a:lnTo>
                <a:lnTo>
                  <a:pt x="2632" y="2579"/>
                </a:lnTo>
                <a:lnTo>
                  <a:pt x="2621" y="2579"/>
                </a:lnTo>
                <a:lnTo>
                  <a:pt x="2621" y="2570"/>
                </a:lnTo>
                <a:close/>
                <a:moveTo>
                  <a:pt x="2643" y="2570"/>
                </a:moveTo>
                <a:lnTo>
                  <a:pt x="2654" y="2570"/>
                </a:lnTo>
                <a:lnTo>
                  <a:pt x="2654" y="2579"/>
                </a:lnTo>
                <a:lnTo>
                  <a:pt x="2643" y="2579"/>
                </a:lnTo>
                <a:lnTo>
                  <a:pt x="2643" y="2570"/>
                </a:lnTo>
                <a:close/>
                <a:moveTo>
                  <a:pt x="2665" y="2570"/>
                </a:moveTo>
                <a:lnTo>
                  <a:pt x="2676" y="2570"/>
                </a:lnTo>
                <a:lnTo>
                  <a:pt x="2676" y="2579"/>
                </a:lnTo>
                <a:lnTo>
                  <a:pt x="2665" y="2579"/>
                </a:lnTo>
                <a:lnTo>
                  <a:pt x="2665" y="2570"/>
                </a:lnTo>
                <a:close/>
                <a:moveTo>
                  <a:pt x="2687" y="2570"/>
                </a:moveTo>
                <a:lnTo>
                  <a:pt x="2698" y="2570"/>
                </a:lnTo>
                <a:lnTo>
                  <a:pt x="2698" y="2579"/>
                </a:lnTo>
                <a:lnTo>
                  <a:pt x="2687" y="2579"/>
                </a:lnTo>
                <a:lnTo>
                  <a:pt x="2687" y="2570"/>
                </a:lnTo>
                <a:close/>
                <a:moveTo>
                  <a:pt x="2709" y="2570"/>
                </a:moveTo>
                <a:lnTo>
                  <a:pt x="2720" y="2570"/>
                </a:lnTo>
                <a:lnTo>
                  <a:pt x="2720" y="2579"/>
                </a:lnTo>
                <a:lnTo>
                  <a:pt x="2709" y="2579"/>
                </a:lnTo>
                <a:lnTo>
                  <a:pt x="2709" y="2570"/>
                </a:lnTo>
                <a:close/>
                <a:moveTo>
                  <a:pt x="2731" y="2570"/>
                </a:moveTo>
                <a:lnTo>
                  <a:pt x="2742" y="2570"/>
                </a:lnTo>
                <a:lnTo>
                  <a:pt x="2742" y="2579"/>
                </a:lnTo>
                <a:lnTo>
                  <a:pt x="2731" y="2579"/>
                </a:lnTo>
                <a:lnTo>
                  <a:pt x="2731" y="2570"/>
                </a:lnTo>
                <a:close/>
                <a:moveTo>
                  <a:pt x="2753" y="2570"/>
                </a:moveTo>
                <a:lnTo>
                  <a:pt x="2764" y="2570"/>
                </a:lnTo>
                <a:lnTo>
                  <a:pt x="2764" y="2579"/>
                </a:lnTo>
                <a:lnTo>
                  <a:pt x="2753" y="2579"/>
                </a:lnTo>
                <a:lnTo>
                  <a:pt x="2753" y="2570"/>
                </a:lnTo>
                <a:close/>
                <a:moveTo>
                  <a:pt x="2775" y="2570"/>
                </a:moveTo>
                <a:lnTo>
                  <a:pt x="2785" y="2570"/>
                </a:lnTo>
                <a:lnTo>
                  <a:pt x="2785" y="2579"/>
                </a:lnTo>
                <a:lnTo>
                  <a:pt x="2775" y="2579"/>
                </a:lnTo>
                <a:lnTo>
                  <a:pt x="2775" y="2570"/>
                </a:lnTo>
                <a:close/>
                <a:moveTo>
                  <a:pt x="2797" y="2570"/>
                </a:moveTo>
                <a:lnTo>
                  <a:pt x="2808" y="2570"/>
                </a:lnTo>
                <a:lnTo>
                  <a:pt x="2808" y="2579"/>
                </a:lnTo>
                <a:lnTo>
                  <a:pt x="2797" y="2579"/>
                </a:lnTo>
                <a:lnTo>
                  <a:pt x="2797" y="2570"/>
                </a:lnTo>
                <a:close/>
                <a:moveTo>
                  <a:pt x="2818" y="2570"/>
                </a:moveTo>
                <a:lnTo>
                  <a:pt x="2829" y="2570"/>
                </a:lnTo>
                <a:lnTo>
                  <a:pt x="2829" y="2579"/>
                </a:lnTo>
                <a:lnTo>
                  <a:pt x="2818" y="2579"/>
                </a:lnTo>
                <a:lnTo>
                  <a:pt x="2818" y="2570"/>
                </a:lnTo>
                <a:close/>
                <a:moveTo>
                  <a:pt x="2840" y="2570"/>
                </a:moveTo>
                <a:lnTo>
                  <a:pt x="2851" y="2570"/>
                </a:lnTo>
                <a:lnTo>
                  <a:pt x="2851" y="2579"/>
                </a:lnTo>
                <a:lnTo>
                  <a:pt x="2840" y="2579"/>
                </a:lnTo>
                <a:lnTo>
                  <a:pt x="2840" y="2570"/>
                </a:lnTo>
                <a:close/>
                <a:moveTo>
                  <a:pt x="2862" y="2570"/>
                </a:moveTo>
                <a:lnTo>
                  <a:pt x="2873" y="2570"/>
                </a:lnTo>
                <a:lnTo>
                  <a:pt x="2873" y="2579"/>
                </a:lnTo>
                <a:lnTo>
                  <a:pt x="2862" y="2579"/>
                </a:lnTo>
                <a:lnTo>
                  <a:pt x="2862" y="2570"/>
                </a:lnTo>
                <a:close/>
                <a:moveTo>
                  <a:pt x="2884" y="2570"/>
                </a:moveTo>
                <a:lnTo>
                  <a:pt x="2895" y="2570"/>
                </a:lnTo>
                <a:lnTo>
                  <a:pt x="2895" y="2579"/>
                </a:lnTo>
                <a:lnTo>
                  <a:pt x="2884" y="2579"/>
                </a:lnTo>
                <a:lnTo>
                  <a:pt x="2884" y="2570"/>
                </a:lnTo>
                <a:close/>
                <a:moveTo>
                  <a:pt x="2906" y="2570"/>
                </a:moveTo>
                <a:lnTo>
                  <a:pt x="2917" y="2570"/>
                </a:lnTo>
                <a:lnTo>
                  <a:pt x="2917" y="2579"/>
                </a:lnTo>
                <a:lnTo>
                  <a:pt x="2906" y="2579"/>
                </a:lnTo>
                <a:lnTo>
                  <a:pt x="2906" y="2570"/>
                </a:lnTo>
                <a:close/>
                <a:moveTo>
                  <a:pt x="2928" y="2570"/>
                </a:moveTo>
                <a:lnTo>
                  <a:pt x="2939" y="2570"/>
                </a:lnTo>
                <a:lnTo>
                  <a:pt x="2939" y="2579"/>
                </a:lnTo>
                <a:lnTo>
                  <a:pt x="2928" y="2579"/>
                </a:lnTo>
                <a:lnTo>
                  <a:pt x="2928" y="2570"/>
                </a:lnTo>
                <a:close/>
                <a:moveTo>
                  <a:pt x="2950" y="2570"/>
                </a:moveTo>
                <a:lnTo>
                  <a:pt x="2961" y="2570"/>
                </a:lnTo>
                <a:lnTo>
                  <a:pt x="2961" y="2579"/>
                </a:lnTo>
                <a:lnTo>
                  <a:pt x="2950" y="2579"/>
                </a:lnTo>
                <a:lnTo>
                  <a:pt x="2950" y="2570"/>
                </a:lnTo>
                <a:close/>
                <a:moveTo>
                  <a:pt x="2972" y="2570"/>
                </a:moveTo>
                <a:lnTo>
                  <a:pt x="2983" y="2570"/>
                </a:lnTo>
                <a:lnTo>
                  <a:pt x="2983" y="2579"/>
                </a:lnTo>
                <a:lnTo>
                  <a:pt x="2972" y="2579"/>
                </a:lnTo>
                <a:lnTo>
                  <a:pt x="2972" y="2570"/>
                </a:lnTo>
                <a:close/>
                <a:moveTo>
                  <a:pt x="2994" y="2570"/>
                </a:moveTo>
                <a:lnTo>
                  <a:pt x="3005" y="2570"/>
                </a:lnTo>
                <a:lnTo>
                  <a:pt x="3005" y="2579"/>
                </a:lnTo>
                <a:lnTo>
                  <a:pt x="2994" y="2579"/>
                </a:lnTo>
                <a:lnTo>
                  <a:pt x="2994" y="2570"/>
                </a:lnTo>
                <a:close/>
                <a:moveTo>
                  <a:pt x="3016" y="2570"/>
                </a:moveTo>
                <a:lnTo>
                  <a:pt x="3027" y="2570"/>
                </a:lnTo>
                <a:lnTo>
                  <a:pt x="3027" y="2579"/>
                </a:lnTo>
                <a:lnTo>
                  <a:pt x="3016" y="2579"/>
                </a:lnTo>
                <a:lnTo>
                  <a:pt x="3016" y="2570"/>
                </a:lnTo>
                <a:close/>
                <a:moveTo>
                  <a:pt x="3038" y="2570"/>
                </a:moveTo>
                <a:lnTo>
                  <a:pt x="3048" y="2570"/>
                </a:lnTo>
                <a:lnTo>
                  <a:pt x="3048" y="2579"/>
                </a:lnTo>
                <a:lnTo>
                  <a:pt x="3038" y="2579"/>
                </a:lnTo>
                <a:lnTo>
                  <a:pt x="3038" y="2570"/>
                </a:lnTo>
                <a:close/>
                <a:moveTo>
                  <a:pt x="3060" y="2570"/>
                </a:moveTo>
                <a:lnTo>
                  <a:pt x="3071" y="2570"/>
                </a:lnTo>
                <a:lnTo>
                  <a:pt x="3071" y="2579"/>
                </a:lnTo>
                <a:lnTo>
                  <a:pt x="3060" y="2579"/>
                </a:lnTo>
                <a:lnTo>
                  <a:pt x="3060" y="2570"/>
                </a:lnTo>
                <a:close/>
                <a:moveTo>
                  <a:pt x="3081" y="2570"/>
                </a:moveTo>
                <a:lnTo>
                  <a:pt x="3092" y="2570"/>
                </a:lnTo>
                <a:lnTo>
                  <a:pt x="3092" y="2579"/>
                </a:lnTo>
                <a:lnTo>
                  <a:pt x="3081" y="2579"/>
                </a:lnTo>
                <a:lnTo>
                  <a:pt x="3081" y="2570"/>
                </a:lnTo>
                <a:close/>
                <a:moveTo>
                  <a:pt x="3103" y="2570"/>
                </a:moveTo>
                <a:lnTo>
                  <a:pt x="3114" y="2570"/>
                </a:lnTo>
                <a:lnTo>
                  <a:pt x="3114" y="2579"/>
                </a:lnTo>
                <a:lnTo>
                  <a:pt x="3103" y="2579"/>
                </a:lnTo>
                <a:lnTo>
                  <a:pt x="3103" y="2570"/>
                </a:lnTo>
                <a:close/>
                <a:moveTo>
                  <a:pt x="3125" y="2570"/>
                </a:moveTo>
                <a:lnTo>
                  <a:pt x="3136" y="2570"/>
                </a:lnTo>
                <a:lnTo>
                  <a:pt x="3136" y="2579"/>
                </a:lnTo>
                <a:lnTo>
                  <a:pt x="3125" y="2579"/>
                </a:lnTo>
                <a:lnTo>
                  <a:pt x="3125" y="2570"/>
                </a:lnTo>
                <a:close/>
                <a:moveTo>
                  <a:pt x="3147" y="2570"/>
                </a:moveTo>
                <a:lnTo>
                  <a:pt x="3158" y="2570"/>
                </a:lnTo>
                <a:lnTo>
                  <a:pt x="3158" y="2579"/>
                </a:lnTo>
                <a:lnTo>
                  <a:pt x="3147" y="2579"/>
                </a:lnTo>
                <a:lnTo>
                  <a:pt x="3147" y="2570"/>
                </a:lnTo>
                <a:close/>
                <a:moveTo>
                  <a:pt x="3169" y="2570"/>
                </a:moveTo>
                <a:lnTo>
                  <a:pt x="3180" y="2570"/>
                </a:lnTo>
                <a:lnTo>
                  <a:pt x="3180" y="2579"/>
                </a:lnTo>
                <a:lnTo>
                  <a:pt x="3169" y="2579"/>
                </a:lnTo>
                <a:lnTo>
                  <a:pt x="3169" y="2570"/>
                </a:lnTo>
                <a:close/>
                <a:moveTo>
                  <a:pt x="3191" y="2570"/>
                </a:moveTo>
                <a:lnTo>
                  <a:pt x="3202" y="2570"/>
                </a:lnTo>
                <a:lnTo>
                  <a:pt x="3202" y="2579"/>
                </a:lnTo>
                <a:lnTo>
                  <a:pt x="3191" y="2579"/>
                </a:lnTo>
                <a:lnTo>
                  <a:pt x="3191" y="2570"/>
                </a:lnTo>
                <a:close/>
                <a:moveTo>
                  <a:pt x="3213" y="2570"/>
                </a:moveTo>
                <a:lnTo>
                  <a:pt x="3224" y="2570"/>
                </a:lnTo>
                <a:lnTo>
                  <a:pt x="3224" y="2579"/>
                </a:lnTo>
                <a:lnTo>
                  <a:pt x="3213" y="2579"/>
                </a:lnTo>
                <a:lnTo>
                  <a:pt x="3213" y="2570"/>
                </a:lnTo>
                <a:close/>
                <a:moveTo>
                  <a:pt x="3235" y="2570"/>
                </a:moveTo>
                <a:lnTo>
                  <a:pt x="3246" y="2570"/>
                </a:lnTo>
                <a:lnTo>
                  <a:pt x="3246" y="2579"/>
                </a:lnTo>
                <a:lnTo>
                  <a:pt x="3235" y="2579"/>
                </a:lnTo>
                <a:lnTo>
                  <a:pt x="3235" y="2570"/>
                </a:lnTo>
                <a:close/>
                <a:moveTo>
                  <a:pt x="3257" y="2570"/>
                </a:moveTo>
                <a:lnTo>
                  <a:pt x="3268" y="2570"/>
                </a:lnTo>
                <a:lnTo>
                  <a:pt x="3268" y="2579"/>
                </a:lnTo>
                <a:lnTo>
                  <a:pt x="3257" y="2579"/>
                </a:lnTo>
                <a:lnTo>
                  <a:pt x="3257" y="2570"/>
                </a:lnTo>
                <a:close/>
                <a:moveTo>
                  <a:pt x="3279" y="2570"/>
                </a:moveTo>
                <a:lnTo>
                  <a:pt x="3290" y="2570"/>
                </a:lnTo>
                <a:lnTo>
                  <a:pt x="3290" y="2579"/>
                </a:lnTo>
                <a:lnTo>
                  <a:pt x="3279" y="2579"/>
                </a:lnTo>
                <a:lnTo>
                  <a:pt x="3279" y="2570"/>
                </a:lnTo>
                <a:close/>
                <a:moveTo>
                  <a:pt x="3301" y="2570"/>
                </a:moveTo>
                <a:lnTo>
                  <a:pt x="3311" y="2570"/>
                </a:lnTo>
                <a:lnTo>
                  <a:pt x="3311" y="2579"/>
                </a:lnTo>
                <a:lnTo>
                  <a:pt x="3301" y="2579"/>
                </a:lnTo>
                <a:lnTo>
                  <a:pt x="3301" y="2570"/>
                </a:lnTo>
                <a:close/>
                <a:moveTo>
                  <a:pt x="3323" y="2570"/>
                </a:moveTo>
                <a:lnTo>
                  <a:pt x="3334" y="2570"/>
                </a:lnTo>
                <a:lnTo>
                  <a:pt x="3334" y="2579"/>
                </a:lnTo>
                <a:lnTo>
                  <a:pt x="3323" y="2579"/>
                </a:lnTo>
                <a:lnTo>
                  <a:pt x="3323" y="2570"/>
                </a:lnTo>
                <a:close/>
                <a:moveTo>
                  <a:pt x="3344" y="2570"/>
                </a:moveTo>
                <a:lnTo>
                  <a:pt x="3355" y="2570"/>
                </a:lnTo>
                <a:lnTo>
                  <a:pt x="3355" y="2579"/>
                </a:lnTo>
                <a:lnTo>
                  <a:pt x="3344" y="2579"/>
                </a:lnTo>
                <a:lnTo>
                  <a:pt x="3344" y="2570"/>
                </a:lnTo>
                <a:close/>
                <a:moveTo>
                  <a:pt x="3366" y="2570"/>
                </a:moveTo>
                <a:lnTo>
                  <a:pt x="3377" y="2570"/>
                </a:lnTo>
                <a:lnTo>
                  <a:pt x="3377" y="2579"/>
                </a:lnTo>
                <a:lnTo>
                  <a:pt x="3366" y="2579"/>
                </a:lnTo>
                <a:lnTo>
                  <a:pt x="3366" y="2570"/>
                </a:lnTo>
                <a:close/>
                <a:moveTo>
                  <a:pt x="3388" y="2570"/>
                </a:moveTo>
                <a:lnTo>
                  <a:pt x="3399" y="2570"/>
                </a:lnTo>
                <a:lnTo>
                  <a:pt x="3399" y="2579"/>
                </a:lnTo>
                <a:lnTo>
                  <a:pt x="3388" y="2579"/>
                </a:lnTo>
                <a:lnTo>
                  <a:pt x="3388" y="2570"/>
                </a:lnTo>
                <a:close/>
                <a:moveTo>
                  <a:pt x="3410" y="2570"/>
                </a:moveTo>
                <a:lnTo>
                  <a:pt x="3421" y="2570"/>
                </a:lnTo>
                <a:lnTo>
                  <a:pt x="3421" y="2579"/>
                </a:lnTo>
                <a:lnTo>
                  <a:pt x="3410" y="2579"/>
                </a:lnTo>
                <a:lnTo>
                  <a:pt x="3410" y="2570"/>
                </a:lnTo>
                <a:close/>
                <a:moveTo>
                  <a:pt x="3432" y="2570"/>
                </a:moveTo>
                <a:lnTo>
                  <a:pt x="3443" y="2570"/>
                </a:lnTo>
                <a:lnTo>
                  <a:pt x="3443" y="2579"/>
                </a:lnTo>
                <a:lnTo>
                  <a:pt x="3432" y="2579"/>
                </a:lnTo>
                <a:lnTo>
                  <a:pt x="3432" y="2570"/>
                </a:lnTo>
                <a:close/>
                <a:moveTo>
                  <a:pt x="3454" y="2570"/>
                </a:moveTo>
                <a:lnTo>
                  <a:pt x="3465" y="2570"/>
                </a:lnTo>
                <a:lnTo>
                  <a:pt x="3465" y="2579"/>
                </a:lnTo>
                <a:lnTo>
                  <a:pt x="3454" y="2579"/>
                </a:lnTo>
                <a:lnTo>
                  <a:pt x="3454" y="2570"/>
                </a:lnTo>
                <a:close/>
                <a:moveTo>
                  <a:pt x="3476" y="2570"/>
                </a:moveTo>
                <a:lnTo>
                  <a:pt x="3487" y="2570"/>
                </a:lnTo>
                <a:lnTo>
                  <a:pt x="3487" y="2579"/>
                </a:lnTo>
                <a:lnTo>
                  <a:pt x="3476" y="2579"/>
                </a:lnTo>
                <a:lnTo>
                  <a:pt x="3476" y="2570"/>
                </a:lnTo>
                <a:close/>
                <a:moveTo>
                  <a:pt x="3498" y="2570"/>
                </a:moveTo>
                <a:lnTo>
                  <a:pt x="3509" y="2570"/>
                </a:lnTo>
                <a:lnTo>
                  <a:pt x="3509" y="2579"/>
                </a:lnTo>
                <a:lnTo>
                  <a:pt x="3498" y="2579"/>
                </a:lnTo>
                <a:lnTo>
                  <a:pt x="3498" y="2570"/>
                </a:lnTo>
                <a:close/>
                <a:moveTo>
                  <a:pt x="3520" y="2570"/>
                </a:moveTo>
                <a:lnTo>
                  <a:pt x="3531" y="2570"/>
                </a:lnTo>
                <a:lnTo>
                  <a:pt x="3531" y="2579"/>
                </a:lnTo>
                <a:lnTo>
                  <a:pt x="3520" y="2579"/>
                </a:lnTo>
                <a:lnTo>
                  <a:pt x="3520" y="2570"/>
                </a:lnTo>
                <a:close/>
                <a:moveTo>
                  <a:pt x="3542" y="2570"/>
                </a:moveTo>
                <a:lnTo>
                  <a:pt x="3553" y="2570"/>
                </a:lnTo>
                <a:lnTo>
                  <a:pt x="3553" y="2579"/>
                </a:lnTo>
                <a:lnTo>
                  <a:pt x="3542" y="2579"/>
                </a:lnTo>
                <a:lnTo>
                  <a:pt x="3542" y="2570"/>
                </a:lnTo>
                <a:close/>
                <a:moveTo>
                  <a:pt x="3564" y="2570"/>
                </a:moveTo>
                <a:lnTo>
                  <a:pt x="3574" y="2570"/>
                </a:lnTo>
                <a:lnTo>
                  <a:pt x="3574" y="2579"/>
                </a:lnTo>
                <a:lnTo>
                  <a:pt x="3564" y="2579"/>
                </a:lnTo>
                <a:lnTo>
                  <a:pt x="3564" y="2570"/>
                </a:lnTo>
                <a:close/>
                <a:moveTo>
                  <a:pt x="3586" y="2570"/>
                </a:moveTo>
                <a:lnTo>
                  <a:pt x="3597" y="2570"/>
                </a:lnTo>
                <a:lnTo>
                  <a:pt x="3597" y="2579"/>
                </a:lnTo>
                <a:lnTo>
                  <a:pt x="3586" y="2579"/>
                </a:lnTo>
                <a:lnTo>
                  <a:pt x="3586" y="2570"/>
                </a:lnTo>
                <a:close/>
                <a:moveTo>
                  <a:pt x="3607" y="2570"/>
                </a:moveTo>
                <a:lnTo>
                  <a:pt x="3618" y="2570"/>
                </a:lnTo>
                <a:lnTo>
                  <a:pt x="3618" y="2579"/>
                </a:lnTo>
                <a:lnTo>
                  <a:pt x="3607" y="2579"/>
                </a:lnTo>
                <a:lnTo>
                  <a:pt x="3607" y="2570"/>
                </a:lnTo>
                <a:close/>
                <a:moveTo>
                  <a:pt x="3629" y="2570"/>
                </a:moveTo>
                <a:lnTo>
                  <a:pt x="3640" y="2570"/>
                </a:lnTo>
                <a:lnTo>
                  <a:pt x="3640" y="2579"/>
                </a:lnTo>
                <a:lnTo>
                  <a:pt x="3629" y="2579"/>
                </a:lnTo>
                <a:lnTo>
                  <a:pt x="3629" y="2570"/>
                </a:lnTo>
                <a:close/>
                <a:moveTo>
                  <a:pt x="3651" y="2570"/>
                </a:moveTo>
                <a:lnTo>
                  <a:pt x="3662" y="2570"/>
                </a:lnTo>
                <a:lnTo>
                  <a:pt x="3662" y="2579"/>
                </a:lnTo>
                <a:lnTo>
                  <a:pt x="3651" y="2579"/>
                </a:lnTo>
                <a:lnTo>
                  <a:pt x="3651" y="2570"/>
                </a:lnTo>
                <a:close/>
                <a:moveTo>
                  <a:pt x="3673" y="2570"/>
                </a:moveTo>
                <a:lnTo>
                  <a:pt x="3684" y="2570"/>
                </a:lnTo>
                <a:lnTo>
                  <a:pt x="3684" y="2579"/>
                </a:lnTo>
                <a:lnTo>
                  <a:pt x="3673" y="2579"/>
                </a:lnTo>
                <a:lnTo>
                  <a:pt x="3673" y="2570"/>
                </a:lnTo>
                <a:close/>
                <a:moveTo>
                  <a:pt x="3695" y="2570"/>
                </a:moveTo>
                <a:lnTo>
                  <a:pt x="3706" y="2570"/>
                </a:lnTo>
                <a:lnTo>
                  <a:pt x="3706" y="2579"/>
                </a:lnTo>
                <a:lnTo>
                  <a:pt x="3695" y="2579"/>
                </a:lnTo>
                <a:lnTo>
                  <a:pt x="3695" y="2570"/>
                </a:lnTo>
                <a:close/>
                <a:moveTo>
                  <a:pt x="3717" y="2570"/>
                </a:moveTo>
                <a:lnTo>
                  <a:pt x="3728" y="2570"/>
                </a:lnTo>
                <a:lnTo>
                  <a:pt x="3728" y="2579"/>
                </a:lnTo>
                <a:lnTo>
                  <a:pt x="3717" y="2579"/>
                </a:lnTo>
                <a:lnTo>
                  <a:pt x="3717" y="2570"/>
                </a:lnTo>
                <a:close/>
                <a:moveTo>
                  <a:pt x="3739" y="2570"/>
                </a:moveTo>
                <a:lnTo>
                  <a:pt x="3750" y="2570"/>
                </a:lnTo>
                <a:lnTo>
                  <a:pt x="3750" y="2579"/>
                </a:lnTo>
                <a:lnTo>
                  <a:pt x="3739" y="2579"/>
                </a:lnTo>
                <a:lnTo>
                  <a:pt x="3739" y="2570"/>
                </a:lnTo>
                <a:close/>
                <a:moveTo>
                  <a:pt x="3761" y="2570"/>
                </a:moveTo>
                <a:lnTo>
                  <a:pt x="3772" y="2570"/>
                </a:lnTo>
                <a:lnTo>
                  <a:pt x="3772" y="2579"/>
                </a:lnTo>
                <a:lnTo>
                  <a:pt x="3761" y="2579"/>
                </a:lnTo>
                <a:lnTo>
                  <a:pt x="3761" y="2570"/>
                </a:lnTo>
                <a:close/>
                <a:moveTo>
                  <a:pt x="3783" y="2570"/>
                </a:moveTo>
                <a:lnTo>
                  <a:pt x="3794" y="2570"/>
                </a:lnTo>
                <a:lnTo>
                  <a:pt x="3794" y="2579"/>
                </a:lnTo>
                <a:lnTo>
                  <a:pt x="3783" y="2579"/>
                </a:lnTo>
                <a:lnTo>
                  <a:pt x="3783" y="2570"/>
                </a:lnTo>
                <a:close/>
                <a:moveTo>
                  <a:pt x="3805" y="2570"/>
                </a:moveTo>
                <a:lnTo>
                  <a:pt x="3816" y="2570"/>
                </a:lnTo>
                <a:lnTo>
                  <a:pt x="3816" y="2579"/>
                </a:lnTo>
                <a:lnTo>
                  <a:pt x="3805" y="2579"/>
                </a:lnTo>
                <a:lnTo>
                  <a:pt x="3805" y="2570"/>
                </a:lnTo>
                <a:close/>
                <a:moveTo>
                  <a:pt x="3827" y="2570"/>
                </a:moveTo>
                <a:lnTo>
                  <a:pt x="3833" y="2570"/>
                </a:lnTo>
                <a:lnTo>
                  <a:pt x="3837" y="2570"/>
                </a:lnTo>
                <a:lnTo>
                  <a:pt x="3838" y="2579"/>
                </a:lnTo>
                <a:lnTo>
                  <a:pt x="3833" y="2579"/>
                </a:lnTo>
                <a:lnTo>
                  <a:pt x="3827" y="2579"/>
                </a:lnTo>
                <a:lnTo>
                  <a:pt x="3827" y="2570"/>
                </a:lnTo>
                <a:close/>
                <a:moveTo>
                  <a:pt x="3848" y="2569"/>
                </a:moveTo>
                <a:lnTo>
                  <a:pt x="3852" y="2568"/>
                </a:lnTo>
                <a:lnTo>
                  <a:pt x="3858" y="2567"/>
                </a:lnTo>
                <a:lnTo>
                  <a:pt x="3861" y="2576"/>
                </a:lnTo>
                <a:lnTo>
                  <a:pt x="3854" y="2577"/>
                </a:lnTo>
                <a:lnTo>
                  <a:pt x="3849" y="2578"/>
                </a:lnTo>
                <a:lnTo>
                  <a:pt x="3848" y="2569"/>
                </a:lnTo>
                <a:close/>
                <a:moveTo>
                  <a:pt x="3868" y="2564"/>
                </a:moveTo>
                <a:lnTo>
                  <a:pt x="3870" y="2564"/>
                </a:lnTo>
                <a:lnTo>
                  <a:pt x="3877" y="2561"/>
                </a:lnTo>
                <a:lnTo>
                  <a:pt x="3882" y="2569"/>
                </a:lnTo>
                <a:lnTo>
                  <a:pt x="3873" y="2572"/>
                </a:lnTo>
                <a:lnTo>
                  <a:pt x="3871" y="2573"/>
                </a:lnTo>
                <a:lnTo>
                  <a:pt x="3868" y="2564"/>
                </a:lnTo>
                <a:close/>
                <a:moveTo>
                  <a:pt x="3886" y="2557"/>
                </a:moveTo>
                <a:lnTo>
                  <a:pt x="3892" y="2552"/>
                </a:lnTo>
                <a:lnTo>
                  <a:pt x="3894" y="2551"/>
                </a:lnTo>
                <a:lnTo>
                  <a:pt x="3901" y="2558"/>
                </a:lnTo>
                <a:lnTo>
                  <a:pt x="3899" y="2560"/>
                </a:lnTo>
                <a:lnTo>
                  <a:pt x="3892" y="2564"/>
                </a:lnTo>
                <a:lnTo>
                  <a:pt x="3886" y="2557"/>
                </a:lnTo>
                <a:close/>
                <a:moveTo>
                  <a:pt x="3901" y="2545"/>
                </a:moveTo>
                <a:lnTo>
                  <a:pt x="3905" y="2542"/>
                </a:lnTo>
                <a:lnTo>
                  <a:pt x="3908" y="2539"/>
                </a:lnTo>
                <a:lnTo>
                  <a:pt x="3917" y="2544"/>
                </a:lnTo>
                <a:lnTo>
                  <a:pt x="3913" y="2548"/>
                </a:lnTo>
                <a:lnTo>
                  <a:pt x="3909" y="2551"/>
                </a:lnTo>
                <a:lnTo>
                  <a:pt x="3901" y="2545"/>
                </a:lnTo>
                <a:close/>
                <a:moveTo>
                  <a:pt x="3914" y="2532"/>
                </a:moveTo>
                <a:lnTo>
                  <a:pt x="3915" y="2530"/>
                </a:lnTo>
                <a:lnTo>
                  <a:pt x="3918" y="2524"/>
                </a:lnTo>
                <a:lnTo>
                  <a:pt x="3928" y="2528"/>
                </a:lnTo>
                <a:lnTo>
                  <a:pt x="3925" y="2535"/>
                </a:lnTo>
                <a:lnTo>
                  <a:pt x="3923" y="2536"/>
                </a:lnTo>
                <a:lnTo>
                  <a:pt x="3914" y="2532"/>
                </a:lnTo>
                <a:close/>
                <a:moveTo>
                  <a:pt x="3922" y="2516"/>
                </a:moveTo>
                <a:lnTo>
                  <a:pt x="3924" y="2509"/>
                </a:lnTo>
                <a:lnTo>
                  <a:pt x="3925" y="2508"/>
                </a:lnTo>
                <a:lnTo>
                  <a:pt x="3935" y="2509"/>
                </a:lnTo>
                <a:lnTo>
                  <a:pt x="3935" y="2511"/>
                </a:lnTo>
                <a:lnTo>
                  <a:pt x="3932" y="2519"/>
                </a:lnTo>
                <a:lnTo>
                  <a:pt x="3922" y="2516"/>
                </a:lnTo>
                <a:close/>
                <a:moveTo>
                  <a:pt x="3926" y="2500"/>
                </a:moveTo>
                <a:lnTo>
                  <a:pt x="3926" y="2493"/>
                </a:lnTo>
                <a:lnTo>
                  <a:pt x="3926" y="2491"/>
                </a:lnTo>
                <a:lnTo>
                  <a:pt x="3937" y="2491"/>
                </a:lnTo>
                <a:lnTo>
                  <a:pt x="3937" y="2494"/>
                </a:lnTo>
                <a:lnTo>
                  <a:pt x="3937" y="2500"/>
                </a:lnTo>
                <a:lnTo>
                  <a:pt x="3926" y="2500"/>
                </a:lnTo>
                <a:close/>
                <a:moveTo>
                  <a:pt x="3926" y="2482"/>
                </a:moveTo>
                <a:lnTo>
                  <a:pt x="3926" y="2473"/>
                </a:lnTo>
                <a:lnTo>
                  <a:pt x="3937" y="2473"/>
                </a:lnTo>
                <a:lnTo>
                  <a:pt x="3937" y="2482"/>
                </a:lnTo>
                <a:lnTo>
                  <a:pt x="3926" y="2482"/>
                </a:lnTo>
                <a:close/>
                <a:moveTo>
                  <a:pt x="3926" y="2464"/>
                </a:moveTo>
                <a:lnTo>
                  <a:pt x="3926" y="2455"/>
                </a:lnTo>
                <a:lnTo>
                  <a:pt x="3937" y="2455"/>
                </a:lnTo>
                <a:lnTo>
                  <a:pt x="3937" y="2464"/>
                </a:lnTo>
                <a:lnTo>
                  <a:pt x="3926" y="2464"/>
                </a:lnTo>
                <a:close/>
                <a:moveTo>
                  <a:pt x="3926" y="2446"/>
                </a:moveTo>
                <a:lnTo>
                  <a:pt x="3926" y="2437"/>
                </a:lnTo>
                <a:lnTo>
                  <a:pt x="3937" y="2437"/>
                </a:lnTo>
                <a:lnTo>
                  <a:pt x="3937" y="2446"/>
                </a:lnTo>
                <a:lnTo>
                  <a:pt x="3926" y="2446"/>
                </a:lnTo>
                <a:close/>
                <a:moveTo>
                  <a:pt x="3926" y="2428"/>
                </a:moveTo>
                <a:lnTo>
                  <a:pt x="3926" y="2419"/>
                </a:lnTo>
                <a:lnTo>
                  <a:pt x="3937" y="2419"/>
                </a:lnTo>
                <a:lnTo>
                  <a:pt x="3937" y="2428"/>
                </a:lnTo>
                <a:lnTo>
                  <a:pt x="3926" y="2428"/>
                </a:lnTo>
                <a:close/>
                <a:moveTo>
                  <a:pt x="3926" y="2410"/>
                </a:moveTo>
                <a:lnTo>
                  <a:pt x="3926" y="2401"/>
                </a:lnTo>
                <a:lnTo>
                  <a:pt x="3937" y="2401"/>
                </a:lnTo>
                <a:lnTo>
                  <a:pt x="3937" y="2410"/>
                </a:lnTo>
                <a:lnTo>
                  <a:pt x="3926" y="2410"/>
                </a:lnTo>
                <a:close/>
                <a:moveTo>
                  <a:pt x="3926" y="2392"/>
                </a:moveTo>
                <a:lnTo>
                  <a:pt x="3926" y="2383"/>
                </a:lnTo>
                <a:lnTo>
                  <a:pt x="3937" y="2383"/>
                </a:lnTo>
                <a:lnTo>
                  <a:pt x="3937" y="2392"/>
                </a:lnTo>
                <a:lnTo>
                  <a:pt x="3926" y="2392"/>
                </a:lnTo>
                <a:close/>
                <a:moveTo>
                  <a:pt x="3926" y="2374"/>
                </a:moveTo>
                <a:lnTo>
                  <a:pt x="3926" y="2365"/>
                </a:lnTo>
                <a:lnTo>
                  <a:pt x="3937" y="2365"/>
                </a:lnTo>
                <a:lnTo>
                  <a:pt x="3937" y="2374"/>
                </a:lnTo>
                <a:lnTo>
                  <a:pt x="3926" y="2374"/>
                </a:lnTo>
                <a:close/>
                <a:moveTo>
                  <a:pt x="3926" y="2356"/>
                </a:moveTo>
                <a:lnTo>
                  <a:pt x="3926" y="2347"/>
                </a:lnTo>
                <a:lnTo>
                  <a:pt x="3937" y="2347"/>
                </a:lnTo>
                <a:lnTo>
                  <a:pt x="3937" y="2356"/>
                </a:lnTo>
                <a:lnTo>
                  <a:pt x="3926" y="2356"/>
                </a:lnTo>
                <a:close/>
                <a:moveTo>
                  <a:pt x="3926" y="2338"/>
                </a:moveTo>
                <a:lnTo>
                  <a:pt x="3926" y="2329"/>
                </a:lnTo>
                <a:lnTo>
                  <a:pt x="3937" y="2329"/>
                </a:lnTo>
                <a:lnTo>
                  <a:pt x="3937" y="2338"/>
                </a:lnTo>
                <a:lnTo>
                  <a:pt x="3926" y="2338"/>
                </a:lnTo>
                <a:close/>
                <a:moveTo>
                  <a:pt x="3926" y="2320"/>
                </a:moveTo>
                <a:lnTo>
                  <a:pt x="3926" y="2311"/>
                </a:lnTo>
                <a:lnTo>
                  <a:pt x="3937" y="2311"/>
                </a:lnTo>
                <a:lnTo>
                  <a:pt x="3937" y="2320"/>
                </a:lnTo>
                <a:lnTo>
                  <a:pt x="3926" y="2320"/>
                </a:lnTo>
                <a:close/>
                <a:moveTo>
                  <a:pt x="3926" y="2302"/>
                </a:moveTo>
                <a:lnTo>
                  <a:pt x="3926" y="2293"/>
                </a:lnTo>
                <a:lnTo>
                  <a:pt x="3937" y="2293"/>
                </a:lnTo>
                <a:lnTo>
                  <a:pt x="3937" y="2302"/>
                </a:lnTo>
                <a:lnTo>
                  <a:pt x="3926" y="2302"/>
                </a:lnTo>
                <a:close/>
                <a:moveTo>
                  <a:pt x="3926" y="2284"/>
                </a:moveTo>
                <a:lnTo>
                  <a:pt x="3926" y="2275"/>
                </a:lnTo>
                <a:lnTo>
                  <a:pt x="3937" y="2275"/>
                </a:lnTo>
                <a:lnTo>
                  <a:pt x="3937" y="2284"/>
                </a:lnTo>
                <a:lnTo>
                  <a:pt x="3926" y="2284"/>
                </a:lnTo>
                <a:close/>
                <a:moveTo>
                  <a:pt x="3926" y="2266"/>
                </a:moveTo>
                <a:lnTo>
                  <a:pt x="3926" y="2257"/>
                </a:lnTo>
                <a:lnTo>
                  <a:pt x="3937" y="2257"/>
                </a:lnTo>
                <a:lnTo>
                  <a:pt x="3937" y="2266"/>
                </a:lnTo>
                <a:lnTo>
                  <a:pt x="3926" y="2266"/>
                </a:lnTo>
                <a:close/>
                <a:moveTo>
                  <a:pt x="3926" y="2248"/>
                </a:moveTo>
                <a:lnTo>
                  <a:pt x="3926" y="2239"/>
                </a:lnTo>
                <a:lnTo>
                  <a:pt x="3937" y="2239"/>
                </a:lnTo>
                <a:lnTo>
                  <a:pt x="3937" y="2248"/>
                </a:lnTo>
                <a:lnTo>
                  <a:pt x="3926" y="2248"/>
                </a:lnTo>
                <a:close/>
                <a:moveTo>
                  <a:pt x="3926" y="2230"/>
                </a:moveTo>
                <a:lnTo>
                  <a:pt x="3926" y="2221"/>
                </a:lnTo>
                <a:lnTo>
                  <a:pt x="3937" y="2221"/>
                </a:lnTo>
                <a:lnTo>
                  <a:pt x="3937" y="2230"/>
                </a:lnTo>
                <a:lnTo>
                  <a:pt x="3926" y="2230"/>
                </a:lnTo>
                <a:close/>
                <a:moveTo>
                  <a:pt x="3926" y="2212"/>
                </a:moveTo>
                <a:lnTo>
                  <a:pt x="3926" y="2203"/>
                </a:lnTo>
                <a:lnTo>
                  <a:pt x="3937" y="2203"/>
                </a:lnTo>
                <a:lnTo>
                  <a:pt x="3937" y="2212"/>
                </a:lnTo>
                <a:lnTo>
                  <a:pt x="3926" y="2212"/>
                </a:lnTo>
                <a:close/>
                <a:moveTo>
                  <a:pt x="3926" y="2194"/>
                </a:moveTo>
                <a:lnTo>
                  <a:pt x="3926" y="2185"/>
                </a:lnTo>
                <a:lnTo>
                  <a:pt x="3937" y="2185"/>
                </a:lnTo>
                <a:lnTo>
                  <a:pt x="3937" y="2194"/>
                </a:lnTo>
                <a:lnTo>
                  <a:pt x="3926" y="2194"/>
                </a:lnTo>
                <a:close/>
                <a:moveTo>
                  <a:pt x="3926" y="2176"/>
                </a:moveTo>
                <a:lnTo>
                  <a:pt x="3926" y="2167"/>
                </a:lnTo>
                <a:lnTo>
                  <a:pt x="3937" y="2167"/>
                </a:lnTo>
                <a:lnTo>
                  <a:pt x="3937" y="2176"/>
                </a:lnTo>
                <a:lnTo>
                  <a:pt x="3926" y="2176"/>
                </a:lnTo>
                <a:close/>
                <a:moveTo>
                  <a:pt x="3926" y="2158"/>
                </a:moveTo>
                <a:lnTo>
                  <a:pt x="3926" y="2149"/>
                </a:lnTo>
                <a:lnTo>
                  <a:pt x="3937" y="2149"/>
                </a:lnTo>
                <a:lnTo>
                  <a:pt x="3937" y="2158"/>
                </a:lnTo>
                <a:lnTo>
                  <a:pt x="3926" y="2158"/>
                </a:lnTo>
                <a:close/>
                <a:moveTo>
                  <a:pt x="3926" y="2140"/>
                </a:moveTo>
                <a:lnTo>
                  <a:pt x="3926" y="2131"/>
                </a:lnTo>
                <a:lnTo>
                  <a:pt x="3937" y="2131"/>
                </a:lnTo>
                <a:lnTo>
                  <a:pt x="3937" y="2140"/>
                </a:lnTo>
                <a:lnTo>
                  <a:pt x="3926" y="2140"/>
                </a:lnTo>
                <a:close/>
                <a:moveTo>
                  <a:pt x="3926" y="2122"/>
                </a:moveTo>
                <a:lnTo>
                  <a:pt x="3926" y="2113"/>
                </a:lnTo>
                <a:lnTo>
                  <a:pt x="3937" y="2113"/>
                </a:lnTo>
                <a:lnTo>
                  <a:pt x="3937" y="2122"/>
                </a:lnTo>
                <a:lnTo>
                  <a:pt x="3926" y="2122"/>
                </a:lnTo>
                <a:close/>
                <a:moveTo>
                  <a:pt x="3926" y="2104"/>
                </a:moveTo>
                <a:lnTo>
                  <a:pt x="3926" y="2095"/>
                </a:lnTo>
                <a:lnTo>
                  <a:pt x="3937" y="2095"/>
                </a:lnTo>
                <a:lnTo>
                  <a:pt x="3937" y="2104"/>
                </a:lnTo>
                <a:lnTo>
                  <a:pt x="3926" y="2104"/>
                </a:lnTo>
                <a:close/>
                <a:moveTo>
                  <a:pt x="3926" y="2086"/>
                </a:moveTo>
                <a:lnTo>
                  <a:pt x="3926" y="2077"/>
                </a:lnTo>
                <a:lnTo>
                  <a:pt x="3937" y="2077"/>
                </a:lnTo>
                <a:lnTo>
                  <a:pt x="3937" y="2086"/>
                </a:lnTo>
                <a:lnTo>
                  <a:pt x="3926" y="2086"/>
                </a:lnTo>
                <a:close/>
                <a:moveTo>
                  <a:pt x="3926" y="2068"/>
                </a:moveTo>
                <a:lnTo>
                  <a:pt x="3926" y="2059"/>
                </a:lnTo>
                <a:lnTo>
                  <a:pt x="3937" y="2059"/>
                </a:lnTo>
                <a:lnTo>
                  <a:pt x="3937" y="2068"/>
                </a:lnTo>
                <a:lnTo>
                  <a:pt x="3926" y="2068"/>
                </a:lnTo>
                <a:close/>
                <a:moveTo>
                  <a:pt x="3926" y="2050"/>
                </a:moveTo>
                <a:lnTo>
                  <a:pt x="3926" y="2041"/>
                </a:lnTo>
                <a:lnTo>
                  <a:pt x="3937" y="2041"/>
                </a:lnTo>
                <a:lnTo>
                  <a:pt x="3937" y="2050"/>
                </a:lnTo>
                <a:lnTo>
                  <a:pt x="3926" y="2050"/>
                </a:lnTo>
                <a:close/>
                <a:moveTo>
                  <a:pt x="3926" y="2032"/>
                </a:moveTo>
                <a:lnTo>
                  <a:pt x="3926" y="2023"/>
                </a:lnTo>
                <a:lnTo>
                  <a:pt x="3937" y="2023"/>
                </a:lnTo>
                <a:lnTo>
                  <a:pt x="3937" y="2032"/>
                </a:lnTo>
                <a:lnTo>
                  <a:pt x="3926" y="2032"/>
                </a:lnTo>
                <a:close/>
                <a:moveTo>
                  <a:pt x="3926" y="2014"/>
                </a:moveTo>
                <a:lnTo>
                  <a:pt x="3926" y="2005"/>
                </a:lnTo>
                <a:lnTo>
                  <a:pt x="3937" y="2005"/>
                </a:lnTo>
                <a:lnTo>
                  <a:pt x="3937" y="2014"/>
                </a:lnTo>
                <a:lnTo>
                  <a:pt x="3926" y="2014"/>
                </a:lnTo>
                <a:close/>
                <a:moveTo>
                  <a:pt x="3926" y="1996"/>
                </a:moveTo>
                <a:lnTo>
                  <a:pt x="3926" y="1987"/>
                </a:lnTo>
                <a:lnTo>
                  <a:pt x="3937" y="1987"/>
                </a:lnTo>
                <a:lnTo>
                  <a:pt x="3937" y="1996"/>
                </a:lnTo>
                <a:lnTo>
                  <a:pt x="3926" y="1996"/>
                </a:lnTo>
                <a:close/>
                <a:moveTo>
                  <a:pt x="3926" y="1978"/>
                </a:moveTo>
                <a:lnTo>
                  <a:pt x="3926" y="1969"/>
                </a:lnTo>
                <a:lnTo>
                  <a:pt x="3937" y="1969"/>
                </a:lnTo>
                <a:lnTo>
                  <a:pt x="3937" y="1978"/>
                </a:lnTo>
                <a:lnTo>
                  <a:pt x="3926" y="1978"/>
                </a:lnTo>
                <a:close/>
                <a:moveTo>
                  <a:pt x="3926" y="1960"/>
                </a:moveTo>
                <a:lnTo>
                  <a:pt x="3926" y="1951"/>
                </a:lnTo>
                <a:lnTo>
                  <a:pt x="3937" y="1951"/>
                </a:lnTo>
                <a:lnTo>
                  <a:pt x="3937" y="1960"/>
                </a:lnTo>
                <a:lnTo>
                  <a:pt x="3926" y="1960"/>
                </a:lnTo>
                <a:close/>
                <a:moveTo>
                  <a:pt x="3926" y="1942"/>
                </a:moveTo>
                <a:lnTo>
                  <a:pt x="3926" y="1933"/>
                </a:lnTo>
                <a:lnTo>
                  <a:pt x="3937" y="1933"/>
                </a:lnTo>
                <a:lnTo>
                  <a:pt x="3937" y="1942"/>
                </a:lnTo>
                <a:lnTo>
                  <a:pt x="3926" y="1942"/>
                </a:lnTo>
                <a:close/>
                <a:moveTo>
                  <a:pt x="3926" y="1924"/>
                </a:moveTo>
                <a:lnTo>
                  <a:pt x="3926" y="1915"/>
                </a:lnTo>
                <a:lnTo>
                  <a:pt x="3937" y="1915"/>
                </a:lnTo>
                <a:lnTo>
                  <a:pt x="3937" y="1924"/>
                </a:lnTo>
                <a:lnTo>
                  <a:pt x="3926" y="1924"/>
                </a:lnTo>
                <a:close/>
                <a:moveTo>
                  <a:pt x="3926" y="1906"/>
                </a:moveTo>
                <a:lnTo>
                  <a:pt x="3926" y="1897"/>
                </a:lnTo>
                <a:lnTo>
                  <a:pt x="3937" y="1897"/>
                </a:lnTo>
                <a:lnTo>
                  <a:pt x="3937" y="1906"/>
                </a:lnTo>
                <a:lnTo>
                  <a:pt x="3926" y="1906"/>
                </a:lnTo>
                <a:close/>
                <a:moveTo>
                  <a:pt x="3926" y="1888"/>
                </a:moveTo>
                <a:lnTo>
                  <a:pt x="3926" y="1879"/>
                </a:lnTo>
                <a:lnTo>
                  <a:pt x="3937" y="1879"/>
                </a:lnTo>
                <a:lnTo>
                  <a:pt x="3937" y="1888"/>
                </a:lnTo>
                <a:lnTo>
                  <a:pt x="3926" y="1888"/>
                </a:lnTo>
                <a:close/>
                <a:moveTo>
                  <a:pt x="3926" y="1870"/>
                </a:moveTo>
                <a:lnTo>
                  <a:pt x="3926" y="1861"/>
                </a:lnTo>
                <a:lnTo>
                  <a:pt x="3937" y="1861"/>
                </a:lnTo>
                <a:lnTo>
                  <a:pt x="3937" y="1870"/>
                </a:lnTo>
                <a:lnTo>
                  <a:pt x="3926" y="1870"/>
                </a:lnTo>
                <a:close/>
                <a:moveTo>
                  <a:pt x="3926" y="1852"/>
                </a:moveTo>
                <a:lnTo>
                  <a:pt x="3926" y="1843"/>
                </a:lnTo>
                <a:lnTo>
                  <a:pt x="3937" y="1843"/>
                </a:lnTo>
                <a:lnTo>
                  <a:pt x="3937" y="1852"/>
                </a:lnTo>
                <a:lnTo>
                  <a:pt x="3926" y="1852"/>
                </a:lnTo>
                <a:close/>
                <a:moveTo>
                  <a:pt x="3926" y="1834"/>
                </a:moveTo>
                <a:lnTo>
                  <a:pt x="3926" y="1825"/>
                </a:lnTo>
                <a:lnTo>
                  <a:pt x="3937" y="1825"/>
                </a:lnTo>
                <a:lnTo>
                  <a:pt x="3937" y="1834"/>
                </a:lnTo>
                <a:lnTo>
                  <a:pt x="3926" y="1834"/>
                </a:lnTo>
                <a:close/>
                <a:moveTo>
                  <a:pt x="3926" y="1816"/>
                </a:moveTo>
                <a:lnTo>
                  <a:pt x="3926" y="1807"/>
                </a:lnTo>
                <a:lnTo>
                  <a:pt x="3937" y="1807"/>
                </a:lnTo>
                <a:lnTo>
                  <a:pt x="3937" y="1816"/>
                </a:lnTo>
                <a:lnTo>
                  <a:pt x="3926" y="1816"/>
                </a:lnTo>
                <a:close/>
                <a:moveTo>
                  <a:pt x="3926" y="1798"/>
                </a:moveTo>
                <a:lnTo>
                  <a:pt x="3926" y="1789"/>
                </a:lnTo>
                <a:lnTo>
                  <a:pt x="3937" y="1789"/>
                </a:lnTo>
                <a:lnTo>
                  <a:pt x="3937" y="1798"/>
                </a:lnTo>
                <a:lnTo>
                  <a:pt x="3926" y="1798"/>
                </a:lnTo>
                <a:close/>
                <a:moveTo>
                  <a:pt x="3926" y="1780"/>
                </a:moveTo>
                <a:lnTo>
                  <a:pt x="3926" y="1771"/>
                </a:lnTo>
                <a:lnTo>
                  <a:pt x="3937" y="1771"/>
                </a:lnTo>
                <a:lnTo>
                  <a:pt x="3937" y="1780"/>
                </a:lnTo>
                <a:lnTo>
                  <a:pt x="3926" y="1780"/>
                </a:lnTo>
                <a:close/>
                <a:moveTo>
                  <a:pt x="3926" y="1762"/>
                </a:moveTo>
                <a:lnTo>
                  <a:pt x="3926" y="1753"/>
                </a:lnTo>
                <a:lnTo>
                  <a:pt x="3937" y="1753"/>
                </a:lnTo>
                <a:lnTo>
                  <a:pt x="3937" y="1762"/>
                </a:lnTo>
                <a:lnTo>
                  <a:pt x="3926" y="1762"/>
                </a:lnTo>
                <a:close/>
                <a:moveTo>
                  <a:pt x="3926" y="1744"/>
                </a:moveTo>
                <a:lnTo>
                  <a:pt x="3926" y="1735"/>
                </a:lnTo>
                <a:lnTo>
                  <a:pt x="3937" y="1735"/>
                </a:lnTo>
                <a:lnTo>
                  <a:pt x="3937" y="1744"/>
                </a:lnTo>
                <a:lnTo>
                  <a:pt x="3926" y="1744"/>
                </a:lnTo>
                <a:close/>
                <a:moveTo>
                  <a:pt x="3926" y="1726"/>
                </a:moveTo>
                <a:lnTo>
                  <a:pt x="3926" y="1717"/>
                </a:lnTo>
                <a:lnTo>
                  <a:pt x="3937" y="1717"/>
                </a:lnTo>
                <a:lnTo>
                  <a:pt x="3937" y="1726"/>
                </a:lnTo>
                <a:lnTo>
                  <a:pt x="3926" y="1726"/>
                </a:lnTo>
                <a:close/>
                <a:moveTo>
                  <a:pt x="3926" y="1708"/>
                </a:moveTo>
                <a:lnTo>
                  <a:pt x="3926" y="1699"/>
                </a:lnTo>
                <a:lnTo>
                  <a:pt x="3937" y="1699"/>
                </a:lnTo>
                <a:lnTo>
                  <a:pt x="3937" y="1708"/>
                </a:lnTo>
                <a:lnTo>
                  <a:pt x="3926" y="1708"/>
                </a:lnTo>
                <a:close/>
                <a:moveTo>
                  <a:pt x="3926" y="1691"/>
                </a:moveTo>
                <a:lnTo>
                  <a:pt x="3926" y="1681"/>
                </a:lnTo>
                <a:lnTo>
                  <a:pt x="3937" y="1681"/>
                </a:lnTo>
                <a:lnTo>
                  <a:pt x="3937" y="1691"/>
                </a:lnTo>
                <a:lnTo>
                  <a:pt x="3926" y="1691"/>
                </a:lnTo>
                <a:close/>
                <a:moveTo>
                  <a:pt x="3926" y="1672"/>
                </a:moveTo>
                <a:lnTo>
                  <a:pt x="3926" y="1664"/>
                </a:lnTo>
                <a:lnTo>
                  <a:pt x="3937" y="1664"/>
                </a:lnTo>
                <a:lnTo>
                  <a:pt x="3937" y="1672"/>
                </a:lnTo>
                <a:lnTo>
                  <a:pt x="3926" y="1672"/>
                </a:lnTo>
                <a:close/>
                <a:moveTo>
                  <a:pt x="3926" y="1654"/>
                </a:moveTo>
                <a:lnTo>
                  <a:pt x="3926" y="1645"/>
                </a:lnTo>
                <a:lnTo>
                  <a:pt x="3937" y="1645"/>
                </a:lnTo>
                <a:lnTo>
                  <a:pt x="3937" y="1654"/>
                </a:lnTo>
                <a:lnTo>
                  <a:pt x="3926" y="1654"/>
                </a:lnTo>
                <a:close/>
                <a:moveTo>
                  <a:pt x="3926" y="1637"/>
                </a:moveTo>
                <a:lnTo>
                  <a:pt x="3926" y="1627"/>
                </a:lnTo>
                <a:lnTo>
                  <a:pt x="3937" y="1627"/>
                </a:lnTo>
                <a:lnTo>
                  <a:pt x="3937" y="1637"/>
                </a:lnTo>
                <a:lnTo>
                  <a:pt x="3926" y="1637"/>
                </a:lnTo>
                <a:close/>
                <a:moveTo>
                  <a:pt x="3926" y="1618"/>
                </a:moveTo>
                <a:lnTo>
                  <a:pt x="3926" y="1610"/>
                </a:lnTo>
                <a:lnTo>
                  <a:pt x="3937" y="1610"/>
                </a:lnTo>
                <a:lnTo>
                  <a:pt x="3937" y="1618"/>
                </a:lnTo>
                <a:lnTo>
                  <a:pt x="3926" y="1618"/>
                </a:lnTo>
                <a:close/>
                <a:moveTo>
                  <a:pt x="3926" y="1600"/>
                </a:moveTo>
                <a:lnTo>
                  <a:pt x="3926" y="1591"/>
                </a:lnTo>
                <a:lnTo>
                  <a:pt x="3937" y="1591"/>
                </a:lnTo>
                <a:lnTo>
                  <a:pt x="3937" y="1600"/>
                </a:lnTo>
                <a:lnTo>
                  <a:pt x="3926" y="1600"/>
                </a:lnTo>
                <a:close/>
                <a:moveTo>
                  <a:pt x="3926" y="1583"/>
                </a:moveTo>
                <a:lnTo>
                  <a:pt x="3926" y="1574"/>
                </a:lnTo>
                <a:lnTo>
                  <a:pt x="3937" y="1574"/>
                </a:lnTo>
                <a:lnTo>
                  <a:pt x="3937" y="1583"/>
                </a:lnTo>
                <a:lnTo>
                  <a:pt x="3926" y="1583"/>
                </a:lnTo>
                <a:close/>
                <a:moveTo>
                  <a:pt x="3926" y="1564"/>
                </a:moveTo>
                <a:lnTo>
                  <a:pt x="3926" y="1556"/>
                </a:lnTo>
                <a:lnTo>
                  <a:pt x="3937" y="1556"/>
                </a:lnTo>
                <a:lnTo>
                  <a:pt x="3937" y="1564"/>
                </a:lnTo>
                <a:lnTo>
                  <a:pt x="3926" y="1564"/>
                </a:lnTo>
                <a:close/>
                <a:moveTo>
                  <a:pt x="3926" y="1547"/>
                </a:moveTo>
                <a:lnTo>
                  <a:pt x="3926" y="1537"/>
                </a:lnTo>
                <a:lnTo>
                  <a:pt x="3937" y="1537"/>
                </a:lnTo>
                <a:lnTo>
                  <a:pt x="3937" y="1547"/>
                </a:lnTo>
                <a:lnTo>
                  <a:pt x="3926" y="1547"/>
                </a:lnTo>
                <a:close/>
                <a:moveTo>
                  <a:pt x="3926" y="1529"/>
                </a:moveTo>
                <a:lnTo>
                  <a:pt x="3926" y="1520"/>
                </a:lnTo>
                <a:lnTo>
                  <a:pt x="3937" y="1520"/>
                </a:lnTo>
                <a:lnTo>
                  <a:pt x="3937" y="1529"/>
                </a:lnTo>
                <a:lnTo>
                  <a:pt x="3926" y="1529"/>
                </a:lnTo>
                <a:close/>
                <a:moveTo>
                  <a:pt x="3926" y="1510"/>
                </a:moveTo>
                <a:lnTo>
                  <a:pt x="3926" y="1502"/>
                </a:lnTo>
                <a:lnTo>
                  <a:pt x="3937" y="1502"/>
                </a:lnTo>
                <a:lnTo>
                  <a:pt x="3937" y="1510"/>
                </a:lnTo>
                <a:lnTo>
                  <a:pt x="3926" y="1510"/>
                </a:lnTo>
                <a:close/>
                <a:moveTo>
                  <a:pt x="3926" y="1493"/>
                </a:moveTo>
                <a:lnTo>
                  <a:pt x="3926" y="1484"/>
                </a:lnTo>
                <a:lnTo>
                  <a:pt x="3937" y="1484"/>
                </a:lnTo>
                <a:lnTo>
                  <a:pt x="3937" y="1493"/>
                </a:lnTo>
                <a:lnTo>
                  <a:pt x="3926" y="1493"/>
                </a:lnTo>
                <a:close/>
                <a:moveTo>
                  <a:pt x="3926" y="1475"/>
                </a:moveTo>
                <a:lnTo>
                  <a:pt x="3926" y="1466"/>
                </a:lnTo>
                <a:lnTo>
                  <a:pt x="3937" y="1466"/>
                </a:lnTo>
                <a:lnTo>
                  <a:pt x="3937" y="1475"/>
                </a:lnTo>
                <a:lnTo>
                  <a:pt x="3926" y="1475"/>
                </a:lnTo>
                <a:close/>
                <a:moveTo>
                  <a:pt x="3926" y="1457"/>
                </a:moveTo>
                <a:lnTo>
                  <a:pt x="3926" y="1448"/>
                </a:lnTo>
                <a:lnTo>
                  <a:pt x="3937" y="1448"/>
                </a:lnTo>
                <a:lnTo>
                  <a:pt x="3937" y="1457"/>
                </a:lnTo>
                <a:lnTo>
                  <a:pt x="3926" y="1457"/>
                </a:lnTo>
                <a:close/>
                <a:moveTo>
                  <a:pt x="3926" y="1439"/>
                </a:moveTo>
                <a:lnTo>
                  <a:pt x="3926" y="1430"/>
                </a:lnTo>
                <a:lnTo>
                  <a:pt x="3937" y="1430"/>
                </a:lnTo>
                <a:lnTo>
                  <a:pt x="3937" y="1439"/>
                </a:lnTo>
                <a:lnTo>
                  <a:pt x="3926" y="1439"/>
                </a:lnTo>
                <a:close/>
                <a:moveTo>
                  <a:pt x="3926" y="1421"/>
                </a:moveTo>
                <a:lnTo>
                  <a:pt x="3926" y="1412"/>
                </a:lnTo>
                <a:lnTo>
                  <a:pt x="3937" y="1412"/>
                </a:lnTo>
                <a:lnTo>
                  <a:pt x="3937" y="1421"/>
                </a:lnTo>
                <a:lnTo>
                  <a:pt x="3926" y="1421"/>
                </a:lnTo>
                <a:close/>
                <a:moveTo>
                  <a:pt x="3926" y="1403"/>
                </a:moveTo>
                <a:lnTo>
                  <a:pt x="3926" y="1394"/>
                </a:lnTo>
                <a:lnTo>
                  <a:pt x="3937" y="1394"/>
                </a:lnTo>
                <a:lnTo>
                  <a:pt x="3937" y="1403"/>
                </a:lnTo>
                <a:lnTo>
                  <a:pt x="3926" y="1403"/>
                </a:lnTo>
                <a:close/>
                <a:moveTo>
                  <a:pt x="3926" y="1385"/>
                </a:moveTo>
                <a:lnTo>
                  <a:pt x="3926" y="1376"/>
                </a:lnTo>
                <a:lnTo>
                  <a:pt x="3937" y="1376"/>
                </a:lnTo>
                <a:lnTo>
                  <a:pt x="3937" y="1385"/>
                </a:lnTo>
                <a:lnTo>
                  <a:pt x="3926" y="1385"/>
                </a:lnTo>
                <a:close/>
                <a:moveTo>
                  <a:pt x="3926" y="1367"/>
                </a:moveTo>
                <a:lnTo>
                  <a:pt x="3926" y="1358"/>
                </a:lnTo>
                <a:lnTo>
                  <a:pt x="3937" y="1358"/>
                </a:lnTo>
                <a:lnTo>
                  <a:pt x="3937" y="1367"/>
                </a:lnTo>
                <a:lnTo>
                  <a:pt x="3926" y="1367"/>
                </a:lnTo>
                <a:close/>
                <a:moveTo>
                  <a:pt x="3926" y="1349"/>
                </a:moveTo>
                <a:lnTo>
                  <a:pt x="3926" y="1340"/>
                </a:lnTo>
                <a:lnTo>
                  <a:pt x="3937" y="1340"/>
                </a:lnTo>
                <a:lnTo>
                  <a:pt x="3937" y="1349"/>
                </a:lnTo>
                <a:lnTo>
                  <a:pt x="3926" y="1349"/>
                </a:lnTo>
                <a:close/>
                <a:moveTo>
                  <a:pt x="3926" y="1331"/>
                </a:moveTo>
                <a:lnTo>
                  <a:pt x="3926" y="1322"/>
                </a:lnTo>
                <a:lnTo>
                  <a:pt x="3937" y="1322"/>
                </a:lnTo>
                <a:lnTo>
                  <a:pt x="3937" y="1331"/>
                </a:lnTo>
                <a:lnTo>
                  <a:pt x="3926" y="1331"/>
                </a:lnTo>
                <a:close/>
                <a:moveTo>
                  <a:pt x="3926" y="1313"/>
                </a:moveTo>
                <a:lnTo>
                  <a:pt x="3926" y="1304"/>
                </a:lnTo>
                <a:lnTo>
                  <a:pt x="3937" y="1304"/>
                </a:lnTo>
                <a:lnTo>
                  <a:pt x="3937" y="1313"/>
                </a:lnTo>
                <a:lnTo>
                  <a:pt x="3926" y="1313"/>
                </a:lnTo>
                <a:close/>
                <a:moveTo>
                  <a:pt x="3926" y="1295"/>
                </a:moveTo>
                <a:lnTo>
                  <a:pt x="3926" y="1286"/>
                </a:lnTo>
                <a:lnTo>
                  <a:pt x="3937" y="1286"/>
                </a:lnTo>
                <a:lnTo>
                  <a:pt x="3937" y="1295"/>
                </a:lnTo>
                <a:lnTo>
                  <a:pt x="3926" y="1295"/>
                </a:lnTo>
                <a:close/>
                <a:moveTo>
                  <a:pt x="3926" y="1277"/>
                </a:moveTo>
                <a:lnTo>
                  <a:pt x="3926" y="1268"/>
                </a:lnTo>
                <a:lnTo>
                  <a:pt x="3937" y="1268"/>
                </a:lnTo>
                <a:lnTo>
                  <a:pt x="3937" y="1277"/>
                </a:lnTo>
                <a:lnTo>
                  <a:pt x="3926" y="1277"/>
                </a:lnTo>
                <a:close/>
                <a:moveTo>
                  <a:pt x="3926" y="1259"/>
                </a:moveTo>
                <a:lnTo>
                  <a:pt x="3926" y="1250"/>
                </a:lnTo>
                <a:lnTo>
                  <a:pt x="3937" y="1250"/>
                </a:lnTo>
                <a:lnTo>
                  <a:pt x="3937" y="1259"/>
                </a:lnTo>
                <a:lnTo>
                  <a:pt x="3926" y="1259"/>
                </a:lnTo>
                <a:close/>
                <a:moveTo>
                  <a:pt x="3926" y="1241"/>
                </a:moveTo>
                <a:lnTo>
                  <a:pt x="3926" y="1232"/>
                </a:lnTo>
                <a:lnTo>
                  <a:pt x="3937" y="1232"/>
                </a:lnTo>
                <a:lnTo>
                  <a:pt x="3937" y="1241"/>
                </a:lnTo>
                <a:lnTo>
                  <a:pt x="3926" y="1241"/>
                </a:lnTo>
                <a:close/>
                <a:moveTo>
                  <a:pt x="3926" y="1223"/>
                </a:moveTo>
                <a:lnTo>
                  <a:pt x="3926" y="1214"/>
                </a:lnTo>
                <a:lnTo>
                  <a:pt x="3937" y="1214"/>
                </a:lnTo>
                <a:lnTo>
                  <a:pt x="3937" y="1223"/>
                </a:lnTo>
                <a:lnTo>
                  <a:pt x="3926" y="1223"/>
                </a:lnTo>
                <a:close/>
                <a:moveTo>
                  <a:pt x="3926" y="1205"/>
                </a:moveTo>
                <a:lnTo>
                  <a:pt x="3926" y="1196"/>
                </a:lnTo>
                <a:lnTo>
                  <a:pt x="3937" y="1196"/>
                </a:lnTo>
                <a:lnTo>
                  <a:pt x="3937" y="1205"/>
                </a:lnTo>
                <a:lnTo>
                  <a:pt x="3926" y="1205"/>
                </a:lnTo>
                <a:close/>
                <a:moveTo>
                  <a:pt x="3926" y="1187"/>
                </a:moveTo>
                <a:lnTo>
                  <a:pt x="3926" y="1178"/>
                </a:lnTo>
                <a:lnTo>
                  <a:pt x="3937" y="1178"/>
                </a:lnTo>
                <a:lnTo>
                  <a:pt x="3937" y="1187"/>
                </a:lnTo>
                <a:lnTo>
                  <a:pt x="3926" y="1187"/>
                </a:lnTo>
                <a:close/>
                <a:moveTo>
                  <a:pt x="3926" y="1169"/>
                </a:moveTo>
                <a:lnTo>
                  <a:pt x="3926" y="1160"/>
                </a:lnTo>
                <a:lnTo>
                  <a:pt x="3937" y="1160"/>
                </a:lnTo>
                <a:lnTo>
                  <a:pt x="3937" y="1169"/>
                </a:lnTo>
                <a:lnTo>
                  <a:pt x="3926" y="1169"/>
                </a:lnTo>
                <a:close/>
                <a:moveTo>
                  <a:pt x="3926" y="1151"/>
                </a:moveTo>
                <a:lnTo>
                  <a:pt x="3926" y="1142"/>
                </a:lnTo>
                <a:lnTo>
                  <a:pt x="3937" y="1142"/>
                </a:lnTo>
                <a:lnTo>
                  <a:pt x="3937" y="1151"/>
                </a:lnTo>
                <a:lnTo>
                  <a:pt x="3926" y="1151"/>
                </a:lnTo>
                <a:close/>
                <a:moveTo>
                  <a:pt x="3926" y="1133"/>
                </a:moveTo>
                <a:lnTo>
                  <a:pt x="3926" y="1124"/>
                </a:lnTo>
                <a:lnTo>
                  <a:pt x="3937" y="1124"/>
                </a:lnTo>
                <a:lnTo>
                  <a:pt x="3937" y="1133"/>
                </a:lnTo>
                <a:lnTo>
                  <a:pt x="3926" y="1133"/>
                </a:lnTo>
                <a:close/>
                <a:moveTo>
                  <a:pt x="3926" y="1115"/>
                </a:moveTo>
                <a:lnTo>
                  <a:pt x="3926" y="1106"/>
                </a:lnTo>
                <a:lnTo>
                  <a:pt x="3937" y="1106"/>
                </a:lnTo>
                <a:lnTo>
                  <a:pt x="3937" y="1115"/>
                </a:lnTo>
                <a:lnTo>
                  <a:pt x="3926" y="1115"/>
                </a:lnTo>
                <a:close/>
                <a:moveTo>
                  <a:pt x="3926" y="1097"/>
                </a:moveTo>
                <a:lnTo>
                  <a:pt x="3926" y="1088"/>
                </a:lnTo>
                <a:lnTo>
                  <a:pt x="3937" y="1088"/>
                </a:lnTo>
                <a:lnTo>
                  <a:pt x="3937" y="1097"/>
                </a:lnTo>
                <a:lnTo>
                  <a:pt x="3926" y="1097"/>
                </a:lnTo>
                <a:close/>
                <a:moveTo>
                  <a:pt x="3926" y="1079"/>
                </a:moveTo>
                <a:lnTo>
                  <a:pt x="3926" y="1070"/>
                </a:lnTo>
                <a:lnTo>
                  <a:pt x="3937" y="1070"/>
                </a:lnTo>
                <a:lnTo>
                  <a:pt x="3937" y="1079"/>
                </a:lnTo>
                <a:lnTo>
                  <a:pt x="3926" y="1079"/>
                </a:lnTo>
                <a:close/>
                <a:moveTo>
                  <a:pt x="3926" y="1061"/>
                </a:moveTo>
                <a:lnTo>
                  <a:pt x="3926" y="1052"/>
                </a:lnTo>
                <a:lnTo>
                  <a:pt x="3937" y="1052"/>
                </a:lnTo>
                <a:lnTo>
                  <a:pt x="3937" y="1061"/>
                </a:lnTo>
                <a:lnTo>
                  <a:pt x="3926" y="1061"/>
                </a:lnTo>
                <a:close/>
                <a:moveTo>
                  <a:pt x="3926" y="1043"/>
                </a:moveTo>
                <a:lnTo>
                  <a:pt x="3926" y="1034"/>
                </a:lnTo>
                <a:lnTo>
                  <a:pt x="3937" y="1034"/>
                </a:lnTo>
                <a:lnTo>
                  <a:pt x="3937" y="1043"/>
                </a:lnTo>
                <a:lnTo>
                  <a:pt x="3926" y="1043"/>
                </a:lnTo>
                <a:close/>
                <a:moveTo>
                  <a:pt x="3926" y="1025"/>
                </a:moveTo>
                <a:lnTo>
                  <a:pt x="3926" y="1016"/>
                </a:lnTo>
                <a:lnTo>
                  <a:pt x="3937" y="1016"/>
                </a:lnTo>
                <a:lnTo>
                  <a:pt x="3937" y="1025"/>
                </a:lnTo>
                <a:lnTo>
                  <a:pt x="3926" y="1025"/>
                </a:lnTo>
                <a:close/>
                <a:moveTo>
                  <a:pt x="3926" y="1007"/>
                </a:moveTo>
                <a:lnTo>
                  <a:pt x="3926" y="998"/>
                </a:lnTo>
                <a:lnTo>
                  <a:pt x="3937" y="998"/>
                </a:lnTo>
                <a:lnTo>
                  <a:pt x="3937" y="1007"/>
                </a:lnTo>
                <a:lnTo>
                  <a:pt x="3926" y="1007"/>
                </a:lnTo>
                <a:close/>
                <a:moveTo>
                  <a:pt x="3926" y="989"/>
                </a:moveTo>
                <a:lnTo>
                  <a:pt x="3926" y="980"/>
                </a:lnTo>
                <a:lnTo>
                  <a:pt x="3937" y="980"/>
                </a:lnTo>
                <a:lnTo>
                  <a:pt x="3937" y="989"/>
                </a:lnTo>
                <a:lnTo>
                  <a:pt x="3926" y="989"/>
                </a:lnTo>
                <a:close/>
                <a:moveTo>
                  <a:pt x="3926" y="971"/>
                </a:moveTo>
                <a:lnTo>
                  <a:pt x="3926" y="962"/>
                </a:lnTo>
                <a:lnTo>
                  <a:pt x="3937" y="962"/>
                </a:lnTo>
                <a:lnTo>
                  <a:pt x="3937" y="971"/>
                </a:lnTo>
                <a:lnTo>
                  <a:pt x="3926" y="971"/>
                </a:lnTo>
                <a:close/>
                <a:moveTo>
                  <a:pt x="3926" y="953"/>
                </a:moveTo>
                <a:lnTo>
                  <a:pt x="3926" y="944"/>
                </a:lnTo>
                <a:lnTo>
                  <a:pt x="3937" y="944"/>
                </a:lnTo>
                <a:lnTo>
                  <a:pt x="3937" y="953"/>
                </a:lnTo>
                <a:lnTo>
                  <a:pt x="3926" y="953"/>
                </a:lnTo>
                <a:close/>
                <a:moveTo>
                  <a:pt x="3926" y="935"/>
                </a:moveTo>
                <a:lnTo>
                  <a:pt x="3926" y="926"/>
                </a:lnTo>
                <a:lnTo>
                  <a:pt x="3937" y="926"/>
                </a:lnTo>
                <a:lnTo>
                  <a:pt x="3937" y="935"/>
                </a:lnTo>
                <a:lnTo>
                  <a:pt x="3926" y="935"/>
                </a:lnTo>
                <a:close/>
                <a:moveTo>
                  <a:pt x="3926" y="917"/>
                </a:moveTo>
                <a:lnTo>
                  <a:pt x="3926" y="908"/>
                </a:lnTo>
                <a:lnTo>
                  <a:pt x="3937" y="908"/>
                </a:lnTo>
                <a:lnTo>
                  <a:pt x="3937" y="917"/>
                </a:lnTo>
                <a:lnTo>
                  <a:pt x="3926" y="917"/>
                </a:lnTo>
                <a:close/>
                <a:moveTo>
                  <a:pt x="3926" y="899"/>
                </a:moveTo>
                <a:lnTo>
                  <a:pt x="3926" y="890"/>
                </a:lnTo>
                <a:lnTo>
                  <a:pt x="3937" y="890"/>
                </a:lnTo>
                <a:lnTo>
                  <a:pt x="3937" y="899"/>
                </a:lnTo>
                <a:lnTo>
                  <a:pt x="3926" y="899"/>
                </a:lnTo>
                <a:close/>
                <a:moveTo>
                  <a:pt x="3926" y="881"/>
                </a:moveTo>
                <a:lnTo>
                  <a:pt x="3926" y="872"/>
                </a:lnTo>
                <a:lnTo>
                  <a:pt x="3937" y="872"/>
                </a:lnTo>
                <a:lnTo>
                  <a:pt x="3937" y="881"/>
                </a:lnTo>
                <a:lnTo>
                  <a:pt x="3926" y="881"/>
                </a:lnTo>
                <a:close/>
                <a:moveTo>
                  <a:pt x="3926" y="863"/>
                </a:moveTo>
                <a:lnTo>
                  <a:pt x="3926" y="854"/>
                </a:lnTo>
                <a:lnTo>
                  <a:pt x="3937" y="854"/>
                </a:lnTo>
                <a:lnTo>
                  <a:pt x="3937" y="863"/>
                </a:lnTo>
                <a:lnTo>
                  <a:pt x="3926" y="863"/>
                </a:lnTo>
                <a:close/>
                <a:moveTo>
                  <a:pt x="3926" y="845"/>
                </a:moveTo>
                <a:lnTo>
                  <a:pt x="3926" y="836"/>
                </a:lnTo>
                <a:lnTo>
                  <a:pt x="3937" y="836"/>
                </a:lnTo>
                <a:lnTo>
                  <a:pt x="3937" y="845"/>
                </a:lnTo>
                <a:lnTo>
                  <a:pt x="3926" y="845"/>
                </a:lnTo>
                <a:close/>
                <a:moveTo>
                  <a:pt x="3926" y="827"/>
                </a:moveTo>
                <a:lnTo>
                  <a:pt x="3926" y="818"/>
                </a:lnTo>
                <a:lnTo>
                  <a:pt x="3937" y="818"/>
                </a:lnTo>
                <a:lnTo>
                  <a:pt x="3937" y="827"/>
                </a:lnTo>
                <a:lnTo>
                  <a:pt x="3926" y="827"/>
                </a:lnTo>
                <a:close/>
                <a:moveTo>
                  <a:pt x="3926" y="809"/>
                </a:moveTo>
                <a:lnTo>
                  <a:pt x="3926" y="800"/>
                </a:lnTo>
                <a:lnTo>
                  <a:pt x="3937" y="800"/>
                </a:lnTo>
                <a:lnTo>
                  <a:pt x="3937" y="809"/>
                </a:lnTo>
                <a:lnTo>
                  <a:pt x="3926" y="809"/>
                </a:lnTo>
                <a:close/>
                <a:moveTo>
                  <a:pt x="3926" y="791"/>
                </a:moveTo>
                <a:lnTo>
                  <a:pt x="3926" y="782"/>
                </a:lnTo>
                <a:lnTo>
                  <a:pt x="3937" y="782"/>
                </a:lnTo>
                <a:lnTo>
                  <a:pt x="3937" y="791"/>
                </a:lnTo>
                <a:lnTo>
                  <a:pt x="3926" y="791"/>
                </a:lnTo>
                <a:close/>
                <a:moveTo>
                  <a:pt x="3926" y="773"/>
                </a:moveTo>
                <a:lnTo>
                  <a:pt x="3926" y="764"/>
                </a:lnTo>
                <a:lnTo>
                  <a:pt x="3937" y="764"/>
                </a:lnTo>
                <a:lnTo>
                  <a:pt x="3937" y="773"/>
                </a:lnTo>
                <a:lnTo>
                  <a:pt x="3926" y="773"/>
                </a:lnTo>
                <a:close/>
                <a:moveTo>
                  <a:pt x="3926" y="755"/>
                </a:moveTo>
                <a:lnTo>
                  <a:pt x="3926" y="746"/>
                </a:lnTo>
                <a:lnTo>
                  <a:pt x="3937" y="746"/>
                </a:lnTo>
                <a:lnTo>
                  <a:pt x="3937" y="755"/>
                </a:lnTo>
                <a:lnTo>
                  <a:pt x="3926" y="755"/>
                </a:lnTo>
                <a:close/>
                <a:moveTo>
                  <a:pt x="3926" y="737"/>
                </a:moveTo>
                <a:lnTo>
                  <a:pt x="3926" y="728"/>
                </a:lnTo>
                <a:lnTo>
                  <a:pt x="3937" y="728"/>
                </a:lnTo>
                <a:lnTo>
                  <a:pt x="3937" y="737"/>
                </a:lnTo>
                <a:lnTo>
                  <a:pt x="3926" y="737"/>
                </a:lnTo>
                <a:close/>
                <a:moveTo>
                  <a:pt x="3926" y="719"/>
                </a:moveTo>
                <a:lnTo>
                  <a:pt x="3926" y="710"/>
                </a:lnTo>
                <a:lnTo>
                  <a:pt x="3937" y="710"/>
                </a:lnTo>
                <a:lnTo>
                  <a:pt x="3937" y="719"/>
                </a:lnTo>
                <a:lnTo>
                  <a:pt x="3926" y="719"/>
                </a:lnTo>
                <a:close/>
                <a:moveTo>
                  <a:pt x="3926" y="701"/>
                </a:moveTo>
                <a:lnTo>
                  <a:pt x="3926" y="692"/>
                </a:lnTo>
                <a:lnTo>
                  <a:pt x="3937" y="692"/>
                </a:lnTo>
                <a:lnTo>
                  <a:pt x="3937" y="701"/>
                </a:lnTo>
                <a:lnTo>
                  <a:pt x="3926" y="701"/>
                </a:lnTo>
                <a:close/>
                <a:moveTo>
                  <a:pt x="3926" y="683"/>
                </a:moveTo>
                <a:lnTo>
                  <a:pt x="3926" y="674"/>
                </a:lnTo>
                <a:lnTo>
                  <a:pt x="3937" y="674"/>
                </a:lnTo>
                <a:lnTo>
                  <a:pt x="3937" y="683"/>
                </a:lnTo>
                <a:lnTo>
                  <a:pt x="3926" y="683"/>
                </a:lnTo>
                <a:close/>
                <a:moveTo>
                  <a:pt x="3926" y="665"/>
                </a:moveTo>
                <a:lnTo>
                  <a:pt x="3926" y="656"/>
                </a:lnTo>
                <a:lnTo>
                  <a:pt x="3937" y="656"/>
                </a:lnTo>
                <a:lnTo>
                  <a:pt x="3937" y="665"/>
                </a:lnTo>
                <a:lnTo>
                  <a:pt x="3926" y="665"/>
                </a:lnTo>
                <a:close/>
                <a:moveTo>
                  <a:pt x="3926" y="647"/>
                </a:moveTo>
                <a:lnTo>
                  <a:pt x="3926" y="638"/>
                </a:lnTo>
                <a:lnTo>
                  <a:pt x="3937" y="638"/>
                </a:lnTo>
                <a:lnTo>
                  <a:pt x="3937" y="647"/>
                </a:lnTo>
                <a:lnTo>
                  <a:pt x="3926" y="647"/>
                </a:lnTo>
                <a:close/>
                <a:moveTo>
                  <a:pt x="3926" y="629"/>
                </a:moveTo>
                <a:lnTo>
                  <a:pt x="3926" y="620"/>
                </a:lnTo>
                <a:lnTo>
                  <a:pt x="3937" y="620"/>
                </a:lnTo>
                <a:lnTo>
                  <a:pt x="3937" y="629"/>
                </a:lnTo>
                <a:lnTo>
                  <a:pt x="3926" y="629"/>
                </a:lnTo>
                <a:close/>
                <a:moveTo>
                  <a:pt x="3926" y="611"/>
                </a:moveTo>
                <a:lnTo>
                  <a:pt x="3926" y="602"/>
                </a:lnTo>
                <a:lnTo>
                  <a:pt x="3937" y="602"/>
                </a:lnTo>
                <a:lnTo>
                  <a:pt x="3937" y="611"/>
                </a:lnTo>
                <a:lnTo>
                  <a:pt x="3926" y="611"/>
                </a:lnTo>
                <a:close/>
                <a:moveTo>
                  <a:pt x="3926" y="593"/>
                </a:moveTo>
                <a:lnTo>
                  <a:pt x="3926" y="584"/>
                </a:lnTo>
                <a:lnTo>
                  <a:pt x="3937" y="584"/>
                </a:lnTo>
                <a:lnTo>
                  <a:pt x="3937" y="593"/>
                </a:lnTo>
                <a:lnTo>
                  <a:pt x="3926" y="593"/>
                </a:lnTo>
                <a:close/>
                <a:moveTo>
                  <a:pt x="3926" y="575"/>
                </a:moveTo>
                <a:lnTo>
                  <a:pt x="3926" y="566"/>
                </a:lnTo>
                <a:lnTo>
                  <a:pt x="3937" y="566"/>
                </a:lnTo>
                <a:lnTo>
                  <a:pt x="3937" y="575"/>
                </a:lnTo>
                <a:lnTo>
                  <a:pt x="3926" y="575"/>
                </a:lnTo>
                <a:close/>
                <a:moveTo>
                  <a:pt x="3926" y="557"/>
                </a:moveTo>
                <a:lnTo>
                  <a:pt x="3926" y="548"/>
                </a:lnTo>
                <a:lnTo>
                  <a:pt x="3937" y="548"/>
                </a:lnTo>
                <a:lnTo>
                  <a:pt x="3937" y="557"/>
                </a:lnTo>
                <a:lnTo>
                  <a:pt x="3926" y="557"/>
                </a:lnTo>
                <a:close/>
                <a:moveTo>
                  <a:pt x="3926" y="539"/>
                </a:moveTo>
                <a:lnTo>
                  <a:pt x="3926" y="530"/>
                </a:lnTo>
                <a:lnTo>
                  <a:pt x="3937" y="530"/>
                </a:lnTo>
                <a:lnTo>
                  <a:pt x="3937" y="539"/>
                </a:lnTo>
                <a:lnTo>
                  <a:pt x="3926" y="539"/>
                </a:lnTo>
                <a:close/>
                <a:moveTo>
                  <a:pt x="3926" y="521"/>
                </a:moveTo>
                <a:lnTo>
                  <a:pt x="3926" y="512"/>
                </a:lnTo>
                <a:lnTo>
                  <a:pt x="3937" y="512"/>
                </a:lnTo>
                <a:lnTo>
                  <a:pt x="3937" y="521"/>
                </a:lnTo>
                <a:lnTo>
                  <a:pt x="3926" y="521"/>
                </a:lnTo>
                <a:close/>
                <a:moveTo>
                  <a:pt x="3926" y="503"/>
                </a:moveTo>
                <a:lnTo>
                  <a:pt x="3926" y="494"/>
                </a:lnTo>
                <a:lnTo>
                  <a:pt x="3937" y="494"/>
                </a:lnTo>
                <a:lnTo>
                  <a:pt x="3937" y="503"/>
                </a:lnTo>
                <a:lnTo>
                  <a:pt x="3926" y="503"/>
                </a:lnTo>
                <a:close/>
                <a:moveTo>
                  <a:pt x="3926" y="485"/>
                </a:moveTo>
                <a:lnTo>
                  <a:pt x="3926" y="476"/>
                </a:lnTo>
                <a:lnTo>
                  <a:pt x="3937" y="476"/>
                </a:lnTo>
                <a:lnTo>
                  <a:pt x="3937" y="485"/>
                </a:lnTo>
                <a:lnTo>
                  <a:pt x="3926" y="485"/>
                </a:lnTo>
                <a:close/>
                <a:moveTo>
                  <a:pt x="3926" y="467"/>
                </a:moveTo>
                <a:lnTo>
                  <a:pt x="3926" y="458"/>
                </a:lnTo>
                <a:lnTo>
                  <a:pt x="3937" y="458"/>
                </a:lnTo>
                <a:lnTo>
                  <a:pt x="3937" y="467"/>
                </a:lnTo>
                <a:lnTo>
                  <a:pt x="3926" y="467"/>
                </a:lnTo>
                <a:close/>
                <a:moveTo>
                  <a:pt x="3926" y="449"/>
                </a:moveTo>
                <a:lnTo>
                  <a:pt x="3926" y="440"/>
                </a:lnTo>
                <a:lnTo>
                  <a:pt x="3937" y="440"/>
                </a:lnTo>
                <a:lnTo>
                  <a:pt x="3937" y="449"/>
                </a:lnTo>
                <a:lnTo>
                  <a:pt x="3926" y="449"/>
                </a:lnTo>
                <a:close/>
                <a:moveTo>
                  <a:pt x="3926" y="431"/>
                </a:moveTo>
                <a:lnTo>
                  <a:pt x="3926" y="422"/>
                </a:lnTo>
                <a:lnTo>
                  <a:pt x="3937" y="422"/>
                </a:lnTo>
                <a:lnTo>
                  <a:pt x="3937" y="431"/>
                </a:lnTo>
                <a:lnTo>
                  <a:pt x="3926" y="431"/>
                </a:lnTo>
                <a:close/>
                <a:moveTo>
                  <a:pt x="3926" y="413"/>
                </a:moveTo>
                <a:lnTo>
                  <a:pt x="3926" y="404"/>
                </a:lnTo>
                <a:lnTo>
                  <a:pt x="3937" y="404"/>
                </a:lnTo>
                <a:lnTo>
                  <a:pt x="3937" y="413"/>
                </a:lnTo>
                <a:lnTo>
                  <a:pt x="3926" y="413"/>
                </a:lnTo>
                <a:close/>
                <a:moveTo>
                  <a:pt x="3926" y="395"/>
                </a:moveTo>
                <a:lnTo>
                  <a:pt x="3926" y="386"/>
                </a:lnTo>
                <a:lnTo>
                  <a:pt x="3937" y="386"/>
                </a:lnTo>
                <a:lnTo>
                  <a:pt x="3937" y="395"/>
                </a:lnTo>
                <a:lnTo>
                  <a:pt x="3926" y="395"/>
                </a:lnTo>
                <a:close/>
                <a:moveTo>
                  <a:pt x="3926" y="377"/>
                </a:moveTo>
                <a:lnTo>
                  <a:pt x="3926" y="368"/>
                </a:lnTo>
                <a:lnTo>
                  <a:pt x="3937" y="368"/>
                </a:lnTo>
                <a:lnTo>
                  <a:pt x="3937" y="377"/>
                </a:lnTo>
                <a:lnTo>
                  <a:pt x="3926" y="377"/>
                </a:lnTo>
                <a:close/>
                <a:moveTo>
                  <a:pt x="3926" y="359"/>
                </a:moveTo>
                <a:lnTo>
                  <a:pt x="3926" y="350"/>
                </a:lnTo>
                <a:lnTo>
                  <a:pt x="3937" y="350"/>
                </a:lnTo>
                <a:lnTo>
                  <a:pt x="3937" y="359"/>
                </a:lnTo>
                <a:lnTo>
                  <a:pt x="3926" y="359"/>
                </a:lnTo>
                <a:close/>
                <a:moveTo>
                  <a:pt x="3926" y="341"/>
                </a:moveTo>
                <a:lnTo>
                  <a:pt x="3926" y="332"/>
                </a:lnTo>
                <a:lnTo>
                  <a:pt x="3937" y="332"/>
                </a:lnTo>
                <a:lnTo>
                  <a:pt x="3937" y="341"/>
                </a:lnTo>
                <a:lnTo>
                  <a:pt x="3926" y="341"/>
                </a:lnTo>
                <a:close/>
                <a:moveTo>
                  <a:pt x="3926" y="323"/>
                </a:moveTo>
                <a:lnTo>
                  <a:pt x="3926" y="314"/>
                </a:lnTo>
                <a:lnTo>
                  <a:pt x="3937" y="314"/>
                </a:lnTo>
                <a:lnTo>
                  <a:pt x="3937" y="323"/>
                </a:lnTo>
                <a:lnTo>
                  <a:pt x="3926" y="323"/>
                </a:lnTo>
                <a:close/>
                <a:moveTo>
                  <a:pt x="3926" y="305"/>
                </a:moveTo>
                <a:lnTo>
                  <a:pt x="3926" y="296"/>
                </a:lnTo>
                <a:lnTo>
                  <a:pt x="3937" y="296"/>
                </a:lnTo>
                <a:lnTo>
                  <a:pt x="3937" y="305"/>
                </a:lnTo>
                <a:lnTo>
                  <a:pt x="3926" y="305"/>
                </a:lnTo>
                <a:close/>
                <a:moveTo>
                  <a:pt x="3926" y="287"/>
                </a:moveTo>
                <a:lnTo>
                  <a:pt x="3926" y="278"/>
                </a:lnTo>
                <a:lnTo>
                  <a:pt x="3937" y="278"/>
                </a:lnTo>
                <a:lnTo>
                  <a:pt x="3937" y="287"/>
                </a:lnTo>
                <a:lnTo>
                  <a:pt x="3926" y="287"/>
                </a:lnTo>
                <a:close/>
                <a:moveTo>
                  <a:pt x="3926" y="269"/>
                </a:moveTo>
                <a:lnTo>
                  <a:pt x="3926" y="260"/>
                </a:lnTo>
                <a:lnTo>
                  <a:pt x="3937" y="260"/>
                </a:lnTo>
                <a:lnTo>
                  <a:pt x="3937" y="269"/>
                </a:lnTo>
                <a:lnTo>
                  <a:pt x="3926" y="269"/>
                </a:lnTo>
                <a:close/>
                <a:moveTo>
                  <a:pt x="3926" y="251"/>
                </a:moveTo>
                <a:lnTo>
                  <a:pt x="3926" y="242"/>
                </a:lnTo>
                <a:lnTo>
                  <a:pt x="3937" y="242"/>
                </a:lnTo>
                <a:lnTo>
                  <a:pt x="3937" y="251"/>
                </a:lnTo>
                <a:lnTo>
                  <a:pt x="3926" y="251"/>
                </a:lnTo>
                <a:close/>
                <a:moveTo>
                  <a:pt x="3926" y="233"/>
                </a:moveTo>
                <a:lnTo>
                  <a:pt x="3926" y="224"/>
                </a:lnTo>
                <a:lnTo>
                  <a:pt x="3937" y="224"/>
                </a:lnTo>
                <a:lnTo>
                  <a:pt x="3937" y="233"/>
                </a:lnTo>
                <a:lnTo>
                  <a:pt x="3926" y="233"/>
                </a:lnTo>
                <a:close/>
                <a:moveTo>
                  <a:pt x="3926" y="215"/>
                </a:moveTo>
                <a:lnTo>
                  <a:pt x="3926" y="207"/>
                </a:lnTo>
                <a:lnTo>
                  <a:pt x="3937" y="207"/>
                </a:lnTo>
                <a:lnTo>
                  <a:pt x="3937" y="215"/>
                </a:lnTo>
                <a:lnTo>
                  <a:pt x="3926" y="215"/>
                </a:lnTo>
                <a:close/>
                <a:moveTo>
                  <a:pt x="3926" y="197"/>
                </a:moveTo>
                <a:lnTo>
                  <a:pt x="3926" y="188"/>
                </a:lnTo>
                <a:lnTo>
                  <a:pt x="3937" y="188"/>
                </a:lnTo>
                <a:lnTo>
                  <a:pt x="3937" y="197"/>
                </a:lnTo>
                <a:lnTo>
                  <a:pt x="3926" y="197"/>
                </a:lnTo>
                <a:close/>
                <a:moveTo>
                  <a:pt x="3926" y="180"/>
                </a:moveTo>
                <a:lnTo>
                  <a:pt x="3926" y="170"/>
                </a:lnTo>
                <a:lnTo>
                  <a:pt x="3937" y="170"/>
                </a:lnTo>
                <a:lnTo>
                  <a:pt x="3937" y="180"/>
                </a:lnTo>
                <a:lnTo>
                  <a:pt x="3926" y="180"/>
                </a:lnTo>
                <a:close/>
                <a:moveTo>
                  <a:pt x="3926" y="161"/>
                </a:moveTo>
                <a:lnTo>
                  <a:pt x="3926" y="153"/>
                </a:lnTo>
                <a:lnTo>
                  <a:pt x="3937" y="153"/>
                </a:lnTo>
                <a:lnTo>
                  <a:pt x="3937" y="161"/>
                </a:lnTo>
                <a:lnTo>
                  <a:pt x="3926" y="161"/>
                </a:lnTo>
                <a:close/>
                <a:moveTo>
                  <a:pt x="3926" y="143"/>
                </a:moveTo>
                <a:lnTo>
                  <a:pt x="3926" y="134"/>
                </a:lnTo>
                <a:lnTo>
                  <a:pt x="3937" y="134"/>
                </a:lnTo>
                <a:lnTo>
                  <a:pt x="3937" y="143"/>
                </a:lnTo>
                <a:lnTo>
                  <a:pt x="3926" y="143"/>
                </a:lnTo>
                <a:close/>
                <a:moveTo>
                  <a:pt x="3926" y="126"/>
                </a:moveTo>
                <a:lnTo>
                  <a:pt x="3926" y="116"/>
                </a:lnTo>
                <a:lnTo>
                  <a:pt x="3937" y="116"/>
                </a:lnTo>
                <a:lnTo>
                  <a:pt x="3937" y="126"/>
                </a:lnTo>
                <a:lnTo>
                  <a:pt x="3926" y="126"/>
                </a:lnTo>
                <a:close/>
                <a:moveTo>
                  <a:pt x="3926" y="107"/>
                </a:moveTo>
                <a:lnTo>
                  <a:pt x="3926" y="99"/>
                </a:lnTo>
                <a:lnTo>
                  <a:pt x="3937" y="99"/>
                </a:lnTo>
                <a:lnTo>
                  <a:pt x="3937" y="107"/>
                </a:lnTo>
                <a:lnTo>
                  <a:pt x="3926" y="107"/>
                </a:lnTo>
                <a:close/>
                <a:moveTo>
                  <a:pt x="3926" y="90"/>
                </a:moveTo>
                <a:lnTo>
                  <a:pt x="3926" y="86"/>
                </a:lnTo>
                <a:lnTo>
                  <a:pt x="3926" y="81"/>
                </a:lnTo>
                <a:lnTo>
                  <a:pt x="3937" y="80"/>
                </a:lnTo>
                <a:lnTo>
                  <a:pt x="3937" y="86"/>
                </a:lnTo>
                <a:lnTo>
                  <a:pt x="3937" y="90"/>
                </a:lnTo>
                <a:lnTo>
                  <a:pt x="3926" y="90"/>
                </a:lnTo>
                <a:close/>
                <a:moveTo>
                  <a:pt x="3925" y="72"/>
                </a:moveTo>
                <a:lnTo>
                  <a:pt x="3924" y="70"/>
                </a:lnTo>
                <a:lnTo>
                  <a:pt x="3922" y="64"/>
                </a:lnTo>
                <a:lnTo>
                  <a:pt x="3933" y="62"/>
                </a:lnTo>
                <a:lnTo>
                  <a:pt x="3935" y="69"/>
                </a:lnTo>
                <a:lnTo>
                  <a:pt x="3936" y="71"/>
                </a:lnTo>
                <a:lnTo>
                  <a:pt x="3925" y="72"/>
                </a:lnTo>
                <a:close/>
                <a:moveTo>
                  <a:pt x="3919" y="56"/>
                </a:moveTo>
                <a:lnTo>
                  <a:pt x="3919" y="56"/>
                </a:lnTo>
                <a:lnTo>
                  <a:pt x="3915" y="49"/>
                </a:lnTo>
                <a:lnTo>
                  <a:pt x="3915" y="49"/>
                </a:lnTo>
                <a:lnTo>
                  <a:pt x="3924" y="44"/>
                </a:lnTo>
                <a:lnTo>
                  <a:pt x="3925" y="45"/>
                </a:lnTo>
                <a:lnTo>
                  <a:pt x="3929" y="53"/>
                </a:lnTo>
                <a:lnTo>
                  <a:pt x="3929" y="53"/>
                </a:lnTo>
                <a:lnTo>
                  <a:pt x="3919" y="56"/>
                </a:lnTo>
                <a:close/>
                <a:moveTo>
                  <a:pt x="3909" y="41"/>
                </a:moveTo>
                <a:lnTo>
                  <a:pt x="3905" y="37"/>
                </a:lnTo>
                <a:lnTo>
                  <a:pt x="3902" y="35"/>
                </a:lnTo>
                <a:lnTo>
                  <a:pt x="3910" y="29"/>
                </a:lnTo>
                <a:lnTo>
                  <a:pt x="3913" y="31"/>
                </a:lnTo>
                <a:lnTo>
                  <a:pt x="3918" y="36"/>
                </a:lnTo>
                <a:lnTo>
                  <a:pt x="3909" y="41"/>
                </a:lnTo>
                <a:close/>
                <a:moveTo>
                  <a:pt x="3895" y="29"/>
                </a:moveTo>
                <a:lnTo>
                  <a:pt x="3892" y="26"/>
                </a:lnTo>
                <a:lnTo>
                  <a:pt x="3887" y="23"/>
                </a:lnTo>
                <a:lnTo>
                  <a:pt x="3893" y="16"/>
                </a:lnTo>
                <a:lnTo>
                  <a:pt x="3900" y="20"/>
                </a:lnTo>
                <a:lnTo>
                  <a:pt x="3902" y="22"/>
                </a:lnTo>
                <a:lnTo>
                  <a:pt x="3895" y="29"/>
                </a:lnTo>
                <a:close/>
                <a:moveTo>
                  <a:pt x="3878" y="19"/>
                </a:moveTo>
                <a:lnTo>
                  <a:pt x="3877" y="18"/>
                </a:lnTo>
                <a:lnTo>
                  <a:pt x="3869" y="15"/>
                </a:lnTo>
                <a:lnTo>
                  <a:pt x="3869" y="15"/>
                </a:lnTo>
                <a:lnTo>
                  <a:pt x="3873" y="7"/>
                </a:lnTo>
                <a:lnTo>
                  <a:pt x="3874" y="7"/>
                </a:lnTo>
                <a:lnTo>
                  <a:pt x="3883" y="11"/>
                </a:lnTo>
                <a:lnTo>
                  <a:pt x="3884" y="11"/>
                </a:lnTo>
                <a:lnTo>
                  <a:pt x="3878" y="19"/>
                </a:lnTo>
                <a:close/>
                <a:moveTo>
                  <a:pt x="3859" y="12"/>
                </a:moveTo>
                <a:lnTo>
                  <a:pt x="3852" y="11"/>
                </a:lnTo>
                <a:lnTo>
                  <a:pt x="3849" y="11"/>
                </a:lnTo>
                <a:lnTo>
                  <a:pt x="3851" y="2"/>
                </a:lnTo>
                <a:lnTo>
                  <a:pt x="3854" y="2"/>
                </a:lnTo>
                <a:lnTo>
                  <a:pt x="3862" y="4"/>
                </a:lnTo>
                <a:lnTo>
                  <a:pt x="3859" y="12"/>
                </a:lnTo>
                <a:close/>
                <a:moveTo>
                  <a:pt x="3839" y="9"/>
                </a:moveTo>
                <a:lnTo>
                  <a:pt x="3833" y="9"/>
                </a:lnTo>
                <a:lnTo>
                  <a:pt x="3833" y="0"/>
                </a:lnTo>
                <a:lnTo>
                  <a:pt x="3839" y="1"/>
                </a:lnTo>
                <a:lnTo>
                  <a:pt x="3839" y="9"/>
                </a:lnTo>
                <a:close/>
              </a:path>
            </a:pathLst>
          </a:custGeom>
          <a:solidFill>
            <a:srgbClr val="003366"/>
          </a:solidFill>
          <a:ln w="1588" cap="flat">
            <a:solidFill>
              <a:srgbClr val="C00000"/>
            </a:solidFill>
            <a:prstDash val="solid"/>
            <a:bevel/>
          </a:ln>
        </p:spPr>
        <p:txBody>
          <a:bodyPr lIns="104306" tIns="52153" rIns="104306" bIns="52153"/>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nSpc>
                <a:spcPct val="100000"/>
              </a:lnSpc>
              <a:buClr>
                <a:srgbClr val="E1B40C"/>
              </a:buClr>
              <a:buFont typeface="Wingdings" pitchFamily="2" charset="2"/>
              <a:buChar char="n"/>
              <a:defRPr/>
            </a:pPr>
            <a:endParaRPr lang="zh-CN" altLang="zh-CN" sz="2100">
              <a:effectLst>
                <a:outerShdw blurRad="38100" dist="38100" dir="2700000" algn="tl">
                  <a:srgbClr val="FFFFFF"/>
                </a:outerShdw>
              </a:effectLst>
              <a:latin typeface="+mn-lt"/>
              <a:ea typeface="+mn-ea"/>
            </a:endParaRPr>
          </a:p>
        </p:txBody>
      </p:sp>
      <p:sp>
        <p:nvSpPr>
          <p:cNvPr id="83979" name="AutoShape 14"/>
          <p:cNvSpPr>
            <a:spLocks noChangeArrowheads="1"/>
          </p:cNvSpPr>
          <p:nvPr/>
        </p:nvSpPr>
        <p:spPr bwMode="auto">
          <a:xfrm>
            <a:off x="724032" y="1843170"/>
            <a:ext cx="9328878" cy="752626"/>
          </a:xfrm>
          <a:prstGeom prst="flowChartAlternateProcess">
            <a:avLst/>
          </a:prstGeom>
          <a:solidFill>
            <a:srgbClr val="FFC000"/>
          </a:solidFill>
          <a:ln>
            <a:noFill/>
          </a:ln>
          <a:extLst/>
        </p:spPr>
        <p:txBody>
          <a:bodyPr wrap="none" lIns="104306" tIns="52153" rIns="104306" bIns="52153"/>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nSpc>
                <a:spcPct val="100000"/>
              </a:lnSpc>
              <a:spcBef>
                <a:spcPct val="0"/>
              </a:spcBef>
              <a:buClrTx/>
              <a:buSzTx/>
              <a:buFontTx/>
              <a:buNone/>
            </a:pPr>
            <a:endParaRPr kumimoji="1" lang="zh-CN" altLang="zh-CN" sz="1400" b="1">
              <a:solidFill>
                <a:schemeClr val="bg1"/>
              </a:solidFill>
              <a:latin typeface="+mn-lt"/>
              <a:ea typeface="+mn-ea"/>
            </a:endParaRPr>
          </a:p>
        </p:txBody>
      </p:sp>
      <p:grpSp>
        <p:nvGrpSpPr>
          <p:cNvPr id="83980" name="Group 11"/>
          <p:cNvGrpSpPr/>
          <p:nvPr/>
        </p:nvGrpSpPr>
        <p:grpSpPr>
          <a:xfrm>
            <a:off x="839136" y="2161724"/>
            <a:ext cx="8981713" cy="302800"/>
            <a:chOff x="793" y="4700"/>
            <a:chExt cx="4706" cy="181"/>
          </a:xfrm>
        </p:grpSpPr>
        <p:sp>
          <p:nvSpPr>
            <p:cNvPr id="84045" name="AutoShape 12"/>
            <p:cNvSpPr>
              <a:spLocks noChangeArrowheads="1"/>
            </p:cNvSpPr>
            <p:nvPr/>
          </p:nvSpPr>
          <p:spPr bwMode="auto">
            <a:xfrm>
              <a:off x="793" y="4700"/>
              <a:ext cx="612" cy="181"/>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新闻、公告</a:t>
              </a:r>
            </a:p>
          </p:txBody>
        </p:sp>
        <p:sp>
          <p:nvSpPr>
            <p:cNvPr id="84046" name="AutoShape 13"/>
            <p:cNvSpPr>
              <a:spLocks noChangeArrowheads="1"/>
            </p:cNvSpPr>
            <p:nvPr/>
          </p:nvSpPr>
          <p:spPr bwMode="auto">
            <a:xfrm>
              <a:off x="1466" y="4700"/>
              <a:ext cx="612" cy="181"/>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通知、消息</a:t>
              </a:r>
            </a:p>
          </p:txBody>
        </p:sp>
        <p:sp>
          <p:nvSpPr>
            <p:cNvPr id="84047" name="AutoShape 14"/>
            <p:cNvSpPr>
              <a:spLocks noChangeArrowheads="1"/>
            </p:cNvSpPr>
            <p:nvPr/>
          </p:nvSpPr>
          <p:spPr bwMode="auto">
            <a:xfrm>
              <a:off x="2150" y="4700"/>
              <a:ext cx="612" cy="181"/>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业务功能导航</a:t>
              </a:r>
            </a:p>
          </p:txBody>
        </p:sp>
        <p:sp>
          <p:nvSpPr>
            <p:cNvPr id="84048" name="AutoShape 15"/>
            <p:cNvSpPr>
              <a:spLocks noChangeArrowheads="1"/>
            </p:cNvSpPr>
            <p:nvPr/>
          </p:nvSpPr>
          <p:spPr bwMode="auto">
            <a:xfrm>
              <a:off x="2834" y="4700"/>
              <a:ext cx="612" cy="181"/>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常用快捷菜单</a:t>
              </a:r>
            </a:p>
          </p:txBody>
        </p:sp>
        <p:sp>
          <p:nvSpPr>
            <p:cNvPr id="84049" name="AutoShape 16"/>
            <p:cNvSpPr>
              <a:spLocks noChangeArrowheads="1"/>
            </p:cNvSpPr>
            <p:nvPr/>
          </p:nvSpPr>
          <p:spPr bwMode="auto">
            <a:xfrm>
              <a:off x="3519" y="4700"/>
              <a:ext cx="612" cy="181"/>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待办流程处理</a:t>
              </a:r>
            </a:p>
          </p:txBody>
        </p:sp>
        <p:sp>
          <p:nvSpPr>
            <p:cNvPr id="84050" name="AutoShape 17"/>
            <p:cNvSpPr>
              <a:spLocks noChangeArrowheads="1"/>
            </p:cNvSpPr>
            <p:nvPr/>
          </p:nvSpPr>
          <p:spPr bwMode="auto">
            <a:xfrm>
              <a:off x="4203" y="4700"/>
              <a:ext cx="612" cy="181"/>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关键经营指标</a:t>
              </a:r>
            </a:p>
          </p:txBody>
        </p:sp>
        <p:sp>
          <p:nvSpPr>
            <p:cNvPr id="84051" name="AutoShape 18"/>
            <p:cNvSpPr>
              <a:spLocks noChangeArrowheads="1"/>
            </p:cNvSpPr>
            <p:nvPr/>
          </p:nvSpPr>
          <p:spPr bwMode="auto">
            <a:xfrm>
              <a:off x="4887" y="4700"/>
              <a:ext cx="612" cy="181"/>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日程安排</a:t>
              </a:r>
            </a:p>
          </p:txBody>
        </p:sp>
      </p:grpSp>
      <p:grpSp>
        <p:nvGrpSpPr>
          <p:cNvPr id="84021" name="Group 61"/>
          <p:cNvGrpSpPr/>
          <p:nvPr/>
        </p:nvGrpSpPr>
        <p:grpSpPr>
          <a:xfrm>
            <a:off x="896687" y="2982610"/>
            <a:ext cx="1147313" cy="707118"/>
            <a:chOff x="1429" y="572"/>
            <a:chExt cx="635" cy="518"/>
          </a:xfrm>
        </p:grpSpPr>
        <p:sp>
          <p:nvSpPr>
            <p:cNvPr id="84042" name="AutoShape 62"/>
            <p:cNvSpPr>
              <a:spLocks noChangeArrowheads="1"/>
            </p:cNvSpPr>
            <p:nvPr/>
          </p:nvSpPr>
          <p:spPr bwMode="auto">
            <a:xfrm>
              <a:off x="1429" y="572"/>
              <a:ext cx="635" cy="155"/>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财务预算</a:t>
              </a:r>
            </a:p>
          </p:txBody>
        </p:sp>
        <p:sp>
          <p:nvSpPr>
            <p:cNvPr id="84043" name="AutoShape 63"/>
            <p:cNvSpPr>
              <a:spLocks noChangeArrowheads="1"/>
            </p:cNvSpPr>
            <p:nvPr/>
          </p:nvSpPr>
          <p:spPr bwMode="auto">
            <a:xfrm>
              <a:off x="1429" y="754"/>
              <a:ext cx="635" cy="155"/>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资金管理</a:t>
              </a:r>
            </a:p>
          </p:txBody>
        </p:sp>
        <p:sp>
          <p:nvSpPr>
            <p:cNvPr id="84044" name="AutoShape 64"/>
            <p:cNvSpPr>
              <a:spLocks noChangeArrowheads="1"/>
            </p:cNvSpPr>
            <p:nvPr/>
          </p:nvSpPr>
          <p:spPr bwMode="auto">
            <a:xfrm>
              <a:off x="1429" y="935"/>
              <a:ext cx="635" cy="155"/>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合并报表</a:t>
              </a:r>
            </a:p>
          </p:txBody>
        </p:sp>
      </p:grpSp>
      <p:sp>
        <p:nvSpPr>
          <p:cNvPr id="84022" name="AutoShape 66"/>
          <p:cNvSpPr>
            <a:spLocks noChangeArrowheads="1"/>
          </p:cNvSpPr>
          <p:nvPr/>
        </p:nvSpPr>
        <p:spPr bwMode="auto">
          <a:xfrm>
            <a:off x="896687" y="4349664"/>
            <a:ext cx="1147313" cy="211786"/>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财务分析</a:t>
            </a:r>
          </a:p>
        </p:txBody>
      </p:sp>
      <p:sp>
        <p:nvSpPr>
          <p:cNvPr id="84023" name="AutoShape 67"/>
          <p:cNvSpPr>
            <a:spLocks noChangeArrowheads="1"/>
          </p:cNvSpPr>
          <p:nvPr/>
        </p:nvSpPr>
        <p:spPr bwMode="auto">
          <a:xfrm>
            <a:off x="896687" y="4598206"/>
            <a:ext cx="1147313" cy="211786"/>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生产经营监控</a:t>
            </a:r>
          </a:p>
        </p:txBody>
      </p:sp>
      <p:sp>
        <p:nvSpPr>
          <p:cNvPr id="84024" name="AutoShape 100"/>
          <p:cNvSpPr>
            <a:spLocks noChangeArrowheads="1"/>
          </p:cNvSpPr>
          <p:nvPr/>
        </p:nvSpPr>
        <p:spPr bwMode="auto">
          <a:xfrm>
            <a:off x="724032" y="6362425"/>
            <a:ext cx="9260187" cy="600350"/>
          </a:xfrm>
          <a:prstGeom prst="roundRect">
            <a:avLst>
              <a:gd name="adj" fmla="val 16667"/>
            </a:avLst>
          </a:prstGeom>
          <a:solidFill>
            <a:srgbClr val="FFC000"/>
          </a:solidFill>
          <a:ln w="15875" algn="ctr">
            <a:solidFill>
              <a:srgbClr val="003366"/>
            </a:solidFill>
            <a:prstDash val="sysDot"/>
            <a:round/>
          </a:ln>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eaLnBrk="0" hangingPunct="0">
              <a:lnSpc>
                <a:spcPct val="100000"/>
              </a:lnSpc>
              <a:spcBef>
                <a:spcPct val="0"/>
              </a:spcBef>
              <a:buClrTx/>
              <a:buSzTx/>
              <a:buFontTx/>
              <a:buNone/>
            </a:pPr>
            <a:endParaRPr lang="zh-CN" altLang="zh-CN" sz="1800">
              <a:latin typeface="+mn-lt"/>
              <a:ea typeface="+mn-ea"/>
            </a:endParaRPr>
          </a:p>
        </p:txBody>
      </p:sp>
      <p:sp>
        <p:nvSpPr>
          <p:cNvPr id="84025" name="AutoShape 101"/>
          <p:cNvSpPr>
            <a:spLocks noChangeArrowheads="1"/>
          </p:cNvSpPr>
          <p:nvPr/>
        </p:nvSpPr>
        <p:spPr bwMode="auto">
          <a:xfrm>
            <a:off x="724032" y="6411434"/>
            <a:ext cx="1472200" cy="512835"/>
          </a:xfrm>
          <a:prstGeom prst="flowChartAlternateProcess">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lgn="ctr">
                <a:solidFill>
                  <a:srgbClr val="000000"/>
                </a:solidFill>
                <a:miter lim="800000"/>
                <a:headEnd/>
                <a:tailEnd/>
              </a14:hiddenLine>
            </a:ext>
          </a:extLst>
        </p:spPr>
        <p:txBody>
          <a:bodyPr lIns="0" tIns="0" rIns="0" bIns="0" anchor="ctr" anchorCtr="1"/>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1400" b="1">
                <a:solidFill>
                  <a:schemeClr val="bg1"/>
                </a:solidFill>
                <a:latin typeface="+mn-lt"/>
                <a:ea typeface="+mn-ea"/>
              </a:rPr>
              <a:t>基础服务</a:t>
            </a:r>
            <a:endParaRPr lang="zh-CN" altLang="en-US" sz="2000" b="1">
              <a:solidFill>
                <a:schemeClr val="bg1"/>
              </a:solidFill>
              <a:latin typeface="+mn-lt"/>
              <a:ea typeface="+mn-ea"/>
            </a:endParaRPr>
          </a:p>
        </p:txBody>
      </p:sp>
      <p:sp>
        <p:nvSpPr>
          <p:cNvPr id="84026" name="AutoShape 102"/>
          <p:cNvSpPr>
            <a:spLocks noChangeArrowheads="1"/>
          </p:cNvSpPr>
          <p:nvPr/>
        </p:nvSpPr>
        <p:spPr bwMode="auto">
          <a:xfrm>
            <a:off x="2667781" y="6521701"/>
            <a:ext cx="1126891" cy="313303"/>
          </a:xfrm>
          <a:prstGeom prst="roundRect">
            <a:avLst>
              <a:gd name="adj" fmla="val 16667"/>
            </a:avLst>
          </a:prstGeom>
          <a:solidFill>
            <a:srgbClr val="B1D5ED"/>
          </a:solidFill>
          <a:ln w="28575" algn="ctr">
            <a:solidFill>
              <a:schemeClr val="bg1"/>
            </a:solidFill>
            <a:round/>
          </a:ln>
          <a:effectLst>
            <a:outerShdw dist="20000" dir="5400000" rotWithShape="0">
              <a:srgbClr val="000000">
                <a:alpha val="37999"/>
              </a:srgbClr>
            </a:outerShdw>
          </a:effectLst>
        </p:spPr>
        <p:txBody>
          <a:bodyPr lIns="104306" tIns="52153" rIns="104306" bIns="52153"/>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1300">
                <a:latin typeface="+mn-lt"/>
                <a:ea typeface="+mn-ea"/>
              </a:rPr>
              <a:t>搜索引擎</a:t>
            </a:r>
          </a:p>
        </p:txBody>
      </p:sp>
      <p:sp>
        <p:nvSpPr>
          <p:cNvPr id="84027" name="AutoShape 102"/>
          <p:cNvSpPr>
            <a:spLocks noChangeArrowheads="1"/>
          </p:cNvSpPr>
          <p:nvPr/>
        </p:nvSpPr>
        <p:spPr bwMode="auto">
          <a:xfrm>
            <a:off x="5693865" y="6521701"/>
            <a:ext cx="1128748" cy="313303"/>
          </a:xfrm>
          <a:prstGeom prst="roundRect">
            <a:avLst>
              <a:gd name="adj" fmla="val 16667"/>
            </a:avLst>
          </a:prstGeom>
          <a:solidFill>
            <a:srgbClr val="B1D5ED"/>
          </a:solidFill>
          <a:ln w="28575" algn="ctr">
            <a:solidFill>
              <a:schemeClr val="bg1"/>
            </a:solidFill>
            <a:round/>
          </a:ln>
          <a:effectLst>
            <a:outerShdw dist="20000" dir="5400000" rotWithShape="0">
              <a:srgbClr val="000000">
                <a:alpha val="37999"/>
              </a:srgbClr>
            </a:outerShdw>
          </a:effectLst>
        </p:spPr>
        <p:txBody>
          <a:bodyPr lIns="104306" tIns="52153" rIns="104306" bIns="52153"/>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1300">
                <a:latin typeface="+mn-lt"/>
                <a:ea typeface="+mn-ea"/>
              </a:rPr>
              <a:t>流程配置</a:t>
            </a:r>
          </a:p>
        </p:txBody>
      </p:sp>
      <p:sp>
        <p:nvSpPr>
          <p:cNvPr id="84028" name="AutoShape 102"/>
          <p:cNvSpPr>
            <a:spLocks noChangeArrowheads="1"/>
          </p:cNvSpPr>
          <p:nvPr/>
        </p:nvSpPr>
        <p:spPr bwMode="auto">
          <a:xfrm>
            <a:off x="4201244" y="6521701"/>
            <a:ext cx="1128748" cy="313303"/>
          </a:xfrm>
          <a:prstGeom prst="roundRect">
            <a:avLst>
              <a:gd name="adj" fmla="val 16667"/>
            </a:avLst>
          </a:prstGeom>
          <a:solidFill>
            <a:srgbClr val="B1D5ED"/>
          </a:solidFill>
          <a:ln w="28575" algn="ctr">
            <a:solidFill>
              <a:schemeClr val="bg1"/>
            </a:solidFill>
            <a:round/>
          </a:ln>
          <a:effectLst>
            <a:outerShdw dist="20000" dir="5400000" rotWithShape="0">
              <a:srgbClr val="000000">
                <a:alpha val="37999"/>
              </a:srgbClr>
            </a:outerShdw>
          </a:effectLst>
        </p:spPr>
        <p:txBody>
          <a:bodyPr lIns="104306" tIns="52153" rIns="104306" bIns="52153"/>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1300">
                <a:latin typeface="+mn-lt"/>
                <a:ea typeface="+mn-ea"/>
              </a:rPr>
              <a:t>单据定制</a:t>
            </a:r>
          </a:p>
        </p:txBody>
      </p:sp>
      <p:sp>
        <p:nvSpPr>
          <p:cNvPr id="84029" name="AutoShape 102"/>
          <p:cNvSpPr>
            <a:spLocks noChangeArrowheads="1"/>
          </p:cNvSpPr>
          <p:nvPr/>
        </p:nvSpPr>
        <p:spPr bwMode="auto">
          <a:xfrm>
            <a:off x="8677249" y="6521701"/>
            <a:ext cx="1126892" cy="313303"/>
          </a:xfrm>
          <a:prstGeom prst="roundRect">
            <a:avLst>
              <a:gd name="adj" fmla="val 16667"/>
            </a:avLst>
          </a:prstGeom>
          <a:solidFill>
            <a:srgbClr val="B1D5ED"/>
          </a:solidFill>
          <a:ln w="28575" algn="ctr">
            <a:solidFill>
              <a:schemeClr val="bg1"/>
            </a:solidFill>
            <a:round/>
          </a:ln>
          <a:effectLst>
            <a:outerShdw dist="20000" dir="5400000" rotWithShape="0">
              <a:srgbClr val="000000">
                <a:alpha val="37999"/>
              </a:srgbClr>
            </a:outerShdw>
          </a:effectLst>
        </p:spPr>
        <p:txBody>
          <a:bodyPr lIns="104306" tIns="52153" rIns="104306" bIns="52153"/>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1300">
                <a:latin typeface="+mn-lt"/>
                <a:ea typeface="+mn-ea"/>
              </a:rPr>
              <a:t>业务权限</a:t>
            </a:r>
          </a:p>
        </p:txBody>
      </p:sp>
      <p:sp>
        <p:nvSpPr>
          <p:cNvPr id="84030" name="AutoShape 102"/>
          <p:cNvSpPr>
            <a:spLocks noChangeArrowheads="1"/>
          </p:cNvSpPr>
          <p:nvPr/>
        </p:nvSpPr>
        <p:spPr bwMode="auto">
          <a:xfrm>
            <a:off x="7186486" y="6521701"/>
            <a:ext cx="1125035" cy="313303"/>
          </a:xfrm>
          <a:prstGeom prst="roundRect">
            <a:avLst>
              <a:gd name="adj" fmla="val 16667"/>
            </a:avLst>
          </a:prstGeom>
          <a:solidFill>
            <a:srgbClr val="B1D5ED"/>
          </a:solidFill>
          <a:ln w="28575" algn="ctr">
            <a:solidFill>
              <a:schemeClr val="bg1"/>
            </a:solidFill>
            <a:round/>
          </a:ln>
          <a:effectLst>
            <a:outerShdw dist="20000" dir="5400000" rotWithShape="0">
              <a:srgbClr val="000000">
                <a:alpha val="37999"/>
              </a:srgbClr>
            </a:outerShdw>
          </a:effectLst>
        </p:spPr>
        <p:txBody>
          <a:bodyPr lIns="104306" tIns="52153" rIns="104306" bIns="52153"/>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1300">
                <a:latin typeface="+mn-lt"/>
                <a:ea typeface="+mn-ea"/>
              </a:rPr>
              <a:t>组织架构</a:t>
            </a:r>
          </a:p>
        </p:txBody>
      </p:sp>
      <p:sp>
        <p:nvSpPr>
          <p:cNvPr id="84031" name="Rectangle 84"/>
          <p:cNvSpPr>
            <a:spLocks noChangeArrowheads="1"/>
          </p:cNvSpPr>
          <p:nvPr/>
        </p:nvSpPr>
        <p:spPr bwMode="auto">
          <a:xfrm>
            <a:off x="4735914" y="1853672"/>
            <a:ext cx="1706117" cy="320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4306" tIns="52153" rIns="104306" bIns="52153">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0"/>
              </a:spcBef>
              <a:buClrTx/>
              <a:buSzTx/>
              <a:buFontTx/>
              <a:buNone/>
            </a:pPr>
            <a:r>
              <a:rPr kumimoji="1" lang="zh-CN" altLang="en-US" sz="1400" b="1">
                <a:solidFill>
                  <a:schemeClr val="bg1"/>
                </a:solidFill>
                <a:latin typeface="+mn-lt"/>
                <a:ea typeface="+mn-ea"/>
              </a:rPr>
              <a:t>企业信息门户</a:t>
            </a:r>
          </a:p>
        </p:txBody>
      </p:sp>
      <p:sp>
        <p:nvSpPr>
          <p:cNvPr id="726097" name="AutoShape 81"/>
          <p:cNvSpPr>
            <a:spLocks noChangeArrowheads="1"/>
          </p:cNvSpPr>
          <p:nvPr/>
        </p:nvSpPr>
        <p:spPr bwMode="auto">
          <a:xfrm>
            <a:off x="2147963" y="4225395"/>
            <a:ext cx="534670" cy="512835"/>
          </a:xfrm>
          <a:prstGeom prst="leftRightArrow">
            <a:avLst>
              <a:gd name="adj1" fmla="val 50000"/>
              <a:gd name="adj2" fmla="val 20000"/>
            </a:avLst>
          </a:prstGeom>
          <a:solidFill>
            <a:srgbClr val="FF9F9D"/>
          </a:solidFill>
          <a:ln w="9525">
            <a:noFill/>
            <a:miter lim="800000"/>
          </a:ln>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nSpc>
                <a:spcPct val="100000"/>
              </a:lnSpc>
              <a:spcBef>
                <a:spcPct val="0"/>
              </a:spcBef>
              <a:buClrTx/>
              <a:buSzTx/>
              <a:buFontTx/>
              <a:buNone/>
              <a:defRPr/>
            </a:pPr>
            <a:endParaRPr lang="zh-CN" altLang="en-US">
              <a:latin typeface="+mn-lt"/>
              <a:ea typeface="+mn-ea"/>
            </a:endParaRPr>
          </a:p>
        </p:txBody>
      </p:sp>
      <p:sp>
        <p:nvSpPr>
          <p:cNvPr id="726098" name="AutoShape 82"/>
          <p:cNvSpPr>
            <a:spLocks noChangeArrowheads="1"/>
          </p:cNvSpPr>
          <p:nvPr/>
        </p:nvSpPr>
        <p:spPr bwMode="auto">
          <a:xfrm>
            <a:off x="2147963" y="3103381"/>
            <a:ext cx="534670" cy="512835"/>
          </a:xfrm>
          <a:prstGeom prst="leftRightArrow">
            <a:avLst>
              <a:gd name="adj1" fmla="val 50000"/>
              <a:gd name="adj2" fmla="val 20000"/>
            </a:avLst>
          </a:prstGeom>
          <a:solidFill>
            <a:srgbClr val="FF9F9D"/>
          </a:solidFill>
          <a:ln w="9525">
            <a:noFill/>
            <a:miter lim="800000"/>
          </a:ln>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nSpc>
                <a:spcPct val="100000"/>
              </a:lnSpc>
              <a:spcBef>
                <a:spcPct val="0"/>
              </a:spcBef>
              <a:buClrTx/>
              <a:buSzTx/>
              <a:buFontTx/>
              <a:buNone/>
              <a:defRPr/>
            </a:pPr>
            <a:endParaRPr lang="zh-CN" altLang="en-US">
              <a:latin typeface="+mn-lt"/>
              <a:ea typeface="+mn-ea"/>
            </a:endParaRPr>
          </a:p>
        </p:txBody>
      </p:sp>
      <p:sp>
        <p:nvSpPr>
          <p:cNvPr id="84035" name="AutoShape 98"/>
          <p:cNvSpPr>
            <a:spLocks noChangeArrowheads="1"/>
          </p:cNvSpPr>
          <p:nvPr/>
        </p:nvSpPr>
        <p:spPr bwMode="auto">
          <a:xfrm>
            <a:off x="714751" y="5499030"/>
            <a:ext cx="1474055" cy="325554"/>
          </a:xfrm>
          <a:prstGeom prst="roundRect">
            <a:avLst>
              <a:gd name="adj" fmla="val 16667"/>
            </a:avLst>
          </a:prstGeom>
          <a:solidFill>
            <a:schemeClr val="bg2"/>
          </a:solidFill>
          <a:ln w="15875" algn="ctr">
            <a:solidFill>
              <a:srgbClr val="003366"/>
            </a:solidFill>
            <a:prstDash val="sysDot"/>
            <a:round/>
          </a:ln>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endParaRPr kumimoji="1" lang="zh-CN" altLang="zh-CN">
              <a:solidFill>
                <a:schemeClr val="bg1"/>
              </a:solidFill>
              <a:latin typeface="+mn-lt"/>
              <a:ea typeface="+mn-ea"/>
            </a:endParaRPr>
          </a:p>
        </p:txBody>
      </p:sp>
      <p:sp>
        <p:nvSpPr>
          <p:cNvPr id="84036" name="AutoShape 99"/>
          <p:cNvSpPr>
            <a:spLocks noChangeArrowheads="1"/>
          </p:cNvSpPr>
          <p:nvPr/>
        </p:nvSpPr>
        <p:spPr bwMode="auto">
          <a:xfrm>
            <a:off x="822428" y="5507782"/>
            <a:ext cx="1288406" cy="234539"/>
          </a:xfrm>
          <a:prstGeom prst="flowChartAlternateProcess">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lgn="ctr">
                <a:solidFill>
                  <a:srgbClr val="000000"/>
                </a:solidFill>
                <a:miter lim="800000"/>
                <a:headEnd/>
                <a:tailEnd/>
              </a14:hiddenLine>
            </a:ext>
          </a:extLst>
        </p:spPr>
        <p:txBody>
          <a:bodyPr lIns="0" tIns="0" rIns="0" bIns="0" anchor="ctr" anchorCtr="1"/>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1400" b="1">
                <a:solidFill>
                  <a:schemeClr val="bg1"/>
                </a:solidFill>
                <a:latin typeface="+mn-lt"/>
                <a:ea typeface="+mn-ea"/>
              </a:rPr>
              <a:t>产权管理</a:t>
            </a:r>
          </a:p>
        </p:txBody>
      </p:sp>
      <p:sp>
        <p:nvSpPr>
          <p:cNvPr id="726096" name="AutoShape 80"/>
          <p:cNvSpPr>
            <a:spLocks noChangeArrowheads="1"/>
          </p:cNvSpPr>
          <p:nvPr/>
        </p:nvSpPr>
        <p:spPr bwMode="auto">
          <a:xfrm>
            <a:off x="2147963" y="5038999"/>
            <a:ext cx="534670" cy="512835"/>
          </a:xfrm>
          <a:prstGeom prst="leftRightArrow">
            <a:avLst>
              <a:gd name="adj1" fmla="val 50000"/>
              <a:gd name="adj2" fmla="val 20000"/>
            </a:avLst>
          </a:prstGeom>
          <a:solidFill>
            <a:srgbClr val="FF9F9D"/>
          </a:solidFill>
          <a:ln w="9525">
            <a:noFill/>
            <a:miter lim="800000"/>
          </a:ln>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nSpc>
                <a:spcPct val="100000"/>
              </a:lnSpc>
              <a:spcBef>
                <a:spcPct val="0"/>
              </a:spcBef>
              <a:buClrTx/>
              <a:buSzTx/>
              <a:buFontTx/>
              <a:buNone/>
              <a:defRPr/>
            </a:pPr>
            <a:endParaRPr lang="zh-CN" altLang="en-US">
              <a:latin typeface="+mn-lt"/>
              <a:ea typeface="+mn-ea"/>
            </a:endParaRPr>
          </a:p>
        </p:txBody>
      </p:sp>
      <p:sp>
        <p:nvSpPr>
          <p:cNvPr id="84038" name="AutoShape 98"/>
          <p:cNvSpPr>
            <a:spLocks noChangeArrowheads="1"/>
          </p:cNvSpPr>
          <p:nvPr/>
        </p:nvSpPr>
        <p:spPr bwMode="auto">
          <a:xfrm>
            <a:off x="714751" y="5903349"/>
            <a:ext cx="1474055" cy="325554"/>
          </a:xfrm>
          <a:prstGeom prst="roundRect">
            <a:avLst>
              <a:gd name="adj" fmla="val 16667"/>
            </a:avLst>
          </a:prstGeom>
          <a:solidFill>
            <a:schemeClr val="bg2"/>
          </a:solidFill>
          <a:ln w="15875" algn="ctr">
            <a:solidFill>
              <a:srgbClr val="003366"/>
            </a:solidFill>
            <a:prstDash val="sysDot"/>
            <a:round/>
          </a:ln>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endParaRPr kumimoji="1" lang="zh-CN" altLang="zh-CN">
              <a:solidFill>
                <a:schemeClr val="bg1"/>
              </a:solidFill>
              <a:latin typeface="+mn-lt"/>
              <a:ea typeface="+mn-ea"/>
            </a:endParaRPr>
          </a:p>
        </p:txBody>
      </p:sp>
      <p:sp>
        <p:nvSpPr>
          <p:cNvPr id="84039" name="AutoShape 99"/>
          <p:cNvSpPr>
            <a:spLocks noChangeArrowheads="1"/>
          </p:cNvSpPr>
          <p:nvPr/>
        </p:nvSpPr>
        <p:spPr bwMode="auto">
          <a:xfrm>
            <a:off x="822428" y="5912099"/>
            <a:ext cx="1288406" cy="234539"/>
          </a:xfrm>
          <a:prstGeom prst="flowChartAlternateProcess">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lgn="ctr">
                <a:solidFill>
                  <a:srgbClr val="000000"/>
                </a:solidFill>
                <a:miter lim="800000"/>
                <a:headEnd/>
                <a:tailEnd/>
              </a14:hiddenLine>
            </a:ext>
          </a:extLst>
        </p:spPr>
        <p:txBody>
          <a:bodyPr lIns="0" tIns="0" rIns="0" bIns="0" anchor="ctr" anchorCtr="1"/>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sz="1400" b="1">
                <a:solidFill>
                  <a:schemeClr val="bg1"/>
                </a:solidFill>
                <a:latin typeface="+mn-lt"/>
                <a:ea typeface="+mn-ea"/>
              </a:rPr>
              <a:t>安全生产管理</a:t>
            </a:r>
          </a:p>
        </p:txBody>
      </p:sp>
      <p:sp>
        <p:nvSpPr>
          <p:cNvPr id="7" name="AutoShape 80"/>
          <p:cNvSpPr>
            <a:spLocks noChangeArrowheads="1"/>
          </p:cNvSpPr>
          <p:nvPr/>
        </p:nvSpPr>
        <p:spPr bwMode="auto">
          <a:xfrm>
            <a:off x="2147963" y="5788076"/>
            <a:ext cx="534670" cy="512835"/>
          </a:xfrm>
          <a:prstGeom prst="leftRightArrow">
            <a:avLst>
              <a:gd name="adj1" fmla="val 50000"/>
              <a:gd name="adj2" fmla="val 20000"/>
            </a:avLst>
          </a:prstGeom>
          <a:solidFill>
            <a:srgbClr val="FF9F9D"/>
          </a:solidFill>
          <a:ln w="9525">
            <a:noFill/>
            <a:miter lim="800000"/>
          </a:ln>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nSpc>
                <a:spcPct val="100000"/>
              </a:lnSpc>
              <a:spcBef>
                <a:spcPct val="0"/>
              </a:spcBef>
              <a:buClrTx/>
              <a:buSzTx/>
              <a:buFontTx/>
              <a:buNone/>
              <a:defRPr/>
            </a:pPr>
            <a:endParaRPr lang="zh-CN" altLang="en-US">
              <a:latin typeface="+mn-lt"/>
              <a:ea typeface="+mn-ea"/>
            </a:endParaRPr>
          </a:p>
        </p:txBody>
      </p:sp>
      <p:sp>
        <p:nvSpPr>
          <p:cNvPr id="11" name="AutoShape 80"/>
          <p:cNvSpPr>
            <a:spLocks noChangeArrowheads="1"/>
          </p:cNvSpPr>
          <p:nvPr/>
        </p:nvSpPr>
        <p:spPr bwMode="auto">
          <a:xfrm>
            <a:off x="2147963" y="5427269"/>
            <a:ext cx="534670" cy="512835"/>
          </a:xfrm>
          <a:prstGeom prst="leftRightArrow">
            <a:avLst>
              <a:gd name="adj1" fmla="val 50000"/>
              <a:gd name="adj2" fmla="val 20000"/>
            </a:avLst>
          </a:prstGeom>
          <a:solidFill>
            <a:srgbClr val="FF9F9D"/>
          </a:solidFill>
          <a:ln w="9525">
            <a:noFill/>
            <a:miter lim="800000"/>
          </a:ln>
          <a:effec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nSpc>
                <a:spcPct val="100000"/>
              </a:lnSpc>
              <a:spcBef>
                <a:spcPct val="0"/>
              </a:spcBef>
              <a:buClrTx/>
              <a:buSzTx/>
              <a:buFontTx/>
              <a:buNone/>
              <a:defRPr/>
            </a:pPr>
            <a:endParaRPr lang="zh-CN" altLang="en-US">
              <a:latin typeface="+mn-lt"/>
              <a:ea typeface="+mn-ea"/>
            </a:endParaRPr>
          </a:p>
        </p:txBody>
      </p:sp>
      <p:pic>
        <p:nvPicPr>
          <p:cNvPr id="84" name="Picture 5"/>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5" name="圆角矩形 84"/>
          <p:cNvSpPr/>
          <p:nvPr/>
        </p:nvSpPr>
        <p:spPr bwMode="auto">
          <a:xfrm>
            <a:off x="10352591" y="1123199"/>
            <a:ext cx="106677" cy="281168"/>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mn-lt"/>
              <a:ea typeface="+mn-ea"/>
            </a:endParaRPr>
          </a:p>
        </p:txBody>
      </p:sp>
      <p:sp>
        <p:nvSpPr>
          <p:cNvPr id="87" name="矩形 86"/>
          <p:cNvSpPr/>
          <p:nvPr/>
        </p:nvSpPr>
        <p:spPr bwMode="auto">
          <a:xfrm>
            <a:off x="2667781" y="2742821"/>
            <a:ext cx="7292305" cy="1181826"/>
          </a:xfrm>
          <a:prstGeom prst="rect">
            <a:avLst/>
          </a:prstGeom>
          <a:solidFill>
            <a:schemeClr val="bg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26" name="矩形 125"/>
          <p:cNvSpPr/>
          <p:nvPr/>
        </p:nvSpPr>
        <p:spPr bwMode="auto">
          <a:xfrm>
            <a:off x="2682404" y="5076775"/>
            <a:ext cx="7292305" cy="1181826"/>
          </a:xfrm>
          <a:prstGeom prst="rect">
            <a:avLst/>
          </a:prstGeom>
          <a:solidFill>
            <a:schemeClr val="bg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27" name="矩形 126"/>
          <p:cNvSpPr/>
          <p:nvPr/>
        </p:nvSpPr>
        <p:spPr bwMode="auto">
          <a:xfrm>
            <a:off x="2682404" y="4028052"/>
            <a:ext cx="7292305" cy="976715"/>
          </a:xfrm>
          <a:prstGeom prst="rect">
            <a:avLst/>
          </a:prstGeom>
          <a:solidFill>
            <a:schemeClr val="bg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grpSp>
        <p:nvGrpSpPr>
          <p:cNvPr id="128" name="组合 127"/>
          <p:cNvGrpSpPr/>
          <p:nvPr/>
        </p:nvGrpSpPr>
        <p:grpSpPr>
          <a:xfrm>
            <a:off x="2754412" y="2772519"/>
            <a:ext cx="6976702" cy="3413069"/>
            <a:chOff x="2807017" y="4183986"/>
            <a:chExt cx="6976702" cy="3413069"/>
          </a:xfrm>
        </p:grpSpPr>
        <p:sp>
          <p:nvSpPr>
            <p:cNvPr id="129" name="Rectangle 20"/>
            <p:cNvSpPr>
              <a:spLocks noChangeArrowheads="1"/>
            </p:cNvSpPr>
            <p:nvPr/>
          </p:nvSpPr>
          <p:spPr bwMode="auto">
            <a:xfrm>
              <a:off x="3540334" y="4183986"/>
              <a:ext cx="4739626" cy="1118437"/>
            </a:xfrm>
            <a:prstGeom prst="rect">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buFontTx/>
                <a:buNone/>
              </a:pPr>
              <a:endParaRPr lang="zh-TW" altLang="en-US" sz="1300">
                <a:solidFill>
                  <a:srgbClr val="1C4D94"/>
                </a:solidFill>
                <a:latin typeface="+mn-lt"/>
                <a:ea typeface="+mn-ea"/>
              </a:endParaRPr>
            </a:p>
          </p:txBody>
        </p:sp>
        <p:sp>
          <p:nvSpPr>
            <p:cNvPr id="130" name="AutoShape 21"/>
            <p:cNvSpPr>
              <a:spLocks noChangeArrowheads="1"/>
            </p:cNvSpPr>
            <p:nvPr/>
          </p:nvSpPr>
          <p:spPr bwMode="auto">
            <a:xfrm>
              <a:off x="3679569" y="4511291"/>
              <a:ext cx="1026641" cy="302800"/>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采集归档</a:t>
              </a:r>
            </a:p>
          </p:txBody>
        </p:sp>
        <p:sp>
          <p:nvSpPr>
            <p:cNvPr id="131" name="AutoShape 22"/>
            <p:cNvSpPr>
              <a:spLocks noChangeArrowheads="1"/>
            </p:cNvSpPr>
            <p:nvPr/>
          </p:nvSpPr>
          <p:spPr bwMode="auto">
            <a:xfrm>
              <a:off x="4828740" y="4511291"/>
              <a:ext cx="1026640" cy="302800"/>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维度管理</a:t>
              </a:r>
            </a:p>
          </p:txBody>
        </p:sp>
        <p:sp>
          <p:nvSpPr>
            <p:cNvPr id="132" name="AutoShape 23"/>
            <p:cNvSpPr>
              <a:spLocks noChangeArrowheads="1"/>
            </p:cNvSpPr>
            <p:nvPr/>
          </p:nvSpPr>
          <p:spPr bwMode="auto">
            <a:xfrm>
              <a:off x="5948204" y="4511291"/>
              <a:ext cx="1026641" cy="302800"/>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分布存储</a:t>
              </a:r>
            </a:p>
          </p:txBody>
        </p:sp>
        <p:sp>
          <p:nvSpPr>
            <p:cNvPr id="133" name="AutoShape 24"/>
            <p:cNvSpPr>
              <a:spLocks noChangeArrowheads="1"/>
            </p:cNvSpPr>
            <p:nvPr/>
          </p:nvSpPr>
          <p:spPr bwMode="auto">
            <a:xfrm>
              <a:off x="7067670" y="4511291"/>
              <a:ext cx="1026640" cy="302800"/>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安全控制</a:t>
              </a:r>
            </a:p>
          </p:txBody>
        </p:sp>
        <p:sp>
          <p:nvSpPr>
            <p:cNvPr id="134" name="AutoShape 25"/>
            <p:cNvSpPr>
              <a:spLocks noChangeArrowheads="1"/>
            </p:cNvSpPr>
            <p:nvPr/>
          </p:nvSpPr>
          <p:spPr bwMode="auto">
            <a:xfrm>
              <a:off x="3696279" y="4885853"/>
              <a:ext cx="1026640" cy="304551"/>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共享传播</a:t>
              </a:r>
            </a:p>
          </p:txBody>
        </p:sp>
        <p:sp>
          <p:nvSpPr>
            <p:cNvPr id="135" name="AutoShape 26"/>
            <p:cNvSpPr>
              <a:spLocks noChangeArrowheads="1"/>
            </p:cNvSpPr>
            <p:nvPr/>
          </p:nvSpPr>
          <p:spPr bwMode="auto">
            <a:xfrm>
              <a:off x="4828740" y="4885853"/>
              <a:ext cx="1026640" cy="304551"/>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使用利用</a:t>
              </a:r>
            </a:p>
          </p:txBody>
        </p:sp>
        <p:sp>
          <p:nvSpPr>
            <p:cNvPr id="136" name="AutoShape 27"/>
            <p:cNvSpPr>
              <a:spLocks noChangeArrowheads="1"/>
            </p:cNvSpPr>
            <p:nvPr/>
          </p:nvSpPr>
          <p:spPr bwMode="auto">
            <a:xfrm>
              <a:off x="5948204" y="4885853"/>
              <a:ext cx="1026641" cy="304551"/>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知识地图</a:t>
              </a:r>
            </a:p>
          </p:txBody>
        </p:sp>
        <p:sp>
          <p:nvSpPr>
            <p:cNvPr id="137" name="AutoShape 28"/>
            <p:cNvSpPr>
              <a:spLocks noChangeArrowheads="1"/>
            </p:cNvSpPr>
            <p:nvPr/>
          </p:nvSpPr>
          <p:spPr bwMode="auto">
            <a:xfrm>
              <a:off x="7067670" y="4885853"/>
              <a:ext cx="1026640" cy="304551"/>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知识绩效</a:t>
              </a:r>
            </a:p>
          </p:txBody>
        </p:sp>
        <p:sp>
          <p:nvSpPr>
            <p:cNvPr id="138" name="AutoShape 29"/>
            <p:cNvSpPr>
              <a:spLocks noChangeArrowheads="1"/>
            </p:cNvSpPr>
            <p:nvPr/>
          </p:nvSpPr>
          <p:spPr bwMode="auto">
            <a:xfrm>
              <a:off x="8560291" y="4210240"/>
              <a:ext cx="1065627" cy="1076429"/>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档案管理</a:t>
              </a:r>
            </a:p>
          </p:txBody>
        </p:sp>
        <p:sp>
          <p:nvSpPr>
            <p:cNvPr id="139" name="Rectangle 2065"/>
            <p:cNvSpPr>
              <a:spLocks noChangeArrowheads="1"/>
            </p:cNvSpPr>
            <p:nvPr/>
          </p:nvSpPr>
          <p:spPr bwMode="auto">
            <a:xfrm>
              <a:off x="2905412" y="4560299"/>
              <a:ext cx="408428" cy="442823"/>
            </a:xfrm>
            <a:prstGeom prst="rect">
              <a:avLst/>
            </a:prstGeom>
            <a:noFill/>
            <a:ln w="9525">
              <a:noFill/>
              <a:miter lim="800000"/>
            </a:ln>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391146" indent="-391146">
                <a:buClr>
                  <a:srgbClr val="E1B40C"/>
                </a:buClr>
                <a:defRPr/>
              </a:pPr>
              <a:r>
                <a:rPr lang="zh-CN" altLang="en-US" sz="1400" b="1">
                  <a:solidFill>
                    <a:srgbClr val="FFFFFF"/>
                  </a:solidFill>
                  <a:latin typeface="+mn-lt"/>
                  <a:ea typeface="+mn-ea"/>
                </a:rPr>
                <a:t>知识</a:t>
              </a:r>
            </a:p>
            <a:p>
              <a:pPr marL="391146" indent="-391146">
                <a:buClr>
                  <a:srgbClr val="E1B40C"/>
                </a:buClr>
                <a:defRPr/>
              </a:pPr>
              <a:r>
                <a:rPr lang="zh-CN" altLang="en-US" sz="1400" b="1">
                  <a:solidFill>
                    <a:srgbClr val="FFFFFF"/>
                  </a:solidFill>
                  <a:latin typeface="+mn-lt"/>
                  <a:ea typeface="+mn-ea"/>
                </a:rPr>
                <a:t>管理</a:t>
              </a:r>
              <a:endParaRPr lang="zh-CN" altLang="en-US" sz="2100">
                <a:effectLst>
                  <a:outerShdw blurRad="38100" dist="38100" dir="2700000" algn="tl">
                    <a:srgbClr val="C0C0C0"/>
                  </a:outerShdw>
                </a:effectLst>
                <a:latin typeface="+mn-lt"/>
                <a:ea typeface="+mn-ea"/>
              </a:endParaRPr>
            </a:p>
          </p:txBody>
        </p:sp>
        <p:sp>
          <p:nvSpPr>
            <p:cNvPr id="140" name="Rectangle 2065"/>
            <p:cNvSpPr>
              <a:spLocks noChangeArrowheads="1"/>
            </p:cNvSpPr>
            <p:nvPr/>
          </p:nvSpPr>
          <p:spPr bwMode="auto">
            <a:xfrm>
              <a:off x="5760699" y="4217241"/>
              <a:ext cx="776014" cy="200055"/>
            </a:xfrm>
            <a:prstGeom prst="rect">
              <a:avLst/>
            </a:prstGeom>
            <a:noFill/>
            <a:ln w="9525">
              <a:noFill/>
              <a:miter lim="800000"/>
            </a:ln>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391146" indent="-391146">
                <a:buClr>
                  <a:srgbClr val="E1B40C"/>
                </a:buClr>
                <a:defRPr/>
              </a:pPr>
              <a:r>
                <a:rPr lang="zh-CN" altLang="en-US" sz="1300" b="1">
                  <a:solidFill>
                    <a:schemeClr val="accent2"/>
                  </a:solidFill>
                  <a:latin typeface="+mn-lt"/>
                  <a:ea typeface="+mn-ea"/>
                </a:rPr>
                <a:t>知识库</a:t>
              </a:r>
              <a:endParaRPr lang="zh-CN" altLang="en-US" sz="1800">
                <a:solidFill>
                  <a:schemeClr val="accent2"/>
                </a:solidFill>
                <a:effectLst>
                  <a:outerShdw blurRad="38100" dist="38100" dir="2700000" algn="tl">
                    <a:srgbClr val="C0C0C0"/>
                  </a:outerShdw>
                </a:effectLst>
                <a:latin typeface="+mn-lt"/>
                <a:ea typeface="+mn-ea"/>
              </a:endParaRPr>
            </a:p>
          </p:txBody>
        </p:sp>
        <p:sp>
          <p:nvSpPr>
            <p:cNvPr id="141" name="AutoShape 34"/>
            <p:cNvSpPr>
              <a:spLocks noChangeArrowheads="1"/>
            </p:cNvSpPr>
            <p:nvPr/>
          </p:nvSpPr>
          <p:spPr bwMode="auto">
            <a:xfrm>
              <a:off x="3506916" y="5638479"/>
              <a:ext cx="1199295" cy="302800"/>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印信管理流程</a:t>
              </a:r>
            </a:p>
          </p:txBody>
        </p:sp>
        <p:sp>
          <p:nvSpPr>
            <p:cNvPr id="142" name="AutoShape 35"/>
            <p:cNvSpPr>
              <a:spLocks noChangeArrowheads="1"/>
            </p:cNvSpPr>
            <p:nvPr/>
          </p:nvSpPr>
          <p:spPr bwMode="auto">
            <a:xfrm>
              <a:off x="4880721" y="5638479"/>
              <a:ext cx="1199295" cy="302800"/>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费用报销流程</a:t>
              </a:r>
            </a:p>
          </p:txBody>
        </p:sp>
        <p:sp>
          <p:nvSpPr>
            <p:cNvPr id="143" name="AutoShape 36"/>
            <p:cNvSpPr>
              <a:spLocks noChangeArrowheads="1"/>
            </p:cNvSpPr>
            <p:nvPr/>
          </p:nvSpPr>
          <p:spPr bwMode="auto">
            <a:xfrm>
              <a:off x="6261952" y="5638479"/>
              <a:ext cx="1086048" cy="302800"/>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差旅流程</a:t>
              </a:r>
            </a:p>
          </p:txBody>
        </p:sp>
        <p:sp>
          <p:nvSpPr>
            <p:cNvPr id="144" name="AutoShape 37"/>
            <p:cNvSpPr>
              <a:spLocks noChangeArrowheads="1"/>
            </p:cNvSpPr>
            <p:nvPr/>
          </p:nvSpPr>
          <p:spPr bwMode="auto">
            <a:xfrm>
              <a:off x="7440825" y="5638479"/>
              <a:ext cx="1199295" cy="302800"/>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档案管理流程</a:t>
              </a:r>
            </a:p>
          </p:txBody>
        </p:sp>
        <p:sp>
          <p:nvSpPr>
            <p:cNvPr id="145" name="AutoShape 38"/>
            <p:cNvSpPr>
              <a:spLocks noChangeArrowheads="1"/>
            </p:cNvSpPr>
            <p:nvPr/>
          </p:nvSpPr>
          <p:spPr bwMode="auto">
            <a:xfrm>
              <a:off x="3493920" y="6034045"/>
              <a:ext cx="2827440" cy="302800"/>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单据自定义</a:t>
              </a:r>
            </a:p>
          </p:txBody>
        </p:sp>
        <p:sp>
          <p:nvSpPr>
            <p:cNvPr id="146" name="AutoShape 39"/>
            <p:cNvSpPr>
              <a:spLocks noChangeArrowheads="1"/>
            </p:cNvSpPr>
            <p:nvPr/>
          </p:nvSpPr>
          <p:spPr bwMode="auto">
            <a:xfrm>
              <a:off x="6601690" y="6034045"/>
              <a:ext cx="3020515" cy="302800"/>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工作流管理</a:t>
              </a:r>
            </a:p>
          </p:txBody>
        </p:sp>
        <p:sp>
          <p:nvSpPr>
            <p:cNvPr id="147" name="AutoShape 40"/>
            <p:cNvSpPr>
              <a:spLocks noChangeArrowheads="1"/>
            </p:cNvSpPr>
            <p:nvPr/>
          </p:nvSpPr>
          <p:spPr bwMode="auto">
            <a:xfrm>
              <a:off x="8745939" y="5640228"/>
              <a:ext cx="889260" cy="302801"/>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en-US" altLang="zh-CN" sz="1300">
                  <a:latin typeface="+mn-lt"/>
                  <a:ea typeface="+mn-ea"/>
                </a:rPr>
                <a:t>…… </a:t>
              </a:r>
            </a:p>
          </p:txBody>
        </p:sp>
        <p:sp>
          <p:nvSpPr>
            <p:cNvPr id="148" name="Rectangle 2035"/>
            <p:cNvSpPr>
              <a:spLocks noChangeArrowheads="1"/>
            </p:cNvSpPr>
            <p:nvPr/>
          </p:nvSpPr>
          <p:spPr bwMode="auto">
            <a:xfrm>
              <a:off x="2875708" y="5706599"/>
              <a:ext cx="356447" cy="442823"/>
            </a:xfrm>
            <a:prstGeom prst="rect">
              <a:avLst/>
            </a:prstGeom>
            <a:noFill/>
            <a:ln w="9525">
              <a:noFill/>
              <a:miter lim="800000"/>
            </a:ln>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391146" indent="-391146">
                <a:buClr>
                  <a:srgbClr val="E1B40C"/>
                </a:buClr>
                <a:defRPr/>
              </a:pPr>
              <a:r>
                <a:rPr lang="zh-CN" altLang="en-US" sz="1400" b="1">
                  <a:solidFill>
                    <a:srgbClr val="FFFFFF"/>
                  </a:solidFill>
                  <a:latin typeface="+mn-lt"/>
                  <a:ea typeface="+mn-ea"/>
                </a:rPr>
                <a:t>流程</a:t>
              </a:r>
            </a:p>
            <a:p>
              <a:pPr marL="391146" indent="-391146">
                <a:buClr>
                  <a:srgbClr val="E1B40C"/>
                </a:buClr>
                <a:defRPr/>
              </a:pPr>
              <a:r>
                <a:rPr lang="zh-CN" altLang="en-US" sz="1400" b="1">
                  <a:solidFill>
                    <a:srgbClr val="FFFFFF"/>
                  </a:solidFill>
                  <a:latin typeface="+mn-lt"/>
                  <a:ea typeface="+mn-ea"/>
                </a:rPr>
                <a:t>管理</a:t>
              </a:r>
              <a:endParaRPr lang="zh-CN" altLang="en-US" sz="2100">
                <a:effectLst>
                  <a:outerShdw blurRad="38100" dist="38100" dir="2700000" algn="tl">
                    <a:srgbClr val="C0C0C0"/>
                  </a:outerShdw>
                </a:effectLst>
                <a:latin typeface="+mn-lt"/>
                <a:ea typeface="+mn-ea"/>
              </a:endParaRPr>
            </a:p>
          </p:txBody>
        </p:sp>
        <p:sp>
          <p:nvSpPr>
            <p:cNvPr id="149" name="Rectangle 44"/>
            <p:cNvSpPr>
              <a:spLocks noChangeArrowheads="1"/>
            </p:cNvSpPr>
            <p:nvPr/>
          </p:nvSpPr>
          <p:spPr bwMode="auto">
            <a:xfrm>
              <a:off x="3492065" y="6602889"/>
              <a:ext cx="2363315" cy="994166"/>
            </a:xfrm>
            <a:prstGeom prst="rect">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buFontTx/>
                <a:buNone/>
              </a:pPr>
              <a:endParaRPr lang="zh-TW" altLang="en-US" sz="1300">
                <a:latin typeface="+mn-lt"/>
                <a:ea typeface="+mn-ea"/>
              </a:endParaRPr>
            </a:p>
          </p:txBody>
        </p:sp>
        <p:sp>
          <p:nvSpPr>
            <p:cNvPr id="150" name="AutoShape 45"/>
            <p:cNvSpPr>
              <a:spLocks noChangeArrowheads="1"/>
            </p:cNvSpPr>
            <p:nvPr/>
          </p:nvSpPr>
          <p:spPr bwMode="auto">
            <a:xfrm>
              <a:off x="3623874" y="6888187"/>
              <a:ext cx="944956" cy="236289"/>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通讯录</a:t>
              </a:r>
            </a:p>
          </p:txBody>
        </p:sp>
        <p:sp>
          <p:nvSpPr>
            <p:cNvPr id="151" name="AutoShape 46"/>
            <p:cNvSpPr>
              <a:spLocks noChangeArrowheads="1"/>
            </p:cNvSpPr>
            <p:nvPr/>
          </p:nvSpPr>
          <p:spPr bwMode="auto">
            <a:xfrm>
              <a:off x="4724776" y="6888187"/>
              <a:ext cx="943098" cy="236289"/>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日程计划</a:t>
              </a:r>
            </a:p>
          </p:txBody>
        </p:sp>
        <p:sp>
          <p:nvSpPr>
            <p:cNvPr id="152" name="AutoShape 47"/>
            <p:cNvSpPr>
              <a:spLocks noChangeArrowheads="1"/>
            </p:cNvSpPr>
            <p:nvPr/>
          </p:nvSpPr>
          <p:spPr bwMode="auto">
            <a:xfrm>
              <a:off x="3640584" y="7203240"/>
              <a:ext cx="943098" cy="236289"/>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邮件管理</a:t>
              </a:r>
            </a:p>
          </p:txBody>
        </p:sp>
        <p:sp>
          <p:nvSpPr>
            <p:cNvPr id="153" name="AutoShape 48"/>
            <p:cNvSpPr>
              <a:spLocks noChangeArrowheads="1"/>
            </p:cNvSpPr>
            <p:nvPr/>
          </p:nvSpPr>
          <p:spPr bwMode="auto">
            <a:xfrm>
              <a:off x="4724776" y="7203240"/>
              <a:ext cx="943098" cy="236289"/>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员工交流</a:t>
              </a:r>
            </a:p>
          </p:txBody>
        </p:sp>
        <p:sp>
          <p:nvSpPr>
            <p:cNvPr id="154" name="Rectangle 49"/>
            <p:cNvSpPr>
              <a:spLocks noChangeArrowheads="1"/>
            </p:cNvSpPr>
            <p:nvPr/>
          </p:nvSpPr>
          <p:spPr bwMode="auto">
            <a:xfrm>
              <a:off x="5948204" y="6602889"/>
              <a:ext cx="2331755" cy="994166"/>
            </a:xfrm>
            <a:prstGeom prst="rect">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buFontTx/>
                <a:buNone/>
              </a:pPr>
              <a:endParaRPr lang="zh-TW" altLang="en-US" sz="1300">
                <a:latin typeface="+mn-lt"/>
                <a:ea typeface="+mn-ea"/>
              </a:endParaRPr>
            </a:p>
          </p:txBody>
        </p:sp>
        <p:sp>
          <p:nvSpPr>
            <p:cNvPr id="155" name="Rectangle 2065"/>
            <p:cNvSpPr>
              <a:spLocks noChangeArrowheads="1"/>
            </p:cNvSpPr>
            <p:nvPr/>
          </p:nvSpPr>
          <p:spPr bwMode="auto">
            <a:xfrm>
              <a:off x="2807017" y="6888188"/>
              <a:ext cx="534670" cy="442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391146" indent="-391146">
                <a:buClr>
                  <a:srgbClr val="E1B40C"/>
                </a:buClr>
              </a:pPr>
              <a:r>
                <a:rPr lang="zh-CN" altLang="en-US" sz="1400" b="1">
                  <a:solidFill>
                    <a:srgbClr val="FFFFFF"/>
                  </a:solidFill>
                  <a:latin typeface="+mn-lt"/>
                  <a:ea typeface="+mn-ea"/>
                </a:rPr>
                <a:t>办公</a:t>
              </a:r>
            </a:p>
            <a:p>
              <a:pPr marL="391146" indent="-391146">
                <a:buClr>
                  <a:srgbClr val="E1B40C"/>
                </a:buClr>
              </a:pPr>
              <a:r>
                <a:rPr lang="zh-CN" altLang="en-US" sz="1400" b="1">
                  <a:solidFill>
                    <a:srgbClr val="FFFFFF"/>
                  </a:solidFill>
                  <a:latin typeface="+mn-lt"/>
                  <a:ea typeface="+mn-ea"/>
                </a:rPr>
                <a:t>自动化</a:t>
              </a:r>
            </a:p>
          </p:txBody>
        </p:sp>
        <p:sp>
          <p:nvSpPr>
            <p:cNvPr id="156" name="Rectangle 2065"/>
            <p:cNvSpPr>
              <a:spLocks noChangeArrowheads="1"/>
            </p:cNvSpPr>
            <p:nvPr/>
          </p:nvSpPr>
          <p:spPr bwMode="auto">
            <a:xfrm>
              <a:off x="4307064" y="6679902"/>
              <a:ext cx="1065627" cy="200055"/>
            </a:xfrm>
            <a:prstGeom prst="rect">
              <a:avLst/>
            </a:prstGeom>
            <a:noFill/>
            <a:ln w="9525">
              <a:noFill/>
              <a:miter lim="800000"/>
            </a:ln>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391146" indent="-391146">
                <a:buClr>
                  <a:srgbClr val="E1B40C"/>
                </a:buClr>
                <a:defRPr/>
              </a:pPr>
              <a:r>
                <a:rPr lang="zh-CN" altLang="en-US" sz="1300" b="1">
                  <a:latin typeface="+mn-lt"/>
                  <a:ea typeface="+mn-ea"/>
                </a:rPr>
                <a:t>个人办公</a:t>
              </a:r>
              <a:endParaRPr lang="zh-CN" altLang="en-US" sz="1800">
                <a:effectLst>
                  <a:outerShdw blurRad="38100" dist="38100" dir="2700000" algn="tl">
                    <a:srgbClr val="C0C0C0"/>
                  </a:outerShdw>
                </a:effectLst>
                <a:latin typeface="+mn-lt"/>
                <a:ea typeface="+mn-ea"/>
              </a:endParaRPr>
            </a:p>
          </p:txBody>
        </p:sp>
        <p:sp>
          <p:nvSpPr>
            <p:cNvPr id="157" name="AutoShape 52"/>
            <p:cNvSpPr>
              <a:spLocks noChangeArrowheads="1"/>
            </p:cNvSpPr>
            <p:nvPr/>
          </p:nvSpPr>
          <p:spPr bwMode="auto">
            <a:xfrm>
              <a:off x="6096723" y="6893438"/>
              <a:ext cx="944956" cy="234539"/>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车辆管理</a:t>
              </a:r>
            </a:p>
          </p:txBody>
        </p:sp>
        <p:sp>
          <p:nvSpPr>
            <p:cNvPr id="158" name="AutoShape 53"/>
            <p:cNvSpPr>
              <a:spLocks noChangeArrowheads="1"/>
            </p:cNvSpPr>
            <p:nvPr/>
          </p:nvSpPr>
          <p:spPr bwMode="auto">
            <a:xfrm>
              <a:off x="7160495" y="6893438"/>
              <a:ext cx="944954" cy="234539"/>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会议管理</a:t>
              </a:r>
            </a:p>
          </p:txBody>
        </p:sp>
        <p:sp>
          <p:nvSpPr>
            <p:cNvPr id="159" name="AutoShape 54"/>
            <p:cNvSpPr>
              <a:spLocks noChangeArrowheads="1"/>
            </p:cNvSpPr>
            <p:nvPr/>
          </p:nvSpPr>
          <p:spPr bwMode="auto">
            <a:xfrm>
              <a:off x="6113432" y="7208491"/>
              <a:ext cx="943098" cy="234539"/>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办公用品</a:t>
              </a:r>
            </a:p>
          </p:txBody>
        </p:sp>
        <p:sp>
          <p:nvSpPr>
            <p:cNvPr id="160" name="AutoShape 55"/>
            <p:cNvSpPr>
              <a:spLocks noChangeArrowheads="1"/>
            </p:cNvSpPr>
            <p:nvPr/>
          </p:nvSpPr>
          <p:spPr bwMode="auto">
            <a:xfrm>
              <a:off x="7160495" y="7208491"/>
              <a:ext cx="944954" cy="234539"/>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图书刊物</a:t>
              </a:r>
            </a:p>
          </p:txBody>
        </p:sp>
        <p:sp>
          <p:nvSpPr>
            <p:cNvPr id="161" name="Rectangle 2065"/>
            <p:cNvSpPr>
              <a:spLocks noChangeArrowheads="1"/>
            </p:cNvSpPr>
            <p:nvPr/>
          </p:nvSpPr>
          <p:spPr bwMode="auto">
            <a:xfrm>
              <a:off x="6752066" y="6679902"/>
              <a:ext cx="1065627" cy="200055"/>
            </a:xfrm>
            <a:prstGeom prst="rect">
              <a:avLst/>
            </a:prstGeom>
            <a:noFill/>
            <a:ln w="9525">
              <a:noFill/>
              <a:miter lim="800000"/>
            </a:ln>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391146" indent="-391146">
                <a:buClr>
                  <a:srgbClr val="E1B40C"/>
                </a:buClr>
                <a:defRPr/>
              </a:pPr>
              <a:r>
                <a:rPr lang="zh-CN" altLang="en-US" sz="1300" b="1">
                  <a:latin typeface="+mn-lt"/>
                  <a:ea typeface="+mn-ea"/>
                </a:rPr>
                <a:t>办公资源</a:t>
              </a:r>
              <a:endParaRPr lang="zh-CN" altLang="en-US" sz="1800">
                <a:effectLst>
                  <a:outerShdw blurRad="38100" dist="38100" dir="2700000" algn="tl">
                    <a:srgbClr val="C0C0C0"/>
                  </a:outerShdw>
                </a:effectLst>
                <a:latin typeface="+mn-lt"/>
                <a:ea typeface="+mn-ea"/>
              </a:endParaRPr>
            </a:p>
          </p:txBody>
        </p:sp>
        <p:sp>
          <p:nvSpPr>
            <p:cNvPr id="162" name="Rectangle 57"/>
            <p:cNvSpPr>
              <a:spLocks noChangeArrowheads="1"/>
            </p:cNvSpPr>
            <p:nvPr/>
          </p:nvSpPr>
          <p:spPr bwMode="auto">
            <a:xfrm>
              <a:off x="8372784" y="6602889"/>
              <a:ext cx="1410935" cy="994166"/>
            </a:xfrm>
            <a:prstGeom prst="rect">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buFontTx/>
                <a:buNone/>
              </a:pPr>
              <a:endParaRPr lang="zh-TW" altLang="en-US" sz="1300">
                <a:solidFill>
                  <a:srgbClr val="1C4D94"/>
                </a:solidFill>
                <a:latin typeface="+mn-lt"/>
                <a:ea typeface="+mn-ea"/>
              </a:endParaRPr>
            </a:p>
          </p:txBody>
        </p:sp>
        <p:sp>
          <p:nvSpPr>
            <p:cNvPr id="163" name="AutoShape 58"/>
            <p:cNvSpPr>
              <a:spLocks noChangeArrowheads="1"/>
            </p:cNvSpPr>
            <p:nvPr/>
          </p:nvSpPr>
          <p:spPr bwMode="auto">
            <a:xfrm>
              <a:off x="8599276" y="6889937"/>
              <a:ext cx="943098" cy="236290"/>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发文管理</a:t>
              </a:r>
            </a:p>
          </p:txBody>
        </p:sp>
        <p:sp>
          <p:nvSpPr>
            <p:cNvPr id="164" name="AutoShape 59"/>
            <p:cNvSpPr>
              <a:spLocks noChangeArrowheads="1"/>
            </p:cNvSpPr>
            <p:nvPr/>
          </p:nvSpPr>
          <p:spPr bwMode="auto">
            <a:xfrm>
              <a:off x="8599276" y="7204990"/>
              <a:ext cx="943098" cy="236290"/>
            </a:xfrm>
            <a:prstGeom prst="roundRect">
              <a:avLst>
                <a:gd name="adj" fmla="val 5630"/>
              </a:avLst>
            </a:prstGeom>
            <a:gradFill rotWithShape="1">
              <a:gsLst>
                <a:gs pos="0">
                  <a:srgbClr val="FFFFFF"/>
                </a:gs>
                <a:gs pos="100000">
                  <a:srgbClr val="D8D8D8"/>
                </a:gs>
              </a:gsLst>
              <a:lin ang="5400000" scaled="1"/>
            </a:gradFill>
            <a:ln>
              <a:noFill/>
            </a:ln>
            <a:effectLst>
              <a:prstShdw prst="shdw17" dist="17961" dir="13500000">
                <a:srgbClr val="999999"/>
              </a:prstShdw>
            </a:effectLst>
            <a:extLst>
              <a:ext uri="{91240B29-F687-4F45-9708-019B960494DF}">
                <a14:hiddenLine xmlns:a14="http://schemas.microsoft.com/office/drawing/2010/main" w="6350" algn="ctr">
                  <a:solidFill>
                    <a:srgbClr val="000000"/>
                  </a:solidFill>
                  <a:round/>
                  <a:headEnd/>
                  <a:tailEnd/>
                </a14:hiddenLine>
              </a:ext>
            </a:extLst>
          </p:spPr>
          <p:txBody>
            <a:bodyPr wrap="none" lIns="104306" tIns="52153" rIns="104306" bIns="52153"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buClr>
                  <a:srgbClr val="E1B40C"/>
                </a:buClr>
                <a:buSzTx/>
              </a:pPr>
              <a:r>
                <a:rPr lang="zh-CN" altLang="en-US" sz="1300">
                  <a:latin typeface="+mn-lt"/>
                  <a:ea typeface="+mn-ea"/>
                </a:rPr>
                <a:t>收文管理</a:t>
              </a:r>
            </a:p>
          </p:txBody>
        </p:sp>
        <p:sp>
          <p:nvSpPr>
            <p:cNvPr id="165" name="Rectangle 2065"/>
            <p:cNvSpPr>
              <a:spLocks noChangeArrowheads="1"/>
            </p:cNvSpPr>
            <p:nvPr/>
          </p:nvSpPr>
          <p:spPr bwMode="auto">
            <a:xfrm>
              <a:off x="8658684" y="6679902"/>
              <a:ext cx="1067484" cy="200055"/>
            </a:xfrm>
            <a:prstGeom prst="rect">
              <a:avLst/>
            </a:prstGeom>
            <a:noFill/>
            <a:ln w="9525">
              <a:noFill/>
              <a:miter lim="800000"/>
            </a:ln>
          </p:spPr>
          <p:txBody>
            <a:bodyPr lIns="0" tIns="0" rIns="0" bIns="0">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391146" indent="-391146">
                <a:buClr>
                  <a:srgbClr val="E1B40C"/>
                </a:buClr>
                <a:defRPr/>
              </a:pPr>
              <a:r>
                <a:rPr lang="zh-CN" altLang="en-US" sz="1300" b="1">
                  <a:latin typeface="+mn-lt"/>
                  <a:ea typeface="+mn-ea"/>
                </a:rPr>
                <a:t>公文管理</a:t>
              </a:r>
              <a:endParaRPr lang="zh-CN" altLang="en-US" sz="1800">
                <a:effectLst>
                  <a:outerShdw blurRad="38100" dist="38100" dir="2700000" algn="tl">
                    <a:srgbClr val="C0C0C0"/>
                  </a:outerShdw>
                </a:effectLst>
                <a:latin typeface="+mn-lt"/>
                <a:ea typeface="+mn-ea"/>
              </a:endParaRPr>
            </a:p>
          </p:txBody>
        </p:sp>
      </p:grpSp>
    </p:spTree>
    <p:extLst>
      <p:ext uri="{BB962C8B-B14F-4D97-AF65-F5344CB8AC3E}">
        <p14:creationId xmlns:p14="http://schemas.microsoft.com/office/powerpoint/2010/main" val="3353784402"/>
      </p:ext>
    </p:extLst>
  </p:cSld>
  <p:clrMapOvr>
    <a:masterClrMapping/>
  </p:clrMapOvr>
  <p:transition>
    <p:split orient="vert"/>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4995" name="Picture 15" descr="j0292020"/>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17860" y="5929990"/>
            <a:ext cx="1125035" cy="10729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84996" name="Group 44"/>
          <p:cNvGrpSpPr/>
          <p:nvPr/>
        </p:nvGrpSpPr>
        <p:grpSpPr>
          <a:xfrm>
            <a:off x="991368" y="1447492"/>
            <a:ext cx="7134503" cy="5487166"/>
            <a:chOff x="534" y="827"/>
            <a:chExt cx="3843" cy="3135"/>
          </a:xfrm>
        </p:grpSpPr>
        <p:sp>
          <p:nvSpPr>
            <p:cNvPr id="2392067" name="Rectangle 3"/>
            <p:cNvSpPr>
              <a:spLocks noChangeArrowheads="1"/>
            </p:cNvSpPr>
            <p:nvPr/>
          </p:nvSpPr>
          <p:spPr bwMode="auto">
            <a:xfrm>
              <a:off x="1675" y="1259"/>
              <a:ext cx="399" cy="2213"/>
            </a:xfrm>
            <a:prstGeom prst="rect">
              <a:avLst/>
            </a:prstGeom>
            <a:solidFill>
              <a:schemeClr val="accent6"/>
            </a:solidFill>
            <a:ln>
              <a:noFill/>
            </a:ln>
            <a:effectLst>
              <a:outerShdw dist="35921" dir="2700000" algn="ctr" rotWithShape="0">
                <a:schemeClr val="bg2"/>
              </a:outerShdw>
            </a:effectLst>
            <a:extLst>
              <a:ext uri="{91240B29-F687-4F45-9708-019B960494DF}">
                <a14:hiddenLine xmlns:a14="http://schemas.microsoft.com/office/drawing/2010/main" w="9525">
                  <a:solidFill>
                    <a:schemeClr val="tx1"/>
                  </a:solidFill>
                  <a:miter lim="800000"/>
                  <a:headEnd/>
                  <a:tailEnd/>
                </a14:hiddenLine>
              </a:ext>
            </a:extLst>
          </p:spPr>
          <p:txBody>
            <a:bodyPr wrap="none" lIns="80330" tIns="40165" rIns="80330" bIns="40165"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defTabSz="916296" eaLnBrk="0" hangingPunct="0">
                <a:buClrTx/>
                <a:defRPr/>
              </a:pPr>
              <a:r>
                <a:rPr lang="en-US" altLang="zh-CN" sz="2400">
                  <a:effectLst>
                    <a:outerShdw blurRad="38100" dist="38100" dir="2700000" algn="tl">
                      <a:srgbClr val="FFFFFF"/>
                    </a:outerShdw>
                  </a:effectLst>
                  <a:latin typeface="Arial"/>
                  <a:ea typeface="宋体" pitchFamily="2" charset="-122"/>
                  <a:cs typeface="Arial"/>
                </a:rPr>
                <a:t> </a:t>
              </a:r>
            </a:p>
          </p:txBody>
        </p:sp>
        <p:sp>
          <p:nvSpPr>
            <p:cNvPr id="84998" name="Rectangle 4"/>
            <p:cNvSpPr>
              <a:spLocks noChangeArrowheads="1"/>
            </p:cNvSpPr>
            <p:nvPr/>
          </p:nvSpPr>
          <p:spPr bwMode="auto">
            <a:xfrm>
              <a:off x="3021" y="827"/>
              <a:ext cx="679" cy="439"/>
            </a:xfrm>
            <a:prstGeom prst="rect">
              <a:avLst/>
            </a:prstGeom>
            <a:solidFill>
              <a:schemeClr val="bg1">
                <a:lumMod val="85000"/>
              </a:schemeClr>
            </a:solidFill>
            <a:ln w="9525">
              <a:noFill/>
              <a:miter lim="800000"/>
            </a:ln>
            <a:effectLst>
              <a:outerShdw dist="35921" dir="2700000" algn="ctr" rotWithShape="0">
                <a:schemeClr val="bg2"/>
              </a:outerShdw>
            </a:effectLst>
          </p:spPr>
          <p:txBody>
            <a:bodyPr wrap="none" lIns="80330" tIns="40165" rIns="80330" bIns="40165"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defTabSz="916296" eaLnBrk="0" hangingPunct="0">
                <a:buClrTx/>
              </a:pPr>
              <a:r>
                <a:rPr lang="en-US" altLang="zh-CN" b="1">
                  <a:latin typeface="Arial"/>
                  <a:cs typeface="Arial"/>
                </a:rPr>
                <a:t>OA</a:t>
              </a:r>
            </a:p>
          </p:txBody>
        </p:sp>
        <p:sp>
          <p:nvSpPr>
            <p:cNvPr id="84999" name="Rectangle 5"/>
            <p:cNvSpPr>
              <a:spLocks noChangeArrowheads="1"/>
            </p:cNvSpPr>
            <p:nvPr/>
          </p:nvSpPr>
          <p:spPr bwMode="auto">
            <a:xfrm>
              <a:off x="3020" y="2443"/>
              <a:ext cx="679" cy="439"/>
            </a:xfrm>
            <a:prstGeom prst="rect">
              <a:avLst/>
            </a:prstGeom>
            <a:solidFill>
              <a:srgbClr val="FFCC00"/>
            </a:solidFill>
            <a:ln w="9525">
              <a:noFill/>
              <a:miter lim="800000"/>
            </a:ln>
            <a:effectLst>
              <a:outerShdw dist="35921" dir="2700000" algn="ctr" rotWithShape="0">
                <a:schemeClr val="bg2"/>
              </a:outerShdw>
            </a:effectLst>
          </p:spPr>
          <p:txBody>
            <a:bodyPr wrap="none" lIns="80330" tIns="40165" rIns="80330" bIns="40165"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defTabSz="916296" eaLnBrk="0" hangingPunct="0">
                <a:buClrTx/>
              </a:pPr>
              <a:r>
                <a:rPr lang="zh-CN" altLang="en-US" b="1">
                  <a:latin typeface="Arial"/>
                  <a:cs typeface="Arial"/>
                </a:rPr>
                <a:t>财务管</a:t>
              </a:r>
              <a:br>
                <a:rPr lang="zh-CN" altLang="en-US" b="1">
                  <a:latin typeface="Arial"/>
                  <a:cs typeface="Arial"/>
                </a:rPr>
              </a:br>
              <a:r>
                <a:rPr lang="zh-CN" altLang="en-US" b="1">
                  <a:latin typeface="Arial"/>
                  <a:cs typeface="Arial"/>
                </a:rPr>
                <a:t>理系统</a:t>
              </a:r>
            </a:p>
          </p:txBody>
        </p:sp>
        <p:sp>
          <p:nvSpPr>
            <p:cNvPr id="85000" name="Rectangle 6"/>
            <p:cNvSpPr>
              <a:spLocks noChangeArrowheads="1"/>
            </p:cNvSpPr>
            <p:nvPr/>
          </p:nvSpPr>
          <p:spPr bwMode="auto">
            <a:xfrm>
              <a:off x="3020" y="2982"/>
              <a:ext cx="679" cy="440"/>
            </a:xfrm>
            <a:prstGeom prst="rect">
              <a:avLst/>
            </a:prstGeom>
            <a:solidFill>
              <a:srgbClr val="FFD1BF"/>
            </a:solidFill>
            <a:ln w="9525">
              <a:noFill/>
              <a:miter lim="800000"/>
            </a:ln>
            <a:effectLst>
              <a:outerShdw dist="35921" dir="2700000" algn="ctr" rotWithShape="0">
                <a:schemeClr val="bg2"/>
              </a:outerShdw>
            </a:effectLst>
          </p:spPr>
          <p:txBody>
            <a:bodyPr wrap="none" lIns="80330" tIns="40165" rIns="80330" bIns="40165"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defTabSz="916296" eaLnBrk="0" hangingPunct="0">
                <a:buClrTx/>
              </a:pPr>
              <a:r>
                <a:rPr lang="zh-CN" altLang="en-US" b="1">
                  <a:latin typeface="Arial"/>
                  <a:cs typeface="Arial"/>
                </a:rPr>
                <a:t>商业智能</a:t>
              </a:r>
            </a:p>
          </p:txBody>
        </p:sp>
        <p:sp>
          <p:nvSpPr>
            <p:cNvPr id="85001" name="AutoShape 7"/>
            <p:cNvSpPr>
              <a:spLocks noChangeArrowheads="1"/>
            </p:cNvSpPr>
            <p:nvPr/>
          </p:nvSpPr>
          <p:spPr bwMode="auto">
            <a:xfrm>
              <a:off x="3860" y="1877"/>
              <a:ext cx="214" cy="310"/>
            </a:xfrm>
            <a:prstGeom prst="flowChartMagneticDisk">
              <a:avLst/>
            </a:prstGeom>
            <a:solidFill>
              <a:schemeClr val="bg1">
                <a:lumMod val="85000"/>
              </a:schemeClr>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02" name="AutoShape 8"/>
            <p:cNvSpPr>
              <a:spLocks noChangeArrowheads="1"/>
            </p:cNvSpPr>
            <p:nvPr/>
          </p:nvSpPr>
          <p:spPr bwMode="auto">
            <a:xfrm>
              <a:off x="3860" y="2507"/>
              <a:ext cx="214" cy="311"/>
            </a:xfrm>
            <a:prstGeom prst="flowChartMagneticDisk">
              <a:avLst/>
            </a:prstGeom>
            <a:solidFill>
              <a:srgbClr val="FFC000"/>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cxnSp>
          <p:nvCxnSpPr>
            <p:cNvPr id="85003" name="AutoShape 9"/>
            <p:cNvCxnSpPr>
              <a:cxnSpLocks noChangeShapeType="1"/>
              <a:stCxn id="84999" idx="3"/>
              <a:endCxn id="85002" idx="2"/>
            </p:cNvCxnSpPr>
            <p:nvPr/>
          </p:nvCxnSpPr>
          <p:spPr bwMode="auto">
            <a:xfrm>
              <a:off x="3699" y="2663"/>
              <a:ext cx="161" cy="0"/>
            </a:xfrm>
            <a:prstGeom prst="straightConnector1">
              <a:avLst/>
            </a:prstGeom>
            <a:noFill/>
            <a:ln w="9525">
              <a:solidFill>
                <a:schemeClr val="bg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5004" name="Line 10"/>
            <p:cNvSpPr>
              <a:spLocks noChangeShapeType="1"/>
            </p:cNvSpPr>
            <p:nvPr/>
          </p:nvSpPr>
          <p:spPr bwMode="auto">
            <a:xfrm>
              <a:off x="3699" y="2058"/>
              <a:ext cx="161" cy="0"/>
            </a:xfrm>
            <a:prstGeom prst="line">
              <a:avLst/>
            </a:prstGeom>
            <a:noFill/>
            <a:ln w="9525">
              <a:solidFill>
                <a:schemeClr val="bg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05" name="Freeform 11"/>
            <p:cNvSpPr/>
            <p:nvPr/>
          </p:nvSpPr>
          <p:spPr bwMode="auto">
            <a:xfrm>
              <a:off x="3699" y="2239"/>
              <a:ext cx="678" cy="1112"/>
            </a:xfrm>
            <a:custGeom>
              <a:gdLst>
                <a:gd name="T0" fmla="*/ 0 w 1049"/>
                <a:gd name="T1" fmla="*/ 1112 h 1219"/>
                <a:gd name="T2" fmla="*/ 678 w 1049"/>
                <a:gd name="T3" fmla="*/ 1112 h 1219"/>
                <a:gd name="T4" fmla="*/ 678 w 1049"/>
                <a:gd name="T5" fmla="*/ 0 h 1219"/>
                <a:gd name="T6" fmla="*/ 19 w 1049"/>
                <a:gd name="T7" fmla="*/ 0 h 1219"/>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049" h="1219">
                  <a:moveTo>
                    <a:pt x="0" y="1219"/>
                  </a:moveTo>
                  <a:lnTo>
                    <a:pt x="1049" y="1219"/>
                  </a:lnTo>
                  <a:lnTo>
                    <a:pt x="1049" y="0"/>
                  </a:lnTo>
                  <a:lnTo>
                    <a:pt x="29" y="0"/>
                  </a:lnTo>
                </a:path>
              </a:pathLst>
            </a:custGeom>
            <a:noFill/>
            <a:ln w="9525">
              <a:solidFill>
                <a:schemeClr val="bg2"/>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06" name="Freeform 12"/>
            <p:cNvSpPr/>
            <p:nvPr/>
          </p:nvSpPr>
          <p:spPr bwMode="auto">
            <a:xfrm>
              <a:off x="4084" y="2032"/>
              <a:ext cx="165" cy="207"/>
            </a:xfrm>
            <a:custGeom>
              <a:gdLst>
                <a:gd name="T0" fmla="*/ 165 w 255"/>
                <a:gd name="T1" fmla="*/ 207 h 227"/>
                <a:gd name="T2" fmla="*/ 165 w 255"/>
                <a:gd name="T3" fmla="*/ 0 h 227"/>
                <a:gd name="T4" fmla="*/ 0 w 255"/>
                <a:gd name="T5" fmla="*/ 0 h 227"/>
                <a:gd name="T6" fmla="*/ 0 60000 65536"/>
                <a:gd name="T7" fmla="*/ 0 60000 65536"/>
                <a:gd name="T8" fmla="*/ 0 60000 65536"/>
              </a:gdLst>
              <a:cxnLst>
                <a:cxn ang="T6">
                  <a:pos x="T0" y="T1"/>
                </a:cxn>
                <a:cxn ang="T7">
                  <a:pos x="T2" y="T3"/>
                </a:cxn>
                <a:cxn ang="T8">
                  <a:pos x="T4" y="T5"/>
                </a:cxn>
              </a:cxnLst>
              <a:rect l="0" t="0" r="r" b="b"/>
              <a:pathLst>
                <a:path w="255" h="226">
                  <a:moveTo>
                    <a:pt x="255" y="227"/>
                  </a:moveTo>
                  <a:lnTo>
                    <a:pt x="255" y="0"/>
                  </a:lnTo>
                  <a:lnTo>
                    <a:pt x="0" y="0"/>
                  </a:lnTo>
                </a:path>
              </a:pathLst>
            </a:custGeom>
            <a:noFill/>
            <a:ln w="9525">
              <a:solidFill>
                <a:schemeClr val="bg2"/>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07" name="Freeform 13"/>
            <p:cNvSpPr/>
            <p:nvPr/>
          </p:nvSpPr>
          <p:spPr bwMode="auto">
            <a:xfrm>
              <a:off x="3699" y="2834"/>
              <a:ext cx="624" cy="362"/>
            </a:xfrm>
            <a:custGeom>
              <a:gdLst>
                <a:gd name="T0" fmla="*/ 0 w 1049"/>
                <a:gd name="T1" fmla="*/ 362 h 1219"/>
                <a:gd name="T2" fmla="*/ 624 w 1049"/>
                <a:gd name="T3" fmla="*/ 362 h 1219"/>
                <a:gd name="T4" fmla="*/ 624 w 1049"/>
                <a:gd name="T5" fmla="*/ 0 h 1219"/>
                <a:gd name="T6" fmla="*/ 17 w 1049"/>
                <a:gd name="T7" fmla="*/ 0 h 1219"/>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049" h="1219">
                  <a:moveTo>
                    <a:pt x="0" y="1219"/>
                  </a:moveTo>
                  <a:lnTo>
                    <a:pt x="1049" y="1219"/>
                  </a:lnTo>
                  <a:lnTo>
                    <a:pt x="1049" y="0"/>
                  </a:lnTo>
                  <a:lnTo>
                    <a:pt x="29" y="0"/>
                  </a:lnTo>
                </a:path>
              </a:pathLst>
            </a:custGeom>
            <a:noFill/>
            <a:ln w="9525">
              <a:solidFill>
                <a:schemeClr val="bg2"/>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08" name="Freeform 14"/>
            <p:cNvSpPr/>
            <p:nvPr/>
          </p:nvSpPr>
          <p:spPr bwMode="auto">
            <a:xfrm>
              <a:off x="4087" y="2652"/>
              <a:ext cx="165" cy="182"/>
            </a:xfrm>
            <a:custGeom>
              <a:gdLst>
                <a:gd name="T0" fmla="*/ 165 w 255"/>
                <a:gd name="T1" fmla="*/ 182 h 227"/>
                <a:gd name="T2" fmla="*/ 165 w 255"/>
                <a:gd name="T3" fmla="*/ 0 h 227"/>
                <a:gd name="T4" fmla="*/ 0 w 255"/>
                <a:gd name="T5" fmla="*/ 0 h 227"/>
                <a:gd name="T6" fmla="*/ 0 60000 65536"/>
                <a:gd name="T7" fmla="*/ 0 60000 65536"/>
                <a:gd name="T8" fmla="*/ 0 60000 65536"/>
              </a:gdLst>
              <a:cxnLst>
                <a:cxn ang="T6">
                  <a:pos x="T0" y="T1"/>
                </a:cxn>
                <a:cxn ang="T7">
                  <a:pos x="T2" y="T3"/>
                </a:cxn>
                <a:cxn ang="T8">
                  <a:pos x="T4" y="T5"/>
                </a:cxn>
              </a:cxnLst>
              <a:rect l="0" t="0" r="r" b="b"/>
              <a:pathLst>
                <a:path w="255" h="226">
                  <a:moveTo>
                    <a:pt x="255" y="227"/>
                  </a:moveTo>
                  <a:lnTo>
                    <a:pt x="255" y="0"/>
                  </a:lnTo>
                  <a:lnTo>
                    <a:pt x="0" y="0"/>
                  </a:lnTo>
                </a:path>
              </a:pathLst>
            </a:custGeom>
            <a:noFill/>
            <a:ln w="9525">
              <a:solidFill>
                <a:schemeClr val="bg2"/>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09" name="Text Box 17"/>
            <p:cNvSpPr txBox="1">
              <a:spLocks noChangeArrowheads="1"/>
            </p:cNvSpPr>
            <p:nvPr/>
          </p:nvSpPr>
          <p:spPr bwMode="auto">
            <a:xfrm>
              <a:off x="534" y="2151"/>
              <a:ext cx="588" cy="2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0330" tIns="40165" rIns="80330" bIns="40165">
              <a:spAutoFit/>
            </a:bodyPr>
            <a:lstStyle>
              <a:defPPr>
                <a:defRPr lang="zh-CN"/>
              </a:defPPr>
              <a:lvl1pPr algn="ctr" defTabSz="803275"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defTabSz="803275"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defTabSz="803275"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defTabSz="803275"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defTabSz="803275"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803275"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803275"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803275"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803275"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nSpc>
                  <a:spcPct val="120000"/>
                </a:lnSpc>
                <a:spcBef>
                  <a:spcPct val="0"/>
                </a:spcBef>
                <a:buClrTx/>
                <a:buSzTx/>
                <a:buFontTx/>
                <a:buNone/>
              </a:pPr>
              <a:r>
                <a:rPr lang="zh-CN" altLang="en-US" sz="1800" b="1">
                  <a:latin typeface="+mn-lt"/>
                  <a:ea typeface="+mn-ea"/>
                  <a:cs typeface="Arial"/>
                </a:rPr>
                <a:t>总部用户</a:t>
              </a:r>
              <a:endParaRPr lang="zh-CN" altLang="en-US" sz="1800">
                <a:latin typeface="+mn-lt"/>
                <a:ea typeface="+mn-ea"/>
                <a:cs typeface="Arial"/>
              </a:endParaRPr>
            </a:p>
          </p:txBody>
        </p:sp>
        <p:sp>
          <p:nvSpPr>
            <p:cNvPr id="85010" name="Freeform 19"/>
            <p:cNvSpPr/>
            <p:nvPr/>
          </p:nvSpPr>
          <p:spPr bwMode="auto">
            <a:xfrm>
              <a:off x="2122" y="2448"/>
              <a:ext cx="825" cy="259"/>
            </a:xfrm>
            <a:custGeom>
              <a:gdLst>
                <a:gd name="T0" fmla="*/ 0 w 964"/>
                <a:gd name="T1" fmla="*/ 0 h 312"/>
                <a:gd name="T2" fmla="*/ 436 w 964"/>
                <a:gd name="T3" fmla="*/ 0 h 312"/>
                <a:gd name="T4" fmla="*/ 436 w 964"/>
                <a:gd name="T5" fmla="*/ 259 h 312"/>
                <a:gd name="T6" fmla="*/ 825 w 964"/>
                <a:gd name="T7" fmla="*/ 259 h 312"/>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964" h="312">
                  <a:moveTo>
                    <a:pt x="0" y="0"/>
                  </a:moveTo>
                  <a:lnTo>
                    <a:pt x="510" y="0"/>
                  </a:lnTo>
                  <a:lnTo>
                    <a:pt x="510" y="312"/>
                  </a:lnTo>
                  <a:lnTo>
                    <a:pt x="964" y="312"/>
                  </a:lnTo>
                </a:path>
              </a:pathLst>
            </a:custGeom>
            <a:noFill/>
            <a:ln w="38100" cmpd="sng">
              <a:solidFill>
                <a:schemeClr val="tx1"/>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11" name="Freeform 20"/>
            <p:cNvSpPr/>
            <p:nvPr/>
          </p:nvSpPr>
          <p:spPr bwMode="auto">
            <a:xfrm>
              <a:off x="2122" y="2163"/>
              <a:ext cx="825" cy="233"/>
            </a:xfrm>
            <a:custGeom>
              <a:gdLst>
                <a:gd name="T0" fmla="*/ 0 w 964"/>
                <a:gd name="T1" fmla="*/ 233 h 255"/>
                <a:gd name="T2" fmla="*/ 436 w 964"/>
                <a:gd name="T3" fmla="*/ 233 h 255"/>
                <a:gd name="T4" fmla="*/ 436 w 964"/>
                <a:gd name="T5" fmla="*/ 0 h 255"/>
                <a:gd name="T6" fmla="*/ 825 w 964"/>
                <a:gd name="T7" fmla="*/ 0 h 255"/>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964" h="255">
                  <a:moveTo>
                    <a:pt x="0" y="255"/>
                  </a:moveTo>
                  <a:lnTo>
                    <a:pt x="510" y="255"/>
                  </a:lnTo>
                  <a:lnTo>
                    <a:pt x="510" y="0"/>
                  </a:lnTo>
                  <a:lnTo>
                    <a:pt x="964" y="0"/>
                  </a:lnTo>
                </a:path>
              </a:pathLst>
            </a:custGeom>
            <a:noFill/>
            <a:ln w="9525">
              <a:solidFill>
                <a:schemeClr val="tx1"/>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12" name="Freeform 21"/>
            <p:cNvSpPr/>
            <p:nvPr/>
          </p:nvSpPr>
          <p:spPr bwMode="auto">
            <a:xfrm>
              <a:off x="2122" y="1595"/>
              <a:ext cx="800" cy="750"/>
            </a:xfrm>
            <a:custGeom>
              <a:gdLst>
                <a:gd name="T0" fmla="*/ 0 w 964"/>
                <a:gd name="T1" fmla="*/ 750 h 680"/>
                <a:gd name="T2" fmla="*/ 376 w 964"/>
                <a:gd name="T3" fmla="*/ 750 h 680"/>
                <a:gd name="T4" fmla="*/ 376 w 964"/>
                <a:gd name="T5" fmla="*/ 0 h 680"/>
                <a:gd name="T6" fmla="*/ 800 w 964"/>
                <a:gd name="T7" fmla="*/ 0 h 68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964" h="680">
                  <a:moveTo>
                    <a:pt x="0" y="680"/>
                  </a:moveTo>
                  <a:lnTo>
                    <a:pt x="453" y="680"/>
                  </a:lnTo>
                  <a:lnTo>
                    <a:pt x="453" y="0"/>
                  </a:lnTo>
                  <a:lnTo>
                    <a:pt x="964" y="0"/>
                  </a:lnTo>
                </a:path>
              </a:pathLst>
            </a:custGeom>
            <a:noFill/>
            <a:ln w="9525">
              <a:solidFill>
                <a:schemeClr val="tx1"/>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13" name="Freeform 22"/>
            <p:cNvSpPr/>
            <p:nvPr/>
          </p:nvSpPr>
          <p:spPr bwMode="auto">
            <a:xfrm>
              <a:off x="2122" y="2500"/>
              <a:ext cx="849" cy="697"/>
            </a:xfrm>
            <a:custGeom>
              <a:gdLst>
                <a:gd name="T0" fmla="*/ 0 w 992"/>
                <a:gd name="T1" fmla="*/ 0 h 737"/>
                <a:gd name="T2" fmla="*/ 364 w 992"/>
                <a:gd name="T3" fmla="*/ 0 h 737"/>
                <a:gd name="T4" fmla="*/ 364 w 992"/>
                <a:gd name="T5" fmla="*/ 697 h 737"/>
                <a:gd name="T6" fmla="*/ 849 w 992"/>
                <a:gd name="T7" fmla="*/ 697 h 737"/>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992" h="737">
                  <a:moveTo>
                    <a:pt x="0" y="0"/>
                  </a:moveTo>
                  <a:lnTo>
                    <a:pt x="425" y="0"/>
                  </a:lnTo>
                  <a:lnTo>
                    <a:pt x="425" y="737"/>
                  </a:lnTo>
                  <a:lnTo>
                    <a:pt x="992" y="737"/>
                  </a:lnTo>
                </a:path>
              </a:pathLst>
            </a:custGeom>
            <a:noFill/>
            <a:ln w="9525">
              <a:solidFill>
                <a:schemeClr val="tx1"/>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14" name="Freeform 23"/>
            <p:cNvSpPr/>
            <p:nvPr/>
          </p:nvSpPr>
          <p:spPr bwMode="auto">
            <a:xfrm>
              <a:off x="2146" y="2990"/>
              <a:ext cx="825" cy="362"/>
            </a:xfrm>
            <a:custGeom>
              <a:gdLst>
                <a:gd name="T0" fmla="*/ 0 w 964"/>
                <a:gd name="T1" fmla="*/ 0 h 397"/>
                <a:gd name="T2" fmla="*/ 267 w 964"/>
                <a:gd name="T3" fmla="*/ 0 h 397"/>
                <a:gd name="T4" fmla="*/ 267 w 964"/>
                <a:gd name="T5" fmla="*/ 362 h 397"/>
                <a:gd name="T6" fmla="*/ 825 w 964"/>
                <a:gd name="T7" fmla="*/ 362 h 397"/>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964" h="397">
                  <a:moveTo>
                    <a:pt x="0" y="0"/>
                  </a:moveTo>
                  <a:lnTo>
                    <a:pt x="312" y="0"/>
                  </a:lnTo>
                  <a:lnTo>
                    <a:pt x="312" y="397"/>
                  </a:lnTo>
                  <a:lnTo>
                    <a:pt x="964" y="397"/>
                  </a:lnTo>
                </a:path>
              </a:pathLst>
            </a:custGeom>
            <a:noFill/>
            <a:ln w="38100" cmpd="sng">
              <a:solidFill>
                <a:schemeClr val="accent2"/>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15" name="Freeform 24"/>
            <p:cNvSpPr/>
            <p:nvPr/>
          </p:nvSpPr>
          <p:spPr bwMode="auto">
            <a:xfrm>
              <a:off x="2146" y="2215"/>
              <a:ext cx="801" cy="724"/>
            </a:xfrm>
            <a:custGeom>
              <a:gdLst>
                <a:gd name="T0" fmla="*/ 0 w 907"/>
                <a:gd name="T1" fmla="*/ 724 h 737"/>
                <a:gd name="T2" fmla="*/ 251 w 907"/>
                <a:gd name="T3" fmla="*/ 724 h 737"/>
                <a:gd name="T4" fmla="*/ 251 w 907"/>
                <a:gd name="T5" fmla="*/ 0 h 737"/>
                <a:gd name="T6" fmla="*/ 801 w 907"/>
                <a:gd name="T7" fmla="*/ 0 h 737"/>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905" h="737">
                  <a:moveTo>
                    <a:pt x="0" y="737"/>
                  </a:moveTo>
                  <a:lnTo>
                    <a:pt x="284" y="737"/>
                  </a:lnTo>
                  <a:lnTo>
                    <a:pt x="284" y="0"/>
                  </a:lnTo>
                  <a:lnTo>
                    <a:pt x="907" y="0"/>
                  </a:lnTo>
                </a:path>
              </a:pathLst>
            </a:custGeom>
            <a:noFill/>
            <a:ln w="9525">
              <a:solidFill>
                <a:schemeClr val="accent2"/>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16" name="Freeform 25"/>
            <p:cNvSpPr/>
            <p:nvPr/>
          </p:nvSpPr>
          <p:spPr bwMode="auto">
            <a:xfrm>
              <a:off x="2146" y="1440"/>
              <a:ext cx="776" cy="1447"/>
            </a:xfrm>
            <a:custGeom>
              <a:gdLst>
                <a:gd name="T0" fmla="*/ 0 w 907"/>
                <a:gd name="T1" fmla="*/ 1447 h 1587"/>
                <a:gd name="T2" fmla="*/ 194 w 907"/>
                <a:gd name="T3" fmla="*/ 1447 h 1587"/>
                <a:gd name="T4" fmla="*/ 194 w 907"/>
                <a:gd name="T5" fmla="*/ 0 h 1587"/>
                <a:gd name="T6" fmla="*/ 776 w 907"/>
                <a:gd name="T7" fmla="*/ 0 h 1587"/>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905" h="1587">
                  <a:moveTo>
                    <a:pt x="0" y="1587"/>
                  </a:moveTo>
                  <a:lnTo>
                    <a:pt x="227" y="1587"/>
                  </a:lnTo>
                  <a:lnTo>
                    <a:pt x="227" y="0"/>
                  </a:lnTo>
                  <a:lnTo>
                    <a:pt x="907" y="0"/>
                  </a:lnTo>
                </a:path>
              </a:pathLst>
            </a:custGeom>
            <a:noFill/>
            <a:ln w="9525">
              <a:solidFill>
                <a:schemeClr val="accent2"/>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17" name="Freeform 26"/>
            <p:cNvSpPr/>
            <p:nvPr/>
          </p:nvSpPr>
          <p:spPr bwMode="auto">
            <a:xfrm>
              <a:off x="2074" y="1673"/>
              <a:ext cx="873" cy="387"/>
            </a:xfrm>
            <a:custGeom>
              <a:gdLst>
                <a:gd name="T0" fmla="*/ 0 w 992"/>
                <a:gd name="T1" fmla="*/ 0 h 368"/>
                <a:gd name="T2" fmla="*/ 524 w 992"/>
                <a:gd name="T3" fmla="*/ 0 h 368"/>
                <a:gd name="T4" fmla="*/ 524 w 992"/>
                <a:gd name="T5" fmla="*/ 387 h 368"/>
                <a:gd name="T6" fmla="*/ 873 w 992"/>
                <a:gd name="T7" fmla="*/ 387 h 368"/>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992" h="368">
                  <a:moveTo>
                    <a:pt x="0" y="0"/>
                  </a:moveTo>
                  <a:lnTo>
                    <a:pt x="595" y="0"/>
                  </a:lnTo>
                  <a:lnTo>
                    <a:pt x="595" y="368"/>
                  </a:lnTo>
                  <a:lnTo>
                    <a:pt x="992" y="368"/>
                  </a:lnTo>
                </a:path>
              </a:pathLst>
            </a:custGeom>
            <a:noFill/>
            <a:ln w="38100" cmpd="sng">
              <a:solidFill>
                <a:srgbClr val="FF0000"/>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18" name="Freeform 27"/>
            <p:cNvSpPr/>
            <p:nvPr/>
          </p:nvSpPr>
          <p:spPr bwMode="auto">
            <a:xfrm>
              <a:off x="2074" y="1724"/>
              <a:ext cx="897" cy="1551"/>
            </a:xfrm>
            <a:custGeom>
              <a:gdLst>
                <a:gd name="T0" fmla="*/ 0 w 1021"/>
                <a:gd name="T1" fmla="*/ 0 h 1701"/>
                <a:gd name="T2" fmla="*/ 224 w 1021"/>
                <a:gd name="T3" fmla="*/ 0 h 1701"/>
                <a:gd name="T4" fmla="*/ 224 w 1021"/>
                <a:gd name="T5" fmla="*/ 1551 h 1701"/>
                <a:gd name="T6" fmla="*/ 897 w 1021"/>
                <a:gd name="T7" fmla="*/ 1551 h 1701"/>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021" h="1701">
                  <a:moveTo>
                    <a:pt x="0" y="0"/>
                  </a:moveTo>
                  <a:lnTo>
                    <a:pt x="255" y="0"/>
                  </a:lnTo>
                  <a:lnTo>
                    <a:pt x="255" y="1701"/>
                  </a:lnTo>
                  <a:lnTo>
                    <a:pt x="1021" y="1701"/>
                  </a:lnTo>
                </a:path>
              </a:pathLst>
            </a:custGeom>
            <a:noFill/>
            <a:ln w="9525">
              <a:solidFill>
                <a:srgbClr val="FF0000"/>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19" name="Freeform 28"/>
            <p:cNvSpPr/>
            <p:nvPr/>
          </p:nvSpPr>
          <p:spPr bwMode="auto">
            <a:xfrm>
              <a:off x="2098" y="1518"/>
              <a:ext cx="824" cy="103"/>
            </a:xfrm>
            <a:custGeom>
              <a:gdLst>
                <a:gd name="T0" fmla="*/ 0 w 992"/>
                <a:gd name="T1" fmla="*/ 103 h 113"/>
                <a:gd name="T2" fmla="*/ 353 w 992"/>
                <a:gd name="T3" fmla="*/ 103 h 113"/>
                <a:gd name="T4" fmla="*/ 353 w 992"/>
                <a:gd name="T5" fmla="*/ 0 h 113"/>
                <a:gd name="T6" fmla="*/ 824 w 992"/>
                <a:gd name="T7" fmla="*/ 0 h 113"/>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992" h="113">
                  <a:moveTo>
                    <a:pt x="0" y="113"/>
                  </a:moveTo>
                  <a:lnTo>
                    <a:pt x="425" y="113"/>
                  </a:lnTo>
                  <a:lnTo>
                    <a:pt x="425" y="0"/>
                  </a:lnTo>
                  <a:lnTo>
                    <a:pt x="992" y="0"/>
                  </a:lnTo>
                </a:path>
              </a:pathLst>
            </a:custGeom>
            <a:noFill/>
            <a:ln w="9525">
              <a:solidFill>
                <a:srgbClr val="FF0000"/>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392093" name="Text Box 29"/>
            <p:cNvSpPr txBox="1">
              <a:spLocks noChangeArrowheads="1"/>
            </p:cNvSpPr>
            <p:nvPr/>
          </p:nvSpPr>
          <p:spPr bwMode="auto">
            <a:xfrm rot="16200000">
              <a:off x="1145" y="2203"/>
              <a:ext cx="1460" cy="193"/>
            </a:xfrm>
            <a:prstGeom prst="rect">
              <a:avLst/>
            </a:prstGeom>
            <a:solidFill>
              <a:schemeClr val="accent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0330" tIns="40165" rIns="80330" bIns="40165">
              <a:spAutoFit/>
            </a:bodyPr>
            <a:lstStyle>
              <a:defPPr>
                <a:defRPr lang="zh-CN"/>
              </a:defPPr>
              <a:lvl1pPr algn="ctr" defTabSz="803275" rtl="0" fontAlgn="base">
                <a:spcBef>
                  <a:spcPct val="0"/>
                </a:spcBef>
                <a:spcAft>
                  <a:spcPct val="0"/>
                </a:spcAft>
                <a:buClr>
                  <a:srgbClr val="000000"/>
                </a:buClr>
                <a:defRPr sz="1600" kern="1200">
                  <a:solidFill>
                    <a:schemeClr val="tx1"/>
                  </a:solidFill>
                  <a:latin typeface="Arial"/>
                  <a:ea typeface="宋体" pitchFamily="2" charset="-122"/>
                  <a:cs typeface="+mn-cs"/>
                </a:defRPr>
              </a:lvl1pPr>
              <a:lvl2pPr marL="401638" algn="ctr" defTabSz="803275" rtl="0" fontAlgn="base">
                <a:spcBef>
                  <a:spcPct val="0"/>
                </a:spcBef>
                <a:spcAft>
                  <a:spcPct val="0"/>
                </a:spcAft>
                <a:buClr>
                  <a:srgbClr val="000000"/>
                </a:buClr>
                <a:defRPr sz="1600" kern="1200">
                  <a:solidFill>
                    <a:schemeClr val="tx1"/>
                  </a:solidFill>
                  <a:latin typeface="Arial"/>
                  <a:ea typeface="宋体" pitchFamily="2" charset="-122"/>
                  <a:cs typeface="+mn-cs"/>
                </a:defRPr>
              </a:lvl2pPr>
              <a:lvl3pPr marL="803275" algn="ctr" defTabSz="803275" rtl="0" fontAlgn="base">
                <a:spcBef>
                  <a:spcPct val="0"/>
                </a:spcBef>
                <a:spcAft>
                  <a:spcPct val="0"/>
                </a:spcAft>
                <a:buClr>
                  <a:srgbClr val="000000"/>
                </a:buClr>
                <a:defRPr sz="1600" kern="1200">
                  <a:solidFill>
                    <a:schemeClr val="tx1"/>
                  </a:solidFill>
                  <a:latin typeface="Arial"/>
                  <a:ea typeface="宋体" pitchFamily="2" charset="-122"/>
                  <a:cs typeface="+mn-cs"/>
                </a:defRPr>
              </a:lvl3pPr>
              <a:lvl4pPr marL="1204913" algn="ctr" defTabSz="803275" rtl="0" fontAlgn="base">
                <a:spcBef>
                  <a:spcPct val="0"/>
                </a:spcBef>
                <a:spcAft>
                  <a:spcPct val="0"/>
                </a:spcAft>
                <a:buClr>
                  <a:srgbClr val="000000"/>
                </a:buClr>
                <a:defRPr sz="1600" kern="1200">
                  <a:solidFill>
                    <a:schemeClr val="tx1"/>
                  </a:solidFill>
                  <a:latin typeface="Arial"/>
                  <a:ea typeface="宋体" pitchFamily="2" charset="-122"/>
                  <a:cs typeface="+mn-cs"/>
                </a:defRPr>
              </a:lvl4pPr>
              <a:lvl5pPr marL="1606550" algn="ctr" defTabSz="803275" rtl="0" fontAlgn="base">
                <a:spcBef>
                  <a:spcPct val="0"/>
                </a:spcBef>
                <a:spcAft>
                  <a:spcPct val="0"/>
                </a:spcAft>
                <a:buClr>
                  <a:srgbClr val="000000"/>
                </a:buClr>
                <a:defRPr sz="1600" kern="1200">
                  <a:solidFill>
                    <a:schemeClr val="tx1"/>
                  </a:solidFill>
                  <a:latin typeface="Arial"/>
                  <a:ea typeface="宋体" pitchFamily="2" charset="-122"/>
                  <a:cs typeface="+mn-cs"/>
                </a:defRPr>
              </a:lvl5pPr>
              <a:lvl6pPr marL="2063750" algn="l" defTabSz="803275" rtl="0" eaLnBrk="1" fontAlgn="base" latinLnBrk="0" hangingPunct="1">
                <a:spcBef>
                  <a:spcPct val="0"/>
                </a:spcBef>
                <a:spcAft>
                  <a:spcPct val="0"/>
                </a:spcAft>
                <a:defRPr sz="1600" kern="1200">
                  <a:solidFill>
                    <a:schemeClr val="tx1"/>
                  </a:solidFill>
                  <a:latin typeface="Arial"/>
                  <a:ea typeface="宋体" pitchFamily="2" charset="-122"/>
                  <a:cs typeface="+mn-cs"/>
                </a:defRPr>
              </a:lvl6pPr>
              <a:lvl7pPr marL="2520950" algn="l" defTabSz="803275" rtl="0" eaLnBrk="1" fontAlgn="base" latinLnBrk="0" hangingPunct="1">
                <a:spcBef>
                  <a:spcPct val="0"/>
                </a:spcBef>
                <a:spcAft>
                  <a:spcPct val="0"/>
                </a:spcAft>
                <a:defRPr sz="1600" kern="1200">
                  <a:solidFill>
                    <a:schemeClr val="tx1"/>
                  </a:solidFill>
                  <a:latin typeface="Arial"/>
                  <a:ea typeface="宋体" pitchFamily="2" charset="-122"/>
                  <a:cs typeface="+mn-cs"/>
                </a:defRPr>
              </a:lvl7pPr>
              <a:lvl8pPr marL="2978150" algn="l" defTabSz="803275" rtl="0" eaLnBrk="1" fontAlgn="base" latinLnBrk="0" hangingPunct="1">
                <a:spcBef>
                  <a:spcPct val="0"/>
                </a:spcBef>
                <a:spcAft>
                  <a:spcPct val="0"/>
                </a:spcAft>
                <a:defRPr sz="1600" kern="1200">
                  <a:solidFill>
                    <a:schemeClr val="tx1"/>
                  </a:solidFill>
                  <a:latin typeface="Arial"/>
                  <a:ea typeface="宋体" pitchFamily="2" charset="-122"/>
                  <a:cs typeface="+mn-cs"/>
                </a:defRPr>
              </a:lvl8pPr>
              <a:lvl9pPr marL="3435350" algn="l" defTabSz="803275" rtl="0" eaLnBrk="1" fontAlgn="base" latinLnBrk="0" hangingPunct="1">
                <a:spcBef>
                  <a:spcPct val="0"/>
                </a:spcBef>
                <a:spcAft>
                  <a:spcPct val="0"/>
                </a:spcAft>
                <a:defRPr sz="1600" kern="1200">
                  <a:solidFill>
                    <a:schemeClr val="tx1"/>
                  </a:solidFill>
                  <a:latin typeface="Arial"/>
                  <a:ea typeface="宋体" pitchFamily="2" charset="-122"/>
                  <a:cs typeface="+mn-cs"/>
                </a:defRPr>
              </a:lvl9pPr>
            </a:lstStyle>
            <a:p>
              <a:pPr eaLnBrk="0" hangingPunct="0">
                <a:lnSpc>
                  <a:spcPct val="100000"/>
                </a:lnSpc>
                <a:buClrTx/>
                <a:buSzTx/>
                <a:buFontTx/>
                <a:buNone/>
                <a:defRPr/>
              </a:pPr>
              <a:r>
                <a:rPr lang="zh-CN" altLang="en-US" sz="1800" b="1">
                  <a:solidFill>
                    <a:schemeClr val="bg1"/>
                  </a:solidFill>
                  <a:latin typeface="+mn-lt"/>
                  <a:ea typeface="+mn-ea"/>
                  <a:cs typeface="Arial"/>
                </a:rPr>
                <a:t>企业内部门户（</a:t>
              </a:r>
              <a:r>
                <a:rPr lang="en-US" altLang="zh-CN" sz="1800" b="1">
                  <a:solidFill>
                    <a:schemeClr val="bg1"/>
                  </a:solidFill>
                  <a:latin typeface="+mn-lt"/>
                  <a:ea typeface="+mn-ea"/>
                  <a:cs typeface="Arial"/>
                </a:rPr>
                <a:t>EIP</a:t>
              </a:r>
              <a:r>
                <a:rPr lang="zh-CN" altLang="en-US" sz="1800" b="1">
                  <a:solidFill>
                    <a:schemeClr val="bg1"/>
                  </a:solidFill>
                  <a:latin typeface="+mn-lt"/>
                  <a:ea typeface="+mn-ea"/>
                  <a:cs typeface="Arial"/>
                </a:rPr>
                <a:t>）</a:t>
              </a:r>
            </a:p>
          </p:txBody>
        </p:sp>
        <p:sp>
          <p:nvSpPr>
            <p:cNvPr id="85021" name="Rectangle 30"/>
            <p:cNvSpPr>
              <a:spLocks noChangeArrowheads="1"/>
            </p:cNvSpPr>
            <p:nvPr/>
          </p:nvSpPr>
          <p:spPr bwMode="auto">
            <a:xfrm>
              <a:off x="3020" y="1904"/>
              <a:ext cx="679" cy="439"/>
            </a:xfrm>
            <a:prstGeom prst="rect">
              <a:avLst/>
            </a:prstGeom>
            <a:solidFill>
              <a:schemeClr val="bg1">
                <a:lumMod val="85000"/>
              </a:schemeClr>
            </a:solidFill>
            <a:ln w="9525">
              <a:noFill/>
              <a:miter lim="800000"/>
            </a:ln>
            <a:effectLst>
              <a:outerShdw dist="35921" dir="2700000" algn="ctr" rotWithShape="0">
                <a:schemeClr val="bg2"/>
              </a:outerShdw>
            </a:effectLst>
          </p:spPr>
          <p:txBody>
            <a:bodyPr wrap="none" lIns="80330" tIns="40165" rIns="80330" bIns="40165"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defTabSz="916296" eaLnBrk="0" hangingPunct="0">
                <a:buClrTx/>
              </a:pPr>
              <a:r>
                <a:rPr lang="zh-CN" altLang="en-US" b="1">
                  <a:latin typeface="Arial"/>
                  <a:cs typeface="Arial"/>
                </a:rPr>
                <a:t>产权管理</a:t>
              </a:r>
            </a:p>
            <a:p>
              <a:pPr defTabSz="916296" eaLnBrk="0" hangingPunct="0">
                <a:buClrTx/>
              </a:pPr>
              <a:r>
                <a:rPr lang="zh-CN" altLang="en-US" b="1">
                  <a:latin typeface="Arial"/>
                  <a:cs typeface="Arial"/>
                </a:rPr>
                <a:t>系统</a:t>
              </a:r>
            </a:p>
          </p:txBody>
        </p:sp>
        <p:sp>
          <p:nvSpPr>
            <p:cNvPr id="85022" name="AutoShape 31"/>
            <p:cNvSpPr>
              <a:spLocks noChangeArrowheads="1"/>
            </p:cNvSpPr>
            <p:nvPr/>
          </p:nvSpPr>
          <p:spPr bwMode="auto">
            <a:xfrm>
              <a:off x="3310" y="2286"/>
              <a:ext cx="97" cy="212"/>
            </a:xfrm>
            <a:prstGeom prst="upDownArrow">
              <a:avLst>
                <a:gd name="adj1" fmla="val 50000"/>
                <a:gd name="adj2" fmla="val 48041"/>
              </a:avLst>
            </a:prstGeom>
            <a:solidFill>
              <a:srgbClr val="FFC000"/>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23" name="AutoShape 32"/>
            <p:cNvSpPr>
              <a:spLocks noChangeArrowheads="1"/>
            </p:cNvSpPr>
            <p:nvPr/>
          </p:nvSpPr>
          <p:spPr bwMode="auto">
            <a:xfrm rot="16200000" flipV="1">
              <a:off x="1184" y="2232"/>
              <a:ext cx="725" cy="120"/>
            </a:xfrm>
            <a:prstGeom prst="triangle">
              <a:avLst>
                <a:gd name="adj" fmla="val 50000"/>
              </a:avLst>
            </a:prstGeom>
            <a:solidFill>
              <a:srgbClr val="FFC000"/>
            </a:solidFill>
            <a:ln>
              <a:noFill/>
            </a:ln>
            <a:effectLst>
              <a:outerShdw dist="35921" dir="2700000" algn="ctr" rotWithShape="0">
                <a:schemeClr val="bg2"/>
              </a:outer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24" name="Rectangle 35"/>
            <p:cNvSpPr>
              <a:spLocks noChangeArrowheads="1"/>
            </p:cNvSpPr>
            <p:nvPr/>
          </p:nvSpPr>
          <p:spPr bwMode="auto">
            <a:xfrm>
              <a:off x="3021" y="1365"/>
              <a:ext cx="679" cy="439"/>
            </a:xfrm>
            <a:prstGeom prst="rect">
              <a:avLst/>
            </a:prstGeom>
            <a:solidFill>
              <a:srgbClr val="FFC000"/>
            </a:solidFill>
            <a:ln w="9525">
              <a:noFill/>
              <a:miter lim="800000"/>
            </a:ln>
            <a:effectLst>
              <a:outerShdw dist="35921" dir="2700000" algn="ctr" rotWithShape="0">
                <a:schemeClr val="bg2"/>
              </a:outerShdw>
            </a:effectLst>
          </p:spPr>
          <p:txBody>
            <a:bodyPr wrap="none" lIns="80330" tIns="40165" rIns="80330" bIns="40165"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defTabSz="916296" eaLnBrk="0" hangingPunct="0">
                <a:buClrTx/>
              </a:pPr>
              <a:r>
                <a:rPr lang="zh-CN" altLang="en-US" b="1">
                  <a:latin typeface="Arial"/>
                  <a:cs typeface="Arial"/>
                </a:rPr>
                <a:t>人力资源</a:t>
              </a:r>
            </a:p>
            <a:p>
              <a:pPr defTabSz="916296" eaLnBrk="0" hangingPunct="0">
                <a:buClrTx/>
              </a:pPr>
              <a:r>
                <a:rPr lang="zh-CN" altLang="en-US" b="1">
                  <a:latin typeface="Arial"/>
                  <a:cs typeface="Arial"/>
                </a:rPr>
                <a:t>管理系统</a:t>
              </a:r>
            </a:p>
          </p:txBody>
        </p:sp>
        <p:sp>
          <p:nvSpPr>
            <p:cNvPr id="85025" name="AutoShape 36"/>
            <p:cNvSpPr>
              <a:spLocks noChangeArrowheads="1"/>
            </p:cNvSpPr>
            <p:nvPr/>
          </p:nvSpPr>
          <p:spPr bwMode="auto">
            <a:xfrm>
              <a:off x="3310" y="1741"/>
              <a:ext cx="97" cy="212"/>
            </a:xfrm>
            <a:prstGeom prst="upDownArrow">
              <a:avLst>
                <a:gd name="adj1" fmla="val 50000"/>
                <a:gd name="adj2" fmla="val 48041"/>
              </a:avLst>
            </a:prstGeom>
            <a:solidFill>
              <a:srgbClr val="FFC000"/>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391146" indent="-391146">
                <a:lnSpc>
                  <a:spcPct val="104000"/>
                </a:lnSpc>
                <a:buClr>
                  <a:schemeClr val="accent1"/>
                </a:buClr>
              </a:pPr>
              <a:endParaRPr lang="zh-TW" altLang="en-US" b="1">
                <a:latin typeface="Arial"/>
                <a:cs typeface="Arial"/>
              </a:endParaRPr>
            </a:p>
          </p:txBody>
        </p:sp>
        <p:sp>
          <p:nvSpPr>
            <p:cNvPr id="85026" name="Rectangle 37"/>
            <p:cNvSpPr>
              <a:spLocks noChangeArrowheads="1"/>
            </p:cNvSpPr>
            <p:nvPr/>
          </p:nvSpPr>
          <p:spPr bwMode="auto">
            <a:xfrm>
              <a:off x="3020" y="3522"/>
              <a:ext cx="679" cy="440"/>
            </a:xfrm>
            <a:prstGeom prst="rect">
              <a:avLst/>
            </a:prstGeom>
            <a:solidFill>
              <a:srgbClr val="EAEAEA"/>
            </a:solidFill>
            <a:ln w="9525">
              <a:noFill/>
              <a:prstDash val="solid"/>
              <a:miter lim="800000"/>
            </a:ln>
            <a:effectLst>
              <a:outerShdw dist="35921" dir="2700000" algn="ctr" rotWithShape="0">
                <a:schemeClr val="bg2"/>
              </a:outerShdw>
            </a:effectLst>
          </p:spPr>
          <p:txBody>
            <a:bodyPr wrap="none" lIns="80330" tIns="40165" rIns="80330" bIns="40165"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defTabSz="916296" eaLnBrk="0" hangingPunct="0">
                <a:buClrTx/>
              </a:pPr>
              <a:r>
                <a:rPr lang="zh-CN" altLang="en-US" b="1">
                  <a:latin typeface="Arial"/>
                  <a:cs typeface="Arial"/>
                </a:rPr>
                <a:t>其他系统</a:t>
              </a:r>
            </a:p>
          </p:txBody>
        </p:sp>
        <p:sp>
          <p:nvSpPr>
            <p:cNvPr id="85027" name="AutoShape 38"/>
            <p:cNvSpPr>
              <a:spLocks noChangeArrowheads="1"/>
            </p:cNvSpPr>
            <p:nvPr/>
          </p:nvSpPr>
          <p:spPr bwMode="auto">
            <a:xfrm>
              <a:off x="3860" y="1415"/>
              <a:ext cx="214" cy="310"/>
            </a:xfrm>
            <a:prstGeom prst="flowChartMagneticDisk">
              <a:avLst/>
            </a:prstGeom>
            <a:solidFill>
              <a:schemeClr val="accent6"/>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391146" indent="-391146">
                <a:lnSpc>
                  <a:spcPct val="104000"/>
                </a:lnSpc>
                <a:buClr>
                  <a:schemeClr val="accent1"/>
                </a:buClr>
              </a:pPr>
              <a:endParaRPr lang="zh-TW" altLang="en-US" b="1">
                <a:latin typeface="Arial"/>
                <a:cs typeface="Arial"/>
              </a:endParaRPr>
            </a:p>
          </p:txBody>
        </p:sp>
        <p:sp>
          <p:nvSpPr>
            <p:cNvPr id="85028" name="AutoShape 39"/>
            <p:cNvSpPr>
              <a:spLocks noChangeArrowheads="1"/>
            </p:cNvSpPr>
            <p:nvPr/>
          </p:nvSpPr>
          <p:spPr bwMode="auto">
            <a:xfrm>
              <a:off x="3860" y="3078"/>
              <a:ext cx="214" cy="310"/>
            </a:xfrm>
            <a:prstGeom prst="flowChartMagneticDisk">
              <a:avLst/>
            </a:prstGeom>
            <a:solidFill>
              <a:srgbClr val="FFD1BF"/>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391146" indent="-391146">
                <a:lnSpc>
                  <a:spcPct val="104000"/>
                </a:lnSpc>
                <a:buClr>
                  <a:schemeClr val="accent1"/>
                </a:buClr>
              </a:pPr>
              <a:endParaRPr lang="zh-TW" altLang="en-US" b="1">
                <a:latin typeface="Arial"/>
                <a:cs typeface="Arial"/>
              </a:endParaRPr>
            </a:p>
          </p:txBody>
        </p:sp>
        <p:sp>
          <p:nvSpPr>
            <p:cNvPr id="85029" name="Freeform 40"/>
            <p:cNvSpPr/>
            <p:nvPr/>
          </p:nvSpPr>
          <p:spPr bwMode="auto">
            <a:xfrm>
              <a:off x="4088" y="1576"/>
              <a:ext cx="165" cy="441"/>
            </a:xfrm>
            <a:custGeom>
              <a:gdLst>
                <a:gd name="T0" fmla="*/ 165 w 255"/>
                <a:gd name="T1" fmla="*/ 441 h 227"/>
                <a:gd name="T2" fmla="*/ 165 w 255"/>
                <a:gd name="T3" fmla="*/ 0 h 227"/>
                <a:gd name="T4" fmla="*/ 0 w 255"/>
                <a:gd name="T5" fmla="*/ 0 h 227"/>
                <a:gd name="T6" fmla="*/ 0 60000 65536"/>
                <a:gd name="T7" fmla="*/ 0 60000 65536"/>
                <a:gd name="T8" fmla="*/ 0 60000 65536"/>
              </a:gdLst>
              <a:cxnLst>
                <a:cxn ang="T6">
                  <a:pos x="T0" y="T1"/>
                </a:cxn>
                <a:cxn ang="T7">
                  <a:pos x="T2" y="T3"/>
                </a:cxn>
                <a:cxn ang="T8">
                  <a:pos x="T4" y="T5"/>
                </a:cxn>
              </a:cxnLst>
              <a:rect l="0" t="0" r="r" b="b"/>
              <a:pathLst>
                <a:path w="255" h="226">
                  <a:moveTo>
                    <a:pt x="255" y="227"/>
                  </a:moveTo>
                  <a:lnTo>
                    <a:pt x="255" y="0"/>
                  </a:lnTo>
                  <a:lnTo>
                    <a:pt x="0" y="0"/>
                  </a:lnTo>
                </a:path>
              </a:pathLst>
            </a:custGeom>
            <a:noFill/>
            <a:ln w="9525">
              <a:solidFill>
                <a:schemeClr val="bg2"/>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30" name="Line 41"/>
            <p:cNvSpPr>
              <a:spLocks noChangeShapeType="1"/>
            </p:cNvSpPr>
            <p:nvPr/>
          </p:nvSpPr>
          <p:spPr bwMode="auto">
            <a:xfrm>
              <a:off x="3698" y="1576"/>
              <a:ext cx="162" cy="0"/>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3810" tIns="0" rIns="3810" bIns="0" anchor="b">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85031" name="Text Box 42"/>
            <p:cNvSpPr txBox="1">
              <a:spLocks noChangeArrowheads="1"/>
            </p:cNvSpPr>
            <p:nvPr/>
          </p:nvSpPr>
          <p:spPr bwMode="auto">
            <a:xfrm>
              <a:off x="1392" y="1070"/>
              <a:ext cx="789" cy="1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104000"/>
                </a:lnSpc>
                <a:spcBef>
                  <a:spcPct val="50000"/>
                </a:spcBef>
                <a:buClr>
                  <a:schemeClr val="accent1"/>
                </a:buClr>
                <a:buSzTx/>
              </a:pPr>
              <a:r>
                <a:rPr lang="zh-CN" altLang="en-US" b="1">
                  <a:latin typeface="+mn-lt"/>
                  <a:ea typeface="+mn-ea"/>
                  <a:cs typeface="Arial"/>
                </a:rPr>
                <a:t>认证</a:t>
              </a:r>
              <a:r>
                <a:rPr lang="en-US" altLang="zh-CN" b="1">
                  <a:latin typeface="+mn-lt"/>
                  <a:ea typeface="+mn-ea"/>
                  <a:cs typeface="Arial"/>
                </a:rPr>
                <a:t>/</a:t>
              </a:r>
              <a:r>
                <a:rPr lang="zh-CN" altLang="en-US" b="1">
                  <a:latin typeface="+mn-lt"/>
                  <a:ea typeface="+mn-ea"/>
                  <a:cs typeface="Arial"/>
                </a:rPr>
                <a:t>单点登录</a:t>
              </a:r>
            </a:p>
          </p:txBody>
        </p:sp>
      </p:grpSp>
      <p:pic>
        <p:nvPicPr>
          <p:cNvPr id="40" name="Picture 5"/>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087722" y="1070265"/>
            <a:ext cx="1372271" cy="729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1" name="圆角矩形 40"/>
          <p:cNvSpPr/>
          <p:nvPr/>
        </p:nvSpPr>
        <p:spPr bwMode="auto">
          <a:xfrm>
            <a:off x="10352591" y="1123199"/>
            <a:ext cx="106677" cy="281168"/>
          </a:xfrm>
          <a:prstGeom prst="roundRect">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2" name="标题 1"/>
          <p:cNvSpPr>
            <a:spLocks noGrp="1"/>
          </p:cNvSpPr>
          <p:nvPr>
            <p:ph type="title"/>
          </p:nvPr>
        </p:nvSpPr>
        <p:spPr/>
        <p:txBody>
          <a:bodyPr/>
          <a:lstStyle/>
          <a:p>
            <a:r>
              <a:rPr lang="en-US" altLang="zh-CN" smtClean="0"/>
              <a:t>H-2</a:t>
            </a:r>
            <a:r>
              <a:rPr lang="zh-CN" altLang="en-US" smtClean="0"/>
              <a:t>、对于</a:t>
            </a:r>
            <a:r>
              <a:rPr lang="zh-CN" altLang="en-US"/>
              <a:t>企业内部员工来讲，企业信息门户应能够整合现有的应用系统</a:t>
            </a:r>
            <a:r>
              <a:rPr lang="zh-CN" altLang="en-US" smtClean="0"/>
              <a:t>，</a:t>
            </a:r>
            <a:r>
              <a:rPr lang="zh-CN" altLang="en-US"/>
              <a:t>向</a:t>
            </a:r>
            <a:r>
              <a:rPr lang="zh-CN" altLang="en-US" smtClean="0"/>
              <a:t>企业</a:t>
            </a:r>
            <a:r>
              <a:rPr lang="zh-CN" altLang="en-US"/>
              <a:t>员工提供其工作岗位需要的信息</a:t>
            </a:r>
          </a:p>
        </p:txBody>
      </p:sp>
    </p:spTree>
    <p:extLst>
      <p:ext uri="{BB962C8B-B14F-4D97-AF65-F5344CB8AC3E}">
        <p14:creationId xmlns:p14="http://schemas.microsoft.com/office/powerpoint/2010/main" val="707641302"/>
      </p:ext>
    </p:extLst>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6</a:t>
            </a:r>
            <a:r>
              <a:rPr lang="zh-CN" altLang="en-US" smtClean="0"/>
              <a:t>、总体来看，招商局集团八大系统的规划，覆盖了企业的呈现层、决策分析层、管理支撑层</a:t>
            </a:r>
            <a:endParaRPr lang="zh-CN" altLang="en-US"/>
          </a:p>
        </p:txBody>
      </p:sp>
      <p:sp>
        <p:nvSpPr>
          <p:cNvPr id="4" name="Rectangle 3"/>
          <p:cNvSpPr>
            <a:spLocks noChangeArrowheads="1"/>
          </p:cNvSpPr>
          <p:nvPr/>
        </p:nvSpPr>
        <p:spPr bwMode="auto">
          <a:xfrm>
            <a:off x="1035893" y="3653086"/>
            <a:ext cx="7620000" cy="2225675"/>
          </a:xfrm>
          <a:prstGeom prst="rect">
            <a:avLst/>
          </a:prstGeom>
          <a:solidFill>
            <a:schemeClr val="bg1"/>
          </a:solidFill>
          <a:ln w="6350" algn="ctr">
            <a:solidFill>
              <a:schemeClr val="tx1"/>
            </a:solidFill>
            <a:miter lim="800000"/>
          </a:ln>
          <a:effectLst>
            <a:outerShdw dist="35921" dir="2700000" algn="ctr" rotWithShape="0">
              <a:schemeClr val="bg2"/>
            </a:outerShdw>
          </a:effectLst>
        </p:spPr>
        <p:txBody>
          <a:bodyPr wrap="none"/>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5" name="Rectangle 2"/>
          <p:cNvSpPr>
            <a:spLocks noChangeArrowheads="1"/>
          </p:cNvSpPr>
          <p:nvPr/>
        </p:nvSpPr>
        <p:spPr bwMode="auto">
          <a:xfrm>
            <a:off x="1037481" y="2386261"/>
            <a:ext cx="7620000" cy="1266825"/>
          </a:xfrm>
          <a:prstGeom prst="rect">
            <a:avLst/>
          </a:prstGeom>
          <a:solidFill>
            <a:schemeClr val="bg1"/>
          </a:solidFill>
          <a:ln w="6350" algn="ctr">
            <a:solidFill>
              <a:schemeClr val="tx1"/>
            </a:solidFill>
            <a:miter lim="800000"/>
          </a:ln>
          <a:effectLst>
            <a:outerShdw dist="35921" dir="2700000" algn="ctr" rotWithShape="0">
              <a:schemeClr val="bg2"/>
            </a:outerShdw>
          </a:effectLst>
        </p:spPr>
        <p:txBody>
          <a:bodyPr wrap="none"/>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defRPr/>
            </a:pPr>
            <a:endParaRPr lang="zh-TW" altLang="en-US" b="1">
              <a:effectLst>
                <a:outerShdw blurRad="38100" dist="38100" dir="2700000" algn="tl">
                  <a:srgbClr val="C0C0C0"/>
                </a:outerShdw>
              </a:effectLst>
              <a:latin typeface="+mn-lt"/>
              <a:ea typeface="+mn-ea"/>
              <a:cs typeface="Arial"/>
            </a:endParaRPr>
          </a:p>
        </p:txBody>
      </p:sp>
      <p:sp>
        <p:nvSpPr>
          <p:cNvPr id="6" name="Rectangle 4"/>
          <p:cNvSpPr>
            <a:spLocks noChangeArrowheads="1"/>
          </p:cNvSpPr>
          <p:nvPr/>
        </p:nvSpPr>
        <p:spPr bwMode="auto">
          <a:xfrm>
            <a:off x="1024781" y="1605211"/>
            <a:ext cx="7632700" cy="752475"/>
          </a:xfrm>
          <a:prstGeom prst="rect">
            <a:avLst/>
          </a:prstGeom>
          <a:solidFill>
            <a:schemeClr val="bg1"/>
          </a:solidFill>
          <a:ln w="6350" algn="ctr">
            <a:solidFill>
              <a:schemeClr val="tx1"/>
            </a:solidFill>
            <a:miter lim="800000"/>
          </a:ln>
          <a:effectLst>
            <a:outerShdw dist="35921" dir="2700000" algn="ctr" rotWithShape="0">
              <a:schemeClr val="bg2"/>
            </a:outerShdw>
          </a:effectLst>
        </p:spPr>
        <p:txBody>
          <a:bodyPr wrap="none"/>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defRPr/>
            </a:pPr>
            <a:endParaRPr lang="zh-TW" altLang="en-US" b="1">
              <a:effectLst>
                <a:outerShdw blurRad="38100" dist="38100" dir="2700000" algn="tl">
                  <a:srgbClr val="C0C0C0"/>
                </a:outerShdw>
              </a:effectLst>
              <a:latin typeface="+mn-lt"/>
              <a:ea typeface="+mn-ea"/>
              <a:cs typeface="Arial"/>
            </a:endParaRPr>
          </a:p>
        </p:txBody>
      </p:sp>
      <p:sp>
        <p:nvSpPr>
          <p:cNvPr id="7" name="Text Box 6"/>
          <p:cNvSpPr txBox="1">
            <a:spLocks noChangeArrowheads="1"/>
          </p:cNvSpPr>
          <p:nvPr/>
        </p:nvSpPr>
        <p:spPr bwMode="auto">
          <a:xfrm>
            <a:off x="3401268" y="3821361"/>
            <a:ext cx="1730375" cy="2016125"/>
          </a:xfrm>
          <a:prstGeom prst="rect">
            <a:avLst/>
          </a:prstGeom>
          <a:solidFill>
            <a:srgbClr val="CCD2D2"/>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cs typeface="Arial"/>
              </a:rPr>
              <a:t>财务管理</a:t>
            </a: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en-US" altLang="zh-CN" b="1">
              <a:latin typeface="+mn-lt"/>
              <a:ea typeface="+mn-ea"/>
              <a:cs typeface="Arial"/>
            </a:endParaRPr>
          </a:p>
        </p:txBody>
      </p:sp>
      <p:sp>
        <p:nvSpPr>
          <p:cNvPr id="8" name="Rectangle 8"/>
          <p:cNvSpPr>
            <a:spLocks noChangeArrowheads="1"/>
          </p:cNvSpPr>
          <p:nvPr/>
        </p:nvSpPr>
        <p:spPr bwMode="auto">
          <a:xfrm>
            <a:off x="1124793" y="1615028"/>
            <a:ext cx="7461250" cy="695034"/>
          </a:xfrm>
          <a:prstGeom prst="rect">
            <a:avLst/>
          </a:prstGeom>
          <a:solidFill>
            <a:srgbClr val="FFC000"/>
          </a:solidFill>
          <a:ln w="12700" algn="ctr">
            <a:solidFill>
              <a:schemeClr val="tx1"/>
            </a:solidFill>
            <a:miter lim="800000"/>
          </a:ln>
          <a:effectLst>
            <a:outerShdw dist="35921" dir="2700000" algn="ctr" rotWithShape="0">
              <a:schemeClr val="bg2"/>
            </a:outerShdw>
          </a:effectLst>
        </p:spPr>
        <p:txBody>
          <a:bodyPr wrap="none" lIns="90488" tIns="44450" rIns="90488" bIns="44450"/>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b="1">
                <a:latin typeface="+mn-lt"/>
                <a:ea typeface="+mn-ea"/>
                <a:cs typeface="Arial"/>
              </a:rPr>
              <a:t>企业门户</a:t>
            </a:r>
          </a:p>
        </p:txBody>
      </p:sp>
      <p:sp>
        <p:nvSpPr>
          <p:cNvPr id="9" name="Line 9"/>
          <p:cNvSpPr>
            <a:spLocks noChangeShapeType="1"/>
          </p:cNvSpPr>
          <p:nvPr/>
        </p:nvSpPr>
        <p:spPr bwMode="auto">
          <a:xfrm flipH="1">
            <a:off x="3113931" y="3149848"/>
            <a:ext cx="0" cy="2705100"/>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10" name="Text Box 11"/>
          <p:cNvSpPr txBox="1">
            <a:spLocks noChangeArrowheads="1"/>
          </p:cNvSpPr>
          <p:nvPr/>
        </p:nvSpPr>
        <p:spPr bwMode="auto">
          <a:xfrm>
            <a:off x="3540968" y="4718298"/>
            <a:ext cx="1516063"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en-US" altLang="zh-CN" b="1">
                <a:latin typeface="+mn-lt"/>
                <a:ea typeface="+mn-ea"/>
                <a:cs typeface="Arial"/>
              </a:rPr>
              <a:t>K/3 </a:t>
            </a:r>
            <a:r>
              <a:rPr lang="zh-CN" altLang="en-US" b="1">
                <a:latin typeface="+mn-lt"/>
                <a:ea typeface="+mn-ea"/>
                <a:cs typeface="Arial"/>
              </a:rPr>
              <a:t>债务管理</a:t>
            </a:r>
          </a:p>
        </p:txBody>
      </p:sp>
      <p:sp>
        <p:nvSpPr>
          <p:cNvPr id="11" name="Text Box 12"/>
          <p:cNvSpPr txBox="1">
            <a:spLocks noChangeArrowheads="1"/>
          </p:cNvSpPr>
          <p:nvPr/>
        </p:nvSpPr>
        <p:spPr bwMode="auto">
          <a:xfrm>
            <a:off x="3540968" y="5102225"/>
            <a:ext cx="1512888"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en-US" altLang="zh-CN" b="1">
                <a:latin typeface="+mn-lt"/>
                <a:ea typeface="+mn-ea"/>
              </a:rPr>
              <a:t>K/3 </a:t>
            </a:r>
            <a:r>
              <a:rPr lang="zh-CN" altLang="en-US" b="1">
                <a:latin typeface="+mn-lt"/>
                <a:ea typeface="+mn-ea"/>
                <a:cs typeface="Arial"/>
              </a:rPr>
              <a:t>财务核算</a:t>
            </a:r>
          </a:p>
        </p:txBody>
      </p:sp>
      <p:sp>
        <p:nvSpPr>
          <p:cNvPr id="12" name="Text Box 13"/>
          <p:cNvSpPr txBox="1">
            <a:spLocks noChangeArrowheads="1"/>
          </p:cNvSpPr>
          <p:nvPr/>
        </p:nvSpPr>
        <p:spPr bwMode="auto">
          <a:xfrm>
            <a:off x="3540968" y="4359523"/>
            <a:ext cx="1516063"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en-US" altLang="zh-CN" b="1">
                <a:latin typeface="+mn-lt"/>
                <a:ea typeface="+mn-ea"/>
                <a:cs typeface="Arial"/>
              </a:rPr>
              <a:t>K/3 </a:t>
            </a:r>
            <a:r>
              <a:rPr lang="zh-CN" altLang="en-US" b="1">
                <a:latin typeface="+mn-lt"/>
                <a:ea typeface="+mn-ea"/>
                <a:cs typeface="Arial"/>
              </a:rPr>
              <a:t>合并报表</a:t>
            </a:r>
          </a:p>
        </p:txBody>
      </p:sp>
      <p:sp>
        <p:nvSpPr>
          <p:cNvPr id="13" name="Text Box 16"/>
          <p:cNvSpPr txBox="1">
            <a:spLocks noChangeArrowheads="1"/>
          </p:cNvSpPr>
          <p:nvPr/>
        </p:nvSpPr>
        <p:spPr bwMode="auto">
          <a:xfrm>
            <a:off x="7363668" y="3292723"/>
            <a:ext cx="1222375" cy="286232"/>
          </a:xfrm>
          <a:prstGeom prst="rect">
            <a:avLst/>
          </a:prstGeom>
          <a:solidFill>
            <a:srgbClr val="FF9900"/>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cs typeface="Arial"/>
              </a:rPr>
              <a:t>产权系统</a:t>
            </a:r>
          </a:p>
        </p:txBody>
      </p:sp>
      <p:sp>
        <p:nvSpPr>
          <p:cNvPr id="14" name="Line 17"/>
          <p:cNvSpPr>
            <a:spLocks noChangeShapeType="1"/>
          </p:cNvSpPr>
          <p:nvPr/>
        </p:nvSpPr>
        <p:spPr bwMode="auto">
          <a:xfrm flipH="1">
            <a:off x="5345956" y="3173661"/>
            <a:ext cx="0" cy="2592387"/>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15" name="Text Box 20"/>
          <p:cNvSpPr txBox="1">
            <a:spLocks noChangeArrowheads="1"/>
          </p:cNvSpPr>
          <p:nvPr/>
        </p:nvSpPr>
        <p:spPr bwMode="auto">
          <a:xfrm>
            <a:off x="1134318" y="2429123"/>
            <a:ext cx="7451725" cy="1152525"/>
          </a:xfrm>
          <a:prstGeom prst="rect">
            <a:avLst/>
          </a:prstGeom>
          <a:solidFill>
            <a:srgbClr val="FF9F9D">
              <a:alpha val="67058"/>
            </a:srgbClr>
          </a:solidFill>
          <a:ln w="12700" algn="ctr">
            <a:solidFill>
              <a:schemeClr val="tx1"/>
            </a:solidFill>
            <a:miter lim="800000"/>
          </a:ln>
          <a:effectLst>
            <a:outerShdw dist="35921" dir="2700000" algn="ctr" rotWithShape="0">
              <a:schemeClr val="bg2"/>
            </a:outerShdw>
          </a:effectLst>
        </p:spPr>
        <p:txBody>
          <a:bodyPr wrap="none" lIns="90488" tIns="44450" rIns="90488" bIns="44450"/>
          <a:lstStyle>
            <a:defPPr>
              <a:defRPr lang="zh-CN"/>
            </a:defPPr>
            <a:lvl1pPr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r>
              <a:rPr lang="zh-CN" altLang="en-US" b="1">
                <a:latin typeface="+mn-lt"/>
                <a:ea typeface="+mn-ea"/>
              </a:rPr>
              <a:t>集团综合管理信息分析与监控平台（</a:t>
            </a:r>
            <a:r>
              <a:rPr lang="en-US" altLang="zh-CN" b="1">
                <a:latin typeface="+mn-lt"/>
                <a:ea typeface="+mn-ea"/>
              </a:rPr>
              <a:t>BI)</a:t>
            </a:r>
            <a:endParaRPr lang="en-US" altLang="zh-CN" b="1">
              <a:latin typeface="+mn-lt"/>
              <a:ea typeface="+mn-ea"/>
              <a:cs typeface="Arial"/>
            </a:endParaRPr>
          </a:p>
        </p:txBody>
      </p:sp>
      <p:sp>
        <p:nvSpPr>
          <p:cNvPr id="16" name="Line 21"/>
          <p:cNvSpPr>
            <a:spLocks noChangeShapeType="1"/>
          </p:cNvSpPr>
          <p:nvPr/>
        </p:nvSpPr>
        <p:spPr bwMode="auto">
          <a:xfrm>
            <a:off x="1024781" y="3651498"/>
            <a:ext cx="7607300" cy="1588"/>
          </a:xfrm>
          <a:prstGeom prst="line">
            <a:avLst/>
          </a:prstGeom>
          <a:noFill/>
          <a:ln w="127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latin typeface="+mn-lt"/>
              <a:ea typeface="+mn-ea"/>
            </a:endParaRPr>
          </a:p>
        </p:txBody>
      </p:sp>
      <p:sp>
        <p:nvSpPr>
          <p:cNvPr id="17" name="Text Box 22"/>
          <p:cNvSpPr txBox="1">
            <a:spLocks noChangeArrowheads="1"/>
          </p:cNvSpPr>
          <p:nvPr/>
        </p:nvSpPr>
        <p:spPr bwMode="auto">
          <a:xfrm>
            <a:off x="1721693" y="2868861"/>
            <a:ext cx="1392238" cy="264688"/>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80000"/>
              </a:lnSpc>
              <a:buClr>
                <a:schemeClr val="accent1"/>
              </a:buClr>
              <a:buSzTx/>
            </a:pPr>
            <a:r>
              <a:rPr lang="zh-CN" altLang="en-US" b="1">
                <a:latin typeface="+mn-lt"/>
                <a:ea typeface="+mn-ea"/>
              </a:rPr>
              <a:t>财务管理分析</a:t>
            </a:r>
            <a:endParaRPr lang="zh-CN" altLang="en-US">
              <a:latin typeface="+mn-lt"/>
              <a:ea typeface="+mn-ea"/>
            </a:endParaRPr>
          </a:p>
        </p:txBody>
      </p:sp>
      <p:sp>
        <p:nvSpPr>
          <p:cNvPr id="18" name="Text Box 23"/>
          <p:cNvSpPr txBox="1">
            <a:spLocks noChangeArrowheads="1"/>
          </p:cNvSpPr>
          <p:nvPr/>
        </p:nvSpPr>
        <p:spPr bwMode="auto">
          <a:xfrm>
            <a:off x="4121993" y="2860923"/>
            <a:ext cx="1584325"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rPr>
              <a:t>生产经营活动监控</a:t>
            </a:r>
          </a:p>
        </p:txBody>
      </p:sp>
      <p:sp>
        <p:nvSpPr>
          <p:cNvPr id="19" name="Text Box 24"/>
          <p:cNvSpPr txBox="1">
            <a:spLocks noChangeArrowheads="1"/>
          </p:cNvSpPr>
          <p:nvPr/>
        </p:nvSpPr>
        <p:spPr bwMode="auto">
          <a:xfrm>
            <a:off x="1169243" y="3221286"/>
            <a:ext cx="7416800" cy="286232"/>
          </a:xfrm>
          <a:prstGeom prst="rect">
            <a:avLst/>
          </a:prstGeom>
          <a:solidFill>
            <a:srgbClr val="FFC000"/>
          </a:solidFill>
          <a:ln w="19050" algn="ctr">
            <a:solidFill>
              <a:schemeClr val="tx1"/>
            </a:solidFill>
            <a:miter lim="800000"/>
          </a:ln>
          <a:effectLs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rPr>
              <a:t>数据交换</a:t>
            </a:r>
          </a:p>
        </p:txBody>
      </p:sp>
      <p:sp>
        <p:nvSpPr>
          <p:cNvPr id="20" name="Text Box 25"/>
          <p:cNvSpPr txBox="1">
            <a:spLocks noChangeArrowheads="1"/>
          </p:cNvSpPr>
          <p:nvPr/>
        </p:nvSpPr>
        <p:spPr bwMode="auto">
          <a:xfrm>
            <a:off x="6714381" y="2846636"/>
            <a:ext cx="1368425" cy="286232"/>
          </a:xfrm>
          <a:prstGeom prst="rect">
            <a:avLst/>
          </a:prstGeom>
          <a:solidFill>
            <a:schemeClr val="bg1"/>
          </a:solidFill>
          <a:ln w="19050" algn="ctr">
            <a:solidFill>
              <a:schemeClr val="tx1"/>
            </a:solidFill>
            <a:prstDash val="solid"/>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en-US" altLang="zh-CN" b="1">
                <a:latin typeface="+mn-lt"/>
                <a:ea typeface="+mn-ea"/>
              </a:rPr>
              <a:t>……</a:t>
            </a:r>
          </a:p>
        </p:txBody>
      </p:sp>
      <p:sp>
        <p:nvSpPr>
          <p:cNvPr id="21" name="Rectangle 35"/>
          <p:cNvSpPr>
            <a:spLocks noChangeArrowheads="1"/>
          </p:cNvSpPr>
          <p:nvPr/>
        </p:nvSpPr>
        <p:spPr bwMode="auto">
          <a:xfrm>
            <a:off x="6222256" y="1956048"/>
            <a:ext cx="923925" cy="280988"/>
          </a:xfrm>
          <a:prstGeom prst="rect">
            <a:avLst/>
          </a:prstGeom>
          <a:solidFill>
            <a:schemeClr val="bg1"/>
          </a:solidFill>
          <a:ln>
            <a:noFill/>
          </a:ln>
          <a:effectLst>
            <a:outerShdw dist="17961" dir="2700000" algn="ctr" rotWithShape="0">
              <a:srgbClr val="333333"/>
            </a:outerShdw>
          </a:effectLst>
          <a:extLst>
            <a:ext uri="{91240B29-F687-4F45-9708-019B960494DF}">
              <a14:hiddenLine xmlns:a14="http://schemas.microsoft.com/office/drawing/2010/main" w="6350" algn="ctr">
                <a:solidFill>
                  <a:schemeClr val="tx1"/>
                </a:solidFill>
                <a:miter lim="800000"/>
                <a:headEnd/>
                <a:tailEnd/>
              </a14:hiddenLine>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b="1">
                <a:latin typeface="+mn-lt"/>
                <a:ea typeface="+mn-ea"/>
              </a:rPr>
              <a:t>单点登录</a:t>
            </a:r>
          </a:p>
        </p:txBody>
      </p:sp>
      <p:sp>
        <p:nvSpPr>
          <p:cNvPr id="22" name="Text Box 37"/>
          <p:cNvSpPr txBox="1">
            <a:spLocks noChangeArrowheads="1"/>
          </p:cNvSpPr>
          <p:nvPr/>
        </p:nvSpPr>
        <p:spPr bwMode="auto">
          <a:xfrm>
            <a:off x="5345956" y="3829298"/>
            <a:ext cx="3313112" cy="1792288"/>
          </a:xfrm>
          <a:prstGeom prst="rect">
            <a:avLst/>
          </a:prstGeom>
          <a:solidFill>
            <a:schemeClr val="folHlink"/>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nchor="b"/>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r>
              <a:rPr lang="en-US" altLang="zh-CN" b="1">
                <a:latin typeface="+mn-lt"/>
                <a:ea typeface="+mn-ea"/>
              </a:rPr>
              <a:t>SOA</a:t>
            </a:r>
            <a:r>
              <a:rPr lang="zh-CN" altLang="en-US" b="1">
                <a:latin typeface="+mn-lt"/>
                <a:ea typeface="+mn-ea"/>
              </a:rPr>
              <a:t>平台</a:t>
            </a:r>
          </a:p>
        </p:txBody>
      </p:sp>
      <p:sp>
        <p:nvSpPr>
          <p:cNvPr id="23" name="Text Box 38"/>
          <p:cNvSpPr txBox="1">
            <a:spLocks noChangeArrowheads="1"/>
          </p:cNvSpPr>
          <p:nvPr/>
        </p:nvSpPr>
        <p:spPr bwMode="auto">
          <a:xfrm>
            <a:off x="6571506" y="4229349"/>
            <a:ext cx="862012" cy="53816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nchor="ctr" anchorCtr="0">
            <a:no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pPr>
            <a:r>
              <a:rPr lang="zh-CN" altLang="en-US" b="1">
                <a:latin typeface="+mn-lt"/>
                <a:ea typeface="+mn-ea"/>
              </a:rPr>
              <a:t>产权系统</a:t>
            </a:r>
          </a:p>
        </p:txBody>
      </p:sp>
      <p:sp>
        <p:nvSpPr>
          <p:cNvPr id="24" name="Text Box 42"/>
          <p:cNvSpPr txBox="1">
            <a:spLocks noChangeArrowheads="1"/>
          </p:cNvSpPr>
          <p:nvPr/>
        </p:nvSpPr>
        <p:spPr bwMode="auto">
          <a:xfrm>
            <a:off x="7577981" y="4229348"/>
            <a:ext cx="1008062" cy="496095"/>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nchor="ctr" anchorCtr="0">
            <a:no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pPr>
            <a:r>
              <a:rPr lang="zh-CN" altLang="en-US" b="1">
                <a:latin typeface="+mn-lt"/>
                <a:ea typeface="+mn-ea"/>
              </a:rPr>
              <a:t>安全生产</a:t>
            </a:r>
          </a:p>
          <a:p>
            <a:pPr algn="ctr" eaLnBrk="1" hangingPunct="1">
              <a:lnSpc>
                <a:spcPct val="90000"/>
              </a:lnSpc>
            </a:pPr>
            <a:r>
              <a:rPr lang="zh-CN" altLang="en-US" b="1">
                <a:latin typeface="+mn-lt"/>
                <a:ea typeface="+mn-ea"/>
              </a:rPr>
              <a:t>管理系统</a:t>
            </a:r>
          </a:p>
        </p:txBody>
      </p:sp>
      <p:sp>
        <p:nvSpPr>
          <p:cNvPr id="25" name="AutoShape 47"/>
          <p:cNvSpPr>
            <a:spLocks noChangeArrowheads="1"/>
          </p:cNvSpPr>
          <p:nvPr/>
        </p:nvSpPr>
        <p:spPr bwMode="auto">
          <a:xfrm>
            <a:off x="3254301" y="3436432"/>
            <a:ext cx="366960" cy="426958"/>
          </a:xfrm>
          <a:prstGeom prst="upArrow">
            <a:avLst>
              <a:gd name="adj1" fmla="val 50000"/>
              <a:gd name="adj2" fmla="val 48707"/>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wrap="none" anchor="ctr">
            <a:spAutoFit/>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342900" indent="-342900" algn="ctr"/>
            <a:endParaRPr lang="zh-TW" altLang="en-US">
              <a:solidFill>
                <a:srgbClr val="FF3300"/>
              </a:solidFill>
              <a:latin typeface="+mn-lt"/>
              <a:ea typeface="+mn-ea"/>
            </a:endParaRPr>
          </a:p>
        </p:txBody>
      </p:sp>
      <p:sp>
        <p:nvSpPr>
          <p:cNvPr id="26" name="Rectangle 53"/>
          <p:cNvSpPr>
            <a:spLocks noChangeArrowheads="1"/>
          </p:cNvSpPr>
          <p:nvPr/>
        </p:nvSpPr>
        <p:spPr bwMode="auto">
          <a:xfrm>
            <a:off x="2947243" y="1949698"/>
            <a:ext cx="923925" cy="280988"/>
          </a:xfrm>
          <a:prstGeom prst="rect">
            <a:avLst/>
          </a:prstGeom>
          <a:solidFill>
            <a:schemeClr val="bg1"/>
          </a:solidFill>
          <a:ln>
            <a:noFill/>
          </a:ln>
          <a:effectLst>
            <a:outerShdw dist="17961" dir="2700000" algn="ctr" rotWithShape="0">
              <a:srgbClr val="333333"/>
            </a:outerShdw>
          </a:effectLst>
          <a:extLst>
            <a:ext uri="{91240B29-F687-4F45-9708-019B960494DF}">
              <a14:hiddenLine xmlns:a14="http://schemas.microsoft.com/office/drawing/2010/main" w="6350" algn="ctr">
                <a:solidFill>
                  <a:schemeClr val="tx1"/>
                </a:solidFill>
                <a:miter lim="800000"/>
                <a:headEnd/>
                <a:tailEnd/>
              </a14:hiddenLine>
            </a:ext>
          </a:extLst>
        </p:spPr>
        <p:txBody>
          <a:bodyPr wrap="none" anchor="ct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eaLnBrk="0" hangingPunct="0">
              <a:lnSpc>
                <a:spcPct val="100000"/>
              </a:lnSpc>
              <a:spcBef>
                <a:spcPct val="0"/>
              </a:spcBef>
              <a:buClrTx/>
              <a:buSzTx/>
              <a:buFontTx/>
              <a:buNone/>
            </a:pPr>
            <a:r>
              <a:rPr lang="zh-CN" altLang="en-US" b="1">
                <a:latin typeface="+mn-lt"/>
                <a:ea typeface="+mn-ea"/>
              </a:rPr>
              <a:t>信息展示</a:t>
            </a:r>
          </a:p>
        </p:txBody>
      </p:sp>
      <p:sp>
        <p:nvSpPr>
          <p:cNvPr id="27" name="Text Box 54"/>
          <p:cNvSpPr txBox="1">
            <a:spLocks noChangeArrowheads="1"/>
          </p:cNvSpPr>
          <p:nvPr/>
        </p:nvSpPr>
        <p:spPr bwMode="auto">
          <a:xfrm>
            <a:off x="1037481" y="5925691"/>
            <a:ext cx="7621587" cy="286232"/>
          </a:xfrm>
          <a:prstGeom prst="rect">
            <a:avLst/>
          </a:prstGeom>
          <a:solidFill>
            <a:srgbClr val="FFC000"/>
          </a:solidFill>
          <a:ln w="19050" algn="ctr">
            <a:solidFill>
              <a:schemeClr val="tx1"/>
            </a:solidFill>
            <a:miter lim="800000"/>
          </a:ln>
          <a:effectLst/>
          <a:extLst/>
        </p:spPr>
        <p:txBody>
          <a:bodyPr wrap="square"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rPr>
              <a:t>统一用户与认证</a:t>
            </a:r>
          </a:p>
        </p:txBody>
      </p:sp>
      <p:sp>
        <p:nvSpPr>
          <p:cNvPr id="28" name="Text Box 55"/>
          <p:cNvSpPr txBox="1">
            <a:spLocks noChangeArrowheads="1"/>
          </p:cNvSpPr>
          <p:nvPr/>
        </p:nvSpPr>
        <p:spPr bwMode="auto">
          <a:xfrm>
            <a:off x="1097806" y="3821361"/>
            <a:ext cx="1871662" cy="2016125"/>
          </a:xfrm>
          <a:prstGeom prst="rect">
            <a:avLst/>
          </a:prstGeom>
          <a:solidFill>
            <a:srgbClr val="CCD2D2"/>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cs typeface="Arial"/>
              </a:rPr>
              <a:t>综合办公系统</a:t>
            </a:r>
          </a:p>
          <a:p>
            <a:pPr algn="ctr" eaLnBrk="1" hangingPunct="1">
              <a:lnSpc>
                <a:spcPct val="90000"/>
              </a:lnSpc>
              <a:buClr>
                <a:schemeClr val="accent1"/>
              </a:buClr>
              <a:buSzTx/>
            </a:pPr>
            <a:r>
              <a:rPr lang="zh-CN" altLang="en-US" b="1">
                <a:latin typeface="+mn-lt"/>
                <a:ea typeface="+mn-ea"/>
                <a:cs typeface="Arial"/>
              </a:rPr>
              <a:t>（</a:t>
            </a:r>
            <a:r>
              <a:rPr lang="en-US" altLang="zh-CN" b="1">
                <a:latin typeface="+mn-lt"/>
                <a:ea typeface="+mn-ea"/>
                <a:cs typeface="Arial"/>
              </a:rPr>
              <a:t>3.0</a:t>
            </a:r>
            <a:r>
              <a:rPr lang="zh-CN" altLang="en-US" b="1">
                <a:latin typeface="+mn-lt"/>
                <a:ea typeface="+mn-ea"/>
                <a:cs typeface="Arial"/>
              </a:rPr>
              <a:t>）</a:t>
            </a: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zh-CN" altLang="en-US" b="1">
              <a:latin typeface="+mn-lt"/>
              <a:ea typeface="+mn-ea"/>
              <a:cs typeface="Arial"/>
            </a:endParaRPr>
          </a:p>
          <a:p>
            <a:pPr algn="ctr" eaLnBrk="1" hangingPunct="1">
              <a:lnSpc>
                <a:spcPct val="90000"/>
              </a:lnSpc>
              <a:buClr>
                <a:schemeClr val="accent1"/>
              </a:buClr>
              <a:buSzTx/>
            </a:pPr>
            <a:endParaRPr lang="en-US" altLang="zh-CN" b="1">
              <a:latin typeface="+mn-lt"/>
              <a:ea typeface="+mn-ea"/>
              <a:cs typeface="Arial"/>
            </a:endParaRPr>
          </a:p>
        </p:txBody>
      </p:sp>
      <p:sp>
        <p:nvSpPr>
          <p:cNvPr id="29" name="Text Box 56"/>
          <p:cNvSpPr txBox="1">
            <a:spLocks noChangeArrowheads="1"/>
          </p:cNvSpPr>
          <p:nvPr/>
        </p:nvSpPr>
        <p:spPr bwMode="auto">
          <a:xfrm>
            <a:off x="1237506" y="4718298"/>
            <a:ext cx="1516062"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cs typeface="Arial"/>
              </a:rPr>
              <a:t>招商通</a:t>
            </a:r>
          </a:p>
        </p:txBody>
      </p:sp>
      <p:sp>
        <p:nvSpPr>
          <p:cNvPr id="30" name="Text Box 57"/>
          <p:cNvSpPr txBox="1">
            <a:spLocks noChangeArrowheads="1"/>
          </p:cNvSpPr>
          <p:nvPr/>
        </p:nvSpPr>
        <p:spPr bwMode="auto">
          <a:xfrm>
            <a:off x="1237506" y="5078661"/>
            <a:ext cx="1512887"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cs typeface="Arial"/>
              </a:rPr>
              <a:t>事务处理</a:t>
            </a:r>
          </a:p>
        </p:txBody>
      </p:sp>
      <p:sp>
        <p:nvSpPr>
          <p:cNvPr id="31" name="Text Box 58"/>
          <p:cNvSpPr txBox="1">
            <a:spLocks noChangeArrowheads="1"/>
          </p:cNvSpPr>
          <p:nvPr/>
        </p:nvSpPr>
        <p:spPr bwMode="auto">
          <a:xfrm>
            <a:off x="1237506" y="4359523"/>
            <a:ext cx="1516062"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cs typeface="Arial"/>
              </a:rPr>
              <a:t>邮件系统</a:t>
            </a:r>
          </a:p>
        </p:txBody>
      </p:sp>
      <p:sp>
        <p:nvSpPr>
          <p:cNvPr id="32" name="Text Box 59"/>
          <p:cNvSpPr txBox="1">
            <a:spLocks noChangeArrowheads="1"/>
          </p:cNvSpPr>
          <p:nvPr/>
        </p:nvSpPr>
        <p:spPr bwMode="auto">
          <a:xfrm>
            <a:off x="3545731" y="5478463"/>
            <a:ext cx="1512887"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en-US" altLang="zh-CN" b="1">
                <a:latin typeface="+mn-lt"/>
                <a:ea typeface="+mn-ea"/>
                <a:cs typeface="Arial"/>
              </a:rPr>
              <a:t>EAS </a:t>
            </a:r>
            <a:r>
              <a:rPr lang="zh-CN" altLang="en-US" b="1">
                <a:latin typeface="+mn-lt"/>
                <a:ea typeface="+mn-ea"/>
                <a:cs typeface="Arial"/>
              </a:rPr>
              <a:t>资金管理</a:t>
            </a:r>
          </a:p>
        </p:txBody>
      </p:sp>
      <p:sp>
        <p:nvSpPr>
          <p:cNvPr id="33" name="Text Box 60"/>
          <p:cNvSpPr txBox="1">
            <a:spLocks noChangeArrowheads="1"/>
          </p:cNvSpPr>
          <p:nvPr/>
        </p:nvSpPr>
        <p:spPr bwMode="auto">
          <a:xfrm>
            <a:off x="1237506" y="5478463"/>
            <a:ext cx="1516062" cy="286232"/>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b="1">
                <a:latin typeface="+mn-lt"/>
                <a:ea typeface="+mn-ea"/>
                <a:cs typeface="Arial"/>
              </a:rPr>
              <a:t>督办系统</a:t>
            </a:r>
          </a:p>
        </p:txBody>
      </p:sp>
      <p:sp>
        <p:nvSpPr>
          <p:cNvPr id="34" name="矩形 33"/>
          <p:cNvSpPr/>
          <p:nvPr/>
        </p:nvSpPr>
        <p:spPr bwMode="auto">
          <a:xfrm>
            <a:off x="594172" y="1605211"/>
            <a:ext cx="430609" cy="752475"/>
          </a:xfrm>
          <a:prstGeom prst="rect">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b="1" i="0" u="none" strike="noStrike" cap="none" normalizeH="0" baseline="0" smtClean="0">
                <a:ln>
                  <a:noFill/>
                </a:ln>
                <a:effectLst/>
                <a:latin typeface="+mn-lt"/>
                <a:ea typeface="+mn-ea"/>
              </a:rPr>
              <a:t>呈现层</a:t>
            </a:r>
          </a:p>
        </p:txBody>
      </p:sp>
      <p:sp>
        <p:nvSpPr>
          <p:cNvPr id="35" name="矩形 34"/>
          <p:cNvSpPr/>
          <p:nvPr/>
        </p:nvSpPr>
        <p:spPr bwMode="auto">
          <a:xfrm>
            <a:off x="594172" y="2429123"/>
            <a:ext cx="430609" cy="1152525"/>
          </a:xfrm>
          <a:prstGeom prst="rect">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b="1" i="0" u="none" strike="noStrike" cap="none" normalizeH="0" baseline="0" smtClean="0">
                <a:ln>
                  <a:noFill/>
                </a:ln>
                <a:effectLst/>
                <a:latin typeface="+mn-lt"/>
                <a:ea typeface="+mn-ea"/>
              </a:rPr>
              <a:t>决策分析层</a:t>
            </a:r>
          </a:p>
        </p:txBody>
      </p:sp>
      <p:sp>
        <p:nvSpPr>
          <p:cNvPr id="36" name="矩形 35"/>
          <p:cNvSpPr/>
          <p:nvPr/>
        </p:nvSpPr>
        <p:spPr bwMode="auto">
          <a:xfrm>
            <a:off x="594172" y="3821361"/>
            <a:ext cx="430609" cy="2407542"/>
          </a:xfrm>
          <a:prstGeom prst="rect">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b="1" i="0" u="none" strike="noStrike" cap="none" normalizeH="0" baseline="0" smtClean="0">
                <a:ln>
                  <a:noFill/>
                </a:ln>
                <a:effectLst/>
                <a:latin typeface="+mn-lt"/>
                <a:ea typeface="+mn-ea"/>
              </a:rPr>
              <a:t>管理支撑层</a:t>
            </a:r>
          </a:p>
        </p:txBody>
      </p:sp>
      <p:sp>
        <p:nvSpPr>
          <p:cNvPr id="37" name="Text Box 14"/>
          <p:cNvSpPr txBox="1">
            <a:spLocks noChangeArrowheads="1"/>
          </p:cNvSpPr>
          <p:nvPr/>
        </p:nvSpPr>
        <p:spPr bwMode="auto">
          <a:xfrm>
            <a:off x="5490418" y="4258364"/>
            <a:ext cx="865188" cy="480131"/>
          </a:xfrm>
          <a:prstGeom prst="rect">
            <a:avLst/>
          </a:prstGeom>
          <a:solidFill>
            <a:schemeClr val="bg1"/>
          </a:solidFill>
          <a:ln w="19050" algn="ctr">
            <a:solidFill>
              <a:schemeClr val="tx1"/>
            </a:solidFill>
            <a:miter lim="800000"/>
          </a:ln>
          <a:effectLst/>
          <a:extLs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nchor="ctr" anchorCtr="0">
            <a:no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pPr>
            <a:r>
              <a:rPr lang="zh-CN" altLang="en-US" b="1">
                <a:latin typeface="+mn-lt"/>
                <a:ea typeface="+mn-ea"/>
              </a:rPr>
              <a:t>人力资源</a:t>
            </a:r>
          </a:p>
          <a:p>
            <a:pPr algn="ctr" eaLnBrk="1" hangingPunct="1">
              <a:lnSpc>
                <a:spcPct val="90000"/>
              </a:lnSpc>
            </a:pPr>
            <a:r>
              <a:rPr lang="zh-CN" altLang="en-US" b="1">
                <a:latin typeface="+mn-lt"/>
                <a:ea typeface="+mn-ea"/>
              </a:rPr>
              <a:t>管理系统</a:t>
            </a:r>
          </a:p>
        </p:txBody>
      </p:sp>
      <p:sp>
        <p:nvSpPr>
          <p:cNvPr id="38" name="AutoShape 27"/>
          <p:cNvSpPr>
            <a:spLocks noChangeArrowheads="1"/>
          </p:cNvSpPr>
          <p:nvPr/>
        </p:nvSpPr>
        <p:spPr bwMode="auto">
          <a:xfrm>
            <a:off x="5345956" y="5597774"/>
            <a:ext cx="3313112" cy="280988"/>
          </a:xfrm>
          <a:prstGeom prst="roundRect">
            <a:avLst>
              <a:gd name="adj" fmla="val 16667"/>
            </a:avLst>
          </a:prstGeom>
          <a:solidFill>
            <a:srgbClr val="FFC000"/>
          </a:solidFill>
          <a:ln w="12700" algn="ctr">
            <a:solidFill>
              <a:schemeClr val="bg1"/>
            </a:solidFill>
            <a:prstDash val="sysDot"/>
            <a:round/>
          </a:ln>
          <a:effectLst/>
          <a:extLst/>
        </p:spPr>
        <p:txBody>
          <a:bodyPr vert="eaVert"/>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lgn="ctr">
              <a:lnSpc>
                <a:spcPct val="100000"/>
              </a:lnSpc>
              <a:spcBef>
                <a:spcPct val="0"/>
              </a:spcBef>
              <a:buClrTx/>
              <a:buSzTx/>
              <a:buFontTx/>
              <a:buNone/>
            </a:pPr>
            <a:endParaRPr kumimoji="1" lang="zh-TW" altLang="en-US" sz="1600">
              <a:solidFill>
                <a:schemeClr val="bg1"/>
              </a:solidFill>
              <a:latin typeface="+mn-lt"/>
              <a:ea typeface="+mn-ea"/>
            </a:endParaRPr>
          </a:p>
        </p:txBody>
      </p:sp>
      <p:sp>
        <p:nvSpPr>
          <p:cNvPr id="39" name="Text Box 31"/>
          <p:cNvSpPr txBox="1">
            <a:spLocks noChangeArrowheads="1"/>
          </p:cNvSpPr>
          <p:nvPr/>
        </p:nvSpPr>
        <p:spPr bwMode="auto">
          <a:xfrm>
            <a:off x="5847606" y="5597773"/>
            <a:ext cx="2306637" cy="31273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lIns="45720" rIns="45720">
            <a:spAutoFit/>
          </a:bodyPr>
          <a:lstStyle>
            <a:defPPr>
              <a:defRPr lang="zh-CN"/>
            </a:defPPr>
            <a:lvl1pPr marL="114300" indent="-1143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宋体" charset="-122"/>
                <a:ea typeface="宋体" charset="-122"/>
                <a:cs typeface="+mn-cs"/>
              </a:defRPr>
            </a:lvl5pPr>
            <a:lvl6pPr marL="25146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6pPr>
            <a:lvl7pPr marL="29718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7pPr>
            <a:lvl8pPr marL="34290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8pPr>
            <a:lvl9pPr marL="3886200" indent="-228600" algn="l" defTabSz="1042504" rtl="0" eaLnBrk="0" fontAlgn="base" latinLnBrk="0" hangingPunct="0">
              <a:lnSpc>
                <a:spcPct val="110000"/>
              </a:lnSpc>
              <a:spcBef>
                <a:spcPct val="20000"/>
              </a:spcBef>
              <a:spcAft>
                <a:spcPct val="0"/>
              </a:spcAft>
              <a:buClr>
                <a:srgbClr val="003399"/>
              </a:buClr>
              <a:buSzPct val="80000"/>
              <a:buFont typeface="Wingdings" pitchFamily="2" charset="2"/>
              <a:defRPr sz="1400" kern="1200">
                <a:solidFill>
                  <a:schemeClr val="tx1"/>
                </a:solidFill>
                <a:latin typeface="宋体" charset="-122"/>
                <a:ea typeface="宋体" charset="-122"/>
                <a:cs typeface="+mn-cs"/>
              </a:defRPr>
            </a:lvl9pPr>
          </a:lstStyle>
          <a:p>
            <a:pPr algn="ctr" eaLnBrk="1" hangingPunct="1">
              <a:lnSpc>
                <a:spcPct val="90000"/>
              </a:lnSpc>
              <a:buClr>
                <a:schemeClr val="accent1"/>
              </a:buClr>
              <a:buSzTx/>
            </a:pPr>
            <a:r>
              <a:rPr lang="zh-CN" altLang="en-US" sz="1600" b="1">
                <a:latin typeface="+mn-lt"/>
                <a:ea typeface="+mn-ea"/>
              </a:rPr>
              <a:t>基于</a:t>
            </a:r>
            <a:r>
              <a:rPr lang="en-US" altLang="zh-CN" sz="1600" b="1">
                <a:latin typeface="+mn-lt"/>
                <a:ea typeface="+mn-ea"/>
              </a:rPr>
              <a:t>SOA</a:t>
            </a:r>
            <a:r>
              <a:rPr lang="zh-CN" altLang="en-US" sz="1600" b="1">
                <a:latin typeface="+mn-lt"/>
                <a:ea typeface="+mn-ea"/>
              </a:rPr>
              <a:t>标准</a:t>
            </a:r>
          </a:p>
        </p:txBody>
      </p:sp>
      <p:sp>
        <p:nvSpPr>
          <p:cNvPr id="48" name="圆角矩形标注 47"/>
          <p:cNvSpPr/>
          <p:nvPr/>
        </p:nvSpPr>
        <p:spPr bwMode="auto">
          <a:xfrm>
            <a:off x="8846822" y="2189570"/>
            <a:ext cx="1468429" cy="1014997"/>
          </a:xfrm>
          <a:prstGeom prst="wedgeRoundRectCallout">
            <a:avLst>
              <a:gd name="adj1" fmla="val -166143"/>
              <a:gd name="adj2" fmla="val -8482"/>
              <a:gd name="adj3" fmla="val 16667"/>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buClrTx/>
            </a:pPr>
            <a:r>
              <a:rPr lang="zh-CN" altLang="en-US" sz="1400" b="1">
                <a:latin typeface="Arial"/>
              </a:rPr>
              <a:t>财务管理分析</a:t>
            </a:r>
            <a:endParaRPr lang="en-US" altLang="zh-CN" sz="1400" b="1">
              <a:latin typeface="Arial"/>
            </a:endParaRPr>
          </a:p>
          <a:p>
            <a:pPr>
              <a:buClrTx/>
            </a:pPr>
            <a:r>
              <a:rPr lang="zh-CN" altLang="en-US" sz="1400" b="1">
                <a:latin typeface="Arial"/>
              </a:rPr>
              <a:t>生产经营活动监控</a:t>
            </a:r>
            <a:endParaRPr lang="en-US" altLang="zh-CN" sz="1400" b="1">
              <a:latin typeface="Arial"/>
            </a:endParaRPr>
          </a:p>
          <a:p>
            <a:pPr>
              <a:buClrTx/>
            </a:pPr>
            <a:r>
              <a:rPr lang="zh-CN" altLang="en-US" sz="1400" b="1">
                <a:latin typeface="Arial"/>
              </a:rPr>
              <a:t>数据交换</a:t>
            </a:r>
          </a:p>
        </p:txBody>
      </p:sp>
      <p:sp>
        <p:nvSpPr>
          <p:cNvPr id="49" name="圆角矩形标注 48"/>
          <p:cNvSpPr/>
          <p:nvPr/>
        </p:nvSpPr>
        <p:spPr bwMode="auto">
          <a:xfrm>
            <a:off x="8846822" y="5004767"/>
            <a:ext cx="1468430" cy="634801"/>
          </a:xfrm>
          <a:prstGeom prst="wedgeRoundRectCallout">
            <a:avLst>
              <a:gd name="adj1" fmla="val -80853"/>
              <a:gd name="adj2" fmla="val -100199"/>
              <a:gd name="adj3" fmla="val 16667"/>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r>
              <a:rPr lang="zh-CN" altLang="en-US" sz="1400" b="1"/>
              <a:t>安全生产信息收集</a:t>
            </a:r>
            <a:endParaRPr lang="en-US" altLang="zh-CN" sz="1400" b="1"/>
          </a:p>
          <a:p>
            <a:pPr eaLnBrk="1" hangingPunct="1"/>
            <a:r>
              <a:rPr lang="zh-CN" altLang="en-US" sz="1400" b="1"/>
              <a:t>与</a:t>
            </a:r>
            <a:r>
              <a:rPr lang="zh-CN" altLang="en-US" sz="1400" b="1" smtClean="0"/>
              <a:t>发布</a:t>
            </a:r>
            <a:endParaRPr lang="zh-CN" altLang="en-US" sz="1400" b="1"/>
          </a:p>
        </p:txBody>
      </p:sp>
      <p:sp>
        <p:nvSpPr>
          <p:cNvPr id="50" name="圆角矩形标注 49"/>
          <p:cNvSpPr/>
          <p:nvPr/>
        </p:nvSpPr>
        <p:spPr bwMode="auto">
          <a:xfrm>
            <a:off x="8846822" y="5725431"/>
            <a:ext cx="1468430" cy="1439576"/>
          </a:xfrm>
          <a:prstGeom prst="wedgeRoundRectCallout">
            <a:avLst>
              <a:gd name="adj1" fmla="val -141313"/>
              <a:gd name="adj2" fmla="val -25769"/>
              <a:gd name="adj3" fmla="val 16667"/>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buClrTx/>
            </a:pPr>
            <a:r>
              <a:rPr lang="zh-CN" altLang="en-US" sz="1400" b="1">
                <a:latin typeface="+mn-ea"/>
              </a:rPr>
              <a:t>目录数据库</a:t>
            </a:r>
            <a:endParaRPr lang="en-US" altLang="zh-CN" sz="1400" b="1">
              <a:latin typeface="+mn-ea"/>
            </a:endParaRPr>
          </a:p>
          <a:p>
            <a:pPr>
              <a:buClrTx/>
            </a:pPr>
            <a:r>
              <a:rPr lang="zh-CN" altLang="en-US" sz="1400" b="1">
                <a:latin typeface="+mn-ea"/>
              </a:rPr>
              <a:t>用户管理</a:t>
            </a:r>
            <a:endParaRPr lang="en-US" altLang="zh-CN" sz="1400" b="1">
              <a:latin typeface="+mn-ea"/>
            </a:endParaRPr>
          </a:p>
          <a:p>
            <a:pPr>
              <a:buClrTx/>
            </a:pPr>
            <a:r>
              <a:rPr lang="zh-CN" altLang="en-US" sz="1400" b="1">
                <a:latin typeface="+mn-ea"/>
              </a:rPr>
              <a:t>用户认证</a:t>
            </a:r>
            <a:endParaRPr lang="en-US" altLang="zh-CN" sz="1400" b="1">
              <a:latin typeface="+mn-ea"/>
            </a:endParaRPr>
          </a:p>
          <a:p>
            <a:pPr>
              <a:buClrTx/>
            </a:pPr>
            <a:r>
              <a:rPr lang="zh-CN" altLang="en-US" sz="1400" b="1">
                <a:latin typeface="+mn-ea"/>
              </a:rPr>
              <a:t>访问控制</a:t>
            </a:r>
            <a:endParaRPr lang="en-US" altLang="zh-CN" sz="1400" b="1">
              <a:latin typeface="+mn-ea"/>
            </a:endParaRPr>
          </a:p>
          <a:p>
            <a:pPr>
              <a:buClrTx/>
            </a:pPr>
            <a:r>
              <a:rPr lang="zh-CN" altLang="en-US" sz="1400" b="1">
                <a:latin typeface="+mn-ea"/>
              </a:rPr>
              <a:t>数据同步代理</a:t>
            </a:r>
            <a:endParaRPr lang="en-US" altLang="zh-CN" sz="1400" b="1">
              <a:latin typeface="+mn-ea"/>
            </a:endParaRPr>
          </a:p>
          <a:p>
            <a:pPr>
              <a:buClrTx/>
            </a:pPr>
            <a:r>
              <a:rPr lang="zh-CN" altLang="en-US" sz="1400" b="1">
                <a:latin typeface="+mn-ea"/>
              </a:rPr>
              <a:t>安全审计</a:t>
            </a:r>
          </a:p>
        </p:txBody>
      </p:sp>
      <p:sp>
        <p:nvSpPr>
          <p:cNvPr id="51" name="圆角矩形标注 50"/>
          <p:cNvSpPr/>
          <p:nvPr/>
        </p:nvSpPr>
        <p:spPr bwMode="auto">
          <a:xfrm>
            <a:off x="882204" y="6444927"/>
            <a:ext cx="1836924" cy="881393"/>
          </a:xfrm>
          <a:prstGeom prst="wedgeRoundRectCallout">
            <a:avLst>
              <a:gd name="adj1" fmla="val 16705"/>
              <a:gd name="adj2" fmla="val -127673"/>
              <a:gd name="adj3" fmla="val 16667"/>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r>
              <a:rPr lang="zh-CN" altLang="en-US" sz="1400" b="1"/>
              <a:t>新增行政办事审批处理和督办等主要功能，增强系统的灵活性和易用性</a:t>
            </a:r>
          </a:p>
        </p:txBody>
      </p:sp>
      <p:sp>
        <p:nvSpPr>
          <p:cNvPr id="52" name="圆角矩形标注 51"/>
          <p:cNvSpPr/>
          <p:nvPr/>
        </p:nvSpPr>
        <p:spPr bwMode="auto">
          <a:xfrm>
            <a:off x="2942508" y="6320541"/>
            <a:ext cx="2222678" cy="1066485"/>
          </a:xfrm>
          <a:prstGeom prst="wedgeRoundRectCallout">
            <a:avLst>
              <a:gd name="adj1" fmla="val -23759"/>
              <a:gd name="adj2" fmla="val -106588"/>
              <a:gd name="adj3" fmla="val 16667"/>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177800" indent="-177800">
              <a:tabLst>
                <a:tab pos="88900"/>
              </a:tabLst>
              <a:defRPr/>
            </a:pPr>
            <a:r>
              <a:rPr lang="zh-CN" altLang="en-US" sz="1400" b="1"/>
              <a:t>实时监控财务数据</a:t>
            </a:r>
            <a:endParaRPr lang="en-US" altLang="zh-CN" sz="1400" b="1"/>
          </a:p>
          <a:p>
            <a:pPr marL="177800" indent="-177800">
              <a:tabLst>
                <a:tab pos="88900"/>
              </a:tabLst>
              <a:defRPr/>
            </a:pPr>
            <a:r>
              <a:rPr lang="zh-CN" altLang="en-US" sz="1400" b="1"/>
              <a:t>远程进行内部审计</a:t>
            </a:r>
            <a:endParaRPr lang="en-US" altLang="zh-CN" sz="1400" b="1"/>
          </a:p>
          <a:p>
            <a:pPr marL="177800" indent="-177800">
              <a:tabLst>
                <a:tab pos="88900"/>
              </a:tabLst>
              <a:defRPr/>
            </a:pPr>
            <a:r>
              <a:rPr lang="zh-CN" altLang="en-US" sz="1400" b="1"/>
              <a:t>提高财务数据质量</a:t>
            </a:r>
            <a:endParaRPr lang="en-US" altLang="zh-CN" sz="1400" b="1"/>
          </a:p>
          <a:p>
            <a:pPr marL="177800" indent="-177800">
              <a:tabLst>
                <a:tab pos="88900"/>
              </a:tabLst>
              <a:defRPr/>
            </a:pPr>
            <a:r>
              <a:rPr lang="zh-CN" altLang="en-US" sz="1400" b="1"/>
              <a:t>提高财务报表合并效率</a:t>
            </a:r>
            <a:endParaRPr lang="en-US" altLang="zh-CN" sz="1400" b="1"/>
          </a:p>
          <a:p>
            <a:pPr marL="177800" indent="-177800">
              <a:tabLst>
                <a:tab pos="88900"/>
              </a:tabLst>
              <a:defRPr/>
            </a:pPr>
            <a:r>
              <a:rPr lang="zh-CN" altLang="en-US" sz="1400" b="1"/>
              <a:t>提高成本控制力度</a:t>
            </a:r>
          </a:p>
        </p:txBody>
      </p:sp>
      <p:sp>
        <p:nvSpPr>
          <p:cNvPr id="53" name="圆角矩形标注 52"/>
          <p:cNvSpPr/>
          <p:nvPr/>
        </p:nvSpPr>
        <p:spPr bwMode="auto">
          <a:xfrm>
            <a:off x="5274692" y="6162592"/>
            <a:ext cx="2371702" cy="1290447"/>
          </a:xfrm>
          <a:prstGeom prst="wedgeRoundRectCallout">
            <a:avLst>
              <a:gd name="adj1" fmla="val -25069"/>
              <a:gd name="adj2" fmla="val -166774"/>
              <a:gd name="adj3" fmla="val 16667"/>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buClrTx/>
            </a:pPr>
            <a:r>
              <a:rPr lang="zh-CN" altLang="en-US" sz="1400" b="1"/>
              <a:t>人力资源规划</a:t>
            </a:r>
            <a:endParaRPr lang="en-US" altLang="zh-CN" sz="1400" b="1"/>
          </a:p>
          <a:p>
            <a:pPr>
              <a:buClrTx/>
            </a:pPr>
            <a:r>
              <a:rPr lang="zh-CN" altLang="en-US" sz="1400" b="1"/>
              <a:t>薪酬</a:t>
            </a:r>
            <a:r>
              <a:rPr lang="zh-CN" altLang="en-US" sz="1400" b="1" smtClean="0"/>
              <a:t>管理</a:t>
            </a:r>
            <a:r>
              <a:rPr lang="en-US" altLang="zh-CN" sz="1400" b="1" smtClean="0"/>
              <a:t>  </a:t>
            </a:r>
            <a:r>
              <a:rPr lang="zh-CN" altLang="en-US" sz="1400" b="1" smtClean="0"/>
              <a:t>考勤</a:t>
            </a:r>
            <a:r>
              <a:rPr lang="zh-CN" altLang="en-US" sz="1400" b="1"/>
              <a:t>管理</a:t>
            </a:r>
            <a:endParaRPr lang="en-US" altLang="zh-CN" sz="1400" b="1"/>
          </a:p>
          <a:p>
            <a:pPr>
              <a:buClrTx/>
            </a:pPr>
            <a:r>
              <a:rPr lang="zh-CN" altLang="en-US" sz="1400" b="1"/>
              <a:t>培训</a:t>
            </a:r>
            <a:r>
              <a:rPr lang="zh-CN" altLang="en-US" sz="1400" b="1" smtClean="0"/>
              <a:t>管理</a:t>
            </a:r>
            <a:r>
              <a:rPr lang="en-US" altLang="zh-CN" sz="1400" b="1" smtClean="0"/>
              <a:t>  </a:t>
            </a:r>
            <a:r>
              <a:rPr lang="zh-CN" altLang="en-US" sz="1400" b="1" smtClean="0"/>
              <a:t>招聘</a:t>
            </a:r>
            <a:r>
              <a:rPr lang="zh-CN" altLang="en-US" sz="1400" b="1"/>
              <a:t>管理</a:t>
            </a:r>
            <a:endParaRPr lang="en-US" altLang="zh-CN" sz="1400" b="1"/>
          </a:p>
          <a:p>
            <a:pPr>
              <a:buClrTx/>
            </a:pPr>
            <a:r>
              <a:rPr lang="zh-CN" altLang="en-US" sz="1400" b="1"/>
              <a:t>绩效</a:t>
            </a:r>
            <a:r>
              <a:rPr lang="zh-CN" altLang="en-US" sz="1400" b="1" smtClean="0"/>
              <a:t>管理</a:t>
            </a:r>
            <a:r>
              <a:rPr lang="en-US" altLang="zh-CN" sz="1400" b="1"/>
              <a:t> </a:t>
            </a:r>
            <a:r>
              <a:rPr lang="en-US" altLang="zh-CN" sz="1400" b="1" smtClean="0"/>
              <a:t> </a:t>
            </a:r>
            <a:r>
              <a:rPr lang="zh-CN" altLang="en-US" sz="1400" b="1" smtClean="0"/>
              <a:t>公共</a:t>
            </a:r>
            <a:r>
              <a:rPr lang="zh-CN" altLang="en-US" sz="1400" b="1"/>
              <a:t>信息管理</a:t>
            </a:r>
            <a:endParaRPr lang="en-US" altLang="zh-CN" sz="1400" b="1"/>
          </a:p>
          <a:p>
            <a:pPr>
              <a:buClrTx/>
            </a:pPr>
            <a:r>
              <a:rPr lang="zh-CN" altLang="en-US" sz="1400" b="1"/>
              <a:t>报表</a:t>
            </a:r>
            <a:r>
              <a:rPr lang="zh-CN" altLang="en-US" sz="1400" b="1" smtClean="0"/>
              <a:t>中心</a:t>
            </a:r>
            <a:r>
              <a:rPr lang="en-US" altLang="zh-CN" sz="1400" b="1" smtClean="0"/>
              <a:t>  </a:t>
            </a:r>
            <a:r>
              <a:rPr lang="zh-CN" altLang="en-US" sz="1400" b="1" smtClean="0"/>
              <a:t>员工</a:t>
            </a:r>
            <a:r>
              <a:rPr lang="zh-CN" altLang="en-US" sz="1400" b="1"/>
              <a:t>自助</a:t>
            </a:r>
            <a:endParaRPr lang="en-US" altLang="zh-CN" sz="1400" b="1"/>
          </a:p>
          <a:p>
            <a:pPr>
              <a:buClrTx/>
            </a:pPr>
            <a:r>
              <a:rPr lang="zh-CN" altLang="en-US" sz="1400" b="1"/>
              <a:t>人事档案管理</a:t>
            </a:r>
          </a:p>
        </p:txBody>
      </p:sp>
      <p:sp>
        <p:nvSpPr>
          <p:cNvPr id="54" name="圆角矩形标注 53"/>
          <p:cNvSpPr/>
          <p:nvPr/>
        </p:nvSpPr>
        <p:spPr bwMode="auto">
          <a:xfrm>
            <a:off x="8846821" y="3348583"/>
            <a:ext cx="1468430" cy="1220788"/>
          </a:xfrm>
          <a:prstGeom prst="wedgeRoundRectCallout">
            <a:avLst>
              <a:gd name="adj1" fmla="val -156127"/>
              <a:gd name="adj2" fmla="val 25664"/>
              <a:gd name="adj3" fmla="val 16667"/>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buClrTx/>
            </a:pPr>
            <a:r>
              <a:rPr lang="zh-CN" altLang="en-US" sz="1400" b="1">
                <a:latin typeface="+mn-ea"/>
              </a:rPr>
              <a:t>产权数据采集子系统</a:t>
            </a:r>
            <a:endParaRPr lang="en-US" altLang="zh-CN" sz="1400" b="1">
              <a:latin typeface="+mn-ea"/>
            </a:endParaRPr>
          </a:p>
          <a:p>
            <a:pPr>
              <a:buClrTx/>
            </a:pPr>
            <a:r>
              <a:rPr lang="zh-CN" altLang="en-US" sz="1400" b="1">
                <a:latin typeface="+mn-ea"/>
              </a:rPr>
              <a:t>产权变动管理子系统 </a:t>
            </a:r>
          </a:p>
          <a:p>
            <a:pPr>
              <a:buClrTx/>
            </a:pPr>
            <a:r>
              <a:rPr lang="zh-CN" altLang="en-US" sz="1400" b="1">
                <a:latin typeface="+mn-ea"/>
              </a:rPr>
              <a:t>决策支持子系统</a:t>
            </a:r>
          </a:p>
        </p:txBody>
      </p:sp>
      <p:sp>
        <p:nvSpPr>
          <p:cNvPr id="55" name="圆角矩形标注 54"/>
          <p:cNvSpPr/>
          <p:nvPr/>
        </p:nvSpPr>
        <p:spPr bwMode="auto">
          <a:xfrm>
            <a:off x="8253205" y="1001086"/>
            <a:ext cx="2062046" cy="948611"/>
          </a:xfrm>
          <a:prstGeom prst="wedgeRoundRectCallout">
            <a:avLst>
              <a:gd name="adj1" fmla="val -168801"/>
              <a:gd name="adj2" fmla="val 31130"/>
              <a:gd name="adj3" fmla="val 16667"/>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r>
              <a:rPr lang="zh-CN" altLang="en-US" sz="1400" b="1" smtClean="0"/>
              <a:t>整合</a:t>
            </a:r>
            <a:r>
              <a:rPr lang="zh-CN" altLang="en-US" sz="1400" b="1"/>
              <a:t>现有的应用系统</a:t>
            </a:r>
            <a:r>
              <a:rPr lang="zh-CN" altLang="en-US" sz="1400" b="1" smtClean="0"/>
              <a:t>，逐步形成展示</a:t>
            </a:r>
            <a:r>
              <a:rPr lang="zh-CN" altLang="en-US" sz="1400" b="1"/>
              <a:t>集团各类信息和</a:t>
            </a:r>
            <a:r>
              <a:rPr lang="zh-TW" altLang="en-US" sz="1400" b="1"/>
              <a:t>集成各种应用系统</a:t>
            </a:r>
            <a:r>
              <a:rPr lang="zh-CN" altLang="en-US" sz="1400" b="1"/>
              <a:t>的平台</a:t>
            </a:r>
            <a:endParaRPr lang="zh-CN" altLang="en-US" sz="2000" b="1"/>
          </a:p>
        </p:txBody>
      </p:sp>
      <p:sp>
        <p:nvSpPr>
          <p:cNvPr id="56" name="椭圆 55"/>
          <p:cNvSpPr/>
          <p:nvPr/>
        </p:nvSpPr>
        <p:spPr bwMode="auto">
          <a:xfrm>
            <a:off x="2930197" y="6139444"/>
            <a:ext cx="408680" cy="406786"/>
          </a:xfrm>
          <a:prstGeom prst="ellipse">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en-US" altLang="zh-CN" sz="1400" b="1">
                <a:solidFill>
                  <a:schemeClr val="bg1"/>
                </a:solidFill>
                <a:latin typeface="Arial"/>
              </a:rPr>
              <a:t>A</a:t>
            </a:r>
            <a:endParaRPr kumimoji="0" lang="zh-CN" altLang="en-US" sz="1400" b="1" i="0" u="none" strike="noStrike" cap="none" normalizeH="0" baseline="0" smtClean="0">
              <a:ln>
                <a:noFill/>
              </a:ln>
              <a:solidFill>
                <a:schemeClr val="bg1"/>
              </a:solidFill>
              <a:effectLst/>
              <a:latin typeface="Arial"/>
              <a:ea typeface="楷体_GB2312" pitchFamily="49" charset="-122"/>
            </a:endParaRPr>
          </a:p>
        </p:txBody>
      </p:sp>
      <p:sp>
        <p:nvSpPr>
          <p:cNvPr id="57" name="椭圆 56"/>
          <p:cNvSpPr/>
          <p:nvPr/>
        </p:nvSpPr>
        <p:spPr bwMode="auto">
          <a:xfrm>
            <a:off x="769957" y="6139444"/>
            <a:ext cx="408680" cy="406786"/>
          </a:xfrm>
          <a:prstGeom prst="ellipse">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en-US" altLang="zh-CN" sz="1400" b="1">
                <a:solidFill>
                  <a:schemeClr val="bg1"/>
                </a:solidFill>
                <a:latin typeface="Arial"/>
              </a:rPr>
              <a:t>B</a:t>
            </a:r>
            <a:endParaRPr kumimoji="0" lang="zh-CN" altLang="en-US" sz="1400" b="1" i="0" u="none" strike="noStrike" cap="none" normalizeH="0" baseline="0" smtClean="0">
              <a:ln>
                <a:noFill/>
              </a:ln>
              <a:solidFill>
                <a:schemeClr val="bg1"/>
              </a:solidFill>
              <a:effectLst/>
              <a:latin typeface="Arial"/>
              <a:ea typeface="楷体_GB2312" pitchFamily="49" charset="-122"/>
            </a:endParaRPr>
          </a:p>
        </p:txBody>
      </p:sp>
      <p:sp>
        <p:nvSpPr>
          <p:cNvPr id="58" name="椭圆 57"/>
          <p:cNvSpPr/>
          <p:nvPr/>
        </p:nvSpPr>
        <p:spPr bwMode="auto">
          <a:xfrm>
            <a:off x="8610428" y="2084882"/>
            <a:ext cx="408680" cy="406786"/>
          </a:xfrm>
          <a:prstGeom prst="ellipse">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en-US" altLang="zh-CN" sz="1400" b="1">
                <a:solidFill>
                  <a:schemeClr val="bg1"/>
                </a:solidFill>
                <a:latin typeface="Arial"/>
              </a:rPr>
              <a:t>C</a:t>
            </a:r>
            <a:endParaRPr kumimoji="0" lang="zh-CN" altLang="en-US" sz="1400" b="1" i="0" u="none" strike="noStrike" cap="none" normalizeH="0" baseline="0" smtClean="0">
              <a:ln>
                <a:noFill/>
              </a:ln>
              <a:solidFill>
                <a:schemeClr val="bg1"/>
              </a:solidFill>
              <a:effectLst/>
              <a:latin typeface="Arial"/>
            </a:endParaRPr>
          </a:p>
        </p:txBody>
      </p:sp>
      <p:sp>
        <p:nvSpPr>
          <p:cNvPr id="59" name="椭圆 58"/>
          <p:cNvSpPr/>
          <p:nvPr/>
        </p:nvSpPr>
        <p:spPr bwMode="auto">
          <a:xfrm>
            <a:off x="5226052" y="6139444"/>
            <a:ext cx="408680" cy="406786"/>
          </a:xfrm>
          <a:prstGeom prst="ellipse">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en-US" altLang="zh-CN" sz="1400" b="1">
                <a:solidFill>
                  <a:schemeClr val="bg1"/>
                </a:solidFill>
                <a:latin typeface="Arial"/>
              </a:rPr>
              <a:t>D</a:t>
            </a:r>
            <a:endParaRPr kumimoji="0" lang="zh-CN" altLang="en-US" sz="1400" b="1" i="0" u="none" strike="noStrike" cap="none" normalizeH="0" baseline="0" smtClean="0">
              <a:ln>
                <a:noFill/>
              </a:ln>
              <a:solidFill>
                <a:schemeClr val="bg1"/>
              </a:solidFill>
              <a:effectLst/>
              <a:latin typeface="Arial"/>
            </a:endParaRPr>
          </a:p>
        </p:txBody>
      </p:sp>
      <p:sp>
        <p:nvSpPr>
          <p:cNvPr id="60" name="椭圆 59"/>
          <p:cNvSpPr/>
          <p:nvPr/>
        </p:nvSpPr>
        <p:spPr bwMode="auto">
          <a:xfrm>
            <a:off x="8610428" y="3353238"/>
            <a:ext cx="408680" cy="406786"/>
          </a:xfrm>
          <a:prstGeom prst="ellipse">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en-US" altLang="zh-CN" sz="1400" b="1">
                <a:solidFill>
                  <a:schemeClr val="bg1"/>
                </a:solidFill>
                <a:latin typeface="Arial"/>
              </a:rPr>
              <a:t>E</a:t>
            </a:r>
            <a:endParaRPr kumimoji="0" lang="zh-CN" altLang="en-US" sz="1400" b="1" i="0" u="none" strike="noStrike" cap="none" normalizeH="0" baseline="0" smtClean="0">
              <a:ln>
                <a:noFill/>
              </a:ln>
              <a:solidFill>
                <a:schemeClr val="bg1"/>
              </a:solidFill>
              <a:effectLst/>
              <a:latin typeface="Arial"/>
            </a:endParaRPr>
          </a:p>
        </p:txBody>
      </p:sp>
      <p:sp>
        <p:nvSpPr>
          <p:cNvPr id="61" name="椭圆 60"/>
          <p:cNvSpPr/>
          <p:nvPr/>
        </p:nvSpPr>
        <p:spPr bwMode="auto">
          <a:xfrm>
            <a:off x="8610428" y="4750741"/>
            <a:ext cx="408680" cy="406786"/>
          </a:xfrm>
          <a:prstGeom prst="ellipse">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en-US" altLang="zh-CN" sz="1400" b="1">
                <a:solidFill>
                  <a:schemeClr val="bg1"/>
                </a:solidFill>
                <a:latin typeface="Arial"/>
              </a:rPr>
              <a:t>F</a:t>
            </a:r>
            <a:endParaRPr kumimoji="0" lang="zh-CN" altLang="en-US" sz="1400" b="1" i="0" u="none" strike="noStrike" cap="none" normalizeH="0" baseline="0" smtClean="0">
              <a:ln>
                <a:noFill/>
              </a:ln>
              <a:solidFill>
                <a:schemeClr val="bg1"/>
              </a:solidFill>
              <a:effectLst/>
              <a:latin typeface="Arial"/>
            </a:endParaRPr>
          </a:p>
        </p:txBody>
      </p:sp>
      <p:sp>
        <p:nvSpPr>
          <p:cNvPr id="62" name="椭圆 61"/>
          <p:cNvSpPr/>
          <p:nvPr/>
        </p:nvSpPr>
        <p:spPr bwMode="auto">
          <a:xfrm>
            <a:off x="8610428" y="5822117"/>
            <a:ext cx="408680" cy="406786"/>
          </a:xfrm>
          <a:prstGeom prst="ellipse">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en-US" altLang="zh-CN" sz="1400" b="1">
                <a:solidFill>
                  <a:schemeClr val="bg1"/>
                </a:solidFill>
                <a:latin typeface="Arial"/>
              </a:rPr>
              <a:t>G</a:t>
            </a:r>
            <a:endParaRPr kumimoji="0" lang="zh-CN" altLang="en-US" sz="1400" b="1" i="0" u="none" strike="noStrike" cap="none" normalizeH="0" baseline="0" smtClean="0">
              <a:ln>
                <a:noFill/>
              </a:ln>
              <a:solidFill>
                <a:schemeClr val="bg1"/>
              </a:solidFill>
              <a:effectLst/>
              <a:latin typeface="Arial"/>
            </a:endParaRPr>
          </a:p>
        </p:txBody>
      </p:sp>
      <p:sp>
        <p:nvSpPr>
          <p:cNvPr id="63" name="椭圆 62"/>
          <p:cNvSpPr/>
          <p:nvPr/>
        </p:nvSpPr>
        <p:spPr bwMode="auto">
          <a:xfrm>
            <a:off x="8022680" y="950834"/>
            <a:ext cx="408680" cy="406786"/>
          </a:xfrm>
          <a:prstGeom prst="ellipse">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en-US" altLang="zh-CN" sz="1400" b="1">
                <a:solidFill>
                  <a:schemeClr val="bg1"/>
                </a:solidFill>
                <a:latin typeface="Arial"/>
              </a:rPr>
              <a:t>H</a:t>
            </a:r>
            <a:endParaRPr kumimoji="0" lang="zh-CN" altLang="en-US" sz="1400" b="1" i="0" u="none" strike="noStrike" cap="none" normalizeH="0" baseline="0" smtClean="0">
              <a:ln>
                <a:noFill/>
              </a:ln>
              <a:solidFill>
                <a:schemeClr val="bg1"/>
              </a:solidFill>
              <a:effectLst/>
              <a:latin typeface="Arial"/>
            </a:endParaRPr>
          </a:p>
        </p:txBody>
      </p:sp>
    </p:spTree>
    <p:extLst>
      <p:ext uri="{BB962C8B-B14F-4D97-AF65-F5344CB8AC3E}">
        <p14:creationId xmlns:p14="http://schemas.microsoft.com/office/powerpoint/2010/main" val="3842364852"/>
      </p:ext>
    </p:extLst>
  </p:cSld>
  <p:clrMapOvr>
    <a:masterClrMapping/>
  </p:clrMapOvr>
  <p:transition>
    <p:split orient="vert"/>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7</a:t>
            </a:r>
            <a:r>
              <a:rPr lang="zh-CN" altLang="en-US" smtClean="0"/>
              <a:t>、主要应用系统的实施情况</a:t>
            </a:r>
            <a:endParaRPr lang="zh-CN" altLang="en-US"/>
          </a:p>
        </p:txBody>
      </p:sp>
      <p:sp>
        <p:nvSpPr>
          <p:cNvPr id="6" name="矩形 5"/>
          <p:cNvSpPr/>
          <p:nvPr/>
        </p:nvSpPr>
        <p:spPr bwMode="auto">
          <a:xfrm>
            <a:off x="389186" y="3276575"/>
            <a:ext cx="1341340" cy="1656184"/>
          </a:xfrm>
          <a:prstGeom prst="rect">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b="0" i="0" u="none" strike="noStrike" cap="none" normalizeH="0" baseline="0" smtClean="0">
                <a:ln>
                  <a:noFill/>
                </a:ln>
                <a:effectLst/>
                <a:latin typeface="Arial"/>
                <a:ea typeface="楷体_GB2312" pitchFamily="49" charset="-122"/>
              </a:rPr>
              <a:t>财务管理系统</a:t>
            </a:r>
            <a:endParaRPr kumimoji="0" lang="zh-CN" altLang="en-US" sz="1400" b="0" i="0" u="none" strike="noStrike" cap="none" normalizeH="0" baseline="0" smtClean="0">
              <a:ln>
                <a:noFill/>
              </a:ln>
              <a:effectLst/>
              <a:latin typeface="Arial"/>
              <a:ea typeface="楷体_GB2312" pitchFamily="49" charset="-122"/>
            </a:endParaRPr>
          </a:p>
        </p:txBody>
      </p:sp>
      <p:sp>
        <p:nvSpPr>
          <p:cNvPr id="7" name="矩形 6"/>
          <p:cNvSpPr/>
          <p:nvPr/>
        </p:nvSpPr>
        <p:spPr bwMode="auto">
          <a:xfrm>
            <a:off x="389186" y="2556495"/>
            <a:ext cx="1341340" cy="595107"/>
          </a:xfrm>
          <a:prstGeom prst="rect">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b="0" i="0" u="none" strike="noStrike" cap="none" normalizeH="0" baseline="0" smtClean="0">
                <a:ln>
                  <a:noFill/>
                </a:ln>
                <a:effectLst/>
                <a:latin typeface="Arial"/>
                <a:ea typeface="楷体_GB2312" pitchFamily="49" charset="-122"/>
              </a:rPr>
              <a:t>综合办公系统</a:t>
            </a:r>
            <a:r>
              <a:rPr kumimoji="0" lang="en-US" altLang="zh-CN" sz="1400" b="0" i="0" u="none" strike="noStrike" cap="none" normalizeH="0" baseline="0" smtClean="0">
                <a:ln>
                  <a:noFill/>
                </a:ln>
                <a:effectLst/>
                <a:latin typeface="Arial"/>
                <a:ea typeface="楷体_GB2312" pitchFamily="49" charset="-122"/>
              </a:rPr>
              <a:t>3.0</a:t>
            </a:r>
            <a:endParaRPr kumimoji="0" lang="zh-CN" altLang="en-US" sz="1400" b="0" i="0" u="none" strike="noStrike" cap="none" normalizeH="0" baseline="0" smtClean="0">
              <a:ln>
                <a:noFill/>
              </a:ln>
              <a:effectLst/>
              <a:latin typeface="Arial"/>
              <a:ea typeface="楷体_GB2312" pitchFamily="49" charset="-122"/>
            </a:endParaRPr>
          </a:p>
        </p:txBody>
      </p:sp>
      <p:sp>
        <p:nvSpPr>
          <p:cNvPr id="8" name="矩形 7"/>
          <p:cNvSpPr/>
          <p:nvPr/>
        </p:nvSpPr>
        <p:spPr bwMode="auto">
          <a:xfrm>
            <a:off x="389186" y="5129740"/>
            <a:ext cx="1341340" cy="595107"/>
          </a:xfrm>
          <a:prstGeom prst="rect">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b="0" i="0" u="none" strike="noStrike" cap="none" normalizeH="0" baseline="0" smtClean="0">
                <a:ln>
                  <a:noFill/>
                </a:ln>
                <a:effectLst/>
                <a:latin typeface="Arial"/>
                <a:ea typeface="楷体_GB2312" pitchFamily="49" charset="-122"/>
              </a:rPr>
              <a:t>人力资源管理系统</a:t>
            </a:r>
            <a:endParaRPr kumimoji="0" lang="zh-CN" altLang="en-US" sz="1400" b="0" i="0" u="none" strike="noStrike" cap="none" normalizeH="0" baseline="0" smtClean="0">
              <a:ln>
                <a:noFill/>
              </a:ln>
              <a:effectLst/>
              <a:latin typeface="Arial"/>
              <a:ea typeface="楷体_GB2312" pitchFamily="49" charset="-122"/>
            </a:endParaRPr>
          </a:p>
        </p:txBody>
      </p:sp>
      <p:sp>
        <p:nvSpPr>
          <p:cNvPr id="9" name="矩形 8"/>
          <p:cNvSpPr/>
          <p:nvPr/>
        </p:nvSpPr>
        <p:spPr bwMode="auto">
          <a:xfrm>
            <a:off x="389186" y="5907510"/>
            <a:ext cx="1341340" cy="537417"/>
          </a:xfrm>
          <a:prstGeom prst="rect">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b="0" i="0" u="none" strike="noStrike" cap="none" normalizeH="0" baseline="0" smtClean="0">
                <a:ln>
                  <a:noFill/>
                </a:ln>
                <a:effectLst/>
                <a:latin typeface="Arial"/>
                <a:ea typeface="楷体_GB2312" pitchFamily="49" charset="-122"/>
              </a:rPr>
              <a:t>产权管理系统</a:t>
            </a:r>
            <a:endParaRPr kumimoji="0" lang="zh-CN" altLang="en-US" sz="1400" b="0" i="0" u="none" strike="noStrike" cap="none" normalizeH="0" baseline="0" smtClean="0">
              <a:ln>
                <a:noFill/>
              </a:ln>
              <a:effectLst/>
              <a:latin typeface="Arial"/>
              <a:ea typeface="楷体_GB2312" pitchFamily="49" charset="-122"/>
            </a:endParaRPr>
          </a:p>
        </p:txBody>
      </p:sp>
      <p:sp>
        <p:nvSpPr>
          <p:cNvPr id="11" name="矩形 10"/>
          <p:cNvSpPr/>
          <p:nvPr/>
        </p:nvSpPr>
        <p:spPr bwMode="auto">
          <a:xfrm>
            <a:off x="2341402" y="1188343"/>
            <a:ext cx="2369698" cy="432805"/>
          </a:xfrm>
          <a:prstGeom prst="rect">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b="0" i="0" u="none" strike="noStrike" cap="none" normalizeH="0" baseline="0" smtClean="0">
                <a:ln>
                  <a:noFill/>
                </a:ln>
                <a:effectLst/>
                <a:latin typeface="Arial"/>
                <a:ea typeface="楷体_GB2312" pitchFamily="49" charset="-122"/>
              </a:rPr>
              <a:t>实施时间</a:t>
            </a:r>
            <a:endParaRPr kumimoji="0" lang="zh-CN" altLang="en-US" sz="1400" b="0" i="0" u="none" strike="noStrike" cap="none" normalizeH="0" baseline="0" smtClean="0">
              <a:ln>
                <a:noFill/>
              </a:ln>
              <a:effectLst/>
              <a:latin typeface="Arial"/>
              <a:ea typeface="楷体_GB2312" pitchFamily="49" charset="-122"/>
            </a:endParaRPr>
          </a:p>
        </p:txBody>
      </p:sp>
      <p:sp>
        <p:nvSpPr>
          <p:cNvPr id="13" name="矩形 12"/>
          <p:cNvSpPr/>
          <p:nvPr/>
        </p:nvSpPr>
        <p:spPr bwMode="auto">
          <a:xfrm>
            <a:off x="2341402" y="2556495"/>
            <a:ext cx="2369698" cy="595107"/>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
                <a:schemeClr val="accent2"/>
              </a:buClr>
            </a:pPr>
            <a:r>
              <a:rPr lang="en-US" altLang="zh-CN" sz="1400" smtClean="0">
                <a:latin typeface="Arial"/>
              </a:rPr>
              <a:t>2012</a:t>
            </a:r>
            <a:r>
              <a:rPr lang="zh-CN" altLang="en-US" sz="1400" smtClean="0">
                <a:latin typeface="Arial"/>
              </a:rPr>
              <a:t>年</a:t>
            </a:r>
            <a:r>
              <a:rPr lang="en-US" altLang="zh-CN" sz="1400" smtClean="0">
                <a:latin typeface="Arial"/>
              </a:rPr>
              <a:t>5</a:t>
            </a:r>
            <a:r>
              <a:rPr lang="zh-CN" altLang="en-US" sz="1400" smtClean="0">
                <a:latin typeface="Arial"/>
              </a:rPr>
              <a:t>月</a:t>
            </a:r>
            <a:endParaRPr lang="zh-CN" altLang="en-US" sz="1400">
              <a:latin typeface="Arial"/>
            </a:endParaRPr>
          </a:p>
        </p:txBody>
      </p:sp>
      <p:sp>
        <p:nvSpPr>
          <p:cNvPr id="14" name="矩形 13"/>
          <p:cNvSpPr/>
          <p:nvPr/>
        </p:nvSpPr>
        <p:spPr bwMode="auto">
          <a:xfrm>
            <a:off x="2341402" y="5129740"/>
            <a:ext cx="2369698" cy="595107"/>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
                <a:schemeClr val="accent2"/>
              </a:buClr>
            </a:pPr>
            <a:r>
              <a:rPr lang="en-US" altLang="zh-CN" sz="1400" smtClean="0">
                <a:latin typeface="Arial"/>
              </a:rPr>
              <a:t>2007</a:t>
            </a:r>
            <a:r>
              <a:rPr lang="zh-CN" altLang="en-US" sz="1400" smtClean="0">
                <a:latin typeface="Arial"/>
              </a:rPr>
              <a:t>年</a:t>
            </a:r>
            <a:endParaRPr lang="zh-CN" altLang="en-US" sz="1400">
              <a:latin typeface="Arial"/>
            </a:endParaRPr>
          </a:p>
        </p:txBody>
      </p:sp>
      <p:sp>
        <p:nvSpPr>
          <p:cNvPr id="15" name="矩形 14"/>
          <p:cNvSpPr/>
          <p:nvPr/>
        </p:nvSpPr>
        <p:spPr bwMode="auto">
          <a:xfrm>
            <a:off x="2341402" y="5907510"/>
            <a:ext cx="2369698" cy="537417"/>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
                <a:schemeClr val="accent2"/>
              </a:buClr>
            </a:pPr>
            <a:r>
              <a:rPr lang="en-US" altLang="zh-CN" sz="1400" smtClean="0">
                <a:latin typeface="Arial"/>
              </a:rPr>
              <a:t>2010</a:t>
            </a:r>
            <a:r>
              <a:rPr lang="zh-CN" altLang="en-US" sz="1400" smtClean="0">
                <a:latin typeface="Arial"/>
              </a:rPr>
              <a:t>年</a:t>
            </a:r>
            <a:r>
              <a:rPr lang="en-US" altLang="zh-CN" sz="1400" smtClean="0">
                <a:latin typeface="Arial"/>
              </a:rPr>
              <a:t>12</a:t>
            </a:r>
            <a:r>
              <a:rPr lang="zh-CN" altLang="en-US" sz="1400" smtClean="0">
                <a:latin typeface="Arial"/>
              </a:rPr>
              <a:t>月</a:t>
            </a:r>
            <a:endParaRPr lang="zh-CN" altLang="en-US" sz="1400">
              <a:latin typeface="Arial"/>
            </a:endParaRPr>
          </a:p>
        </p:txBody>
      </p:sp>
      <p:sp>
        <p:nvSpPr>
          <p:cNvPr id="17" name="矩形 16"/>
          <p:cNvSpPr/>
          <p:nvPr/>
        </p:nvSpPr>
        <p:spPr bwMode="auto">
          <a:xfrm>
            <a:off x="5365738" y="1188343"/>
            <a:ext cx="2213210" cy="432805"/>
          </a:xfrm>
          <a:prstGeom prst="rect">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zh-CN" altLang="en-US" sz="1400">
                <a:latin typeface="Arial"/>
              </a:rPr>
              <a:t>产品</a:t>
            </a:r>
            <a:r>
              <a:rPr kumimoji="0" lang="zh-CN" altLang="en-US" sz="1400" b="0" i="0" u="none" strike="noStrike" cap="none" normalizeH="0" baseline="0" smtClean="0">
                <a:ln>
                  <a:noFill/>
                </a:ln>
                <a:effectLst/>
                <a:latin typeface="Arial"/>
                <a:ea typeface="楷体_GB2312" pitchFamily="49" charset="-122"/>
              </a:rPr>
              <a:t>名称</a:t>
            </a:r>
            <a:endParaRPr kumimoji="0" lang="zh-CN" altLang="en-US" sz="1400" b="0" i="0" u="none" strike="noStrike" cap="none" normalizeH="0" baseline="0" smtClean="0">
              <a:ln>
                <a:noFill/>
              </a:ln>
              <a:effectLst/>
              <a:latin typeface="Arial"/>
              <a:ea typeface="楷体_GB2312" pitchFamily="49" charset="-122"/>
            </a:endParaRPr>
          </a:p>
        </p:txBody>
      </p:sp>
      <p:sp>
        <p:nvSpPr>
          <p:cNvPr id="19" name="矩形 18"/>
          <p:cNvSpPr/>
          <p:nvPr/>
        </p:nvSpPr>
        <p:spPr bwMode="auto">
          <a:xfrm>
            <a:off x="5365738" y="2556495"/>
            <a:ext cx="2213210" cy="595107"/>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Tx/>
            </a:pPr>
            <a:r>
              <a:rPr lang="en-US" altLang="zh-CN" sz="1400" smtClean="0">
                <a:latin typeface="Arial"/>
              </a:rPr>
              <a:t>OA V3.0</a:t>
            </a:r>
            <a:endParaRPr lang="zh-CN" altLang="en-US" sz="1400">
              <a:latin typeface="Arial"/>
            </a:endParaRPr>
          </a:p>
        </p:txBody>
      </p:sp>
      <p:sp>
        <p:nvSpPr>
          <p:cNvPr id="20" name="矩形 19"/>
          <p:cNvSpPr/>
          <p:nvPr/>
        </p:nvSpPr>
        <p:spPr bwMode="auto">
          <a:xfrm>
            <a:off x="5365738" y="5129740"/>
            <a:ext cx="2213210" cy="595107"/>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Tx/>
            </a:pPr>
            <a:r>
              <a:rPr lang="zh-CN" altLang="en-US" sz="1400" smtClean="0">
                <a:latin typeface="Arial"/>
              </a:rPr>
              <a:t>朗新</a:t>
            </a:r>
            <a:r>
              <a:rPr lang="en-US" altLang="zh-CN" sz="1400" smtClean="0">
                <a:latin typeface="Arial"/>
              </a:rPr>
              <a:t>e-HR</a:t>
            </a:r>
            <a:r>
              <a:rPr lang="zh-CN" altLang="en-US" sz="1400" smtClean="0">
                <a:latin typeface="Arial"/>
              </a:rPr>
              <a:t>集团版</a:t>
            </a:r>
            <a:endParaRPr lang="zh-CN" altLang="en-US" sz="1400">
              <a:latin typeface="Arial"/>
            </a:endParaRPr>
          </a:p>
        </p:txBody>
      </p:sp>
      <p:sp>
        <p:nvSpPr>
          <p:cNvPr id="21" name="矩形 20"/>
          <p:cNvSpPr/>
          <p:nvPr/>
        </p:nvSpPr>
        <p:spPr bwMode="auto">
          <a:xfrm>
            <a:off x="5365738" y="5907510"/>
            <a:ext cx="2213210" cy="537417"/>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
                <a:schemeClr val="accent2"/>
              </a:buClr>
            </a:pPr>
            <a:r>
              <a:rPr lang="en-US" altLang="zh-CN" sz="1400" smtClean="0">
                <a:latin typeface="Arial"/>
              </a:rPr>
              <a:t>CM-PMIS</a:t>
            </a:r>
            <a:endParaRPr lang="zh-CN" altLang="en-US" sz="1400">
              <a:latin typeface="Arial"/>
            </a:endParaRPr>
          </a:p>
        </p:txBody>
      </p:sp>
      <p:sp>
        <p:nvSpPr>
          <p:cNvPr id="23" name="矩形 22"/>
          <p:cNvSpPr/>
          <p:nvPr/>
        </p:nvSpPr>
        <p:spPr bwMode="auto">
          <a:xfrm>
            <a:off x="8102042" y="1188343"/>
            <a:ext cx="2213210" cy="432805"/>
          </a:xfrm>
          <a:prstGeom prst="rect">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b="0" i="0" u="none" strike="noStrike" cap="none" normalizeH="0" baseline="0" smtClean="0">
                <a:ln>
                  <a:noFill/>
                </a:ln>
                <a:effectLst/>
                <a:latin typeface="Arial"/>
                <a:ea typeface="楷体_GB2312" pitchFamily="49" charset="-122"/>
              </a:rPr>
              <a:t>供应商</a:t>
            </a:r>
            <a:endParaRPr kumimoji="0" lang="zh-CN" altLang="en-US" sz="1400" b="0" i="0" u="none" strike="noStrike" cap="none" normalizeH="0" baseline="0" smtClean="0">
              <a:ln>
                <a:noFill/>
              </a:ln>
              <a:effectLst/>
              <a:latin typeface="Arial"/>
              <a:ea typeface="楷体_GB2312" pitchFamily="49" charset="-122"/>
            </a:endParaRPr>
          </a:p>
        </p:txBody>
      </p:sp>
      <p:sp>
        <p:nvSpPr>
          <p:cNvPr id="25" name="矩形 24"/>
          <p:cNvSpPr/>
          <p:nvPr/>
        </p:nvSpPr>
        <p:spPr bwMode="auto">
          <a:xfrm>
            <a:off x="8102042" y="2556495"/>
            <a:ext cx="2213210" cy="595107"/>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Tx/>
            </a:pPr>
            <a:r>
              <a:rPr lang="zh-CN" altLang="en-US" sz="1400" smtClean="0">
                <a:latin typeface="Arial"/>
              </a:rPr>
              <a:t>深圳蓝凌</a:t>
            </a:r>
            <a:endParaRPr lang="zh-CN" altLang="en-US" sz="1400">
              <a:latin typeface="Arial"/>
            </a:endParaRPr>
          </a:p>
        </p:txBody>
      </p:sp>
      <p:sp>
        <p:nvSpPr>
          <p:cNvPr id="26" name="矩形 25"/>
          <p:cNvSpPr/>
          <p:nvPr/>
        </p:nvSpPr>
        <p:spPr bwMode="auto">
          <a:xfrm>
            <a:off x="8102042" y="5129740"/>
            <a:ext cx="2213210" cy="595107"/>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Tx/>
            </a:pPr>
            <a:r>
              <a:rPr lang="zh-CN" altLang="en-US" sz="1400" smtClean="0">
                <a:latin typeface="Arial"/>
              </a:rPr>
              <a:t>朗新天霁</a:t>
            </a:r>
            <a:endParaRPr lang="zh-CN" altLang="en-US" sz="1400">
              <a:latin typeface="Arial"/>
            </a:endParaRPr>
          </a:p>
        </p:txBody>
      </p:sp>
      <p:sp>
        <p:nvSpPr>
          <p:cNvPr id="27" name="矩形 26"/>
          <p:cNvSpPr/>
          <p:nvPr/>
        </p:nvSpPr>
        <p:spPr bwMode="auto">
          <a:xfrm>
            <a:off x="8102042" y="5907510"/>
            <a:ext cx="2213210" cy="537417"/>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
                <a:schemeClr val="accent2"/>
              </a:buClr>
            </a:pPr>
            <a:r>
              <a:rPr lang="zh-CN" altLang="en-US" sz="1400" smtClean="0">
                <a:latin typeface="Arial"/>
              </a:rPr>
              <a:t>金蝶</a:t>
            </a:r>
            <a:endParaRPr lang="zh-CN" altLang="en-US" sz="1400">
              <a:latin typeface="Arial"/>
            </a:endParaRPr>
          </a:p>
        </p:txBody>
      </p:sp>
      <p:sp>
        <p:nvSpPr>
          <p:cNvPr id="28" name="矩形 27"/>
          <p:cNvSpPr/>
          <p:nvPr/>
        </p:nvSpPr>
        <p:spPr bwMode="auto">
          <a:xfrm>
            <a:off x="389186" y="6588943"/>
            <a:ext cx="1341340" cy="591159"/>
          </a:xfrm>
          <a:prstGeom prst="rect">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b="0" i="0" u="none" strike="noStrike" cap="none" normalizeH="0" baseline="0" smtClean="0">
                <a:ln>
                  <a:noFill/>
                </a:ln>
                <a:effectLst/>
                <a:latin typeface="+mn-lt"/>
                <a:ea typeface="楷体_GB2312" pitchFamily="49" charset="-122"/>
              </a:rPr>
              <a:t>安全生产管理系统</a:t>
            </a:r>
            <a:endParaRPr kumimoji="0" lang="zh-CN" altLang="en-US" sz="1400" b="0" i="0" u="none" strike="noStrike" cap="none" normalizeH="0" baseline="0" smtClean="0">
              <a:ln>
                <a:noFill/>
              </a:ln>
              <a:effectLst/>
              <a:latin typeface="+mn-lt"/>
              <a:ea typeface="楷体_GB2312" pitchFamily="49" charset="-122"/>
            </a:endParaRPr>
          </a:p>
        </p:txBody>
      </p:sp>
      <p:sp>
        <p:nvSpPr>
          <p:cNvPr id="29" name="矩形 28"/>
          <p:cNvSpPr/>
          <p:nvPr/>
        </p:nvSpPr>
        <p:spPr bwMode="auto">
          <a:xfrm>
            <a:off x="2341402" y="6588943"/>
            <a:ext cx="2369698" cy="591159"/>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
                <a:schemeClr val="accent2"/>
              </a:buClr>
            </a:pPr>
            <a:r>
              <a:rPr lang="en-US" altLang="zh-CN" sz="1400" smtClean="0">
                <a:latin typeface="+mn-lt"/>
              </a:rPr>
              <a:t>2008</a:t>
            </a:r>
            <a:r>
              <a:rPr lang="zh-CN" altLang="en-US" sz="1400" smtClean="0">
                <a:latin typeface="+mn-lt"/>
              </a:rPr>
              <a:t>年</a:t>
            </a:r>
            <a:endParaRPr lang="en-US" altLang="zh-CN" sz="1400" smtClean="0">
              <a:latin typeface="+mn-lt"/>
            </a:endParaRPr>
          </a:p>
          <a:p>
            <a:pPr>
              <a:spcBef>
                <a:spcPct val="0"/>
              </a:spcBef>
              <a:buClr>
                <a:schemeClr val="accent2"/>
              </a:buClr>
            </a:pPr>
            <a:r>
              <a:rPr lang="en-US" altLang="zh-CN" sz="1400" smtClean="0">
                <a:latin typeface="+mn-lt"/>
              </a:rPr>
              <a:t>2010</a:t>
            </a:r>
            <a:r>
              <a:rPr lang="zh-CN" altLang="en-US" sz="1400" smtClean="0">
                <a:latin typeface="+mn-lt"/>
              </a:rPr>
              <a:t>年</a:t>
            </a:r>
            <a:endParaRPr lang="zh-CN" altLang="en-US" sz="1400">
              <a:latin typeface="+mn-lt"/>
            </a:endParaRPr>
          </a:p>
        </p:txBody>
      </p:sp>
      <p:sp>
        <p:nvSpPr>
          <p:cNvPr id="30" name="矩形 29"/>
          <p:cNvSpPr/>
          <p:nvPr/>
        </p:nvSpPr>
        <p:spPr bwMode="auto">
          <a:xfrm>
            <a:off x="5365738" y="6588943"/>
            <a:ext cx="2213210" cy="591159"/>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
                <a:schemeClr val="accent2"/>
              </a:buClr>
            </a:pPr>
            <a:r>
              <a:rPr lang="en-US" altLang="zh-CN" sz="1400" smtClean="0">
                <a:latin typeface="+mn-lt"/>
              </a:rPr>
              <a:t>SMIS</a:t>
            </a:r>
            <a:endParaRPr lang="zh-CN" altLang="en-US" sz="1400">
              <a:latin typeface="+mn-lt"/>
            </a:endParaRPr>
          </a:p>
        </p:txBody>
      </p:sp>
      <p:sp>
        <p:nvSpPr>
          <p:cNvPr id="31" name="矩形 30"/>
          <p:cNvSpPr/>
          <p:nvPr/>
        </p:nvSpPr>
        <p:spPr bwMode="auto">
          <a:xfrm>
            <a:off x="8102042" y="6588943"/>
            <a:ext cx="2213210" cy="591159"/>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
                <a:schemeClr val="accent2"/>
              </a:buClr>
            </a:pPr>
            <a:r>
              <a:rPr lang="en-US" altLang="zh-CN" sz="1400" smtClean="0">
                <a:latin typeface="+mn-lt"/>
              </a:rPr>
              <a:t>2008</a:t>
            </a:r>
            <a:r>
              <a:rPr lang="zh-CN" altLang="en-US" sz="1400" smtClean="0">
                <a:latin typeface="+mn-lt"/>
              </a:rPr>
              <a:t>年港</a:t>
            </a:r>
            <a:r>
              <a:rPr lang="zh-CN" altLang="en-US" sz="1400">
                <a:latin typeface="+mn-lt"/>
              </a:rPr>
              <a:t>航网络自主</a:t>
            </a:r>
            <a:r>
              <a:rPr lang="zh-CN" altLang="en-US" sz="1400" smtClean="0">
                <a:latin typeface="+mn-lt"/>
              </a:rPr>
              <a:t>研发</a:t>
            </a:r>
            <a:endParaRPr lang="en-US" altLang="zh-CN" sz="1400" smtClean="0">
              <a:latin typeface="+mn-lt"/>
            </a:endParaRPr>
          </a:p>
          <a:p>
            <a:pPr>
              <a:spcBef>
                <a:spcPct val="0"/>
              </a:spcBef>
              <a:buClr>
                <a:schemeClr val="accent2"/>
              </a:buClr>
            </a:pPr>
            <a:r>
              <a:rPr lang="en-US" altLang="zh-CN" sz="1400" smtClean="0">
                <a:latin typeface="+mn-lt"/>
              </a:rPr>
              <a:t>2010</a:t>
            </a:r>
            <a:r>
              <a:rPr lang="zh-CN" altLang="en-US" sz="1400" smtClean="0">
                <a:latin typeface="+mn-lt"/>
              </a:rPr>
              <a:t>集团在</a:t>
            </a:r>
            <a:r>
              <a:rPr lang="en-US" altLang="zh-CN" sz="1400" smtClean="0">
                <a:latin typeface="+mn-lt"/>
              </a:rPr>
              <a:t>08</a:t>
            </a:r>
            <a:r>
              <a:rPr lang="zh-CN" altLang="en-US" sz="1400" smtClean="0">
                <a:latin typeface="+mn-lt"/>
              </a:rPr>
              <a:t>年基础上进一步开发</a:t>
            </a:r>
            <a:endParaRPr lang="zh-CN" altLang="en-US" sz="1400">
              <a:latin typeface="+mn-lt"/>
            </a:endParaRPr>
          </a:p>
        </p:txBody>
      </p:sp>
      <p:sp>
        <p:nvSpPr>
          <p:cNvPr id="32" name="矩形 31"/>
          <p:cNvSpPr/>
          <p:nvPr/>
        </p:nvSpPr>
        <p:spPr bwMode="auto">
          <a:xfrm>
            <a:off x="389186" y="1764407"/>
            <a:ext cx="1341340" cy="676184"/>
          </a:xfrm>
          <a:prstGeom prst="rect">
            <a:avLst/>
          </a:prstGeom>
          <a:solidFill>
            <a:schemeClr val="accent2"/>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50000"/>
              </a:spcBef>
              <a:buClrTx/>
            </a:pPr>
            <a:r>
              <a:rPr lang="zh-CN" altLang="en-US" sz="1400"/>
              <a:t>集团综合管理信息分析与监控</a:t>
            </a:r>
            <a:r>
              <a:rPr lang="zh-CN" altLang="en-US" sz="1400" smtClean="0"/>
              <a:t>平台</a:t>
            </a:r>
            <a:endParaRPr kumimoji="0" lang="zh-CN" altLang="en-US" sz="1400" i="0" u="none" strike="noStrike" cap="none" normalizeH="0" baseline="0" smtClean="0">
              <a:ln>
                <a:noFill/>
              </a:ln>
              <a:effectLst/>
              <a:latin typeface="Arial"/>
            </a:endParaRPr>
          </a:p>
        </p:txBody>
      </p:sp>
      <p:sp>
        <p:nvSpPr>
          <p:cNvPr id="33" name="矩形 32"/>
          <p:cNvSpPr/>
          <p:nvPr/>
        </p:nvSpPr>
        <p:spPr bwMode="auto">
          <a:xfrm>
            <a:off x="2341402" y="1764407"/>
            <a:ext cx="2369698" cy="676184"/>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
                <a:schemeClr val="accent2"/>
              </a:buClr>
            </a:pPr>
            <a:r>
              <a:rPr lang="en-US" altLang="zh-CN" sz="1400" smtClean="0">
                <a:latin typeface="Arial"/>
              </a:rPr>
              <a:t>2005</a:t>
            </a:r>
            <a:r>
              <a:rPr lang="zh-CN" altLang="en-US" sz="1400" smtClean="0">
                <a:latin typeface="Arial"/>
              </a:rPr>
              <a:t>年</a:t>
            </a:r>
            <a:r>
              <a:rPr lang="en-US" altLang="zh-CN" sz="1400" smtClean="0">
                <a:latin typeface="Arial"/>
              </a:rPr>
              <a:t>6</a:t>
            </a:r>
            <a:r>
              <a:rPr lang="zh-CN" altLang="en-US" sz="1400" smtClean="0">
                <a:latin typeface="Arial"/>
              </a:rPr>
              <a:t>月</a:t>
            </a:r>
            <a:endParaRPr lang="zh-CN" altLang="en-US" sz="1400">
              <a:latin typeface="Arial"/>
            </a:endParaRPr>
          </a:p>
        </p:txBody>
      </p:sp>
      <p:sp>
        <p:nvSpPr>
          <p:cNvPr id="34" name="矩形 33"/>
          <p:cNvSpPr/>
          <p:nvPr/>
        </p:nvSpPr>
        <p:spPr bwMode="auto">
          <a:xfrm>
            <a:off x="5365738" y="1764407"/>
            <a:ext cx="2213210" cy="676184"/>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Tx/>
            </a:pPr>
            <a:r>
              <a:rPr lang="en-US" altLang="zh-CN" sz="1400" smtClean="0">
                <a:latin typeface="Arial"/>
              </a:rPr>
              <a:t>BI</a:t>
            </a:r>
            <a:endParaRPr lang="zh-CN" altLang="en-US" sz="1400">
              <a:latin typeface="Arial"/>
            </a:endParaRPr>
          </a:p>
        </p:txBody>
      </p:sp>
      <p:sp>
        <p:nvSpPr>
          <p:cNvPr id="35" name="矩形 34"/>
          <p:cNvSpPr/>
          <p:nvPr/>
        </p:nvSpPr>
        <p:spPr bwMode="auto">
          <a:xfrm>
            <a:off x="8102042" y="1764407"/>
            <a:ext cx="2213210" cy="676184"/>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Tx/>
            </a:pPr>
            <a:r>
              <a:rPr lang="zh-CN" altLang="en-US" sz="1400">
                <a:latin typeface="Arial"/>
              </a:rPr>
              <a:t>金蝶</a:t>
            </a:r>
            <a:endParaRPr lang="zh-CN" altLang="en-US" sz="1400">
              <a:latin typeface="Arial"/>
            </a:endParaRPr>
          </a:p>
        </p:txBody>
      </p:sp>
      <p:sp>
        <p:nvSpPr>
          <p:cNvPr id="36" name="矩形 35"/>
          <p:cNvSpPr/>
          <p:nvPr/>
        </p:nvSpPr>
        <p:spPr bwMode="auto">
          <a:xfrm>
            <a:off x="2341402" y="4146192"/>
            <a:ext cx="2369698" cy="346989"/>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
                <a:schemeClr val="accent2"/>
              </a:buClr>
            </a:pPr>
            <a:r>
              <a:rPr lang="en-US" altLang="zh-CN" sz="1400" smtClean="0">
                <a:latin typeface="Arial"/>
              </a:rPr>
              <a:t>2008</a:t>
            </a:r>
            <a:r>
              <a:rPr lang="zh-CN" altLang="en-US" sz="1400" smtClean="0">
                <a:latin typeface="Arial"/>
              </a:rPr>
              <a:t>年</a:t>
            </a:r>
            <a:endParaRPr lang="zh-CN" altLang="en-US" sz="1400">
              <a:latin typeface="Arial"/>
            </a:endParaRPr>
          </a:p>
        </p:txBody>
      </p:sp>
      <p:sp>
        <p:nvSpPr>
          <p:cNvPr id="37" name="矩形 36"/>
          <p:cNvSpPr/>
          <p:nvPr/>
        </p:nvSpPr>
        <p:spPr bwMode="auto">
          <a:xfrm>
            <a:off x="5365738" y="4146192"/>
            <a:ext cx="2213210" cy="346989"/>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Tx/>
            </a:pPr>
            <a:r>
              <a:rPr lang="en-US" altLang="zh-CN" sz="1400">
                <a:latin typeface="Arial"/>
              </a:rPr>
              <a:t>K/3</a:t>
            </a:r>
            <a:r>
              <a:rPr lang="zh-CN" altLang="en-US" sz="1400">
                <a:latin typeface="Arial"/>
              </a:rPr>
              <a:t>债务系统</a:t>
            </a:r>
            <a:endParaRPr lang="en-US" altLang="zh-CN" sz="1400">
              <a:latin typeface="Arial"/>
            </a:endParaRPr>
          </a:p>
          <a:p>
            <a:pPr>
              <a:spcBef>
                <a:spcPct val="0"/>
              </a:spcBef>
              <a:buClrTx/>
            </a:pPr>
            <a:r>
              <a:rPr lang="en-US" altLang="zh-CN" sz="1400">
                <a:latin typeface="Arial"/>
              </a:rPr>
              <a:t>EAS</a:t>
            </a:r>
            <a:r>
              <a:rPr lang="zh-CN" altLang="en-US" sz="1400">
                <a:latin typeface="Arial"/>
              </a:rPr>
              <a:t>资金系统</a:t>
            </a:r>
            <a:endParaRPr lang="en-US" altLang="zh-CN" sz="1400">
              <a:latin typeface="Arial"/>
            </a:endParaRPr>
          </a:p>
        </p:txBody>
      </p:sp>
      <p:sp>
        <p:nvSpPr>
          <p:cNvPr id="39" name="矩形 38"/>
          <p:cNvSpPr/>
          <p:nvPr/>
        </p:nvSpPr>
        <p:spPr bwMode="auto">
          <a:xfrm>
            <a:off x="2341402" y="4585770"/>
            <a:ext cx="2369698" cy="346989"/>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
                <a:schemeClr val="accent2"/>
              </a:buClr>
            </a:pPr>
            <a:r>
              <a:rPr lang="en-US" altLang="zh-CN" sz="1400" smtClean="0">
                <a:latin typeface="Arial"/>
              </a:rPr>
              <a:t>2009</a:t>
            </a:r>
            <a:r>
              <a:rPr lang="zh-CN" altLang="en-US" sz="1400" smtClean="0">
                <a:latin typeface="Arial"/>
              </a:rPr>
              <a:t>年</a:t>
            </a:r>
            <a:endParaRPr lang="zh-CN" altLang="en-US" sz="1400">
              <a:latin typeface="Arial"/>
            </a:endParaRPr>
          </a:p>
        </p:txBody>
      </p:sp>
      <p:sp>
        <p:nvSpPr>
          <p:cNvPr id="40" name="矩形 39"/>
          <p:cNvSpPr/>
          <p:nvPr/>
        </p:nvSpPr>
        <p:spPr bwMode="auto">
          <a:xfrm>
            <a:off x="5365738" y="4585770"/>
            <a:ext cx="2213210" cy="346989"/>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Tx/>
            </a:pPr>
            <a:r>
              <a:rPr lang="en-US" altLang="zh-CN" sz="1400">
                <a:latin typeface="Arial"/>
              </a:rPr>
              <a:t>EAS</a:t>
            </a:r>
            <a:r>
              <a:rPr lang="zh-CN" altLang="en-US" sz="1400">
                <a:latin typeface="Arial"/>
              </a:rPr>
              <a:t>财务分析系统</a:t>
            </a:r>
            <a:endParaRPr lang="zh-CN" altLang="en-US" sz="1400">
              <a:latin typeface="Arial"/>
            </a:endParaRPr>
          </a:p>
        </p:txBody>
      </p:sp>
      <p:sp>
        <p:nvSpPr>
          <p:cNvPr id="42" name="矩形 41"/>
          <p:cNvSpPr/>
          <p:nvPr/>
        </p:nvSpPr>
        <p:spPr bwMode="auto">
          <a:xfrm>
            <a:off x="2341402" y="3276575"/>
            <a:ext cx="2369698" cy="346989"/>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
                <a:schemeClr val="accent2"/>
              </a:buClr>
            </a:pPr>
            <a:r>
              <a:rPr lang="en-US" altLang="zh-CN" sz="1400" smtClean="0">
                <a:latin typeface="Arial"/>
              </a:rPr>
              <a:t>2002</a:t>
            </a:r>
            <a:r>
              <a:rPr lang="zh-CN" altLang="en-US" sz="1400" smtClean="0">
                <a:latin typeface="Arial"/>
              </a:rPr>
              <a:t>年</a:t>
            </a:r>
            <a:endParaRPr lang="zh-CN" altLang="en-US" sz="1400">
              <a:latin typeface="Arial"/>
            </a:endParaRPr>
          </a:p>
        </p:txBody>
      </p:sp>
      <p:sp>
        <p:nvSpPr>
          <p:cNvPr id="43" name="矩形 42"/>
          <p:cNvSpPr/>
          <p:nvPr/>
        </p:nvSpPr>
        <p:spPr bwMode="auto">
          <a:xfrm>
            <a:off x="5365738" y="3276575"/>
            <a:ext cx="2213210" cy="346989"/>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Tx/>
            </a:pPr>
            <a:r>
              <a:rPr lang="en-US" altLang="zh-CN" sz="1400">
                <a:latin typeface="Arial"/>
              </a:rPr>
              <a:t>K/3</a:t>
            </a:r>
            <a:r>
              <a:rPr lang="zh-CN" altLang="en-US" sz="1400">
                <a:latin typeface="Arial"/>
              </a:rPr>
              <a:t>核算系统</a:t>
            </a:r>
            <a:endParaRPr lang="en-US" altLang="zh-CN" sz="1400">
              <a:latin typeface="Arial"/>
            </a:endParaRPr>
          </a:p>
        </p:txBody>
      </p:sp>
      <p:sp>
        <p:nvSpPr>
          <p:cNvPr id="45" name="矩形 44"/>
          <p:cNvSpPr/>
          <p:nvPr/>
        </p:nvSpPr>
        <p:spPr bwMode="auto">
          <a:xfrm>
            <a:off x="2341402" y="3708623"/>
            <a:ext cx="2369698" cy="346989"/>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
                <a:schemeClr val="accent2"/>
              </a:buClr>
            </a:pPr>
            <a:r>
              <a:rPr lang="en-US" altLang="zh-CN" sz="1400" smtClean="0">
                <a:latin typeface="Arial"/>
              </a:rPr>
              <a:t>2004</a:t>
            </a:r>
            <a:r>
              <a:rPr lang="zh-CN" altLang="en-US" sz="1400" smtClean="0">
                <a:latin typeface="Arial"/>
              </a:rPr>
              <a:t>年</a:t>
            </a:r>
            <a:endParaRPr lang="zh-CN" altLang="en-US" sz="1400">
              <a:latin typeface="Arial"/>
            </a:endParaRPr>
          </a:p>
        </p:txBody>
      </p:sp>
      <p:sp>
        <p:nvSpPr>
          <p:cNvPr id="46" name="矩形 45"/>
          <p:cNvSpPr/>
          <p:nvPr/>
        </p:nvSpPr>
        <p:spPr bwMode="auto">
          <a:xfrm>
            <a:off x="5365738" y="3708623"/>
            <a:ext cx="2213210" cy="346989"/>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Tx/>
            </a:pPr>
            <a:r>
              <a:rPr lang="en-US" altLang="zh-CN" sz="1400">
                <a:latin typeface="Arial"/>
              </a:rPr>
              <a:t>K/3</a:t>
            </a:r>
            <a:r>
              <a:rPr lang="zh-CN" altLang="en-US" sz="1400">
                <a:latin typeface="Arial"/>
              </a:rPr>
              <a:t>合并报表系统</a:t>
            </a:r>
            <a:endParaRPr lang="en-US" altLang="zh-CN" sz="1400">
              <a:latin typeface="Arial"/>
            </a:endParaRPr>
          </a:p>
        </p:txBody>
      </p:sp>
      <p:sp>
        <p:nvSpPr>
          <p:cNvPr id="48" name="矩形 47"/>
          <p:cNvSpPr/>
          <p:nvPr/>
        </p:nvSpPr>
        <p:spPr bwMode="auto">
          <a:xfrm>
            <a:off x="8102042" y="3276575"/>
            <a:ext cx="2213210" cy="1656184"/>
          </a:xfrm>
          <a:prstGeom prst="rect">
            <a:avLst/>
          </a:prstGeom>
          <a:no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pPr>
              <a:spcBef>
                <a:spcPct val="0"/>
              </a:spcBef>
              <a:buClrTx/>
            </a:pPr>
            <a:r>
              <a:rPr lang="zh-CN" altLang="en-US" sz="1400">
                <a:latin typeface="Arial"/>
              </a:rPr>
              <a:t>金蝶</a:t>
            </a:r>
            <a:endParaRPr lang="zh-CN" altLang="en-US" sz="1400">
              <a:latin typeface="Arial"/>
            </a:endParaRPr>
          </a:p>
        </p:txBody>
      </p:sp>
    </p:spTree>
    <p:extLst>
      <p:ext uri="{BB962C8B-B14F-4D97-AF65-F5344CB8AC3E}">
        <p14:creationId xmlns:p14="http://schemas.microsoft.com/office/powerpoint/2010/main" val="3666837123"/>
      </p:ext>
    </p:extLst>
  </p:cSld>
  <p:clrMapOvr>
    <a:masterClrMapping/>
  </p:clrMapOvr>
  <p:transition>
    <p:split orient="vert"/>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Rectangle 2"/>
          <p:cNvSpPr>
            <a:spLocks noGrp="1" noChangeArrowheads="1"/>
          </p:cNvSpPr>
          <p:nvPr>
            <p:ph type="title"/>
          </p:nvPr>
        </p:nvSpPr>
        <p:spPr/>
        <p:txBody>
          <a:bodyPr/>
          <a:lstStyle/>
          <a:p>
            <a:r>
              <a:rPr lang="zh-CN" altLang="en-US" smtClean="0"/>
              <a:t>目录</a:t>
            </a:r>
          </a:p>
        </p:txBody>
      </p:sp>
      <p:sp>
        <p:nvSpPr>
          <p:cNvPr id="24579" name="Text Box 3"/>
          <p:cNvSpPr txBox="1">
            <a:spLocks noChangeArrowheads="1"/>
          </p:cNvSpPr>
          <p:nvPr/>
        </p:nvSpPr>
        <p:spPr bwMode="auto">
          <a:xfrm>
            <a:off x="336026" y="2775964"/>
            <a:ext cx="1431356" cy="459268"/>
          </a:xfrm>
          <a:prstGeom prst="rect">
            <a:avLst/>
          </a:prstGeom>
          <a:solidFill>
            <a:srgbClr val="346A6C"/>
          </a:solidFill>
          <a:ln w="9525" algn="ctr">
            <a:solidFill>
              <a:srgbClr val="346A6C"/>
            </a:solidFill>
            <a:miter lim="800000"/>
          </a:ln>
        </p:spPr>
        <p:txBody>
          <a:bodyPr lIns="104306" tIns="52153" rIns="104306" bIns="52153">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5pPr>
            <a:lvl6pPr marL="25146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6pPr>
            <a:lvl7pPr marL="29718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7pPr>
            <a:lvl8pPr marL="34290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8pPr>
            <a:lvl9pPr marL="38862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9pPr>
          </a:lstStyle>
          <a:p>
            <a:pPr algn="l" eaLnBrk="1" hangingPunct="1">
              <a:spcBef>
                <a:spcPct val="50000"/>
              </a:spcBef>
              <a:buClrTx/>
              <a:buFont typeface="Wingdings" pitchFamily="2" charset="2"/>
              <a:buNone/>
            </a:pPr>
            <a:r>
              <a:rPr kumimoji="1" lang="zh-CN" altLang="en-US" sz="2300" smtClean="0">
                <a:solidFill>
                  <a:schemeClr val="bg1"/>
                </a:solidFill>
              </a:rPr>
              <a:t>第二部分</a:t>
            </a:r>
            <a:endParaRPr kumimoji="1" lang="zh-CN" altLang="en-US" sz="2300">
              <a:solidFill>
                <a:schemeClr val="bg1"/>
              </a:solidFill>
            </a:endParaRPr>
          </a:p>
        </p:txBody>
      </p:sp>
      <p:sp>
        <p:nvSpPr>
          <p:cNvPr id="24580" name="Text Box 4"/>
          <p:cNvSpPr txBox="1">
            <a:spLocks noChangeArrowheads="1"/>
          </p:cNvSpPr>
          <p:nvPr/>
        </p:nvSpPr>
        <p:spPr bwMode="auto">
          <a:xfrm>
            <a:off x="3241437" y="2747960"/>
            <a:ext cx="5641883" cy="459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104306" tIns="52153" rIns="104306" bIns="52153">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5pPr>
            <a:lvl6pPr marL="25146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6pPr>
            <a:lvl7pPr marL="29718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7pPr>
            <a:lvl8pPr marL="34290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8pPr>
            <a:lvl9pPr marL="38862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9pPr>
          </a:lstStyle>
          <a:p>
            <a:pPr algn="l" eaLnBrk="1" hangingPunct="1">
              <a:spcBef>
                <a:spcPct val="50000"/>
              </a:spcBef>
              <a:buClrTx/>
              <a:buFont typeface="Wingdings" pitchFamily="2" charset="2"/>
              <a:buNone/>
            </a:pPr>
            <a:r>
              <a:rPr kumimoji="1" lang="zh-CN" altLang="en-US" sz="2300" b="1">
                <a:latin typeface="Arial"/>
              </a:rPr>
              <a:t>招商局</a:t>
            </a:r>
            <a:r>
              <a:rPr kumimoji="1" lang="zh-CN" altLang="en-US" sz="2300" b="1" smtClean="0">
                <a:latin typeface="Arial"/>
              </a:rPr>
              <a:t>集团</a:t>
            </a:r>
            <a:r>
              <a:rPr kumimoji="1" lang="zh-CN" altLang="en-US" sz="2300" b="1">
                <a:latin typeface="Arial"/>
              </a:rPr>
              <a:t>的信息化分析</a:t>
            </a:r>
          </a:p>
        </p:txBody>
      </p:sp>
      <p:sp>
        <p:nvSpPr>
          <p:cNvPr id="24581" name="Line 5"/>
          <p:cNvSpPr>
            <a:spLocks noChangeShapeType="1"/>
          </p:cNvSpPr>
          <p:nvPr/>
        </p:nvSpPr>
        <p:spPr bwMode="auto">
          <a:xfrm>
            <a:off x="336026" y="3302802"/>
            <a:ext cx="9683468" cy="0"/>
          </a:xfrm>
          <a:prstGeom prst="line">
            <a:avLst/>
          </a:prstGeom>
          <a:noFill/>
          <a:ln w="12700">
            <a:solidFill>
              <a:srgbClr val="346A6C"/>
            </a:solidFill>
            <a:round/>
            <a:tailEnd type="triangle" w="med" len="med"/>
          </a:ln>
          <a:extLst>
            <a:ext uri="{909E8E84-426E-40DD-AFC4-6F175D3DCCD1}">
              <a14:hiddenFill xmlns:a14="http://schemas.microsoft.com/office/drawing/2010/main">
                <a:noFill/>
              </a14:hiddenFill>
            </a:ext>
          </a:extLst>
        </p:spPr>
        <p:txBody>
          <a:bodyPr wrap="none" lIns="104306" tIns="52153" rIns="104306" bIns="52153"/>
          <a:lstStyle>
            <a:defPPr>
              <a:defRPr lang="zh-CN"/>
            </a:defPPr>
            <a:lvl1pPr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1pPr>
            <a:lvl2pPr marL="521252"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2pPr>
            <a:lvl3pPr marL="1042504"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3pPr>
            <a:lvl4pPr marL="1563756"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4pPr>
            <a:lvl5pPr marL="2085008" algn="ctr" rtl="0" fontAlgn="base">
              <a:spcBef>
                <a:spcPct val="0"/>
              </a:spcBef>
              <a:spcAft>
                <a:spcPct val="0"/>
              </a:spcAft>
              <a:buClr>
                <a:srgbClr val="000000"/>
              </a:buClr>
              <a:defRPr sz="1600" kern="1200">
                <a:solidFill>
                  <a:schemeClr val="tx1"/>
                </a:solidFill>
                <a:latin typeface="楷体_GB2312" pitchFamily="49" charset="-122"/>
                <a:ea typeface="楷体_GB2312" pitchFamily="49" charset="-122"/>
                <a:cs typeface="+mn-cs"/>
              </a:defRPr>
            </a:lvl5pPr>
            <a:lvl6pPr marL="2606259" algn="l" defTabSz="1042504" rtl="0" eaLnBrk="1" latinLnBrk="0" hangingPunct="1">
              <a:defRPr sz="1600" kern="1200">
                <a:solidFill>
                  <a:schemeClr val="tx1"/>
                </a:solidFill>
                <a:latin typeface="楷体_GB2312" pitchFamily="49" charset="-122"/>
                <a:ea typeface="楷体_GB2312" pitchFamily="49" charset="-122"/>
                <a:cs typeface="+mn-cs"/>
              </a:defRPr>
            </a:lvl6pPr>
            <a:lvl7pPr marL="3127512" algn="l" defTabSz="1042504" rtl="0" eaLnBrk="1" latinLnBrk="0" hangingPunct="1">
              <a:defRPr sz="1600" kern="1200">
                <a:solidFill>
                  <a:schemeClr val="tx1"/>
                </a:solidFill>
                <a:latin typeface="楷体_GB2312" pitchFamily="49" charset="-122"/>
                <a:ea typeface="楷体_GB2312" pitchFamily="49" charset="-122"/>
                <a:cs typeface="+mn-cs"/>
              </a:defRPr>
            </a:lvl7pPr>
            <a:lvl8pPr marL="3648764" algn="l" defTabSz="1042504" rtl="0" eaLnBrk="1" latinLnBrk="0" hangingPunct="1">
              <a:defRPr sz="1600" kern="1200">
                <a:solidFill>
                  <a:schemeClr val="tx1"/>
                </a:solidFill>
                <a:latin typeface="楷体_GB2312" pitchFamily="49" charset="-122"/>
                <a:ea typeface="楷体_GB2312" pitchFamily="49" charset="-122"/>
                <a:cs typeface="+mn-cs"/>
              </a:defRPr>
            </a:lvl8pPr>
            <a:lvl9pPr marL="4170015" algn="l" defTabSz="1042504" rtl="0" eaLnBrk="1" latinLnBrk="0" hangingPunct="1">
              <a:defRPr sz="1600" kern="1200">
                <a:solidFill>
                  <a:schemeClr val="tx1"/>
                </a:solidFill>
                <a:latin typeface="楷体_GB2312" pitchFamily="49" charset="-122"/>
                <a:ea typeface="楷体_GB2312" pitchFamily="49" charset="-122"/>
                <a:cs typeface="+mn-cs"/>
              </a:defRPr>
            </a:lvl9pPr>
          </a:lstStyle>
          <a:p>
            <a:endParaRPr lang="zh-CN" altLang="en-US"/>
          </a:p>
        </p:txBody>
      </p:sp>
      <p:sp>
        <p:nvSpPr>
          <p:cNvPr id="24582" name="Text Box 7"/>
          <p:cNvSpPr txBox="1">
            <a:spLocks noChangeArrowheads="1"/>
          </p:cNvSpPr>
          <p:nvPr/>
        </p:nvSpPr>
        <p:spPr bwMode="auto">
          <a:xfrm>
            <a:off x="336026" y="3383316"/>
            <a:ext cx="1431356" cy="459268"/>
          </a:xfrm>
          <a:prstGeom prst="rect">
            <a:avLst/>
          </a:prstGeom>
          <a:solidFill>
            <a:srgbClr val="346A6C"/>
          </a:solidFill>
          <a:ln w="9525" algn="ctr">
            <a:solidFill>
              <a:srgbClr val="346A6C"/>
            </a:solidFill>
            <a:miter lim="800000"/>
          </a:ln>
        </p:spPr>
        <p:txBody>
          <a:bodyPr lIns="104306" tIns="52153" rIns="104306" bIns="52153">
            <a:spAutoFit/>
          </a:bodyPr>
          <a:lstStyle>
            <a:defPPr>
              <a:defRPr lang="zh-CN"/>
            </a:defPPr>
            <a:lvl1pPr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5pPr>
            <a:lvl6pPr marL="25146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6pPr>
            <a:lvl7pPr marL="29718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7pPr>
            <a:lvl8pPr marL="34290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8pPr>
            <a:lvl9pPr marL="38862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9pPr>
          </a:lstStyle>
          <a:p>
            <a:pPr algn="l" eaLnBrk="1" hangingPunct="1">
              <a:spcBef>
                <a:spcPct val="50000"/>
              </a:spcBef>
              <a:buClrTx/>
              <a:buFont typeface="Wingdings" pitchFamily="2" charset="2"/>
              <a:buNone/>
            </a:pPr>
            <a:r>
              <a:rPr kumimoji="1" lang="zh-CN" altLang="en-US" sz="2300">
                <a:solidFill>
                  <a:schemeClr val="bg1"/>
                </a:solidFill>
              </a:rPr>
              <a:t>摘    要</a:t>
            </a:r>
          </a:p>
        </p:txBody>
      </p:sp>
      <p:sp>
        <p:nvSpPr>
          <p:cNvPr id="24585" name="Text Box 15"/>
          <p:cNvSpPr txBox="1">
            <a:spLocks noChangeArrowheads="1"/>
          </p:cNvSpPr>
          <p:nvPr/>
        </p:nvSpPr>
        <p:spPr bwMode="auto">
          <a:xfrm>
            <a:off x="3198738" y="3348583"/>
            <a:ext cx="5263157" cy="15210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4306" tIns="52153" rIns="104306" bIns="52153">
            <a:spAutoFit/>
          </a:bodyPr>
          <a:lstStyle>
            <a:defPPr>
              <a:defRPr lang="zh-CN"/>
            </a:defPPr>
            <a:lvl1pPr marL="342900" indent="-3429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1pPr>
            <a:lvl2pPr marL="742950" indent="-28575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2pPr>
            <a:lvl3pPr marL="11430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3pPr>
            <a:lvl4pPr marL="16002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4pPr>
            <a:lvl5pPr marL="2057400" indent="-228600" algn="ctr" rtl="0" eaLnBrk="0" fontAlgn="base"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5pPr>
            <a:lvl6pPr marL="25146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6pPr>
            <a:lvl7pPr marL="29718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7pPr>
            <a:lvl8pPr marL="34290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8pPr>
            <a:lvl9pPr marL="3886200" indent="-228600" algn="ctr" defTabSz="1042504" rtl="0" eaLnBrk="0" fontAlgn="base" latinLnBrk="0" hangingPunct="0">
              <a:spcBef>
                <a:spcPct val="0"/>
              </a:spcBef>
              <a:spcAft>
                <a:spcPct val="0"/>
              </a:spcAft>
              <a:buClr>
                <a:srgbClr val="000000"/>
              </a:buClr>
              <a:defRPr sz="1400" kern="1200">
                <a:solidFill>
                  <a:schemeClr val="tx1"/>
                </a:solidFill>
                <a:latin typeface="楷体_GB2312" pitchFamily="49" charset="-122"/>
                <a:ea typeface="楷体_GB2312" pitchFamily="49" charset="-122"/>
                <a:cs typeface="+mn-cs"/>
              </a:defRPr>
            </a:lvl9pPr>
          </a:lstStyle>
          <a:p>
            <a:pPr algn="l" eaLnBrk="1" hangingPunct="1">
              <a:spcBef>
                <a:spcPct val="50000"/>
              </a:spcBef>
              <a:buClr>
                <a:schemeClr val="bg2"/>
              </a:buClr>
              <a:buFont typeface="Wingdings" pitchFamily="2" charset="2"/>
              <a:buChar char="ü"/>
            </a:pPr>
            <a:r>
              <a:rPr kumimoji="1" lang="zh-CN" altLang="en-US" sz="2300" b="1" smtClean="0">
                <a:solidFill>
                  <a:schemeClr val="bg1">
                    <a:lumMod val="75000"/>
                  </a:schemeClr>
                </a:solidFill>
                <a:latin typeface="Arial"/>
              </a:rPr>
              <a:t>招商局集团信息化现状分析</a:t>
            </a:r>
            <a:endParaRPr kumimoji="1" lang="en-US" altLang="zh-CN" sz="2300" b="1" smtClean="0">
              <a:solidFill>
                <a:schemeClr val="bg1">
                  <a:lumMod val="75000"/>
                </a:schemeClr>
              </a:solidFill>
              <a:latin typeface="Arial"/>
            </a:endParaRPr>
          </a:p>
          <a:p>
            <a:pPr algn="l" eaLnBrk="1" hangingPunct="1">
              <a:spcBef>
                <a:spcPct val="50000"/>
              </a:spcBef>
              <a:buClr>
                <a:schemeClr val="bg2"/>
              </a:buClr>
              <a:buFont typeface="Wingdings" pitchFamily="2" charset="2"/>
              <a:buChar char="ü"/>
            </a:pPr>
            <a:r>
              <a:rPr kumimoji="1" lang="zh-CN" altLang="en-US" sz="2300" b="1">
                <a:solidFill>
                  <a:schemeClr val="bg1">
                    <a:lumMod val="75000"/>
                  </a:schemeClr>
                </a:solidFill>
              </a:rPr>
              <a:t>招商局</a:t>
            </a:r>
            <a:r>
              <a:rPr kumimoji="1" lang="zh-CN" altLang="en-US" sz="2300" b="1" smtClean="0">
                <a:solidFill>
                  <a:schemeClr val="bg1">
                    <a:lumMod val="75000"/>
                  </a:schemeClr>
                </a:solidFill>
              </a:rPr>
              <a:t>集团信息化建设研究</a:t>
            </a:r>
            <a:endParaRPr kumimoji="1" lang="zh-CN" altLang="en-US" sz="2300" b="1">
              <a:solidFill>
                <a:schemeClr val="bg1">
                  <a:lumMod val="75000"/>
                </a:schemeClr>
              </a:solidFill>
            </a:endParaRPr>
          </a:p>
          <a:p>
            <a:pPr algn="l" eaLnBrk="1" hangingPunct="1">
              <a:spcBef>
                <a:spcPct val="50000"/>
              </a:spcBef>
              <a:buClr>
                <a:schemeClr val="bg2"/>
              </a:buClr>
              <a:buFont typeface="Wingdings" pitchFamily="2" charset="2"/>
              <a:buChar char="ü"/>
            </a:pPr>
            <a:r>
              <a:rPr kumimoji="1" lang="zh-CN" altLang="en-US" sz="2300" b="1"/>
              <a:t>招商局集团</a:t>
            </a:r>
            <a:r>
              <a:rPr kumimoji="1" lang="zh-CN" altLang="en-US" sz="2300" b="1" smtClean="0"/>
              <a:t>信息化经验借鉴</a:t>
            </a:r>
            <a:endParaRPr kumimoji="1" lang="zh-CN" altLang="en-US" sz="2300" b="1"/>
          </a:p>
        </p:txBody>
      </p:sp>
    </p:spTree>
    <p:extLst>
      <p:ext uri="{BB962C8B-B14F-4D97-AF65-F5344CB8AC3E}">
        <p14:creationId xmlns:p14="http://schemas.microsoft.com/office/powerpoint/2010/main" val="3180889708"/>
      </p:ext>
    </p:extLst>
  </p:cSld>
  <p:clrMapOvr>
    <a:masterClrMapping/>
  </p:clrMapOvr>
  <p:transition>
    <p:split orient="vert"/>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9423400" cy="6291263"/>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https://d.book118.com/356101224243010035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AMT模版_售后模版（PPT）">
  <a:themeElements>
    <a:clrScheme name="AMT 1">
      <a:dk1>
        <a:srgbClr val="080808"/>
      </a:dk1>
      <a:lt1>
        <a:srgbClr val="FFFFFF"/>
      </a:lt1>
      <a:dk2>
        <a:srgbClr val="080808"/>
      </a:dk2>
      <a:lt2>
        <a:srgbClr val="438B89"/>
      </a:lt2>
      <a:accent1>
        <a:srgbClr val="B2DAD9"/>
      </a:accent1>
      <a:accent2>
        <a:srgbClr val="81C3C1"/>
      </a:accent2>
      <a:accent3>
        <a:srgbClr val="FFFFFF"/>
      </a:accent3>
      <a:accent4>
        <a:srgbClr val="060606"/>
      </a:accent4>
      <a:accent5>
        <a:srgbClr val="D5EAE9"/>
      </a:accent5>
      <a:accent6>
        <a:srgbClr val="74B0AF"/>
      </a:accent6>
      <a:hlink>
        <a:srgbClr val="4D9F9D"/>
      </a:hlink>
      <a:folHlink>
        <a:srgbClr val="5AB0AE"/>
      </a:folHlink>
    </a:clrScheme>
    <a:fontScheme name="AMT">
      <a:majorFont>
        <a:latin typeface="Arial"/>
        <a:ea typeface="楷体_GB2312"/>
        <a:cs typeface="Arial"/>
      </a:majorFont>
      <a:minorFont>
        <a:latin typeface="Arial"/>
        <a:ea typeface="楷体_GB231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solidFill>
            <a:schemeClr val="accent1"/>
          </a:solidFill>
          <a:prstDash val="solid"/>
          <a:round/>
          <a:headEnd type="none" w="med" len="med"/>
          <a:tailEnd type="none" w="med" len="med"/>
        </a:ln>
        <a:effectLst/>
      </a:spPr>
      <a:bodyPr vert="horz" wrap="square" lIns="90000" tIns="46800" rIns="90000" bIns="46800" numCol="1" anchor="ctr" anchorCtr="0" compatLnSpc="1">
        <a:prstTxWarp prst="textNoShape">
          <a:avLst/>
        </a:prstTxWarp>
      </a:bodyPr>
      <a:lstStyle>
        <a:defPPr marL="0" marR="0" indent="0" algn="ctr" defTabSz="914400" rtl="0" eaLnBrk="1" fontAlgn="base" latinLnBrk="0" hangingPunct="1">
          <a:lnSpc>
            <a:spcPct val="100000"/>
          </a:lnSpc>
          <a:spcBef>
            <a:spcPct val="50000"/>
          </a:spcBef>
          <a:spcAft>
            <a:spcPct val="0"/>
          </a:spcAft>
          <a:buClrTx/>
          <a:buSzTx/>
          <a:buFontTx/>
          <a:buNone/>
          <a:tabLst/>
          <a:defRPr kumimoji="0" lang="zh-CN" altLang="en-US" sz="1400" b="0" i="0" u="none" strike="noStrike" cap="none" normalizeH="0" baseline="0" smtClean="0">
            <a:ln>
              <a:noFill/>
            </a:ln>
            <a:solidFill>
              <a:srgbClr val="CC0000"/>
            </a:solidFill>
            <a:effectLst/>
            <a:latin typeface="Arial" charset="0"/>
            <a:ea typeface="楷体_GB2312" pitchFamily="49" charset="-122"/>
          </a:defRPr>
        </a:defPPr>
      </a:lstStyle>
    </a:spDef>
    <a:lnDef>
      <a:spPr bwMode="auto">
        <a:xfrm>
          <a:off x="0" y="0"/>
          <a:ext cx="1" cy="1"/>
        </a:xfrm>
        <a:custGeom>
          <a:avLst/>
          <a:gdLst/>
          <a:ahLst/>
          <a:cxnLst/>
          <a:rect l="0" t="0" r="0" b="0"/>
          <a:pathLst/>
        </a:custGeom>
        <a:noFill/>
        <a:ln w="9525" cap="flat" cmpd="sng" algn="ctr">
          <a:solidFill>
            <a:schemeClr val="accent1"/>
          </a:solidFill>
          <a:prstDash val="solid"/>
          <a:round/>
          <a:headEnd type="none" w="med" len="med"/>
          <a:tailEnd type="none" w="med" len="med"/>
        </a:ln>
        <a:effectLst/>
      </a:spPr>
      <a:bodyPr vert="horz" wrap="square" lIns="90000" tIns="46800" rIns="90000" bIns="46800" numCol="1" anchor="ctr" anchorCtr="0" compatLnSpc="1">
        <a:prstTxWarp prst="textNoShape">
          <a:avLst/>
        </a:prstTxWarp>
      </a:bodyPr>
      <a:lstStyle>
        <a:defPPr marL="0" marR="0" indent="0" algn="ctr" defTabSz="914400" rtl="0" eaLnBrk="1" fontAlgn="base" latinLnBrk="0" hangingPunct="1">
          <a:lnSpc>
            <a:spcPct val="100000"/>
          </a:lnSpc>
          <a:spcBef>
            <a:spcPct val="50000"/>
          </a:spcBef>
          <a:spcAft>
            <a:spcPct val="0"/>
          </a:spcAft>
          <a:buClrTx/>
          <a:buSzTx/>
          <a:buFontTx/>
          <a:buNone/>
          <a:tabLst/>
          <a:defRPr kumimoji="0" lang="zh-CN" altLang="en-US" sz="1400" b="0" i="0" u="none" strike="noStrike" cap="none" normalizeH="0" baseline="0" smtClean="0">
            <a:ln>
              <a:noFill/>
            </a:ln>
            <a:solidFill>
              <a:srgbClr val="CC0000"/>
            </a:solidFill>
            <a:effectLst/>
            <a:latin typeface="Arial" charset="0"/>
            <a:ea typeface="楷体_GB2312" pitchFamily="49" charset="-122"/>
          </a:defRPr>
        </a:defPPr>
      </a:lstStyle>
    </a:lnDef>
  </a:objectDefaults>
  <a:extraClrSchemeLst>
    <a:extraClrScheme>
      <a:clrScheme name="AMT 1">
        <a:dk1>
          <a:srgbClr val="080808"/>
        </a:dk1>
        <a:lt1>
          <a:srgbClr val="FFFFFF"/>
        </a:lt1>
        <a:dk2>
          <a:srgbClr val="080808"/>
        </a:dk2>
        <a:lt2>
          <a:srgbClr val="438B89"/>
        </a:lt2>
        <a:accent1>
          <a:srgbClr val="B2DAD9"/>
        </a:accent1>
        <a:accent2>
          <a:srgbClr val="81C3C1"/>
        </a:accent2>
        <a:accent3>
          <a:srgbClr val="FFFFFF"/>
        </a:accent3>
        <a:accent4>
          <a:srgbClr val="060606"/>
        </a:accent4>
        <a:accent5>
          <a:srgbClr val="D5EAE9"/>
        </a:accent5>
        <a:accent6>
          <a:srgbClr val="74B0AF"/>
        </a:accent6>
        <a:hlink>
          <a:srgbClr val="4D9F9D"/>
        </a:hlink>
        <a:folHlink>
          <a:srgbClr val="5AB0AE"/>
        </a:folHlink>
      </a:clrScheme>
      <a:clrMap bg1="lt1" tx1="dk1" bg2="lt2" tx2="dk2" accent1="accent1" accent2="accent2" accent3="accent3" accent4="accent4" accent5="accent5" accent6="accent6" hlink="hlink" folHlink="folHlink"/>
    </a:extraClrScheme>
    <a:extraClrScheme>
      <a:clrScheme name="AMT 2">
        <a:dk1>
          <a:srgbClr val="080808"/>
        </a:dk1>
        <a:lt1>
          <a:srgbClr val="FFFFFF"/>
        </a:lt1>
        <a:dk2>
          <a:srgbClr val="080808"/>
        </a:dk2>
        <a:lt2>
          <a:srgbClr val="006BA0"/>
        </a:lt2>
        <a:accent1>
          <a:srgbClr val="CCECFF"/>
        </a:accent1>
        <a:accent2>
          <a:srgbClr val="99CCFF"/>
        </a:accent2>
        <a:accent3>
          <a:srgbClr val="FFFFFF"/>
        </a:accent3>
        <a:accent4>
          <a:srgbClr val="060606"/>
        </a:accent4>
        <a:accent5>
          <a:srgbClr val="E2F4FF"/>
        </a:accent5>
        <a:accent6>
          <a:srgbClr val="8AB9E7"/>
        </a:accent6>
        <a:hlink>
          <a:srgbClr val="0099CC"/>
        </a:hlink>
        <a:folHlink>
          <a:srgbClr val="8299FF"/>
        </a:folHlink>
      </a:clrScheme>
      <a:clrMap bg1="lt1" tx1="dk1" bg2="lt2" tx2="dk2" accent1="accent1" accent2="accent2" accent3="accent3" accent4="accent4" accent5="accent5" accent6="accent6" hlink="hlink" folHlink="folHlink"/>
    </a:extraClrScheme>
    <a:extraClrScheme>
      <a:clrScheme name="AMT 3">
        <a:dk1>
          <a:srgbClr val="080808"/>
        </a:dk1>
        <a:lt1>
          <a:srgbClr val="FFFFFF"/>
        </a:lt1>
        <a:dk2>
          <a:srgbClr val="080808"/>
        </a:dk2>
        <a:lt2>
          <a:srgbClr val="CC0000"/>
        </a:lt2>
        <a:accent1>
          <a:srgbClr val="FFD1BF"/>
        </a:accent1>
        <a:accent2>
          <a:srgbClr val="FFBD9F"/>
        </a:accent2>
        <a:accent3>
          <a:srgbClr val="FFFFFF"/>
        </a:accent3>
        <a:accent4>
          <a:srgbClr val="060606"/>
        </a:accent4>
        <a:accent5>
          <a:srgbClr val="FFE5DC"/>
        </a:accent5>
        <a:accent6>
          <a:srgbClr val="E7AB90"/>
        </a:accent6>
        <a:hlink>
          <a:srgbClr val="CC6666"/>
        </a:hlink>
        <a:folHlink>
          <a:srgbClr val="CC9F9D"/>
        </a:folHlink>
      </a:clrScheme>
      <a:clrMap bg1="lt1" tx1="dk1" bg2="lt2" tx2="dk2" accent1="accent1" accent2="accent2" accent3="accent3" accent4="accent4" accent5="accent5" accent6="accent6" hlink="hlink" folHlink="folHlink"/>
    </a:extraClrScheme>
    <a:extraClrScheme>
      <a:clrScheme name="AMT 4">
        <a:dk1>
          <a:srgbClr val="080808"/>
        </a:dk1>
        <a:lt1>
          <a:srgbClr val="FFFFFF"/>
        </a:lt1>
        <a:dk2>
          <a:srgbClr val="080808"/>
        </a:dk2>
        <a:lt2>
          <a:srgbClr val="B46F0A"/>
        </a:lt2>
        <a:accent1>
          <a:srgbClr val="FFE0A3"/>
        </a:accent1>
        <a:accent2>
          <a:srgbClr val="FFCC66"/>
        </a:accent2>
        <a:accent3>
          <a:srgbClr val="FFFFFF"/>
        </a:accent3>
        <a:accent4>
          <a:srgbClr val="060606"/>
        </a:accent4>
        <a:accent5>
          <a:srgbClr val="FFEDCE"/>
        </a:accent5>
        <a:accent6>
          <a:srgbClr val="E7B95C"/>
        </a:accent6>
        <a:hlink>
          <a:srgbClr val="F4AA3C"/>
        </a:hlink>
        <a:folHlink>
          <a:srgbClr val="F6BD68"/>
        </a:folHlink>
      </a:clrScheme>
      <a:clrMap bg1="lt1" tx1="dk1" bg2="lt2" tx2="dk2" accent1="accent1" accent2="accent2" accent3="accent3" accent4="accent4" accent5="accent5" accent6="accent6" hlink="hlink" folHlink="folHlink"/>
    </a:extraClrScheme>
    <a:extraClrScheme>
      <a:clrScheme name="AMT 5">
        <a:dk1>
          <a:srgbClr val="080808"/>
        </a:dk1>
        <a:lt1>
          <a:srgbClr val="FFFFFF"/>
        </a:lt1>
        <a:dk2>
          <a:srgbClr val="080808"/>
        </a:dk2>
        <a:lt2>
          <a:srgbClr val="84889A"/>
        </a:lt2>
        <a:accent1>
          <a:srgbClr val="FFFFFF"/>
        </a:accent1>
        <a:accent2>
          <a:srgbClr val="C0C2CC"/>
        </a:accent2>
        <a:accent3>
          <a:srgbClr val="FFFFFF"/>
        </a:accent3>
        <a:accent4>
          <a:srgbClr val="060606"/>
        </a:accent4>
        <a:accent5>
          <a:srgbClr val="FFFFFF"/>
        </a:accent5>
        <a:accent6>
          <a:srgbClr val="AEB0B9"/>
        </a:accent6>
        <a:hlink>
          <a:srgbClr val="84889A"/>
        </a:hlink>
        <a:folHlink>
          <a:srgbClr val="9B9EAD"/>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930</Paragraphs>
  <Slides>44</Slides>
  <Notes>9</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44</vt:i4>
      </vt:variant>
    </vt:vector>
  </HeadingPairs>
  <TitlesOfParts>
    <vt:vector baseType="lpstr" size="54">
      <vt:lpstr>Arial</vt:lpstr>
      <vt:lpstr>Calibri</vt:lpstr>
      <vt:lpstr>楷体_GB2312</vt:lpstr>
      <vt:lpstr>Wingdings</vt:lpstr>
      <vt:lpstr>Times New Roman</vt:lpstr>
      <vt:lpstr>宋体</vt:lpstr>
      <vt:lpstr>微软雅黑</vt:lpstr>
      <vt:lpstr>Verdana</vt:lpstr>
      <vt:lpstr>新細明體</vt:lpstr>
      <vt:lpstr>Office Theme</vt:lpstr>
      <vt:lpstr>PowerPoint Presentation</vt:lpstr>
      <vt:lpstr>目录</vt:lpstr>
      <vt:lpstr>引言</vt:lpstr>
      <vt:lpstr>从宏观看，先进企业信息化发展规律反映了企业发展对信息化由分散—标准化—集中不断提升的要求，同时也对应到了应用集成的发展上</vt:lpstr>
      <vt:lpstr>从微观看，企业的信息化在范围、对象、功能和技术上全面升级，以适应现代企业的发展趋势</vt:lpstr>
      <vt:lpstr>综合来看，对于大型集团企业来说，信息化走向集团一体化、业务一体化、平台一体化并实现集团管控是必然的趋势</vt:lpstr>
      <vt:lpstr>目录</vt:lpstr>
      <vt:lpstr>目录</vt:lpstr>
      <vt:lpstr>招商局集团的信息化建设历程</vt:lpstr>
      <vt:lpstr>招商局集团的业务和管理特点，使其信息化建设面临难以集中、统一、集成、一体化建设的困境</vt:lpstr>
      <vt:lpstr>针对2004年前的困境，招商局集团提出了符合当时现状的信息化建设指导思想</vt:lpstr>
      <vt:lpstr>PowerPoint Presentation</vt:lpstr>
      <vt:lpstr>PowerPoint Presentation</vt:lpstr>
      <vt:lpstr>因此2007年前建设的系统存在以下五个方面的问题</vt:lpstr>
      <vt:lpstr>这些问题导致招商局集团的信息化建设难以满足其在集团管控、精细化管理、运营效率提升等方面的需要</vt:lpstr>
      <vt:lpstr>针对信息化建设中问题产生的原因，并结合企业发展对信息化建设的需求，招商局集团对未来信息化规划提出了新的要求</vt:lpstr>
      <vt:lpstr>目录</vt:lpstr>
      <vt:lpstr>1、针对信息化规划的新要求，招商局集团制定了集中化、集成化、一体化、统一化的信息化建设指导思想</vt:lpstr>
      <vt:lpstr>2、在新的建设思想下，2010年提出了总部信息化的应用架构,并且对原有 信息和数据进行了重新梳理、分类和准化</vt:lpstr>
      <vt:lpstr>3、并且明确规划各系统的应用范围</vt:lpstr>
      <vt:lpstr>4、根据系统架构规划和应用范围，招商局集团的信息系统建设采用“由下而上”与“由上而下”混合方式，统筹规划，明确分工，全面开展</vt:lpstr>
      <vt:lpstr>A-1、招商局集团的财务系统根据国资委要求，分为八大功能模块进行建设</vt:lpstr>
      <vt:lpstr>A-2、财务系统的建设分为会计核算、财务管理和财务决策三个阶段进行</vt:lpstr>
      <vt:lpstr>A-3、新的财务信息系统借助信息化手段实现了集团财务一体化管控，为集团提供决策支持</vt:lpstr>
      <vt:lpstr>B-1、BI系统功能主要规划了财务管理分析、生产经营活动监控和数据交换三大模块，未来根据需要可进行应用功能扩展</vt:lpstr>
      <vt:lpstr>B-2、 BI系统实施了合并报表、财务分析、行业分析、对标分析等业务主题，在集团和下属企业两个层面，为决策及运营分析等提供支持</vt:lpstr>
      <vt:lpstr>B-3、BI系统建设是在集团各基础管理系统的基础上，完善分析指标和维度，应用统一仓库数据，从总部财务分析等应用开始切入</vt:lpstr>
      <vt:lpstr>B-4、BI为集团辅助管理决策、风险控制和绩效评价提供了可参考的数据</vt:lpstr>
      <vt:lpstr>C-1、综合办公系统3.0是在V2.0基础上升级改造，新增行政办事审批处理和督办等主要功能，增强系统的灵活性和易用性</vt:lpstr>
      <vt:lpstr>D-1、产权管理系统主要规划了产权数据采集、产权变动管理、决策支持三大子系统、八大模块</vt:lpstr>
      <vt:lpstr>D-2、产权管理系统建设分为主体建设实施、功能扩充和系统完善三大阶段进行</vt:lpstr>
      <vt:lpstr>D-3、通过建设产权管理系统能够及时、准确反映集团总体产权情况，为集团去决策提供支持</vt:lpstr>
      <vt:lpstr>E-1、人力资源管理系统规划以下10大模块</vt:lpstr>
      <vt:lpstr>E-2、整个人力资源管理系统建设主要分三步进行</vt:lpstr>
      <vt:lpstr>E-3、人力资源系统的建设更好地体现了招商局集团人力资源管理辅助集团战略落实的意义</vt:lpstr>
      <vt:lpstr>F-1、安全生产管理系统对有关数据等信息进行汇总、整理，实现对下属单位多组织架构安全生产工作开展情况的监控和安全生产的管理知识的共享</vt:lpstr>
      <vt:lpstr>G-1、招商局集团统一用户身份管理及认证系统搭建了6个关键模块</vt:lpstr>
      <vt:lpstr>G-2、通过建设账号管理、认证、单点登录(SSO)等基础信息系统，提升了整个IT服务水平</vt:lpstr>
      <vt:lpstr>H-1、集团企业信息门户是访问集团信息和应用系统的入口，是展示集团各类信息和集成各种应用系统的平台</vt:lpstr>
      <vt:lpstr>H-2、对于企业内部员工来讲，企业信息门户应能够整合现有的应用系统，向企业员工提供其工作岗位需要的信息</vt:lpstr>
      <vt:lpstr>6、总体来看，招商局集团八大系统的规划，覆盖了企业的呈现层、决策分析层、管理支撑层</vt:lpstr>
      <vt:lpstr>7、主要应用系统的实施情况</vt:lpstr>
      <vt:lpstr>目录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2024-09-06T02:27:15.869</cp:lastPrinted>
  <dcterms:created xsi:type="dcterms:W3CDTF">2024-09-05T18:27:15Z</dcterms:created>
  <dcterms:modified xsi:type="dcterms:W3CDTF">2024-09-05T18:27:19Z</dcterms:modified>
</cp:coreProperties>
</file>