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pn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B4E665-B6A6-496B-80DA-33D9D58458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64DED7-9728-4B20-B033-9779DECC2B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55B023-264C-4551-A7CC-239ADBAC6F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C19728-EEB4-4F17-88A6-867E6D831D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69B19B-1EC4-4DD0-AEFA-1299312189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083D7B6-950A-46F7-A593-E1353306B4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F813D9-4633-4C4B-9FC7-0B4EBD7F2A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24BEDC-FC7F-4DE8-B9FD-6CAB5AB6FC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3957BF-C542-4AF3-AF9F-88A75C5DEE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981A14-CCFD-467B-ACE7-6FBE0B4E05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359EC2-9A49-4708-84A0-2030B41B58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2" name="Holder 2"/>
          <p:cNvSpPr>
            <a:spLocks noGrp="1"/>
          </p:cNvSpPr>
          <p:nvPr>
            <p:ph type="ctrTitle"/>
          </p:nvPr>
        </p:nvSpPr>
        <p:spPr>
          <a:xfrm>
            <a:off x="1432590" y="270988"/>
            <a:ext cx="1058545" cy="528320"/>
          </a:xfrm>
          <a:prstGeom prst="rect">
            <a:avLst/>
          </a:prstGeom>
        </p:spPr>
        <p:txBody>
          <a:bodyPr wrap="square" lIns="0" tIns="0" rIns="0" bIns="0">
            <a:spAutoFit/>
          </a:bodyPr>
          <a:lstStyle>
            <a:lvl1pPr>
              <a:defRPr sz="3300" b="1" i="0">
                <a:solidFill>
                  <a:srgbClr val="131416"/>
                </a:solidFill>
                <a:latin typeface="微软雅黑"/>
                <a:cs typeface="微软雅黑"/>
              </a:defRPr>
            </a:lvl1pPr>
          </a:lstStyle>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3300" b="1" i="0">
                <a:solidFill>
                  <a:srgbClr val="131416"/>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300" b="1" i="0">
                <a:solidFill>
                  <a:srgbClr val="131416"/>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sz="3300" b="1" i="0">
                <a:solidFill>
                  <a:srgbClr val="131416"/>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17" name="bg object 17"/>
          <p:cNvSpPr/>
          <p:nvPr/>
        </p:nvSpPr>
        <p:spPr>
          <a:xfrm>
            <a:off x="5012266" y="3720617"/>
            <a:ext cx="2167890" cy="1834514"/>
          </a:xfrm>
          <a:custGeom>
            <a:rect l="l" t="t" r="r" b="b"/>
            <a:pathLst>
              <a:path w="2167890" h="1834514">
                <a:moveTo>
                  <a:pt x="1083733" y="1834100"/>
                </a:moveTo>
                <a:lnTo>
                  <a:pt x="0" y="0"/>
                </a:lnTo>
                <a:lnTo>
                  <a:pt x="2167466" y="0"/>
                </a:lnTo>
                <a:lnTo>
                  <a:pt x="1083733" y="1834100"/>
                </a:lnTo>
                <a:close/>
              </a:path>
            </a:pathLst>
          </a:custGeom>
          <a:solidFill>
            <a:srgbClr val="0A3B90"/>
          </a:solidFill>
        </p:spPr>
        <p:txBody>
          <a:bodyPr wrap="square" lIns="0" tIns="0" rIns="0" bIns="0" rtlCol="0"/>
          <a:lstStyle/>
          <a:p/>
        </p:txBody>
      </p:sp>
      <p:sp>
        <p:nvSpPr>
          <p:cNvPr id="18" name="bg object 18"/>
          <p:cNvSpPr/>
          <p:nvPr/>
        </p:nvSpPr>
        <p:spPr>
          <a:xfrm>
            <a:off x="3776916" y="3865016"/>
            <a:ext cx="4640580" cy="1826895"/>
          </a:xfrm>
          <a:custGeom>
            <a:rect l="l" t="t" r="r" b="b"/>
            <a:pathLst>
              <a:path w="4640580" h="1826895">
                <a:moveTo>
                  <a:pt x="2167458" y="1826285"/>
                </a:moveTo>
                <a:lnTo>
                  <a:pt x="1083729" y="0"/>
                </a:lnTo>
                <a:lnTo>
                  <a:pt x="0" y="1826285"/>
                </a:lnTo>
                <a:lnTo>
                  <a:pt x="2167458" y="1826285"/>
                </a:lnTo>
                <a:close/>
              </a:path>
              <a:path w="4640580" h="1826895">
                <a:moveTo>
                  <a:pt x="4640237" y="1826285"/>
                </a:moveTo>
                <a:lnTo>
                  <a:pt x="3556508" y="0"/>
                </a:lnTo>
                <a:lnTo>
                  <a:pt x="2472779" y="1826285"/>
                </a:lnTo>
                <a:lnTo>
                  <a:pt x="4640237" y="1826285"/>
                </a:lnTo>
                <a:close/>
              </a:path>
            </a:pathLst>
          </a:custGeom>
          <a:solidFill>
            <a:srgbClr val="4283F2"/>
          </a:solidFill>
        </p:spPr>
        <p:txBody>
          <a:bodyPr wrap="square" lIns="0" tIns="0" rIns="0" bIns="0" rtlCol="0"/>
          <a:lstStyle/>
          <a:p/>
        </p:txBody>
      </p:sp>
      <p:sp>
        <p:nvSpPr>
          <p:cNvPr id="19" name="bg object 19"/>
          <p:cNvSpPr/>
          <p:nvPr/>
        </p:nvSpPr>
        <p:spPr>
          <a:xfrm>
            <a:off x="5012266" y="1711093"/>
            <a:ext cx="2167890" cy="1826895"/>
          </a:xfrm>
          <a:custGeom>
            <a:rect l="l" t="t" r="r" b="b"/>
            <a:pathLst>
              <a:path w="2167890" h="1826895">
                <a:moveTo>
                  <a:pt x="2167466" y="1826279"/>
                </a:moveTo>
                <a:lnTo>
                  <a:pt x="0" y="1826279"/>
                </a:lnTo>
                <a:lnTo>
                  <a:pt x="1083733" y="0"/>
                </a:lnTo>
                <a:lnTo>
                  <a:pt x="2167466" y="1826279"/>
                </a:lnTo>
                <a:close/>
              </a:path>
            </a:pathLst>
          </a:custGeom>
          <a:solidFill>
            <a:srgbClr val="4283F2"/>
          </a:solidFill>
        </p:spPr>
        <p:txBody>
          <a:bodyPr wrap="square" lIns="0" tIns="0" rIns="0" bIns="0" rtlCol="0"/>
          <a:lstStyle/>
          <a:p/>
        </p:txBody>
      </p:sp>
      <p:sp>
        <p:nvSpPr>
          <p:cNvPr id="20" name="bg object 20"/>
          <p:cNvSpPr/>
          <p:nvPr/>
        </p:nvSpPr>
        <p:spPr>
          <a:xfrm>
            <a:off x="5743787" y="3022600"/>
            <a:ext cx="704850" cy="520700"/>
          </a:xfrm>
          <a:custGeom>
            <a:rect l="l" t="t" r="r" b="b"/>
            <a:pathLst>
              <a:path w="704850" h="520700">
                <a:moveTo>
                  <a:pt x="528320" y="520192"/>
                </a:moveTo>
                <a:lnTo>
                  <a:pt x="176106" y="520192"/>
                </a:lnTo>
                <a:lnTo>
                  <a:pt x="176106" y="260095"/>
                </a:lnTo>
                <a:lnTo>
                  <a:pt x="0" y="260095"/>
                </a:lnTo>
                <a:lnTo>
                  <a:pt x="352213" y="0"/>
                </a:lnTo>
                <a:lnTo>
                  <a:pt x="704427" y="260095"/>
                </a:lnTo>
                <a:lnTo>
                  <a:pt x="528320" y="260095"/>
                </a:lnTo>
                <a:lnTo>
                  <a:pt x="528320" y="520192"/>
                </a:lnTo>
                <a:close/>
              </a:path>
            </a:pathLst>
          </a:custGeom>
          <a:solidFill>
            <a:srgbClr val="DDEDFF"/>
          </a:solidFill>
        </p:spPr>
        <p:txBody>
          <a:bodyPr wrap="square" lIns="0" tIns="0" rIns="0" bIns="0" rtlCol="0"/>
          <a:lstStyle/>
          <a:p/>
        </p:txBody>
      </p:sp>
      <p:sp>
        <p:nvSpPr>
          <p:cNvPr id="21" name="bg object 21"/>
          <p:cNvSpPr/>
          <p:nvPr/>
        </p:nvSpPr>
        <p:spPr>
          <a:xfrm>
            <a:off x="6627667" y="4632503"/>
            <a:ext cx="537210" cy="604520"/>
          </a:xfrm>
          <a:custGeom>
            <a:rect l="l" t="t" r="r" b="b"/>
            <a:pathLst>
              <a:path w="537209" h="604520">
                <a:moveTo>
                  <a:pt x="0" y="319014"/>
                </a:moveTo>
                <a:lnTo>
                  <a:pt x="181333" y="17066"/>
                </a:lnTo>
                <a:lnTo>
                  <a:pt x="404310" y="150974"/>
                </a:lnTo>
                <a:lnTo>
                  <a:pt x="494977" y="0"/>
                </a:lnTo>
                <a:lnTo>
                  <a:pt x="536620" y="435855"/>
                </a:lnTo>
                <a:lnTo>
                  <a:pt x="132309" y="603896"/>
                </a:lnTo>
                <a:lnTo>
                  <a:pt x="222976" y="452921"/>
                </a:lnTo>
                <a:lnTo>
                  <a:pt x="0" y="319014"/>
                </a:lnTo>
                <a:close/>
              </a:path>
            </a:pathLst>
          </a:custGeom>
          <a:solidFill>
            <a:srgbClr val="DDEDFF"/>
          </a:solidFill>
        </p:spPr>
        <p:txBody>
          <a:bodyPr wrap="square" lIns="0" tIns="0" rIns="0" bIns="0" rtlCol="0"/>
          <a:lstStyle/>
          <a:p/>
        </p:txBody>
      </p:sp>
      <p:sp>
        <p:nvSpPr>
          <p:cNvPr id="22" name="bg object 22"/>
          <p:cNvSpPr/>
          <p:nvPr/>
        </p:nvSpPr>
        <p:spPr>
          <a:xfrm>
            <a:off x="5038631" y="4614591"/>
            <a:ext cx="538480" cy="608330"/>
          </a:xfrm>
          <a:custGeom>
            <a:rect l="l" t="t" r="r" b="b"/>
            <a:pathLst>
              <a:path w="538479" h="608329">
                <a:moveTo>
                  <a:pt x="359898" y="20535"/>
                </a:moveTo>
                <a:lnTo>
                  <a:pt x="537880" y="324470"/>
                </a:lnTo>
                <a:lnTo>
                  <a:pt x="313435" y="455903"/>
                </a:lnTo>
                <a:lnTo>
                  <a:pt x="402426" y="607871"/>
                </a:lnTo>
                <a:lnTo>
                  <a:pt x="0" y="435368"/>
                </a:lnTo>
                <a:lnTo>
                  <a:pt x="46463" y="0"/>
                </a:lnTo>
                <a:lnTo>
                  <a:pt x="135454" y="151967"/>
                </a:lnTo>
                <a:lnTo>
                  <a:pt x="359898" y="20535"/>
                </a:lnTo>
                <a:close/>
              </a:path>
            </a:pathLst>
          </a:custGeom>
          <a:solidFill>
            <a:srgbClr val="DDEDFF"/>
          </a:solidFill>
        </p:spPr>
        <p:txBody>
          <a:bodyPr wrap="square" lIns="0" tIns="0" rIns="0" bIns="0" rtlCol="0"/>
          <a:lstStyle/>
          <a:p/>
        </p:txBody>
      </p:sp>
      <p:sp>
        <p:nvSpPr>
          <p:cNvPr id="23" name="bg object 23"/>
          <p:cNvSpPr/>
          <p:nvPr/>
        </p:nvSpPr>
        <p:spPr>
          <a:xfrm>
            <a:off x="6818376" y="3284051"/>
            <a:ext cx="4107815" cy="0"/>
          </a:xfrm>
          <a:custGeom>
            <a:rect l="l" t="t" r="r" b="b"/>
            <a:pathLst>
              <a:path w="4107815">
                <a:moveTo>
                  <a:pt x="4107349" y="0"/>
                </a:moveTo>
                <a:lnTo>
                  <a:pt x="0" y="0"/>
                </a:lnTo>
              </a:path>
            </a:pathLst>
          </a:custGeom>
          <a:solidFill>
            <a:srgbClr val="4283F2"/>
          </a:solidFill>
        </p:spPr>
        <p:txBody>
          <a:bodyPr wrap="square" lIns="0" tIns="0" rIns="0" bIns="0" rtlCol="0"/>
          <a:lstStyle/>
          <a:p/>
        </p:txBody>
      </p:sp>
      <p:sp>
        <p:nvSpPr>
          <p:cNvPr id="24" name="bg object 24"/>
          <p:cNvSpPr/>
          <p:nvPr/>
        </p:nvSpPr>
        <p:spPr>
          <a:xfrm>
            <a:off x="6818376" y="3284051"/>
            <a:ext cx="4107815" cy="0"/>
          </a:xfrm>
          <a:custGeom>
            <a:rect l="l" t="t" r="r" b="b"/>
            <a:pathLst>
              <a:path w="4107815">
                <a:moveTo>
                  <a:pt x="0" y="0"/>
                </a:moveTo>
                <a:lnTo>
                  <a:pt x="4107349" y="0"/>
                </a:lnTo>
              </a:path>
            </a:pathLst>
          </a:custGeom>
          <a:ln w="9525">
            <a:solidFill>
              <a:srgbClr val="4283F2"/>
            </a:solidFill>
          </a:ln>
        </p:spPr>
        <p:txBody>
          <a:bodyPr wrap="square" lIns="0" tIns="0" rIns="0" bIns="0" rtlCol="0"/>
          <a:lstStyle/>
          <a:p/>
        </p:txBody>
      </p:sp>
      <p:pic>
        <p:nvPicPr>
          <p:cNvPr id="25" name="bg object 25"/>
          <p:cNvPicPr/>
          <p:nvPr/>
        </p:nvPicPr>
        <p:blipFill>
          <a:blip r:embed="rId2"/>
          <a:stretch>
            <a:fillRect/>
          </a:stretch>
        </p:blipFill>
        <p:spPr>
          <a:xfrm>
            <a:off x="10897276" y="3216316"/>
            <a:ext cx="151723" cy="151722"/>
          </a:xfrm>
          <a:prstGeom prst="rect">
            <a:avLst/>
          </a:prstGeom>
        </p:spPr>
      </p:pic>
      <p:sp>
        <p:nvSpPr>
          <p:cNvPr id="2" name="Holder 2"/>
          <p:cNvSpPr>
            <a:spLocks noGrp="1"/>
          </p:cNvSpPr>
          <p:nvPr>
            <p:ph type="title"/>
          </p:nvPr>
        </p:nvSpPr>
        <p:spPr/>
        <p:txBody>
          <a:bodyPr lIns="0" tIns="0" rIns="0" bIns="0"/>
          <a:lstStyle>
            <a:lvl1pPr>
              <a:defRPr sz="3300" b="1" i="0">
                <a:solidFill>
                  <a:srgbClr val="131416"/>
                </a:solidFill>
                <a:latin typeface="微软雅黑"/>
                <a:cs typeface="微软雅黑"/>
              </a:defRPr>
            </a:lvl1pPr>
          </a:lstStyle>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300" b="1" i="0">
                <a:solidFill>
                  <a:srgbClr val="131416"/>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2.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12192000" cy="6858000"/>
          </a:xfrm>
          <a:prstGeom prst="rect">
            <a:avLst/>
          </a:prstGeom>
        </p:spPr>
      </p:pic>
      <p:sp>
        <p:nvSpPr>
          <p:cNvPr id="2" name="Holder 2"/>
          <p:cNvSpPr>
            <a:spLocks noGrp="1"/>
          </p:cNvSpPr>
          <p:nvPr>
            <p:ph type="title"/>
          </p:nvPr>
        </p:nvSpPr>
        <p:spPr>
          <a:xfrm>
            <a:off x="1205967" y="270988"/>
            <a:ext cx="5359400" cy="532346"/>
          </a:xfrm>
          <a:prstGeom prst="rect">
            <a:avLst/>
          </a:prstGeom>
        </p:spPr>
        <p:txBody>
          <a:bodyPr wrap="square" lIns="0" tIns="0" rIns="0" bIns="0">
            <a:spAutoFit/>
          </a:bodyPr>
          <a:lstStyle>
            <a:lvl1pPr>
              <a:defRPr sz="3300" b="1" i="0">
                <a:solidFill>
                  <a:srgbClr val="131416"/>
                </a:solidFill>
                <a:latin typeface="微软雅黑"/>
                <a:cs typeface="微软雅黑"/>
              </a:defRPr>
            </a:lvl1pPr>
          </a:lstStyle>
          <a:p/>
        </p:txBody>
      </p:sp>
      <p:sp>
        <p:nvSpPr>
          <p:cNvPr id="3" name="Holder 3"/>
          <p:cNvSpPr>
            <a:spLocks noGrp="1"/>
          </p:cNvSpPr>
          <p:nvPr>
            <p:ph type="body" idx="1"/>
          </p:nvPr>
        </p:nvSpPr>
        <p:spPr>
          <a:xfrm>
            <a:off x="910296" y="1558171"/>
            <a:ext cx="5191760" cy="1625600"/>
          </a:xfrm>
          <a:prstGeom prst="rect">
            <a:avLst/>
          </a:prstGeom>
        </p:spPr>
        <p:txBody>
          <a:bodyPr wrap="square" lIns="0" tIns="0" rIns="0" bIns="0">
            <a:spAutoFit/>
          </a:bodyPr>
          <a:lstStyle>
            <a:lvl1pPr>
              <a:defRPr sz="3300" b="1" i="0">
                <a:solidFill>
                  <a:srgbClr val="131416"/>
                </a:solidFill>
                <a:latin typeface="微软雅黑"/>
                <a:cs typeface="微软雅黑"/>
              </a:defRPr>
            </a:lvl1pPr>
          </a:lstStyle>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4.png" /><Relationship Id="rId11" Type="http://schemas.openxmlformats.org/officeDocument/2006/relationships/image" Target="../media/image15.png"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10.png"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image" Target="../media/image1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4.png" /><Relationship Id="rId2" Type="http://schemas.openxmlformats.org/officeDocument/2006/relationships/image" Target="../media/image7.png" /><Relationship Id="rId3" Type="http://schemas.openxmlformats.org/officeDocument/2006/relationships/image" Target="../media/image9.png" /><Relationship Id="rId4" Type="http://schemas.openxmlformats.org/officeDocument/2006/relationships/image" Target="../media/image8.png" /><Relationship Id="rId5" Type="http://schemas.openxmlformats.org/officeDocument/2006/relationships/image" Target="../media/image11.png" /><Relationship Id="rId6" Type="http://schemas.openxmlformats.org/officeDocument/2006/relationships/image" Target="../media/image10.png" /><Relationship Id="rId7" Type="http://schemas.openxmlformats.org/officeDocument/2006/relationships/image" Target="../media/image12.png" /><Relationship Id="rId8" Type="http://schemas.openxmlformats.org/officeDocument/2006/relationships/image" Target="../media/image13.png" /><Relationship Id="rId9" Type="http://schemas.openxmlformats.org/officeDocument/2006/relationships/image" Target="../media/image1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4.png"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1.png" /><Relationship Id="rId6" Type="http://schemas.openxmlformats.org/officeDocument/2006/relationships/image" Target="../media/image10.png" /><Relationship Id="rId7" Type="http://schemas.openxmlformats.org/officeDocument/2006/relationships/image" Target="../media/image12.png" /><Relationship Id="rId8" Type="http://schemas.openxmlformats.org/officeDocument/2006/relationships/image" Target="../media/image13.png" /><Relationship Id="rId9" Type="http://schemas.openxmlformats.org/officeDocument/2006/relationships/image" Target="../media/image1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image" Target="../media/image15.png" /><Relationship Id="rId11" Type="http://schemas.openxmlformats.org/officeDocument/2006/relationships/image" Target="../media/image14.png" /><Relationship Id="rId2" Type="http://schemas.openxmlformats.org/officeDocument/2006/relationships/image" Target="../media/image3.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11.png" /><Relationship Id="rId7" Type="http://schemas.openxmlformats.org/officeDocument/2006/relationships/image" Target="../media/image10.png" /><Relationship Id="rId8" Type="http://schemas.openxmlformats.org/officeDocument/2006/relationships/image" Target="../media/image12.png" /><Relationship Id="rId9" Type="http://schemas.openxmlformats.org/officeDocument/2006/relationships/image" Target="../media/image1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4.png" /><Relationship Id="rId11" Type="http://schemas.openxmlformats.org/officeDocument/2006/relationships/image" Target="../media/image15.png" /><Relationship Id="rId2" Type="http://schemas.openxmlformats.org/officeDocument/2006/relationships/image" Target="../media/image1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10.png"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image" Target="../media/image1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4.png"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1.png" /><Relationship Id="rId6" Type="http://schemas.openxmlformats.org/officeDocument/2006/relationships/image" Target="../media/image10.png" /><Relationship Id="rId7" Type="http://schemas.openxmlformats.org/officeDocument/2006/relationships/image" Target="../media/image12.png" /><Relationship Id="rId8" Type="http://schemas.openxmlformats.org/officeDocument/2006/relationships/image" Target="../media/image13.png" /><Relationship Id="rId9" Type="http://schemas.openxmlformats.org/officeDocument/2006/relationships/image" Target="../media/image1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5.png" /><Relationship Id="rId11" Type="http://schemas.openxmlformats.org/officeDocument/2006/relationships/image" Target="../media/image14.png" /><Relationship Id="rId2" Type="http://schemas.openxmlformats.org/officeDocument/2006/relationships/image" Target="../media/image17.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11.png" /><Relationship Id="rId7" Type="http://schemas.openxmlformats.org/officeDocument/2006/relationships/image" Target="../media/image10.png" /><Relationship Id="rId8" Type="http://schemas.openxmlformats.org/officeDocument/2006/relationships/image" Target="../media/image12.png" /><Relationship Id="rId9" Type="http://schemas.openxmlformats.org/officeDocument/2006/relationships/image" Target="../media/image1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5.png" /><Relationship Id="rId11" Type="http://schemas.openxmlformats.org/officeDocument/2006/relationships/image" Target="../media/image14.png" /><Relationship Id="rId2" Type="http://schemas.openxmlformats.org/officeDocument/2006/relationships/image" Target="../media/image18.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11.png" /><Relationship Id="rId7" Type="http://schemas.openxmlformats.org/officeDocument/2006/relationships/image" Target="../media/image10.png" /><Relationship Id="rId8" Type="http://schemas.openxmlformats.org/officeDocument/2006/relationships/image" Target="../media/image12.png" /><Relationship Id="rId9" Type="http://schemas.openxmlformats.org/officeDocument/2006/relationships/image" Target="../media/image1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2.png" /><Relationship Id="rId11" Type="http://schemas.openxmlformats.org/officeDocument/2006/relationships/image" Target="../media/image13.png" /><Relationship Id="rId12" Type="http://schemas.openxmlformats.org/officeDocument/2006/relationships/image" Target="../media/image15.png" /><Relationship Id="rId13" Type="http://schemas.openxmlformats.org/officeDocument/2006/relationships/image" Target="../media/image14.png" /><Relationship Id="rId2" Type="http://schemas.openxmlformats.org/officeDocument/2006/relationships/image" Target="../media/image19.png" /><Relationship Id="rId3" Type="http://schemas.openxmlformats.org/officeDocument/2006/relationships/image" Target="../media/image20.png" /><Relationship Id="rId4" Type="http://schemas.openxmlformats.org/officeDocument/2006/relationships/image" Target="../media/image21.png" /><Relationship Id="rId5" Type="http://schemas.openxmlformats.org/officeDocument/2006/relationships/image" Target="../media/image7.png" /><Relationship Id="rId6" Type="http://schemas.openxmlformats.org/officeDocument/2006/relationships/image" Target="../media/image8.png" /><Relationship Id="rId7" Type="http://schemas.openxmlformats.org/officeDocument/2006/relationships/image" Target="../media/image9.png" /><Relationship Id="rId8" Type="http://schemas.openxmlformats.org/officeDocument/2006/relationships/image" Target="../media/image11.png" /><Relationship Id="rId9" Type="http://schemas.openxmlformats.org/officeDocument/2006/relationships/image" Target="../media/image10.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12201212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928355" y="1798190"/>
            <a:ext cx="5054600" cy="779780"/>
          </a:xfrm>
          <a:prstGeom prst="rect">
            <a:avLst/>
          </a:prstGeom>
        </p:spPr>
        <p:txBody>
          <a:bodyPr vert="horz" wrap="square" lIns="0" tIns="12700" rIns="0" bIns="0" rtlCol="0">
            <a:spAutoFit/>
          </a:bodyPr>
          <a:lstStyle/>
          <a:p>
            <a:pPr marL="12700">
              <a:lnSpc>
                <a:spcPct val="100000"/>
              </a:lnSpc>
              <a:spcBef>
                <a:spcPts val="100"/>
              </a:spcBef>
            </a:pPr>
            <a:r>
              <a:rPr sz="4950" b="1" spc="-10">
                <a:solidFill>
                  <a:srgbClr val="131416"/>
                </a:solidFill>
                <a:latin typeface="微软雅黑"/>
                <a:cs typeface="微软雅黑"/>
              </a:rPr>
              <a:t>生鲜物流行业报告</a:t>
            </a:r>
            <a:endParaRPr sz="4950">
              <a:latin typeface="微软雅黑"/>
              <a:cs typeface="微软雅黑"/>
            </a:endParaRPr>
          </a:p>
        </p:txBody>
      </p:sp>
      <p:sp>
        <p:nvSpPr>
          <p:cNvPr id="3" name="object 3"/>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spc="-20"/>
              <a:t>2023</a:t>
            </a:r>
          </a:p>
        </p:txBody>
      </p:sp>
      <p:sp>
        <p:nvSpPr>
          <p:cNvPr id="4" name="object 4"/>
          <p:cNvSpPr txBox="1"/>
          <p:nvPr/>
        </p:nvSpPr>
        <p:spPr>
          <a:xfrm>
            <a:off x="10890033" y="349237"/>
            <a:ext cx="894080"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131416"/>
                </a:solidFill>
                <a:latin typeface="微软雅黑"/>
                <a:cs typeface="微软雅黑"/>
              </a:rPr>
              <a:t>REPORTING</a:t>
            </a:r>
            <a:endParaRPr sz="1200">
              <a:latin typeface="微软雅黑"/>
              <a:cs typeface="微软雅黑"/>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p:nvPr/>
        </p:nvSpPr>
        <p:spPr>
          <a:xfrm>
            <a:off x="4595359" y="1204850"/>
            <a:ext cx="3581400" cy="2578100"/>
          </a:xfrm>
          <a:prstGeom prst="rect">
            <a:avLst/>
          </a:prstGeom>
        </p:spPr>
        <p:txBody>
          <a:bodyPr vert="horz" wrap="square" lIns="0" tIns="149860" rIns="0" bIns="0" rtlCol="0">
            <a:spAutoFit/>
          </a:bodyPr>
          <a:lstStyle/>
          <a:p>
            <a:pPr marL="215900" indent="-203200">
              <a:lnSpc>
                <a:spcPct val="100000"/>
              </a:lnSpc>
              <a:spcBef>
                <a:spcPts val="1180"/>
              </a:spcBef>
              <a:buSzPct val="102083"/>
              <a:buFont typeface="Arial"/>
              <a:buChar char="•"/>
              <a:tabLst>
                <a:tab pos="215900"/>
              </a:tabLst>
            </a:pPr>
            <a:r>
              <a:rPr sz="2400" b="1" spc="-10">
                <a:solidFill>
                  <a:srgbClr val="131416"/>
                </a:solidFill>
                <a:latin typeface="微软雅黑"/>
                <a:cs typeface="微软雅黑"/>
              </a:rPr>
              <a:t>行业概述与发展趋势</a:t>
            </a:r>
            <a:endParaRPr sz="2400">
              <a:latin typeface="微软雅黑"/>
              <a:cs typeface="微软雅黑"/>
            </a:endParaRPr>
          </a:p>
          <a:p>
            <a:pPr marL="215900" indent="-203200">
              <a:lnSpc>
                <a:spcPct val="100000"/>
              </a:lnSpc>
              <a:spcBef>
                <a:spcPts val="1150"/>
              </a:spcBef>
              <a:buSzPct val="102083"/>
              <a:buFont typeface="Arial"/>
              <a:buChar char="•"/>
              <a:tabLst>
                <a:tab pos="215900"/>
              </a:tabLst>
            </a:pPr>
            <a:r>
              <a:rPr sz="2400" b="1" spc="-10">
                <a:solidFill>
                  <a:srgbClr val="131416"/>
                </a:solidFill>
                <a:latin typeface="微软雅黑"/>
                <a:cs typeface="微软雅黑"/>
              </a:rPr>
              <a:t>供应链分析与优化</a:t>
            </a:r>
            <a:endParaRPr sz="2400">
              <a:latin typeface="微软雅黑"/>
              <a:cs typeface="微软雅黑"/>
            </a:endParaRPr>
          </a:p>
          <a:p>
            <a:pPr marL="215900" indent="-203200">
              <a:lnSpc>
                <a:spcPct val="100000"/>
              </a:lnSpc>
              <a:spcBef>
                <a:spcPts val="1150"/>
              </a:spcBef>
              <a:buSzPct val="102083"/>
              <a:buFont typeface="Arial"/>
              <a:buChar char="•"/>
              <a:tabLst>
                <a:tab pos="215900"/>
              </a:tabLst>
            </a:pPr>
            <a:r>
              <a:rPr sz="2400" b="1" spc="-10">
                <a:solidFill>
                  <a:srgbClr val="131416"/>
                </a:solidFill>
                <a:latin typeface="微软雅黑"/>
                <a:cs typeface="微软雅黑"/>
              </a:rPr>
              <a:t>冷链物流技术与应用</a:t>
            </a:r>
            <a:endParaRPr sz="2400">
              <a:latin typeface="微软雅黑"/>
              <a:cs typeface="微软雅黑"/>
            </a:endParaRPr>
          </a:p>
          <a:p>
            <a:pPr marL="215900" indent="-203200">
              <a:lnSpc>
                <a:spcPct val="100000"/>
              </a:lnSpc>
              <a:spcBef>
                <a:spcPts val="1155"/>
              </a:spcBef>
              <a:buSzPct val="102083"/>
              <a:buFont typeface="Arial"/>
              <a:buChar char="•"/>
              <a:tabLst>
                <a:tab pos="215900"/>
              </a:tabLst>
            </a:pPr>
            <a:r>
              <a:rPr sz="2400" b="1" spc="-5">
                <a:solidFill>
                  <a:srgbClr val="131416"/>
                </a:solidFill>
                <a:latin typeface="微软雅黑"/>
                <a:cs typeface="微软雅黑"/>
              </a:rPr>
              <a:t>运营效率提升途径探讨</a:t>
            </a:r>
            <a:endParaRPr sz="2400">
              <a:latin typeface="微软雅黑"/>
              <a:cs typeface="微软雅黑"/>
            </a:endParaRPr>
          </a:p>
          <a:p>
            <a:pPr marL="215900" indent="-203200">
              <a:lnSpc>
                <a:spcPct val="100000"/>
              </a:lnSpc>
              <a:spcBef>
                <a:spcPts val="1150"/>
              </a:spcBef>
              <a:buSzPct val="102083"/>
              <a:buFont typeface="Arial"/>
              <a:buChar char="•"/>
              <a:tabLst>
                <a:tab pos="215900"/>
              </a:tabLst>
            </a:pPr>
            <a:r>
              <a:rPr sz="2400" b="1" spc="-5">
                <a:solidFill>
                  <a:srgbClr val="131416"/>
                </a:solidFill>
                <a:latin typeface="微软雅黑"/>
                <a:cs typeface="微软雅黑"/>
              </a:rPr>
              <a:t>市场竞争格局与前景展望</a:t>
            </a:r>
            <a:endParaRPr sz="2400">
              <a:latin typeface="微软雅黑"/>
              <a:cs typeface="微软雅黑"/>
            </a:endParaRPr>
          </a:p>
        </p:txBody>
      </p:sp>
      <p:sp>
        <p:nvSpPr>
          <p:cNvPr id="4" name="object 4"/>
          <p:cNvSpPr txBox="1"/>
          <p:nvPr/>
        </p:nvSpPr>
        <p:spPr>
          <a:xfrm>
            <a:off x="1360151" y="2166910"/>
            <a:ext cx="1689100" cy="1320165"/>
          </a:xfrm>
          <a:prstGeom prst="rect">
            <a:avLst/>
          </a:prstGeom>
        </p:spPr>
        <p:txBody>
          <a:bodyPr vert="horz" wrap="square" lIns="0" tIns="12700" rIns="0" bIns="0" rtlCol="0">
            <a:spAutoFit/>
          </a:bodyPr>
          <a:lstStyle/>
          <a:p>
            <a:pPr marL="12700">
              <a:lnSpc>
                <a:spcPct val="100000"/>
              </a:lnSpc>
              <a:spcBef>
                <a:spcPts val="100"/>
              </a:spcBef>
              <a:tabLst>
                <a:tab pos="951865"/>
              </a:tabLst>
            </a:pPr>
            <a:r>
              <a:rPr sz="5700" b="1" spc="-50">
                <a:solidFill>
                  <a:srgbClr val="131416"/>
                </a:solidFill>
                <a:latin typeface="微软雅黑"/>
                <a:cs typeface="微软雅黑"/>
              </a:rPr>
              <a:t>目</a:t>
            </a:r>
            <a:r>
              <a:rPr sz="5700" b="1">
                <a:solidFill>
                  <a:srgbClr val="131416"/>
                </a:solidFill>
                <a:latin typeface="微软雅黑"/>
                <a:cs typeface="微软雅黑"/>
              </a:rPr>
              <a:t>	</a:t>
            </a:r>
            <a:r>
              <a:rPr sz="5700" b="1" spc="-50">
                <a:solidFill>
                  <a:srgbClr val="131416"/>
                </a:solidFill>
                <a:latin typeface="微软雅黑"/>
                <a:cs typeface="微软雅黑"/>
              </a:rPr>
              <a:t>录</a:t>
            </a:r>
            <a:endParaRPr sz="5700">
              <a:latin typeface="微软雅黑"/>
              <a:cs typeface="微软雅黑"/>
            </a:endParaRPr>
          </a:p>
          <a:p>
            <a:pPr marL="427990">
              <a:lnSpc>
                <a:spcPct val="100000"/>
              </a:lnSpc>
              <a:spcBef>
                <a:spcPts val="1730"/>
              </a:spcBef>
            </a:pPr>
            <a:r>
              <a:rPr sz="1350" b="1" spc="-10">
                <a:solidFill>
                  <a:srgbClr val="131416"/>
                </a:solidFill>
                <a:latin typeface="微软雅黑"/>
                <a:cs typeface="微软雅黑"/>
              </a:rPr>
              <a:t>CATALOGUE</a:t>
            </a:r>
            <a:endParaRPr sz="1350">
              <a:latin typeface="微软雅黑"/>
              <a:cs typeface="微软雅黑"/>
            </a:endParaRPr>
          </a:p>
        </p:txBody>
      </p:sp>
      <p:sp>
        <p:nvSpPr>
          <p:cNvPr id="5" name="object 5"/>
          <p:cNvSpPr txBox="1">
            <a:spLocks noGrp="1"/>
          </p:cNvSpPr>
          <p:nvPr>
            <p:ph type="title"/>
          </p:nvPr>
        </p:nvSpPr>
        <p:spPr>
          <a:prstGeom prst="rect">
            <a:avLst/>
          </a:prstGeom>
        </p:spPr>
        <p:txBody>
          <a:bodyPr vert="horz" wrap="square" lIns="0" tIns="12700" rIns="0" bIns="0" rtlCol="0">
            <a:spAutoFit/>
          </a:bodyPr>
          <a:lstStyle/>
          <a:p>
            <a:pPr marL="238760">
              <a:lnSpc>
                <a:spcPct val="100000"/>
              </a:lnSpc>
              <a:spcBef>
                <a:spcPts val="100"/>
              </a:spcBef>
            </a:pPr>
            <a:r>
              <a:rPr spc="-20"/>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a:spLocks noGrp="1"/>
          </p:cNvSpPr>
          <p:nvPr>
            <p:ph type="body" idx="1"/>
          </p:nvPr>
        </p:nvSpPr>
        <p:spPr>
          <a:prstGeom prst="rect">
            <a:avLst/>
          </a:prstGeom>
        </p:spPr>
        <p:txBody>
          <a:bodyPr vert="horz" wrap="square" lIns="0" tIns="12700" rIns="0" bIns="0" rtlCol="0">
            <a:spAutoFit/>
          </a:bodyPr>
          <a:lstStyle/>
          <a:p>
            <a:pPr marL="12700">
              <a:lnSpc>
                <a:spcPct val="100000"/>
              </a:lnSpc>
              <a:spcBef>
                <a:spcPts val="100"/>
              </a:spcBef>
            </a:pPr>
            <a:r>
              <a:rPr spc="-10"/>
              <a:t>PART</a:t>
            </a:r>
            <a:r>
              <a:rPr spc="-225"/>
              <a:t> </a:t>
            </a:r>
            <a:r>
              <a:rPr spc="-25"/>
              <a:t>01</a:t>
            </a:r>
          </a:p>
          <a:p>
            <a:pPr marL="34925">
              <a:lnSpc>
                <a:spcPct val="100000"/>
              </a:lnSpc>
              <a:spcBef>
                <a:spcPts val="3235"/>
              </a:spcBef>
            </a:pPr>
            <a:r>
              <a:rPr sz="4500" spc="-10"/>
              <a:t>行业概述与发展趋势</a:t>
            </a:r>
            <a:endParaRPr sz="4500"/>
          </a:p>
        </p:txBody>
      </p:sp>
      <p:sp>
        <p:nvSpPr>
          <p:cNvPr id="4" name="object 4"/>
          <p:cNvSpPr txBox="1">
            <a:spLocks noGrp="1"/>
          </p:cNvSpPr>
          <p:nvPr>
            <p:ph type="title"/>
          </p:nvPr>
        </p:nvSpPr>
        <p:spPr>
          <a:prstGeom prst="rect">
            <a:avLst/>
          </a:prstGeom>
        </p:spPr>
        <p:txBody>
          <a:bodyPr vert="horz" wrap="square" lIns="0" tIns="12700" rIns="0" bIns="0" rtlCol="0">
            <a:spAutoFit/>
          </a:bodyPr>
          <a:lstStyle/>
          <a:p>
            <a:pPr marL="238760">
              <a:lnSpc>
                <a:spcPct val="100000"/>
              </a:lnSpc>
              <a:spcBef>
                <a:spcPts val="100"/>
              </a:spcBef>
            </a:pPr>
            <a:r>
              <a:rPr spc="-20"/>
              <a:t>2023</a:t>
            </a:r>
          </a:p>
        </p:txBody>
      </p:sp>
      <p:sp>
        <p:nvSpPr>
          <p:cNvPr id="5" name="object 5"/>
          <p:cNvSpPr txBox="1"/>
          <p:nvPr/>
        </p:nvSpPr>
        <p:spPr>
          <a:xfrm>
            <a:off x="10890033" y="349237"/>
            <a:ext cx="894080"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131416"/>
                </a:solidFill>
                <a:latin typeface="微软雅黑"/>
                <a:cs typeface="微软雅黑"/>
              </a:rPr>
              <a:t>REPORTING</a:t>
            </a:r>
            <a:endParaRPr sz="1200">
              <a:latin typeface="微软雅黑"/>
              <a:cs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477192" y="1927705"/>
            <a:ext cx="5791871" cy="3625167"/>
          </a:xfrm>
          <a:prstGeom prst="rect">
            <a:avLst/>
          </a:prstGeom>
        </p:spPr>
      </p:pic>
      <p:grpSp>
        <p:nvGrpSpPr>
          <p:cNvPr id="3" name="object 3"/>
          <p:cNvGrpSpPr/>
          <p:nvPr/>
        </p:nvGrpSpPr>
        <p:grpSpPr>
          <a:xfrm>
            <a:off x="454963" y="331167"/>
            <a:ext cx="309245" cy="85090"/>
            <a:chOff x="454963" y="331167"/>
            <a:chExt cx="309245" cy="85090"/>
          </a:xfrm>
        </p:grpSpPr>
        <p:pic>
          <p:nvPicPr>
            <p:cNvPr id="4" name="object 4"/>
            <p:cNvPicPr/>
            <p:nvPr/>
          </p:nvPicPr>
          <p:blipFill>
            <a:blip r:embed="rId3"/>
            <a:stretch>
              <a:fillRect/>
            </a:stretch>
          </p:blipFill>
          <p:spPr>
            <a:xfrm>
              <a:off x="454963" y="331167"/>
              <a:ext cx="84147" cy="84146"/>
            </a:xfrm>
            <a:prstGeom prst="rect">
              <a:avLst/>
            </a:prstGeom>
          </p:spPr>
        </p:pic>
        <p:pic>
          <p:nvPicPr>
            <p:cNvPr id="5" name="object 5"/>
            <p:cNvPicPr/>
            <p:nvPr/>
          </p:nvPicPr>
          <p:blipFill>
            <a:blip r:embed="rId4"/>
            <a:stretch>
              <a:fillRect/>
            </a:stretch>
          </p:blipFill>
          <p:spPr>
            <a:xfrm>
              <a:off x="575049" y="337742"/>
              <a:ext cx="78137" cy="78136"/>
            </a:xfrm>
            <a:prstGeom prst="rect">
              <a:avLst/>
            </a:prstGeom>
          </p:spPr>
        </p:pic>
        <p:pic>
          <p:nvPicPr>
            <p:cNvPr id="6" name="object 6"/>
            <p:cNvPicPr/>
            <p:nvPr/>
          </p:nvPicPr>
          <p:blipFill>
            <a:blip r:embed="rId5"/>
            <a:stretch>
              <a:fillRect/>
            </a:stretch>
          </p:blipFill>
          <p:spPr>
            <a:xfrm>
              <a:off x="689124" y="339459"/>
              <a:ext cx="74704" cy="74703"/>
            </a:xfrm>
            <a:prstGeom prst="rect">
              <a:avLst/>
            </a:prstGeom>
          </p:spPr>
        </p:pic>
      </p:grpSp>
      <p:grpSp>
        <p:nvGrpSpPr>
          <p:cNvPr id="7" name="object 7"/>
          <p:cNvGrpSpPr/>
          <p:nvPr/>
        </p:nvGrpSpPr>
        <p:grpSpPr>
          <a:xfrm>
            <a:off x="799767" y="344296"/>
            <a:ext cx="170815" cy="73660"/>
            <a:chOff x="799767" y="344296"/>
            <a:chExt cx="170815" cy="73660"/>
          </a:xfrm>
        </p:grpSpPr>
        <p:pic>
          <p:nvPicPr>
            <p:cNvPr id="8" name="object 8"/>
            <p:cNvPicPr/>
            <p:nvPr/>
          </p:nvPicPr>
          <p:blipFill>
            <a:blip r:embed="rId6"/>
            <a:stretch>
              <a:fillRect/>
            </a:stretch>
          </p:blipFill>
          <p:spPr>
            <a:xfrm>
              <a:off x="904944" y="344296"/>
              <a:ext cx="65594" cy="65593"/>
            </a:xfrm>
            <a:prstGeom prst="rect">
              <a:avLst/>
            </a:prstGeom>
          </p:spPr>
        </p:pic>
        <p:pic>
          <p:nvPicPr>
            <p:cNvPr id="9" name="object 9"/>
            <p:cNvPicPr/>
            <p:nvPr/>
          </p:nvPicPr>
          <p:blipFill>
            <a:blip r:embed="rId7"/>
            <a:stretch>
              <a:fillRect/>
            </a:stretch>
          </p:blipFill>
          <p:spPr>
            <a:xfrm>
              <a:off x="799767" y="348429"/>
              <a:ext cx="69238" cy="69237"/>
            </a:xfrm>
            <a:prstGeom prst="rect">
              <a:avLst/>
            </a:prstGeom>
          </p:spPr>
        </p:pic>
      </p:grpSp>
      <p:grpSp>
        <p:nvGrpSpPr>
          <p:cNvPr id="10" name="object 10"/>
          <p:cNvGrpSpPr/>
          <p:nvPr/>
        </p:nvGrpSpPr>
        <p:grpSpPr>
          <a:xfrm>
            <a:off x="454963" y="448941"/>
            <a:ext cx="515620" cy="322580"/>
            <a:chOff x="454963" y="448941"/>
            <a:chExt cx="515620" cy="322580"/>
          </a:xfrm>
        </p:grpSpPr>
        <p:pic>
          <p:nvPicPr>
            <p:cNvPr id="11" name="object 11"/>
            <p:cNvPicPr/>
            <p:nvPr/>
          </p:nvPicPr>
          <p:blipFill>
            <a:blip r:embed="rId8"/>
            <a:stretch>
              <a:fillRect/>
            </a:stretch>
          </p:blipFill>
          <p:spPr>
            <a:xfrm>
              <a:off x="454963" y="448941"/>
              <a:ext cx="84147" cy="84146"/>
            </a:xfrm>
            <a:prstGeom prst="rect">
              <a:avLst/>
            </a:prstGeom>
          </p:spPr>
        </p:pic>
        <p:pic>
          <p:nvPicPr>
            <p:cNvPr id="12" name="object 12"/>
            <p:cNvPicPr/>
            <p:nvPr/>
          </p:nvPicPr>
          <p:blipFill>
            <a:blip r:embed="rId4"/>
            <a:stretch>
              <a:fillRect/>
            </a:stretch>
          </p:blipFill>
          <p:spPr>
            <a:xfrm>
              <a:off x="575049" y="455516"/>
              <a:ext cx="78137" cy="78136"/>
            </a:xfrm>
            <a:prstGeom prst="rect">
              <a:avLst/>
            </a:prstGeom>
          </p:spPr>
        </p:pic>
        <p:pic>
          <p:nvPicPr>
            <p:cNvPr id="13" name="object 13"/>
            <p:cNvPicPr/>
            <p:nvPr/>
          </p:nvPicPr>
          <p:blipFill>
            <a:blip r:embed="rId5"/>
            <a:stretch>
              <a:fillRect/>
            </a:stretch>
          </p:blipFill>
          <p:spPr>
            <a:xfrm>
              <a:off x="689124" y="457232"/>
              <a:ext cx="74703" cy="74704"/>
            </a:xfrm>
            <a:prstGeom prst="rect">
              <a:avLst/>
            </a:prstGeom>
          </p:spPr>
        </p:pic>
        <p:pic>
          <p:nvPicPr>
            <p:cNvPr id="14" name="object 14"/>
            <p:cNvPicPr/>
            <p:nvPr/>
          </p:nvPicPr>
          <p:blipFill>
            <a:blip r:embed="rId9"/>
            <a:stretch>
              <a:fillRect/>
            </a:stretch>
          </p:blipFill>
          <p:spPr>
            <a:xfrm>
              <a:off x="799767" y="466202"/>
              <a:ext cx="69237" cy="69237"/>
            </a:xfrm>
            <a:prstGeom prst="rect">
              <a:avLst/>
            </a:prstGeom>
          </p:spPr>
        </p:pic>
        <p:pic>
          <p:nvPicPr>
            <p:cNvPr id="15" name="object 15"/>
            <p:cNvPicPr/>
            <p:nvPr/>
          </p:nvPicPr>
          <p:blipFill>
            <a:blip r:embed="rId8"/>
            <a:stretch>
              <a:fillRect/>
            </a:stretch>
          </p:blipFill>
          <p:spPr>
            <a:xfrm>
              <a:off x="454963" y="566714"/>
              <a:ext cx="84147" cy="84146"/>
            </a:xfrm>
            <a:prstGeom prst="rect">
              <a:avLst/>
            </a:prstGeom>
          </p:spPr>
        </p:pic>
        <p:pic>
          <p:nvPicPr>
            <p:cNvPr id="16" name="object 16"/>
            <p:cNvPicPr/>
            <p:nvPr/>
          </p:nvPicPr>
          <p:blipFill>
            <a:blip r:embed="rId6"/>
            <a:stretch>
              <a:fillRect/>
            </a:stretch>
          </p:blipFill>
          <p:spPr>
            <a:xfrm>
              <a:off x="904944" y="462069"/>
              <a:ext cx="65594" cy="65594"/>
            </a:xfrm>
            <a:prstGeom prst="rect">
              <a:avLst/>
            </a:prstGeom>
          </p:spPr>
        </p:pic>
        <p:pic>
          <p:nvPicPr>
            <p:cNvPr id="17" name="object 17"/>
            <p:cNvPicPr/>
            <p:nvPr/>
          </p:nvPicPr>
          <p:blipFill>
            <a:blip r:embed="rId10"/>
            <a:stretch>
              <a:fillRect/>
            </a:stretch>
          </p:blipFill>
          <p:spPr>
            <a:xfrm>
              <a:off x="689124" y="575006"/>
              <a:ext cx="74703" cy="74704"/>
            </a:xfrm>
            <a:prstGeom prst="rect">
              <a:avLst/>
            </a:prstGeom>
          </p:spPr>
        </p:pic>
        <p:pic>
          <p:nvPicPr>
            <p:cNvPr id="18" name="object 18"/>
            <p:cNvPicPr/>
            <p:nvPr/>
          </p:nvPicPr>
          <p:blipFill>
            <a:blip r:embed="rId11"/>
            <a:stretch>
              <a:fillRect/>
            </a:stretch>
          </p:blipFill>
          <p:spPr>
            <a:xfrm>
              <a:off x="575049" y="573290"/>
              <a:ext cx="78137" cy="78136"/>
            </a:xfrm>
            <a:prstGeom prst="rect">
              <a:avLst/>
            </a:prstGeom>
          </p:spPr>
        </p:pic>
        <p:pic>
          <p:nvPicPr>
            <p:cNvPr id="19" name="object 19"/>
            <p:cNvPicPr/>
            <p:nvPr/>
          </p:nvPicPr>
          <p:blipFill>
            <a:blip r:embed="rId9"/>
            <a:stretch>
              <a:fillRect/>
            </a:stretch>
          </p:blipFill>
          <p:spPr>
            <a:xfrm>
              <a:off x="799767" y="583976"/>
              <a:ext cx="69237" cy="69237"/>
            </a:xfrm>
            <a:prstGeom prst="rect">
              <a:avLst/>
            </a:prstGeom>
          </p:spPr>
        </p:pic>
        <p:pic>
          <p:nvPicPr>
            <p:cNvPr id="20" name="object 20"/>
            <p:cNvPicPr/>
            <p:nvPr/>
          </p:nvPicPr>
          <p:blipFill>
            <a:blip r:embed="rId6"/>
            <a:stretch>
              <a:fillRect/>
            </a:stretch>
          </p:blipFill>
          <p:spPr>
            <a:xfrm>
              <a:off x="904944" y="579843"/>
              <a:ext cx="65594" cy="65594"/>
            </a:xfrm>
            <a:prstGeom prst="rect">
              <a:avLst/>
            </a:prstGeom>
          </p:spPr>
        </p:pic>
        <p:pic>
          <p:nvPicPr>
            <p:cNvPr id="21" name="object 21"/>
            <p:cNvPicPr/>
            <p:nvPr/>
          </p:nvPicPr>
          <p:blipFill>
            <a:blip r:embed="rId3"/>
            <a:stretch>
              <a:fillRect/>
            </a:stretch>
          </p:blipFill>
          <p:spPr>
            <a:xfrm>
              <a:off x="454963" y="684488"/>
              <a:ext cx="84147" cy="84146"/>
            </a:xfrm>
            <a:prstGeom prst="rect">
              <a:avLst/>
            </a:prstGeom>
          </p:spPr>
        </p:pic>
        <p:pic>
          <p:nvPicPr>
            <p:cNvPr id="22" name="object 22"/>
            <p:cNvPicPr/>
            <p:nvPr/>
          </p:nvPicPr>
          <p:blipFill>
            <a:blip r:embed="rId11"/>
            <a:stretch>
              <a:fillRect/>
            </a:stretch>
          </p:blipFill>
          <p:spPr>
            <a:xfrm>
              <a:off x="575049" y="691063"/>
              <a:ext cx="78137" cy="78136"/>
            </a:xfrm>
            <a:prstGeom prst="rect">
              <a:avLst/>
            </a:prstGeom>
          </p:spPr>
        </p:pic>
        <p:pic>
          <p:nvPicPr>
            <p:cNvPr id="23" name="object 23"/>
            <p:cNvPicPr/>
            <p:nvPr/>
          </p:nvPicPr>
          <p:blipFill>
            <a:blip r:embed="rId5"/>
            <a:stretch>
              <a:fillRect/>
            </a:stretch>
          </p:blipFill>
          <p:spPr>
            <a:xfrm>
              <a:off x="689124" y="692780"/>
              <a:ext cx="74703" cy="74704"/>
            </a:xfrm>
            <a:prstGeom prst="rect">
              <a:avLst/>
            </a:prstGeom>
          </p:spPr>
        </p:pic>
        <p:pic>
          <p:nvPicPr>
            <p:cNvPr id="24" name="object 24"/>
            <p:cNvPicPr/>
            <p:nvPr/>
          </p:nvPicPr>
          <p:blipFill>
            <a:blip r:embed="rId7"/>
            <a:stretch>
              <a:fillRect/>
            </a:stretch>
          </p:blipFill>
          <p:spPr>
            <a:xfrm>
              <a:off x="799767" y="701750"/>
              <a:ext cx="69237" cy="69237"/>
            </a:xfrm>
            <a:prstGeom prst="rect">
              <a:avLst/>
            </a:prstGeom>
          </p:spPr>
        </p:pic>
        <p:pic>
          <p:nvPicPr>
            <p:cNvPr id="25" name="object 25"/>
            <p:cNvPicPr/>
            <p:nvPr/>
          </p:nvPicPr>
          <p:blipFill>
            <a:blip r:embed="rId6"/>
            <a:stretch>
              <a:fillRect/>
            </a:stretch>
          </p:blipFill>
          <p:spPr>
            <a:xfrm>
              <a:off x="904944" y="697617"/>
              <a:ext cx="65594" cy="65594"/>
            </a:xfrm>
            <a:prstGeom prst="rect">
              <a:avLst/>
            </a:prstGeom>
          </p:spPr>
        </p:pic>
      </p:grpSp>
      <p:sp>
        <p:nvSpPr>
          <p:cNvPr id="26" name="object 26"/>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z="3000" spc="-10">
                <a:solidFill>
                  <a:srgbClr val="4283F2"/>
                </a:solidFill>
              </a:rPr>
              <a:t>生鲜物流定义及特点</a:t>
            </a:r>
            <a:endParaRPr sz="3000"/>
          </a:p>
        </p:txBody>
      </p:sp>
      <p:sp>
        <p:nvSpPr>
          <p:cNvPr id="27" name="object 27"/>
          <p:cNvSpPr txBox="1"/>
          <p:nvPr/>
        </p:nvSpPr>
        <p:spPr>
          <a:xfrm>
            <a:off x="7863129" y="1494586"/>
            <a:ext cx="3126740" cy="2713990"/>
          </a:xfrm>
          <a:prstGeom prst="rect">
            <a:avLst/>
          </a:prstGeom>
        </p:spPr>
        <p:txBody>
          <a:bodyPr vert="horz" wrap="square" lIns="0" tIns="15875" rIns="0" bIns="0" rtlCol="0">
            <a:spAutoFit/>
          </a:bodyPr>
          <a:lstStyle/>
          <a:p>
            <a:pPr marL="12700">
              <a:lnSpc>
                <a:spcPct val="100000"/>
              </a:lnSpc>
              <a:spcBef>
                <a:spcPts val="125"/>
              </a:spcBef>
            </a:pPr>
            <a:r>
              <a:rPr sz="1700" b="1">
                <a:solidFill>
                  <a:srgbClr val="4283F2"/>
                </a:solidFill>
                <a:latin typeface="微软雅黑"/>
                <a:cs typeface="微软雅黑"/>
              </a:rPr>
              <a:t>生鲜物流定</a:t>
            </a:r>
            <a:r>
              <a:rPr sz="1700" b="1" spc="-50">
                <a:solidFill>
                  <a:srgbClr val="4283F2"/>
                </a:solidFill>
                <a:latin typeface="微软雅黑"/>
                <a:cs typeface="微软雅黑"/>
              </a:rPr>
              <a:t>义</a:t>
            </a:r>
            <a:endParaRPr sz="1700">
              <a:latin typeface="微软雅黑"/>
              <a:cs typeface="微软雅黑"/>
            </a:endParaRPr>
          </a:p>
          <a:p>
            <a:pPr marL="65405" marR="5080" algn="just">
              <a:lnSpc>
                <a:spcPct val="187000"/>
              </a:lnSpc>
              <a:spcBef>
                <a:spcPts val="565"/>
              </a:spcBef>
            </a:pPr>
            <a:r>
              <a:rPr sz="1500" spc="-5">
                <a:latin typeface="微软雅黑"/>
                <a:cs typeface="微软雅黑"/>
              </a:rPr>
              <a:t>生鲜物流是指将易腐、易损的生鲜产</a:t>
            </a:r>
            <a:r>
              <a:rPr sz="1500">
                <a:latin typeface="微软雅黑"/>
                <a:cs typeface="微软雅黑"/>
              </a:rPr>
              <a:t>品（如水果、蔬菜、肉类、海鲜等</a:t>
            </a:r>
            <a:r>
              <a:rPr sz="1500" spc="-50">
                <a:latin typeface="微软雅黑"/>
                <a:cs typeface="微软雅黑"/>
              </a:rPr>
              <a:t>）</a:t>
            </a:r>
            <a:r>
              <a:rPr sz="1500" spc="-5">
                <a:latin typeface="微软雅黑"/>
                <a:cs typeface="微软雅黑"/>
              </a:rPr>
              <a:t>从生产地运输到消费地的过程，涉及冷链物流技术和服务。</a:t>
            </a:r>
            <a:endParaRPr sz="1500">
              <a:latin typeface="微软雅黑"/>
              <a:cs typeface="微软雅黑"/>
            </a:endParaRPr>
          </a:p>
          <a:p>
            <a:pPr>
              <a:lnSpc>
                <a:spcPct val="100000"/>
              </a:lnSpc>
              <a:spcBef>
                <a:spcPts val="80"/>
              </a:spcBef>
            </a:pPr>
            <a:endParaRPr sz="1600">
              <a:latin typeface="微软雅黑"/>
              <a:cs typeface="微软雅黑"/>
            </a:endParaRPr>
          </a:p>
          <a:p>
            <a:pPr marL="12700">
              <a:lnSpc>
                <a:spcPct val="100000"/>
              </a:lnSpc>
            </a:pPr>
            <a:r>
              <a:rPr sz="1700" b="1">
                <a:solidFill>
                  <a:srgbClr val="4283F2"/>
                </a:solidFill>
                <a:latin typeface="微软雅黑"/>
                <a:cs typeface="微软雅黑"/>
              </a:rPr>
              <a:t>行业特</a:t>
            </a:r>
            <a:r>
              <a:rPr sz="1700" b="1" spc="-50">
                <a:solidFill>
                  <a:srgbClr val="4283F2"/>
                </a:solidFill>
                <a:latin typeface="微软雅黑"/>
                <a:cs typeface="微软雅黑"/>
              </a:rPr>
              <a:t>点</a:t>
            </a:r>
            <a:endParaRPr sz="1700">
              <a:latin typeface="微软雅黑"/>
              <a:cs typeface="微软雅黑"/>
            </a:endParaRPr>
          </a:p>
        </p:txBody>
      </p:sp>
      <p:sp>
        <p:nvSpPr>
          <p:cNvPr id="28" name="object 28"/>
          <p:cNvSpPr txBox="1"/>
          <p:nvPr/>
        </p:nvSpPr>
        <p:spPr>
          <a:xfrm>
            <a:off x="7916257" y="4880918"/>
            <a:ext cx="3073400" cy="681990"/>
          </a:xfrm>
          <a:prstGeom prst="rect">
            <a:avLst/>
          </a:prstGeom>
        </p:spPr>
        <p:txBody>
          <a:bodyPr vert="horz" wrap="square" lIns="0" tIns="12700" rIns="0" bIns="0" rtlCol="0">
            <a:spAutoFit/>
          </a:bodyPr>
          <a:lstStyle/>
          <a:p>
            <a:pPr marL="12700">
              <a:lnSpc>
                <a:spcPct val="100000"/>
              </a:lnSpc>
              <a:spcBef>
                <a:spcPts val="100"/>
              </a:spcBef>
            </a:pPr>
            <a:r>
              <a:rPr sz="1500" spc="-5">
                <a:latin typeface="微软雅黑"/>
                <a:cs typeface="微软雅黑"/>
              </a:rPr>
              <a:t>高时效性、高损耗率、高成本、高技</a:t>
            </a:r>
            <a:endParaRPr sz="1500">
              <a:latin typeface="微软雅黑"/>
              <a:cs typeface="微软雅黑"/>
            </a:endParaRPr>
          </a:p>
          <a:p>
            <a:pPr marL="12700">
              <a:lnSpc>
                <a:spcPct val="100000"/>
              </a:lnSpc>
              <a:spcBef>
                <a:spcPts val="1565"/>
              </a:spcBef>
            </a:pPr>
            <a:r>
              <a:rPr sz="1500" spc="-15">
                <a:latin typeface="微软雅黑"/>
                <a:cs typeface="微软雅黑"/>
              </a:rPr>
              <a:t>术要求。</a:t>
            </a:r>
            <a:endParaRPr sz="1500">
              <a:latin typeface="微软雅黑"/>
              <a:cs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866574" y="1250442"/>
            <a:ext cx="10459085" cy="2438400"/>
          </a:xfrm>
          <a:custGeom>
            <a:rect l="l" t="t" r="r" b="b"/>
            <a:pathLst>
              <a:path w="10459085" h="2438400">
                <a:moveTo>
                  <a:pt x="406408" y="2438400"/>
                </a:moveTo>
                <a:lnTo>
                  <a:pt x="359012" y="2435665"/>
                </a:lnTo>
                <a:lnTo>
                  <a:pt x="313222" y="2427666"/>
                </a:lnTo>
                <a:lnTo>
                  <a:pt x="269343" y="2414706"/>
                </a:lnTo>
                <a:lnTo>
                  <a:pt x="227679" y="2397091"/>
                </a:lnTo>
                <a:lnTo>
                  <a:pt x="188537" y="2375126"/>
                </a:lnTo>
                <a:lnTo>
                  <a:pt x="152220" y="2349116"/>
                </a:lnTo>
                <a:lnTo>
                  <a:pt x="119034" y="2319365"/>
                </a:lnTo>
                <a:lnTo>
                  <a:pt x="89283" y="2286179"/>
                </a:lnTo>
                <a:lnTo>
                  <a:pt x="63272" y="2249862"/>
                </a:lnTo>
                <a:lnTo>
                  <a:pt x="41307" y="2210719"/>
                </a:lnTo>
                <a:lnTo>
                  <a:pt x="23693" y="2169056"/>
                </a:lnTo>
                <a:lnTo>
                  <a:pt x="10733" y="2125177"/>
                </a:lnTo>
                <a:lnTo>
                  <a:pt x="2734" y="2079387"/>
                </a:lnTo>
                <a:lnTo>
                  <a:pt x="0" y="2031991"/>
                </a:lnTo>
                <a:lnTo>
                  <a:pt x="0" y="406408"/>
                </a:lnTo>
                <a:lnTo>
                  <a:pt x="2734" y="359012"/>
                </a:lnTo>
                <a:lnTo>
                  <a:pt x="10733" y="313222"/>
                </a:lnTo>
                <a:lnTo>
                  <a:pt x="23693" y="269343"/>
                </a:lnTo>
                <a:lnTo>
                  <a:pt x="41308" y="227679"/>
                </a:lnTo>
                <a:lnTo>
                  <a:pt x="63273" y="188537"/>
                </a:lnTo>
                <a:lnTo>
                  <a:pt x="89283" y="152220"/>
                </a:lnTo>
                <a:lnTo>
                  <a:pt x="119034" y="119033"/>
                </a:lnTo>
                <a:lnTo>
                  <a:pt x="152221" y="89282"/>
                </a:lnTo>
                <a:lnTo>
                  <a:pt x="188538" y="63272"/>
                </a:lnTo>
                <a:lnTo>
                  <a:pt x="227680" y="41307"/>
                </a:lnTo>
                <a:lnTo>
                  <a:pt x="269344" y="23692"/>
                </a:lnTo>
                <a:lnTo>
                  <a:pt x="313223" y="10733"/>
                </a:lnTo>
                <a:lnTo>
                  <a:pt x="359012" y="2734"/>
                </a:lnTo>
                <a:lnTo>
                  <a:pt x="406407" y="0"/>
                </a:lnTo>
                <a:lnTo>
                  <a:pt x="10052442" y="0"/>
                </a:lnTo>
                <a:lnTo>
                  <a:pt x="10099837" y="2734"/>
                </a:lnTo>
                <a:lnTo>
                  <a:pt x="10145627" y="10733"/>
                </a:lnTo>
                <a:lnTo>
                  <a:pt x="10189506" y="23693"/>
                </a:lnTo>
                <a:lnTo>
                  <a:pt x="10231170" y="41307"/>
                </a:lnTo>
                <a:lnTo>
                  <a:pt x="10270312" y="63273"/>
                </a:lnTo>
                <a:lnTo>
                  <a:pt x="10306629" y="89283"/>
                </a:lnTo>
                <a:lnTo>
                  <a:pt x="10339815" y="119034"/>
                </a:lnTo>
                <a:lnTo>
                  <a:pt x="10369566" y="152220"/>
                </a:lnTo>
                <a:lnTo>
                  <a:pt x="10395577" y="188537"/>
                </a:lnTo>
                <a:lnTo>
                  <a:pt x="10417542" y="227680"/>
                </a:lnTo>
                <a:lnTo>
                  <a:pt x="10435156" y="269343"/>
                </a:lnTo>
                <a:lnTo>
                  <a:pt x="10448116" y="313222"/>
                </a:lnTo>
                <a:lnTo>
                  <a:pt x="10456115" y="359012"/>
                </a:lnTo>
                <a:lnTo>
                  <a:pt x="10458850" y="406408"/>
                </a:lnTo>
                <a:lnTo>
                  <a:pt x="10458850" y="2031991"/>
                </a:lnTo>
                <a:lnTo>
                  <a:pt x="10456115" y="2079387"/>
                </a:lnTo>
                <a:lnTo>
                  <a:pt x="10448116" y="2125177"/>
                </a:lnTo>
                <a:lnTo>
                  <a:pt x="10435156" y="2169056"/>
                </a:lnTo>
                <a:lnTo>
                  <a:pt x="10417542" y="2210719"/>
                </a:lnTo>
                <a:lnTo>
                  <a:pt x="10395577" y="2249862"/>
                </a:lnTo>
                <a:lnTo>
                  <a:pt x="10369566" y="2286179"/>
                </a:lnTo>
                <a:lnTo>
                  <a:pt x="10339815" y="2319365"/>
                </a:lnTo>
                <a:lnTo>
                  <a:pt x="10306629" y="2349116"/>
                </a:lnTo>
                <a:lnTo>
                  <a:pt x="10270312" y="2375127"/>
                </a:lnTo>
                <a:lnTo>
                  <a:pt x="10231169" y="2397092"/>
                </a:lnTo>
                <a:lnTo>
                  <a:pt x="10189506" y="2414706"/>
                </a:lnTo>
                <a:lnTo>
                  <a:pt x="10145627" y="2427666"/>
                </a:lnTo>
                <a:lnTo>
                  <a:pt x="10099836" y="2435665"/>
                </a:lnTo>
                <a:lnTo>
                  <a:pt x="10052442" y="2438399"/>
                </a:lnTo>
                <a:lnTo>
                  <a:pt x="406408" y="2438400"/>
                </a:lnTo>
                <a:close/>
              </a:path>
            </a:pathLst>
          </a:custGeom>
          <a:solidFill>
            <a:srgbClr val="34C158"/>
          </a:solidFill>
        </p:spPr>
        <p:txBody>
          <a:bodyPr wrap="square" lIns="0" tIns="0" rIns="0" bIns="0" rtlCol="0"/>
          <a:lstStyle/>
          <a:p/>
        </p:txBody>
      </p:sp>
      <p:sp>
        <p:nvSpPr>
          <p:cNvPr id="3" name="object 3"/>
          <p:cNvSpPr txBox="1"/>
          <p:nvPr/>
        </p:nvSpPr>
        <p:spPr>
          <a:xfrm>
            <a:off x="1411199" y="1591237"/>
            <a:ext cx="9359900" cy="1367155"/>
          </a:xfrm>
          <a:prstGeom prst="rect">
            <a:avLst/>
          </a:prstGeom>
        </p:spPr>
        <p:txBody>
          <a:bodyPr vert="horz" wrap="square" lIns="0" tIns="13970" rIns="0" bIns="0" rtlCol="0">
            <a:spAutoFit/>
          </a:bodyPr>
          <a:lstStyle/>
          <a:p>
            <a:pPr marL="12700">
              <a:lnSpc>
                <a:spcPct val="100000"/>
              </a:lnSpc>
              <a:spcBef>
                <a:spcPts val="110"/>
              </a:spcBef>
            </a:pPr>
            <a:r>
              <a:rPr sz="2000" b="1" spc="-15">
                <a:solidFill>
                  <a:srgbClr val="FFFFFF"/>
                </a:solidFill>
                <a:latin typeface="微软雅黑"/>
                <a:cs typeface="微软雅黑"/>
              </a:rPr>
              <a:t>市场规模</a:t>
            </a:r>
            <a:endParaRPr sz="2000">
              <a:latin typeface="微软雅黑"/>
              <a:cs typeface="微软雅黑"/>
            </a:endParaRPr>
          </a:p>
          <a:p>
            <a:pPr>
              <a:lnSpc>
                <a:spcPct val="100000"/>
              </a:lnSpc>
              <a:spcBef>
                <a:spcPts val="75"/>
              </a:spcBef>
            </a:pPr>
            <a:endParaRPr sz="1450">
              <a:latin typeface="微软雅黑"/>
              <a:cs typeface="微软雅黑"/>
            </a:endParaRPr>
          </a:p>
          <a:p>
            <a:pPr marL="12700" marR="5080">
              <a:lnSpc>
                <a:spcPct val="150000"/>
              </a:lnSpc>
            </a:pPr>
            <a:r>
              <a:rPr sz="1500" spc="-5">
                <a:solidFill>
                  <a:srgbClr val="FFFFFF"/>
                </a:solidFill>
                <a:latin typeface="微软雅黑"/>
                <a:cs typeface="微软雅黑"/>
              </a:rPr>
              <a:t>随着消费者对生鲜产品质量和配送速度的要求不断提高，生鲜物流市场规模逐年扩大。预计未来几年，市场规模</a:t>
            </a:r>
            <a:r>
              <a:rPr sz="1500" spc="-10">
                <a:solidFill>
                  <a:srgbClr val="FFFFFF"/>
                </a:solidFill>
                <a:latin typeface="微软雅黑"/>
                <a:cs typeface="微软雅黑"/>
              </a:rPr>
              <a:t>将持续增长。</a:t>
            </a:r>
            <a:endParaRPr sz="1500">
              <a:latin typeface="微软雅黑"/>
              <a:cs typeface="微软雅黑"/>
            </a:endParaRPr>
          </a:p>
        </p:txBody>
      </p:sp>
      <p:sp>
        <p:nvSpPr>
          <p:cNvPr id="4" name="object 4"/>
          <p:cNvSpPr/>
          <p:nvPr/>
        </p:nvSpPr>
        <p:spPr>
          <a:xfrm>
            <a:off x="866574" y="3952505"/>
            <a:ext cx="10459085" cy="2438400"/>
          </a:xfrm>
          <a:custGeom>
            <a:rect l="l" t="t" r="r" b="b"/>
            <a:pathLst>
              <a:path w="10459085" h="2438400">
                <a:moveTo>
                  <a:pt x="406408" y="2438400"/>
                </a:moveTo>
                <a:lnTo>
                  <a:pt x="359012" y="2435665"/>
                </a:lnTo>
                <a:lnTo>
                  <a:pt x="313222" y="2427666"/>
                </a:lnTo>
                <a:lnTo>
                  <a:pt x="269343" y="2414706"/>
                </a:lnTo>
                <a:lnTo>
                  <a:pt x="227679" y="2397092"/>
                </a:lnTo>
                <a:lnTo>
                  <a:pt x="188537" y="2375127"/>
                </a:lnTo>
                <a:lnTo>
                  <a:pt x="152220" y="2349116"/>
                </a:lnTo>
                <a:lnTo>
                  <a:pt x="119034" y="2319365"/>
                </a:lnTo>
                <a:lnTo>
                  <a:pt x="89283" y="2286179"/>
                </a:lnTo>
                <a:lnTo>
                  <a:pt x="63272" y="2249862"/>
                </a:lnTo>
                <a:lnTo>
                  <a:pt x="41307" y="2210719"/>
                </a:lnTo>
                <a:lnTo>
                  <a:pt x="23693" y="2169056"/>
                </a:lnTo>
                <a:lnTo>
                  <a:pt x="10733" y="2125177"/>
                </a:lnTo>
                <a:lnTo>
                  <a:pt x="2734" y="2079387"/>
                </a:lnTo>
                <a:lnTo>
                  <a:pt x="0" y="2031992"/>
                </a:lnTo>
                <a:lnTo>
                  <a:pt x="0" y="406408"/>
                </a:lnTo>
                <a:lnTo>
                  <a:pt x="2734" y="359012"/>
                </a:lnTo>
                <a:lnTo>
                  <a:pt x="10733" y="313222"/>
                </a:lnTo>
                <a:lnTo>
                  <a:pt x="23693" y="269343"/>
                </a:lnTo>
                <a:lnTo>
                  <a:pt x="41307" y="227679"/>
                </a:lnTo>
                <a:lnTo>
                  <a:pt x="63273" y="188537"/>
                </a:lnTo>
                <a:lnTo>
                  <a:pt x="89283" y="152220"/>
                </a:lnTo>
                <a:lnTo>
                  <a:pt x="119034" y="119034"/>
                </a:lnTo>
                <a:lnTo>
                  <a:pt x="152220" y="89283"/>
                </a:lnTo>
                <a:lnTo>
                  <a:pt x="188537" y="63272"/>
                </a:lnTo>
                <a:lnTo>
                  <a:pt x="227680" y="41307"/>
                </a:lnTo>
                <a:lnTo>
                  <a:pt x="269343" y="23693"/>
                </a:lnTo>
                <a:lnTo>
                  <a:pt x="313222" y="10733"/>
                </a:lnTo>
                <a:lnTo>
                  <a:pt x="359011" y="2734"/>
                </a:lnTo>
                <a:lnTo>
                  <a:pt x="406407" y="0"/>
                </a:lnTo>
                <a:lnTo>
                  <a:pt x="10052442" y="0"/>
                </a:lnTo>
                <a:lnTo>
                  <a:pt x="10099837" y="2734"/>
                </a:lnTo>
                <a:lnTo>
                  <a:pt x="10145627" y="10733"/>
                </a:lnTo>
                <a:lnTo>
                  <a:pt x="10189506" y="23693"/>
                </a:lnTo>
                <a:lnTo>
                  <a:pt x="10231169" y="41308"/>
                </a:lnTo>
                <a:lnTo>
                  <a:pt x="10270312" y="63273"/>
                </a:lnTo>
                <a:lnTo>
                  <a:pt x="10306629" y="89283"/>
                </a:lnTo>
                <a:lnTo>
                  <a:pt x="10339815" y="119034"/>
                </a:lnTo>
                <a:lnTo>
                  <a:pt x="10369566" y="152220"/>
                </a:lnTo>
                <a:lnTo>
                  <a:pt x="10395577" y="188537"/>
                </a:lnTo>
                <a:lnTo>
                  <a:pt x="10417542" y="227680"/>
                </a:lnTo>
                <a:lnTo>
                  <a:pt x="10435156" y="269343"/>
                </a:lnTo>
                <a:lnTo>
                  <a:pt x="10448116" y="313222"/>
                </a:lnTo>
                <a:lnTo>
                  <a:pt x="10456115" y="359012"/>
                </a:lnTo>
                <a:lnTo>
                  <a:pt x="10458850" y="406408"/>
                </a:lnTo>
                <a:lnTo>
                  <a:pt x="10458850" y="2031992"/>
                </a:lnTo>
                <a:lnTo>
                  <a:pt x="10456115" y="2079388"/>
                </a:lnTo>
                <a:lnTo>
                  <a:pt x="10448116" y="2125177"/>
                </a:lnTo>
                <a:lnTo>
                  <a:pt x="10435156" y="2169056"/>
                </a:lnTo>
                <a:lnTo>
                  <a:pt x="10417542" y="2210720"/>
                </a:lnTo>
                <a:lnTo>
                  <a:pt x="10395577" y="2249862"/>
                </a:lnTo>
                <a:lnTo>
                  <a:pt x="10369566" y="2286179"/>
                </a:lnTo>
                <a:lnTo>
                  <a:pt x="10339815" y="2319366"/>
                </a:lnTo>
                <a:lnTo>
                  <a:pt x="10306629" y="2349116"/>
                </a:lnTo>
                <a:lnTo>
                  <a:pt x="10270312" y="2375127"/>
                </a:lnTo>
                <a:lnTo>
                  <a:pt x="10231169" y="2397092"/>
                </a:lnTo>
                <a:lnTo>
                  <a:pt x="10189506" y="2414707"/>
                </a:lnTo>
                <a:lnTo>
                  <a:pt x="10145627" y="2427666"/>
                </a:lnTo>
                <a:lnTo>
                  <a:pt x="10099836" y="2435665"/>
                </a:lnTo>
                <a:lnTo>
                  <a:pt x="10052442" y="2438400"/>
                </a:lnTo>
                <a:lnTo>
                  <a:pt x="406408" y="2438400"/>
                </a:lnTo>
                <a:close/>
              </a:path>
            </a:pathLst>
          </a:custGeom>
          <a:solidFill>
            <a:srgbClr val="D9E6FB"/>
          </a:solidFill>
        </p:spPr>
        <p:txBody>
          <a:bodyPr wrap="square" lIns="0" tIns="0" rIns="0" bIns="0" rtlCol="0"/>
          <a:lstStyle/>
          <a:p/>
        </p:txBody>
      </p:sp>
      <p:sp>
        <p:nvSpPr>
          <p:cNvPr id="5" name="object 5"/>
          <p:cNvSpPr txBox="1"/>
          <p:nvPr/>
        </p:nvSpPr>
        <p:spPr>
          <a:xfrm>
            <a:off x="1399006" y="4310053"/>
            <a:ext cx="9169400" cy="999490"/>
          </a:xfrm>
          <a:prstGeom prst="rect">
            <a:avLst/>
          </a:prstGeom>
        </p:spPr>
        <p:txBody>
          <a:bodyPr vert="horz" wrap="square" lIns="0" tIns="13970" rIns="0" bIns="0" rtlCol="0">
            <a:spAutoFit/>
          </a:bodyPr>
          <a:lstStyle/>
          <a:p>
            <a:pPr marL="12700">
              <a:lnSpc>
                <a:spcPct val="100000"/>
              </a:lnSpc>
              <a:spcBef>
                <a:spcPts val="110"/>
              </a:spcBef>
            </a:pPr>
            <a:r>
              <a:rPr sz="2000" b="1" spc="-15">
                <a:solidFill>
                  <a:srgbClr val="4283F2"/>
                </a:solidFill>
                <a:latin typeface="微软雅黑"/>
                <a:cs typeface="微软雅黑"/>
              </a:rPr>
              <a:t>增长趋势</a:t>
            </a:r>
            <a:endParaRPr sz="2000">
              <a:latin typeface="微软雅黑"/>
              <a:cs typeface="微软雅黑"/>
            </a:endParaRPr>
          </a:p>
          <a:p>
            <a:pPr>
              <a:lnSpc>
                <a:spcPct val="100000"/>
              </a:lnSpc>
              <a:spcBef>
                <a:spcPts val="45"/>
              </a:spcBef>
            </a:pPr>
            <a:endParaRPr sz="1850">
              <a:latin typeface="微软雅黑"/>
              <a:cs typeface="微软雅黑"/>
            </a:endParaRPr>
          </a:p>
          <a:p>
            <a:pPr marL="12700">
              <a:lnSpc>
                <a:spcPct val="100000"/>
              </a:lnSpc>
              <a:spcBef>
                <a:spcPts val="5"/>
              </a:spcBef>
            </a:pPr>
            <a:r>
              <a:rPr sz="1500" spc="-5">
                <a:solidFill>
                  <a:srgbClr val="0A3B90"/>
                </a:solidFill>
                <a:latin typeface="微软雅黑"/>
                <a:cs typeface="微软雅黑"/>
              </a:rPr>
              <a:t>受益于冷链物流技术的不断发展和消费者对高品质生鲜产品的需求增加，生鲜物流行业将呈现快速增长趋势。</a:t>
            </a:r>
            <a:endParaRPr sz="1500">
              <a:latin typeface="微软雅黑"/>
              <a:cs typeface="微软雅黑"/>
            </a:endParaRPr>
          </a:p>
        </p:txBody>
      </p:sp>
      <p:sp>
        <p:nvSpPr>
          <p:cNvPr id="6" name="object 6"/>
          <p:cNvSpPr/>
          <p:nvPr/>
        </p:nvSpPr>
        <p:spPr>
          <a:xfrm>
            <a:off x="1435557" y="4791354"/>
            <a:ext cx="9258935" cy="76200"/>
          </a:xfrm>
          <a:custGeom>
            <a:rect l="l" t="t" r="r" b="b"/>
            <a:pathLst>
              <a:path w="9258935" h="76200">
                <a:moveTo>
                  <a:pt x="9258389" y="31750"/>
                </a:moveTo>
                <a:lnTo>
                  <a:pt x="74917" y="31750"/>
                </a:lnTo>
                <a:lnTo>
                  <a:pt x="73202" y="23279"/>
                </a:lnTo>
                <a:lnTo>
                  <a:pt x="65036" y="11163"/>
                </a:lnTo>
                <a:lnTo>
                  <a:pt x="52920" y="2997"/>
                </a:lnTo>
                <a:lnTo>
                  <a:pt x="38100" y="0"/>
                </a:lnTo>
                <a:lnTo>
                  <a:pt x="23266" y="2997"/>
                </a:lnTo>
                <a:lnTo>
                  <a:pt x="11150" y="11163"/>
                </a:lnTo>
                <a:lnTo>
                  <a:pt x="2984" y="23279"/>
                </a:lnTo>
                <a:lnTo>
                  <a:pt x="0" y="38100"/>
                </a:lnTo>
                <a:lnTo>
                  <a:pt x="2984" y="52933"/>
                </a:lnTo>
                <a:lnTo>
                  <a:pt x="11150" y="65049"/>
                </a:lnTo>
                <a:lnTo>
                  <a:pt x="23266" y="73215"/>
                </a:lnTo>
                <a:lnTo>
                  <a:pt x="38100" y="76200"/>
                </a:lnTo>
                <a:lnTo>
                  <a:pt x="52920" y="73215"/>
                </a:lnTo>
                <a:lnTo>
                  <a:pt x="65036" y="65049"/>
                </a:lnTo>
                <a:lnTo>
                  <a:pt x="73202" y="52933"/>
                </a:lnTo>
                <a:lnTo>
                  <a:pt x="74917" y="44450"/>
                </a:lnTo>
                <a:lnTo>
                  <a:pt x="9258389" y="44450"/>
                </a:lnTo>
                <a:lnTo>
                  <a:pt x="9258389" y="38100"/>
                </a:lnTo>
                <a:lnTo>
                  <a:pt x="9258389" y="31750"/>
                </a:lnTo>
                <a:close/>
              </a:path>
            </a:pathLst>
          </a:custGeom>
          <a:solidFill>
            <a:srgbClr val="4283F2"/>
          </a:solidFill>
        </p:spPr>
        <p:txBody>
          <a:bodyPr wrap="square" lIns="0" tIns="0" rIns="0" bIns="0" rtlCol="0"/>
          <a:lstStyle/>
          <a:p/>
        </p:txBody>
      </p:sp>
      <p:grpSp>
        <p:nvGrpSpPr>
          <p:cNvPr id="7" name="object 7"/>
          <p:cNvGrpSpPr/>
          <p:nvPr/>
        </p:nvGrpSpPr>
        <p:grpSpPr>
          <a:xfrm>
            <a:off x="1443277" y="2137685"/>
            <a:ext cx="9258935" cy="76200"/>
            <a:chOff x="1443277" y="2137685"/>
            <a:chExt cx="9258935" cy="76200"/>
          </a:xfrm>
        </p:grpSpPr>
        <p:sp>
          <p:nvSpPr>
            <p:cNvPr id="8" name="object 8"/>
            <p:cNvSpPr/>
            <p:nvPr/>
          </p:nvSpPr>
          <p:spPr>
            <a:xfrm>
              <a:off x="1481377" y="2175785"/>
              <a:ext cx="9220835" cy="0"/>
            </a:xfrm>
            <a:custGeom>
              <a:rect l="l" t="t" r="r" b="b"/>
              <a:pathLst>
                <a:path w="9220835">
                  <a:moveTo>
                    <a:pt x="9220297" y="0"/>
                  </a:moveTo>
                  <a:lnTo>
                    <a:pt x="0" y="0"/>
                  </a:lnTo>
                </a:path>
              </a:pathLst>
            </a:custGeom>
            <a:solidFill>
              <a:srgbClr val="4283F2"/>
            </a:solidFill>
          </p:spPr>
          <p:txBody>
            <a:bodyPr wrap="square" lIns="0" tIns="0" rIns="0" bIns="0" rtlCol="0"/>
            <a:lstStyle/>
            <a:p/>
          </p:txBody>
        </p:sp>
        <p:sp>
          <p:nvSpPr>
            <p:cNvPr id="9" name="object 9"/>
            <p:cNvSpPr/>
            <p:nvPr/>
          </p:nvSpPr>
          <p:spPr>
            <a:xfrm>
              <a:off x="1443277" y="2137685"/>
              <a:ext cx="9258935" cy="76200"/>
            </a:xfrm>
            <a:custGeom>
              <a:rect l="l" t="t" r="r" b="b"/>
              <a:pathLst>
                <a:path w="9258935"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635" y="31750"/>
                  </a:lnTo>
                  <a:lnTo>
                    <a:pt x="49635" y="44450"/>
                  </a:lnTo>
                  <a:lnTo>
                    <a:pt x="74917" y="44450"/>
                  </a:lnTo>
                  <a:lnTo>
                    <a:pt x="73205" y="52930"/>
                  </a:lnTo>
                  <a:lnTo>
                    <a:pt x="65040" y="65040"/>
                  </a:lnTo>
                  <a:lnTo>
                    <a:pt x="52930" y="73206"/>
                  </a:lnTo>
                  <a:lnTo>
                    <a:pt x="38100" y="76200"/>
                  </a:lnTo>
                  <a:close/>
                </a:path>
                <a:path w="9258935" h="76200">
                  <a:moveTo>
                    <a:pt x="74917" y="44450"/>
                  </a:moveTo>
                  <a:lnTo>
                    <a:pt x="49635" y="44450"/>
                  </a:lnTo>
                  <a:lnTo>
                    <a:pt x="49635" y="31750"/>
                  </a:lnTo>
                  <a:lnTo>
                    <a:pt x="74917" y="31750"/>
                  </a:lnTo>
                  <a:lnTo>
                    <a:pt x="76200" y="38100"/>
                  </a:lnTo>
                  <a:lnTo>
                    <a:pt x="74917" y="44450"/>
                  </a:lnTo>
                  <a:close/>
                </a:path>
                <a:path w="9258935" h="76200">
                  <a:moveTo>
                    <a:pt x="9258397" y="44450"/>
                  </a:moveTo>
                  <a:lnTo>
                    <a:pt x="74917" y="44450"/>
                  </a:lnTo>
                  <a:lnTo>
                    <a:pt x="76200" y="38100"/>
                  </a:lnTo>
                  <a:lnTo>
                    <a:pt x="74917" y="31750"/>
                  </a:lnTo>
                  <a:lnTo>
                    <a:pt x="9258397" y="31750"/>
                  </a:lnTo>
                  <a:lnTo>
                    <a:pt x="9258397" y="44450"/>
                  </a:lnTo>
                  <a:close/>
                </a:path>
              </a:pathLst>
            </a:custGeom>
            <a:solidFill>
              <a:srgbClr val="D9E6FB"/>
            </a:solidFill>
          </p:spPr>
          <p:txBody>
            <a:bodyPr wrap="square" lIns="0" tIns="0" rIns="0" bIns="0" rtlCol="0"/>
            <a:lstStyle/>
            <a:p/>
          </p:txBody>
        </p:sp>
      </p:grpSp>
      <p:grpSp>
        <p:nvGrpSpPr>
          <p:cNvPr id="10" name="object 10"/>
          <p:cNvGrpSpPr/>
          <p:nvPr/>
        </p:nvGrpSpPr>
        <p:grpSpPr>
          <a:xfrm>
            <a:off x="454963" y="331167"/>
            <a:ext cx="515620" cy="440055"/>
            <a:chOff x="454963" y="331167"/>
            <a:chExt cx="515620" cy="440055"/>
          </a:xfrm>
        </p:grpSpPr>
        <p:pic>
          <p:nvPicPr>
            <p:cNvPr id="11" name="object 11"/>
            <p:cNvPicPr/>
            <p:nvPr/>
          </p:nvPicPr>
          <p:blipFill>
            <a:blip r:embed="rId2"/>
            <a:stretch>
              <a:fillRect/>
            </a:stretch>
          </p:blipFill>
          <p:spPr>
            <a:xfrm>
              <a:off x="454963" y="331167"/>
              <a:ext cx="84147" cy="84146"/>
            </a:xfrm>
            <a:prstGeom prst="rect">
              <a:avLst/>
            </a:prstGeom>
          </p:spPr>
        </p:pic>
        <p:pic>
          <p:nvPicPr>
            <p:cNvPr id="12" name="object 12"/>
            <p:cNvPicPr/>
            <p:nvPr/>
          </p:nvPicPr>
          <p:blipFill>
            <a:blip r:embed="rId3"/>
            <a:stretch>
              <a:fillRect/>
            </a:stretch>
          </p:blipFill>
          <p:spPr>
            <a:xfrm>
              <a:off x="689124" y="339459"/>
              <a:ext cx="74704" cy="74703"/>
            </a:xfrm>
            <a:prstGeom prst="rect">
              <a:avLst/>
            </a:prstGeom>
          </p:spPr>
        </p:pic>
        <p:pic>
          <p:nvPicPr>
            <p:cNvPr id="13" name="object 13"/>
            <p:cNvPicPr/>
            <p:nvPr/>
          </p:nvPicPr>
          <p:blipFill>
            <a:blip r:embed="rId4"/>
            <a:stretch>
              <a:fillRect/>
            </a:stretch>
          </p:blipFill>
          <p:spPr>
            <a:xfrm>
              <a:off x="575049" y="337742"/>
              <a:ext cx="78137" cy="78136"/>
            </a:xfrm>
            <a:prstGeom prst="rect">
              <a:avLst/>
            </a:prstGeom>
          </p:spPr>
        </p:pic>
        <p:pic>
          <p:nvPicPr>
            <p:cNvPr id="14" name="object 14"/>
            <p:cNvPicPr/>
            <p:nvPr/>
          </p:nvPicPr>
          <p:blipFill>
            <a:blip r:embed="rId5"/>
            <a:stretch>
              <a:fillRect/>
            </a:stretch>
          </p:blipFill>
          <p:spPr>
            <a:xfrm>
              <a:off x="799767" y="348429"/>
              <a:ext cx="69238" cy="69237"/>
            </a:xfrm>
            <a:prstGeom prst="rect">
              <a:avLst/>
            </a:prstGeom>
          </p:spPr>
        </p:pic>
        <p:pic>
          <p:nvPicPr>
            <p:cNvPr id="15" name="object 15"/>
            <p:cNvPicPr/>
            <p:nvPr/>
          </p:nvPicPr>
          <p:blipFill>
            <a:blip r:embed="rId6"/>
            <a:stretch>
              <a:fillRect/>
            </a:stretch>
          </p:blipFill>
          <p:spPr>
            <a:xfrm>
              <a:off x="904944" y="344296"/>
              <a:ext cx="65594" cy="65593"/>
            </a:xfrm>
            <a:prstGeom prst="rect">
              <a:avLst/>
            </a:prstGeom>
          </p:spPr>
        </p:pic>
        <p:pic>
          <p:nvPicPr>
            <p:cNvPr id="16" name="object 16"/>
            <p:cNvPicPr/>
            <p:nvPr/>
          </p:nvPicPr>
          <p:blipFill>
            <a:blip r:embed="rId7"/>
            <a:stretch>
              <a:fillRect/>
            </a:stretch>
          </p:blipFill>
          <p:spPr>
            <a:xfrm>
              <a:off x="454963" y="448941"/>
              <a:ext cx="84147" cy="84146"/>
            </a:xfrm>
            <a:prstGeom prst="rect">
              <a:avLst/>
            </a:prstGeom>
          </p:spPr>
        </p:pic>
        <p:pic>
          <p:nvPicPr>
            <p:cNvPr id="17" name="object 17"/>
            <p:cNvPicPr/>
            <p:nvPr/>
          </p:nvPicPr>
          <p:blipFill>
            <a:blip r:embed="rId4"/>
            <a:stretch>
              <a:fillRect/>
            </a:stretch>
          </p:blipFill>
          <p:spPr>
            <a:xfrm>
              <a:off x="575049" y="455516"/>
              <a:ext cx="78137" cy="78136"/>
            </a:xfrm>
            <a:prstGeom prst="rect">
              <a:avLst/>
            </a:prstGeom>
          </p:spPr>
        </p:pic>
        <p:pic>
          <p:nvPicPr>
            <p:cNvPr id="18" name="object 18"/>
            <p:cNvPicPr/>
            <p:nvPr/>
          </p:nvPicPr>
          <p:blipFill>
            <a:blip r:embed="rId3"/>
            <a:stretch>
              <a:fillRect/>
            </a:stretch>
          </p:blipFill>
          <p:spPr>
            <a:xfrm>
              <a:off x="689124" y="457232"/>
              <a:ext cx="74703" cy="74704"/>
            </a:xfrm>
            <a:prstGeom prst="rect">
              <a:avLst/>
            </a:prstGeom>
          </p:spPr>
        </p:pic>
        <p:pic>
          <p:nvPicPr>
            <p:cNvPr id="19" name="object 19"/>
            <p:cNvPicPr/>
            <p:nvPr/>
          </p:nvPicPr>
          <p:blipFill>
            <a:blip r:embed="rId8"/>
            <a:stretch>
              <a:fillRect/>
            </a:stretch>
          </p:blipFill>
          <p:spPr>
            <a:xfrm>
              <a:off x="799767" y="466202"/>
              <a:ext cx="69237" cy="69237"/>
            </a:xfrm>
            <a:prstGeom prst="rect">
              <a:avLst/>
            </a:prstGeom>
          </p:spPr>
        </p:pic>
        <p:pic>
          <p:nvPicPr>
            <p:cNvPr id="20" name="object 20"/>
            <p:cNvPicPr/>
            <p:nvPr/>
          </p:nvPicPr>
          <p:blipFill>
            <a:blip r:embed="rId6"/>
            <a:stretch>
              <a:fillRect/>
            </a:stretch>
          </p:blipFill>
          <p:spPr>
            <a:xfrm>
              <a:off x="904944" y="462069"/>
              <a:ext cx="65594" cy="65594"/>
            </a:xfrm>
            <a:prstGeom prst="rect">
              <a:avLst/>
            </a:prstGeom>
          </p:spPr>
        </p:pic>
        <p:pic>
          <p:nvPicPr>
            <p:cNvPr id="21" name="object 21"/>
            <p:cNvPicPr/>
            <p:nvPr/>
          </p:nvPicPr>
          <p:blipFill>
            <a:blip r:embed="rId7"/>
            <a:stretch>
              <a:fillRect/>
            </a:stretch>
          </p:blipFill>
          <p:spPr>
            <a:xfrm>
              <a:off x="454963" y="566714"/>
              <a:ext cx="84147" cy="84146"/>
            </a:xfrm>
            <a:prstGeom prst="rect">
              <a:avLst/>
            </a:prstGeom>
          </p:spPr>
        </p:pic>
        <p:pic>
          <p:nvPicPr>
            <p:cNvPr id="22" name="object 22"/>
            <p:cNvPicPr/>
            <p:nvPr/>
          </p:nvPicPr>
          <p:blipFill>
            <a:blip r:embed="rId9"/>
            <a:stretch>
              <a:fillRect/>
            </a:stretch>
          </p:blipFill>
          <p:spPr>
            <a:xfrm>
              <a:off x="575049" y="573290"/>
              <a:ext cx="78137" cy="78136"/>
            </a:xfrm>
            <a:prstGeom prst="rect">
              <a:avLst/>
            </a:prstGeom>
          </p:spPr>
        </p:pic>
        <p:pic>
          <p:nvPicPr>
            <p:cNvPr id="23" name="object 23"/>
            <p:cNvPicPr/>
            <p:nvPr/>
          </p:nvPicPr>
          <p:blipFill>
            <a:blip r:embed="rId10"/>
            <a:stretch>
              <a:fillRect/>
            </a:stretch>
          </p:blipFill>
          <p:spPr>
            <a:xfrm>
              <a:off x="689124" y="575006"/>
              <a:ext cx="74703" cy="74704"/>
            </a:xfrm>
            <a:prstGeom prst="rect">
              <a:avLst/>
            </a:prstGeom>
          </p:spPr>
        </p:pic>
        <p:pic>
          <p:nvPicPr>
            <p:cNvPr id="24" name="object 24"/>
            <p:cNvPicPr/>
            <p:nvPr/>
          </p:nvPicPr>
          <p:blipFill>
            <a:blip r:embed="rId6"/>
            <a:stretch>
              <a:fillRect/>
            </a:stretch>
          </p:blipFill>
          <p:spPr>
            <a:xfrm>
              <a:off x="904944" y="579843"/>
              <a:ext cx="65594" cy="65594"/>
            </a:xfrm>
            <a:prstGeom prst="rect">
              <a:avLst/>
            </a:prstGeom>
          </p:spPr>
        </p:pic>
        <p:pic>
          <p:nvPicPr>
            <p:cNvPr id="25" name="object 25"/>
            <p:cNvPicPr/>
            <p:nvPr/>
          </p:nvPicPr>
          <p:blipFill>
            <a:blip r:embed="rId8"/>
            <a:stretch>
              <a:fillRect/>
            </a:stretch>
          </p:blipFill>
          <p:spPr>
            <a:xfrm>
              <a:off x="799767" y="583976"/>
              <a:ext cx="69237" cy="69237"/>
            </a:xfrm>
            <a:prstGeom prst="rect">
              <a:avLst/>
            </a:prstGeom>
          </p:spPr>
        </p:pic>
        <p:pic>
          <p:nvPicPr>
            <p:cNvPr id="26" name="object 26"/>
            <p:cNvPicPr/>
            <p:nvPr/>
          </p:nvPicPr>
          <p:blipFill>
            <a:blip r:embed="rId2"/>
            <a:stretch>
              <a:fillRect/>
            </a:stretch>
          </p:blipFill>
          <p:spPr>
            <a:xfrm>
              <a:off x="454963" y="684488"/>
              <a:ext cx="84147" cy="84146"/>
            </a:xfrm>
            <a:prstGeom prst="rect">
              <a:avLst/>
            </a:prstGeom>
          </p:spPr>
        </p:pic>
        <p:pic>
          <p:nvPicPr>
            <p:cNvPr id="27" name="object 27"/>
            <p:cNvPicPr/>
            <p:nvPr/>
          </p:nvPicPr>
          <p:blipFill>
            <a:blip r:embed="rId9"/>
            <a:stretch>
              <a:fillRect/>
            </a:stretch>
          </p:blipFill>
          <p:spPr>
            <a:xfrm>
              <a:off x="575049" y="691063"/>
              <a:ext cx="78137" cy="78136"/>
            </a:xfrm>
            <a:prstGeom prst="rect">
              <a:avLst/>
            </a:prstGeom>
          </p:spPr>
        </p:pic>
        <p:pic>
          <p:nvPicPr>
            <p:cNvPr id="28" name="object 28"/>
            <p:cNvPicPr/>
            <p:nvPr/>
          </p:nvPicPr>
          <p:blipFill>
            <a:blip r:embed="rId3"/>
            <a:stretch>
              <a:fillRect/>
            </a:stretch>
          </p:blipFill>
          <p:spPr>
            <a:xfrm>
              <a:off x="689124" y="692780"/>
              <a:ext cx="74703" cy="74704"/>
            </a:xfrm>
            <a:prstGeom prst="rect">
              <a:avLst/>
            </a:prstGeom>
          </p:spPr>
        </p:pic>
        <p:pic>
          <p:nvPicPr>
            <p:cNvPr id="29" name="object 29"/>
            <p:cNvPicPr/>
            <p:nvPr/>
          </p:nvPicPr>
          <p:blipFill>
            <a:blip r:embed="rId5"/>
            <a:stretch>
              <a:fillRect/>
            </a:stretch>
          </p:blipFill>
          <p:spPr>
            <a:xfrm>
              <a:off x="799767" y="701750"/>
              <a:ext cx="69237" cy="69237"/>
            </a:xfrm>
            <a:prstGeom prst="rect">
              <a:avLst/>
            </a:prstGeom>
          </p:spPr>
        </p:pic>
        <p:pic>
          <p:nvPicPr>
            <p:cNvPr id="30" name="object 30"/>
            <p:cNvPicPr/>
            <p:nvPr/>
          </p:nvPicPr>
          <p:blipFill>
            <a:blip r:embed="rId6"/>
            <a:stretch>
              <a:fillRect/>
            </a:stretch>
          </p:blipFill>
          <p:spPr>
            <a:xfrm>
              <a:off x="904944" y="697617"/>
              <a:ext cx="65594" cy="65594"/>
            </a:xfrm>
            <a:prstGeom prst="rect">
              <a:avLst/>
            </a:prstGeom>
          </p:spPr>
        </p:pic>
      </p:grpSp>
      <p:sp>
        <p:nvSpPr>
          <p:cNvPr id="31" name="object 31"/>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z="3000" spc="-10">
                <a:solidFill>
                  <a:srgbClr val="4283F2"/>
                </a:solidFill>
              </a:rPr>
              <a:t>市场规模与增长趋势</a:t>
            </a:r>
            <a:endParaRPr sz="30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636032" y="1751286"/>
            <a:ext cx="3520440" cy="4234815"/>
            <a:chOff x="636032" y="1751286"/>
            <a:chExt cx="3520440" cy="4234815"/>
          </a:xfrm>
        </p:grpSpPr>
        <p:sp>
          <p:nvSpPr>
            <p:cNvPr id="3" name="object 3"/>
            <p:cNvSpPr/>
            <p:nvPr/>
          </p:nvSpPr>
          <p:spPr>
            <a:xfrm>
              <a:off x="636032" y="1751286"/>
              <a:ext cx="3520440" cy="4234815"/>
            </a:xfrm>
            <a:custGeom>
              <a:rect l="l" t="t" r="r" b="b"/>
              <a:pathLst>
                <a:path w="3520440" h="4234815">
                  <a:moveTo>
                    <a:pt x="586668" y="4234459"/>
                  </a:moveTo>
                  <a:lnTo>
                    <a:pt x="538552" y="4232514"/>
                  </a:lnTo>
                  <a:lnTo>
                    <a:pt x="491507" y="4226780"/>
                  </a:lnTo>
                  <a:lnTo>
                    <a:pt x="445685" y="4217408"/>
                  </a:lnTo>
                  <a:lnTo>
                    <a:pt x="401235" y="4204550"/>
                  </a:lnTo>
                  <a:lnTo>
                    <a:pt x="358310" y="4188355"/>
                  </a:lnTo>
                  <a:lnTo>
                    <a:pt x="317060" y="4168976"/>
                  </a:lnTo>
                  <a:lnTo>
                    <a:pt x="277636" y="4146562"/>
                  </a:lnTo>
                  <a:lnTo>
                    <a:pt x="240189" y="4121266"/>
                  </a:lnTo>
                  <a:lnTo>
                    <a:pt x="204870" y="4093237"/>
                  </a:lnTo>
                  <a:lnTo>
                    <a:pt x="171831" y="4062627"/>
                  </a:lnTo>
                  <a:lnTo>
                    <a:pt x="141221" y="4029588"/>
                  </a:lnTo>
                  <a:lnTo>
                    <a:pt x="113192" y="3994269"/>
                  </a:lnTo>
                  <a:lnTo>
                    <a:pt x="87896" y="3956822"/>
                  </a:lnTo>
                  <a:lnTo>
                    <a:pt x="65482" y="3917398"/>
                  </a:lnTo>
                  <a:lnTo>
                    <a:pt x="46103" y="3876148"/>
                  </a:lnTo>
                  <a:lnTo>
                    <a:pt x="29908" y="3833223"/>
                  </a:lnTo>
                  <a:lnTo>
                    <a:pt x="17050" y="3788773"/>
                  </a:lnTo>
                  <a:lnTo>
                    <a:pt x="7678" y="3742951"/>
                  </a:lnTo>
                  <a:lnTo>
                    <a:pt x="1944" y="3695906"/>
                  </a:lnTo>
                  <a:lnTo>
                    <a:pt x="0" y="3647790"/>
                  </a:lnTo>
                  <a:lnTo>
                    <a:pt x="0" y="586668"/>
                  </a:lnTo>
                  <a:lnTo>
                    <a:pt x="1944" y="538552"/>
                  </a:lnTo>
                  <a:lnTo>
                    <a:pt x="7678" y="491507"/>
                  </a:lnTo>
                  <a:lnTo>
                    <a:pt x="17050" y="445684"/>
                  </a:lnTo>
                  <a:lnTo>
                    <a:pt x="29908" y="401235"/>
                  </a:lnTo>
                  <a:lnTo>
                    <a:pt x="46103" y="358310"/>
                  </a:lnTo>
                  <a:lnTo>
                    <a:pt x="65483" y="317060"/>
                  </a:lnTo>
                  <a:lnTo>
                    <a:pt x="87896" y="277636"/>
                  </a:lnTo>
                  <a:lnTo>
                    <a:pt x="113193" y="240189"/>
                  </a:lnTo>
                  <a:lnTo>
                    <a:pt x="141222" y="204870"/>
                  </a:lnTo>
                  <a:lnTo>
                    <a:pt x="171831" y="171830"/>
                  </a:lnTo>
                  <a:lnTo>
                    <a:pt x="204871" y="141221"/>
                  </a:lnTo>
                  <a:lnTo>
                    <a:pt x="240190" y="113192"/>
                  </a:lnTo>
                  <a:lnTo>
                    <a:pt x="277637" y="87896"/>
                  </a:lnTo>
                  <a:lnTo>
                    <a:pt x="317061" y="65482"/>
                  </a:lnTo>
                  <a:lnTo>
                    <a:pt x="358311" y="46103"/>
                  </a:lnTo>
                  <a:lnTo>
                    <a:pt x="401236" y="29908"/>
                  </a:lnTo>
                  <a:lnTo>
                    <a:pt x="445685" y="17050"/>
                  </a:lnTo>
                  <a:lnTo>
                    <a:pt x="491507" y="7678"/>
                  </a:lnTo>
                  <a:lnTo>
                    <a:pt x="538551" y="1944"/>
                  </a:lnTo>
                  <a:lnTo>
                    <a:pt x="586667" y="0"/>
                  </a:lnTo>
                  <a:lnTo>
                    <a:pt x="2933271" y="0"/>
                  </a:lnTo>
                  <a:lnTo>
                    <a:pt x="2981386" y="1944"/>
                  </a:lnTo>
                  <a:lnTo>
                    <a:pt x="3028431" y="7678"/>
                  </a:lnTo>
                  <a:lnTo>
                    <a:pt x="3074254" y="17050"/>
                  </a:lnTo>
                  <a:lnTo>
                    <a:pt x="3118704" y="29908"/>
                  </a:lnTo>
                  <a:lnTo>
                    <a:pt x="3161629" y="46103"/>
                  </a:lnTo>
                  <a:lnTo>
                    <a:pt x="3202879" y="65483"/>
                  </a:lnTo>
                  <a:lnTo>
                    <a:pt x="3242303" y="87896"/>
                  </a:lnTo>
                  <a:lnTo>
                    <a:pt x="3279750" y="113193"/>
                  </a:lnTo>
                  <a:lnTo>
                    <a:pt x="3315069" y="141221"/>
                  </a:lnTo>
                  <a:lnTo>
                    <a:pt x="3348108" y="171831"/>
                  </a:lnTo>
                  <a:lnTo>
                    <a:pt x="3378718" y="204871"/>
                  </a:lnTo>
                  <a:lnTo>
                    <a:pt x="3406747" y="240190"/>
                  </a:lnTo>
                  <a:lnTo>
                    <a:pt x="3432043" y="277636"/>
                  </a:lnTo>
                  <a:lnTo>
                    <a:pt x="3454457" y="317060"/>
                  </a:lnTo>
                  <a:lnTo>
                    <a:pt x="3473836" y="358311"/>
                  </a:lnTo>
                  <a:lnTo>
                    <a:pt x="3490031" y="401236"/>
                  </a:lnTo>
                  <a:lnTo>
                    <a:pt x="3502889" y="445685"/>
                  </a:lnTo>
                  <a:lnTo>
                    <a:pt x="3512261" y="491508"/>
                  </a:lnTo>
                  <a:lnTo>
                    <a:pt x="3517995" y="538552"/>
                  </a:lnTo>
                  <a:lnTo>
                    <a:pt x="3519939" y="586668"/>
                  </a:lnTo>
                  <a:lnTo>
                    <a:pt x="3519939" y="3647790"/>
                  </a:lnTo>
                  <a:lnTo>
                    <a:pt x="3517994" y="3695906"/>
                  </a:lnTo>
                  <a:lnTo>
                    <a:pt x="3512261" y="3742951"/>
                  </a:lnTo>
                  <a:lnTo>
                    <a:pt x="3502889" y="3788774"/>
                  </a:lnTo>
                  <a:lnTo>
                    <a:pt x="3490030" y="3833223"/>
                  </a:lnTo>
                  <a:lnTo>
                    <a:pt x="3473836" y="3876148"/>
                  </a:lnTo>
                  <a:lnTo>
                    <a:pt x="3454456" y="3917398"/>
                  </a:lnTo>
                  <a:lnTo>
                    <a:pt x="3432043" y="3956822"/>
                  </a:lnTo>
                  <a:lnTo>
                    <a:pt x="3406746" y="3994269"/>
                  </a:lnTo>
                  <a:lnTo>
                    <a:pt x="3378717" y="4029588"/>
                  </a:lnTo>
                  <a:lnTo>
                    <a:pt x="3348108" y="4062628"/>
                  </a:lnTo>
                  <a:lnTo>
                    <a:pt x="3315068" y="4093237"/>
                  </a:lnTo>
                  <a:lnTo>
                    <a:pt x="3279749" y="4121266"/>
                  </a:lnTo>
                  <a:lnTo>
                    <a:pt x="3242302" y="4146562"/>
                  </a:lnTo>
                  <a:lnTo>
                    <a:pt x="3202878" y="4168976"/>
                  </a:lnTo>
                  <a:lnTo>
                    <a:pt x="3161628" y="4188355"/>
                  </a:lnTo>
                  <a:lnTo>
                    <a:pt x="3118703" y="4204550"/>
                  </a:lnTo>
                  <a:lnTo>
                    <a:pt x="3074254" y="4217408"/>
                  </a:lnTo>
                  <a:lnTo>
                    <a:pt x="3028431" y="4226780"/>
                  </a:lnTo>
                  <a:lnTo>
                    <a:pt x="2981386" y="4232514"/>
                  </a:lnTo>
                  <a:lnTo>
                    <a:pt x="2933271" y="4234458"/>
                  </a:lnTo>
                  <a:lnTo>
                    <a:pt x="586668" y="4234459"/>
                  </a:lnTo>
                  <a:close/>
                </a:path>
              </a:pathLst>
            </a:custGeom>
            <a:solidFill>
              <a:srgbClr val="34C158"/>
            </a:solidFill>
          </p:spPr>
          <p:txBody>
            <a:bodyPr wrap="square" lIns="0" tIns="0" rIns="0" bIns="0" rtlCol="0"/>
            <a:lstStyle/>
            <a:p/>
          </p:txBody>
        </p:sp>
        <p:sp>
          <p:nvSpPr>
            <p:cNvPr id="4" name="object 4"/>
            <p:cNvSpPr/>
            <p:nvPr/>
          </p:nvSpPr>
          <p:spPr>
            <a:xfrm>
              <a:off x="1030553" y="2681841"/>
              <a:ext cx="2693035" cy="76200"/>
            </a:xfrm>
            <a:custGeom>
              <a:rect l="l" t="t" r="r" b="b"/>
              <a:pathLst>
                <a:path w="2693035"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538" y="31750"/>
                  </a:lnTo>
                  <a:lnTo>
                    <a:pt x="49538" y="44450"/>
                  </a:lnTo>
                  <a:lnTo>
                    <a:pt x="74917" y="44450"/>
                  </a:lnTo>
                  <a:lnTo>
                    <a:pt x="73205" y="52930"/>
                  </a:lnTo>
                  <a:lnTo>
                    <a:pt x="65040" y="65040"/>
                  </a:lnTo>
                  <a:lnTo>
                    <a:pt x="52930" y="73206"/>
                  </a:lnTo>
                  <a:lnTo>
                    <a:pt x="38100" y="76200"/>
                  </a:lnTo>
                  <a:close/>
                </a:path>
                <a:path w="2693035" h="76200">
                  <a:moveTo>
                    <a:pt x="74917" y="44450"/>
                  </a:moveTo>
                  <a:lnTo>
                    <a:pt x="49538" y="44450"/>
                  </a:lnTo>
                  <a:lnTo>
                    <a:pt x="49538" y="31750"/>
                  </a:lnTo>
                  <a:lnTo>
                    <a:pt x="74917" y="31750"/>
                  </a:lnTo>
                  <a:lnTo>
                    <a:pt x="76200" y="38100"/>
                  </a:lnTo>
                  <a:lnTo>
                    <a:pt x="74917" y="44450"/>
                  </a:lnTo>
                  <a:close/>
                </a:path>
                <a:path w="2693035" h="76200">
                  <a:moveTo>
                    <a:pt x="2692799" y="44450"/>
                  </a:moveTo>
                  <a:lnTo>
                    <a:pt x="74917" y="44450"/>
                  </a:lnTo>
                  <a:lnTo>
                    <a:pt x="76200" y="38100"/>
                  </a:lnTo>
                  <a:lnTo>
                    <a:pt x="74917" y="31750"/>
                  </a:lnTo>
                  <a:lnTo>
                    <a:pt x="2692799" y="31750"/>
                  </a:lnTo>
                  <a:lnTo>
                    <a:pt x="2692799" y="44450"/>
                  </a:lnTo>
                  <a:close/>
                </a:path>
              </a:pathLst>
            </a:custGeom>
            <a:solidFill>
              <a:srgbClr val="FFFFFF"/>
            </a:solidFill>
          </p:spPr>
          <p:txBody>
            <a:bodyPr wrap="square" lIns="0" tIns="0" rIns="0" bIns="0" rtlCol="0"/>
            <a:lstStyle/>
            <a:p/>
          </p:txBody>
        </p:sp>
      </p:grpSp>
      <p:sp>
        <p:nvSpPr>
          <p:cNvPr id="5" name="object 5"/>
          <p:cNvSpPr txBox="1"/>
          <p:nvPr/>
        </p:nvSpPr>
        <p:spPr>
          <a:xfrm>
            <a:off x="1529112" y="2092524"/>
            <a:ext cx="179705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品质要求提</a:t>
            </a:r>
            <a:r>
              <a:rPr sz="2300" b="1" spc="-50">
                <a:solidFill>
                  <a:srgbClr val="FFFFFF"/>
                </a:solidFill>
                <a:latin typeface="微软雅黑"/>
                <a:cs typeface="微软雅黑"/>
              </a:rPr>
              <a:t>高</a:t>
            </a:r>
            <a:endParaRPr sz="2300">
              <a:latin typeface="微软雅黑"/>
              <a:cs typeface="微软雅黑"/>
            </a:endParaRPr>
          </a:p>
        </p:txBody>
      </p:sp>
      <p:sp>
        <p:nvSpPr>
          <p:cNvPr id="6" name="object 6"/>
          <p:cNvSpPr txBox="1"/>
          <p:nvPr/>
        </p:nvSpPr>
        <p:spPr>
          <a:xfrm>
            <a:off x="1005585" y="2995162"/>
            <a:ext cx="2692400" cy="1054100"/>
          </a:xfrm>
          <a:prstGeom prst="rect">
            <a:avLst/>
          </a:prstGeom>
        </p:spPr>
        <p:txBody>
          <a:bodyPr vert="horz" wrap="square" lIns="0" tIns="12700" rIns="0" bIns="0" rtlCol="0">
            <a:spAutoFit/>
          </a:bodyPr>
          <a:lstStyle/>
          <a:p>
            <a:pPr marL="12700" marR="5080" algn="just">
              <a:lnSpc>
                <a:spcPct val="150000"/>
              </a:lnSpc>
              <a:spcBef>
                <a:spcPts val="100"/>
              </a:spcBef>
            </a:pPr>
            <a:r>
              <a:rPr sz="1500" spc="-5">
                <a:solidFill>
                  <a:srgbClr val="FFFFFF"/>
                </a:solidFill>
                <a:latin typeface="微软雅黑"/>
                <a:cs typeface="微软雅黑"/>
              </a:rPr>
              <a:t>消费者对生鲜产品的品质要求越来越高，对新鲜度、口感、营养等方面的要求更加严格。</a:t>
            </a:r>
            <a:endParaRPr sz="1500">
              <a:latin typeface="微软雅黑"/>
              <a:cs typeface="微软雅黑"/>
            </a:endParaRPr>
          </a:p>
        </p:txBody>
      </p:sp>
      <p:grpSp>
        <p:nvGrpSpPr>
          <p:cNvPr id="7" name="object 7"/>
          <p:cNvGrpSpPr/>
          <p:nvPr/>
        </p:nvGrpSpPr>
        <p:grpSpPr>
          <a:xfrm>
            <a:off x="4403618" y="1751286"/>
            <a:ext cx="3520440" cy="4234815"/>
            <a:chOff x="4403618" y="1751286"/>
            <a:chExt cx="3520440" cy="4234815"/>
          </a:xfrm>
        </p:grpSpPr>
        <p:sp>
          <p:nvSpPr>
            <p:cNvPr id="8" name="object 8"/>
            <p:cNvSpPr/>
            <p:nvPr/>
          </p:nvSpPr>
          <p:spPr>
            <a:xfrm>
              <a:off x="4403618" y="1751286"/>
              <a:ext cx="3520440" cy="4234815"/>
            </a:xfrm>
            <a:custGeom>
              <a:rect l="l" t="t" r="r" b="b"/>
              <a:pathLst>
                <a:path w="3520440" h="4234815">
                  <a:moveTo>
                    <a:pt x="586668" y="4234459"/>
                  </a:moveTo>
                  <a:lnTo>
                    <a:pt x="538552" y="4232514"/>
                  </a:lnTo>
                  <a:lnTo>
                    <a:pt x="491507" y="4226780"/>
                  </a:lnTo>
                  <a:lnTo>
                    <a:pt x="445684" y="4217408"/>
                  </a:lnTo>
                  <a:lnTo>
                    <a:pt x="401235" y="4204550"/>
                  </a:lnTo>
                  <a:lnTo>
                    <a:pt x="358310" y="4188355"/>
                  </a:lnTo>
                  <a:lnTo>
                    <a:pt x="317060" y="4168976"/>
                  </a:lnTo>
                  <a:lnTo>
                    <a:pt x="277636" y="4146562"/>
                  </a:lnTo>
                  <a:lnTo>
                    <a:pt x="240189" y="4121266"/>
                  </a:lnTo>
                  <a:lnTo>
                    <a:pt x="204870" y="4093237"/>
                  </a:lnTo>
                  <a:lnTo>
                    <a:pt x="171831" y="4062627"/>
                  </a:lnTo>
                  <a:lnTo>
                    <a:pt x="141221" y="4029588"/>
                  </a:lnTo>
                  <a:lnTo>
                    <a:pt x="113192" y="3994269"/>
                  </a:lnTo>
                  <a:lnTo>
                    <a:pt x="87896" y="3956822"/>
                  </a:lnTo>
                  <a:lnTo>
                    <a:pt x="65482" y="3917398"/>
                  </a:lnTo>
                  <a:lnTo>
                    <a:pt x="46103" y="3876148"/>
                  </a:lnTo>
                  <a:lnTo>
                    <a:pt x="29908" y="3833223"/>
                  </a:lnTo>
                  <a:lnTo>
                    <a:pt x="17050" y="3788773"/>
                  </a:lnTo>
                  <a:lnTo>
                    <a:pt x="7678" y="3742951"/>
                  </a:lnTo>
                  <a:lnTo>
                    <a:pt x="1944" y="3695906"/>
                  </a:lnTo>
                  <a:lnTo>
                    <a:pt x="0" y="3647790"/>
                  </a:lnTo>
                  <a:lnTo>
                    <a:pt x="0" y="586668"/>
                  </a:lnTo>
                  <a:lnTo>
                    <a:pt x="1944" y="538552"/>
                  </a:lnTo>
                  <a:lnTo>
                    <a:pt x="7678" y="491507"/>
                  </a:lnTo>
                  <a:lnTo>
                    <a:pt x="17050" y="445684"/>
                  </a:lnTo>
                  <a:lnTo>
                    <a:pt x="29908" y="401235"/>
                  </a:lnTo>
                  <a:lnTo>
                    <a:pt x="46103" y="358310"/>
                  </a:lnTo>
                  <a:lnTo>
                    <a:pt x="65483" y="317060"/>
                  </a:lnTo>
                  <a:lnTo>
                    <a:pt x="87896" y="277636"/>
                  </a:lnTo>
                  <a:lnTo>
                    <a:pt x="113193" y="240189"/>
                  </a:lnTo>
                  <a:lnTo>
                    <a:pt x="141222" y="204870"/>
                  </a:lnTo>
                  <a:lnTo>
                    <a:pt x="171831" y="171830"/>
                  </a:lnTo>
                  <a:lnTo>
                    <a:pt x="204871" y="141221"/>
                  </a:lnTo>
                  <a:lnTo>
                    <a:pt x="240190" y="113192"/>
                  </a:lnTo>
                  <a:lnTo>
                    <a:pt x="277637" y="87896"/>
                  </a:lnTo>
                  <a:lnTo>
                    <a:pt x="317061" y="65482"/>
                  </a:lnTo>
                  <a:lnTo>
                    <a:pt x="358311" y="46103"/>
                  </a:lnTo>
                  <a:lnTo>
                    <a:pt x="401236" y="29908"/>
                  </a:lnTo>
                  <a:lnTo>
                    <a:pt x="445685" y="17050"/>
                  </a:lnTo>
                  <a:lnTo>
                    <a:pt x="491508" y="7678"/>
                  </a:lnTo>
                  <a:lnTo>
                    <a:pt x="538552" y="1944"/>
                  </a:lnTo>
                  <a:lnTo>
                    <a:pt x="586668" y="0"/>
                  </a:lnTo>
                  <a:lnTo>
                    <a:pt x="2933272" y="0"/>
                  </a:lnTo>
                  <a:lnTo>
                    <a:pt x="2981385" y="1944"/>
                  </a:lnTo>
                  <a:lnTo>
                    <a:pt x="3028430" y="7678"/>
                  </a:lnTo>
                  <a:lnTo>
                    <a:pt x="3074253" y="17050"/>
                  </a:lnTo>
                  <a:lnTo>
                    <a:pt x="3118703" y="29908"/>
                  </a:lnTo>
                  <a:lnTo>
                    <a:pt x="3161628" y="46103"/>
                  </a:lnTo>
                  <a:lnTo>
                    <a:pt x="3202878" y="65483"/>
                  </a:lnTo>
                  <a:lnTo>
                    <a:pt x="3242302" y="87896"/>
                  </a:lnTo>
                  <a:lnTo>
                    <a:pt x="3279749" y="113193"/>
                  </a:lnTo>
                  <a:lnTo>
                    <a:pt x="3315068" y="141221"/>
                  </a:lnTo>
                  <a:lnTo>
                    <a:pt x="3348108" y="171831"/>
                  </a:lnTo>
                  <a:lnTo>
                    <a:pt x="3378717" y="204871"/>
                  </a:lnTo>
                  <a:lnTo>
                    <a:pt x="3406746" y="240190"/>
                  </a:lnTo>
                  <a:lnTo>
                    <a:pt x="3432042" y="277636"/>
                  </a:lnTo>
                  <a:lnTo>
                    <a:pt x="3454456" y="317060"/>
                  </a:lnTo>
                  <a:lnTo>
                    <a:pt x="3473835" y="358311"/>
                  </a:lnTo>
                  <a:lnTo>
                    <a:pt x="3490030" y="401236"/>
                  </a:lnTo>
                  <a:lnTo>
                    <a:pt x="3502889" y="445685"/>
                  </a:lnTo>
                  <a:lnTo>
                    <a:pt x="3512260" y="491508"/>
                  </a:lnTo>
                  <a:lnTo>
                    <a:pt x="3517994" y="538552"/>
                  </a:lnTo>
                  <a:lnTo>
                    <a:pt x="3519939" y="586668"/>
                  </a:lnTo>
                  <a:lnTo>
                    <a:pt x="3519939" y="3647790"/>
                  </a:lnTo>
                  <a:lnTo>
                    <a:pt x="3517994" y="3695906"/>
                  </a:lnTo>
                  <a:lnTo>
                    <a:pt x="3512260" y="3742951"/>
                  </a:lnTo>
                  <a:lnTo>
                    <a:pt x="3502889" y="3788774"/>
                  </a:lnTo>
                  <a:lnTo>
                    <a:pt x="3490030" y="3833223"/>
                  </a:lnTo>
                  <a:lnTo>
                    <a:pt x="3473835" y="3876148"/>
                  </a:lnTo>
                  <a:lnTo>
                    <a:pt x="3454456" y="3917398"/>
                  </a:lnTo>
                  <a:lnTo>
                    <a:pt x="3432042" y="3956822"/>
                  </a:lnTo>
                  <a:lnTo>
                    <a:pt x="3406746" y="3994269"/>
                  </a:lnTo>
                  <a:lnTo>
                    <a:pt x="3378717" y="4029588"/>
                  </a:lnTo>
                  <a:lnTo>
                    <a:pt x="3348107" y="4062628"/>
                  </a:lnTo>
                  <a:lnTo>
                    <a:pt x="3315068" y="4093237"/>
                  </a:lnTo>
                  <a:lnTo>
                    <a:pt x="3279749" y="4121266"/>
                  </a:lnTo>
                  <a:lnTo>
                    <a:pt x="3242302" y="4146562"/>
                  </a:lnTo>
                  <a:lnTo>
                    <a:pt x="3202878" y="4168976"/>
                  </a:lnTo>
                  <a:lnTo>
                    <a:pt x="3161628" y="4188355"/>
                  </a:lnTo>
                  <a:lnTo>
                    <a:pt x="3118702" y="4204550"/>
                  </a:lnTo>
                  <a:lnTo>
                    <a:pt x="3074253" y="4217408"/>
                  </a:lnTo>
                  <a:lnTo>
                    <a:pt x="3028430" y="4226780"/>
                  </a:lnTo>
                  <a:lnTo>
                    <a:pt x="2981385" y="4232514"/>
                  </a:lnTo>
                  <a:lnTo>
                    <a:pt x="2933271" y="4234458"/>
                  </a:lnTo>
                  <a:lnTo>
                    <a:pt x="586668" y="4234459"/>
                  </a:lnTo>
                  <a:close/>
                </a:path>
              </a:pathLst>
            </a:custGeom>
            <a:solidFill>
              <a:srgbClr val="34C158"/>
            </a:solidFill>
          </p:spPr>
          <p:txBody>
            <a:bodyPr wrap="square" lIns="0" tIns="0" rIns="0" bIns="0" rtlCol="0"/>
            <a:lstStyle/>
            <a:p/>
          </p:txBody>
        </p:sp>
        <p:sp>
          <p:nvSpPr>
            <p:cNvPr id="9" name="object 9"/>
            <p:cNvSpPr/>
            <p:nvPr/>
          </p:nvSpPr>
          <p:spPr>
            <a:xfrm>
              <a:off x="4798140" y="2681841"/>
              <a:ext cx="2693035" cy="76200"/>
            </a:xfrm>
            <a:custGeom>
              <a:rect l="l" t="t" r="r" b="b"/>
              <a:pathLst>
                <a:path w="2693034"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551" y="31750"/>
                  </a:lnTo>
                  <a:lnTo>
                    <a:pt x="49551" y="44450"/>
                  </a:lnTo>
                  <a:lnTo>
                    <a:pt x="74917" y="44450"/>
                  </a:lnTo>
                  <a:lnTo>
                    <a:pt x="73205" y="52930"/>
                  </a:lnTo>
                  <a:lnTo>
                    <a:pt x="65040" y="65040"/>
                  </a:lnTo>
                  <a:lnTo>
                    <a:pt x="52930" y="73206"/>
                  </a:lnTo>
                  <a:lnTo>
                    <a:pt x="38100" y="76200"/>
                  </a:lnTo>
                  <a:close/>
                </a:path>
                <a:path w="2693034" h="76200">
                  <a:moveTo>
                    <a:pt x="74917" y="44450"/>
                  </a:moveTo>
                  <a:lnTo>
                    <a:pt x="49551" y="44450"/>
                  </a:lnTo>
                  <a:lnTo>
                    <a:pt x="49551" y="31750"/>
                  </a:lnTo>
                  <a:lnTo>
                    <a:pt x="74917" y="31750"/>
                  </a:lnTo>
                  <a:lnTo>
                    <a:pt x="76200" y="38100"/>
                  </a:lnTo>
                  <a:lnTo>
                    <a:pt x="74917" y="44450"/>
                  </a:lnTo>
                  <a:close/>
                </a:path>
                <a:path w="2693034" h="76200">
                  <a:moveTo>
                    <a:pt x="2692798" y="44450"/>
                  </a:moveTo>
                  <a:lnTo>
                    <a:pt x="74917" y="44450"/>
                  </a:lnTo>
                  <a:lnTo>
                    <a:pt x="76200" y="38100"/>
                  </a:lnTo>
                  <a:lnTo>
                    <a:pt x="74917" y="31750"/>
                  </a:lnTo>
                  <a:lnTo>
                    <a:pt x="2692798" y="31750"/>
                  </a:lnTo>
                  <a:lnTo>
                    <a:pt x="2692798" y="44450"/>
                  </a:lnTo>
                  <a:close/>
                </a:path>
              </a:pathLst>
            </a:custGeom>
            <a:solidFill>
              <a:srgbClr val="FFFFFF"/>
            </a:solidFill>
          </p:spPr>
          <p:txBody>
            <a:bodyPr wrap="square" lIns="0" tIns="0" rIns="0" bIns="0" rtlCol="0"/>
            <a:lstStyle/>
            <a:p/>
          </p:txBody>
        </p:sp>
      </p:grpSp>
      <p:sp>
        <p:nvSpPr>
          <p:cNvPr id="10" name="object 10"/>
          <p:cNvSpPr txBox="1"/>
          <p:nvPr/>
        </p:nvSpPr>
        <p:spPr>
          <a:xfrm>
            <a:off x="5001422" y="2092524"/>
            <a:ext cx="23876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配送速度要求提</a:t>
            </a:r>
            <a:r>
              <a:rPr sz="2300" b="1" spc="-50">
                <a:solidFill>
                  <a:srgbClr val="FFFFFF"/>
                </a:solidFill>
                <a:latin typeface="微软雅黑"/>
                <a:cs typeface="微软雅黑"/>
              </a:rPr>
              <a:t>高</a:t>
            </a:r>
            <a:endParaRPr sz="2300">
              <a:latin typeface="微软雅黑"/>
              <a:cs typeface="微软雅黑"/>
            </a:endParaRPr>
          </a:p>
        </p:txBody>
      </p:sp>
      <p:sp>
        <p:nvSpPr>
          <p:cNvPr id="11" name="object 11"/>
          <p:cNvSpPr txBox="1"/>
          <p:nvPr/>
        </p:nvSpPr>
        <p:spPr>
          <a:xfrm>
            <a:off x="4773171" y="2995162"/>
            <a:ext cx="2692400" cy="1054100"/>
          </a:xfrm>
          <a:prstGeom prst="rect">
            <a:avLst/>
          </a:prstGeom>
        </p:spPr>
        <p:txBody>
          <a:bodyPr vert="horz" wrap="square" lIns="0" tIns="12700" rIns="0" bIns="0" rtlCol="0">
            <a:spAutoFit/>
          </a:bodyPr>
          <a:lstStyle/>
          <a:p>
            <a:pPr marL="12700" marR="5080" algn="just">
              <a:lnSpc>
                <a:spcPct val="150000"/>
              </a:lnSpc>
              <a:spcBef>
                <a:spcPts val="100"/>
              </a:spcBef>
            </a:pPr>
            <a:r>
              <a:rPr sz="1500" spc="-5">
                <a:solidFill>
                  <a:srgbClr val="FFFFFF"/>
                </a:solidFill>
                <a:latin typeface="微软雅黑"/>
                <a:cs typeface="微软雅黑"/>
              </a:rPr>
              <a:t>消费者对生鲜产品的配送速度要求不断提高，希望能够在更短的时间内收到新鲜的产品。</a:t>
            </a:r>
            <a:endParaRPr sz="1500">
              <a:latin typeface="微软雅黑"/>
              <a:cs typeface="微软雅黑"/>
            </a:endParaRPr>
          </a:p>
        </p:txBody>
      </p:sp>
      <p:grpSp>
        <p:nvGrpSpPr>
          <p:cNvPr id="12" name="object 12"/>
          <p:cNvGrpSpPr/>
          <p:nvPr/>
        </p:nvGrpSpPr>
        <p:grpSpPr>
          <a:xfrm>
            <a:off x="8171204" y="1751286"/>
            <a:ext cx="3520440" cy="4234815"/>
            <a:chOff x="8171204" y="1751286"/>
            <a:chExt cx="3520440" cy="4234815"/>
          </a:xfrm>
        </p:grpSpPr>
        <p:sp>
          <p:nvSpPr>
            <p:cNvPr id="13" name="object 13"/>
            <p:cNvSpPr/>
            <p:nvPr/>
          </p:nvSpPr>
          <p:spPr>
            <a:xfrm>
              <a:off x="8171204" y="1751286"/>
              <a:ext cx="3520440" cy="4234815"/>
            </a:xfrm>
            <a:custGeom>
              <a:rect l="l" t="t" r="r" b="b"/>
              <a:pathLst>
                <a:path w="3520440" h="4234815">
                  <a:moveTo>
                    <a:pt x="586668" y="4234459"/>
                  </a:moveTo>
                  <a:lnTo>
                    <a:pt x="538552" y="4232514"/>
                  </a:lnTo>
                  <a:lnTo>
                    <a:pt x="491507" y="4226780"/>
                  </a:lnTo>
                  <a:lnTo>
                    <a:pt x="445685" y="4217408"/>
                  </a:lnTo>
                  <a:lnTo>
                    <a:pt x="401235" y="4204550"/>
                  </a:lnTo>
                  <a:lnTo>
                    <a:pt x="358310" y="4188355"/>
                  </a:lnTo>
                  <a:lnTo>
                    <a:pt x="317060" y="4168976"/>
                  </a:lnTo>
                  <a:lnTo>
                    <a:pt x="277636" y="4146562"/>
                  </a:lnTo>
                  <a:lnTo>
                    <a:pt x="240189" y="4121266"/>
                  </a:lnTo>
                  <a:lnTo>
                    <a:pt x="204870" y="4093237"/>
                  </a:lnTo>
                  <a:lnTo>
                    <a:pt x="171831" y="4062627"/>
                  </a:lnTo>
                  <a:lnTo>
                    <a:pt x="141221" y="4029588"/>
                  </a:lnTo>
                  <a:lnTo>
                    <a:pt x="113192" y="3994269"/>
                  </a:lnTo>
                  <a:lnTo>
                    <a:pt x="87896" y="3956822"/>
                  </a:lnTo>
                  <a:lnTo>
                    <a:pt x="65482" y="3917398"/>
                  </a:lnTo>
                  <a:lnTo>
                    <a:pt x="46103" y="3876148"/>
                  </a:lnTo>
                  <a:lnTo>
                    <a:pt x="29908" y="3833223"/>
                  </a:lnTo>
                  <a:lnTo>
                    <a:pt x="17050" y="3788773"/>
                  </a:lnTo>
                  <a:lnTo>
                    <a:pt x="7678" y="3742951"/>
                  </a:lnTo>
                  <a:lnTo>
                    <a:pt x="1944" y="3695906"/>
                  </a:lnTo>
                  <a:lnTo>
                    <a:pt x="0" y="3647790"/>
                  </a:lnTo>
                  <a:lnTo>
                    <a:pt x="0" y="586668"/>
                  </a:lnTo>
                  <a:lnTo>
                    <a:pt x="1944" y="538552"/>
                  </a:lnTo>
                  <a:lnTo>
                    <a:pt x="7678" y="491507"/>
                  </a:lnTo>
                  <a:lnTo>
                    <a:pt x="17050" y="445684"/>
                  </a:lnTo>
                  <a:lnTo>
                    <a:pt x="29908" y="401235"/>
                  </a:lnTo>
                  <a:lnTo>
                    <a:pt x="46103" y="358310"/>
                  </a:lnTo>
                  <a:lnTo>
                    <a:pt x="65483" y="317060"/>
                  </a:lnTo>
                  <a:lnTo>
                    <a:pt x="87896" y="277636"/>
                  </a:lnTo>
                  <a:lnTo>
                    <a:pt x="113193" y="240189"/>
                  </a:lnTo>
                  <a:lnTo>
                    <a:pt x="141222" y="204870"/>
                  </a:lnTo>
                  <a:lnTo>
                    <a:pt x="171831" y="171830"/>
                  </a:lnTo>
                  <a:lnTo>
                    <a:pt x="204871" y="141221"/>
                  </a:lnTo>
                  <a:lnTo>
                    <a:pt x="240190" y="113192"/>
                  </a:lnTo>
                  <a:lnTo>
                    <a:pt x="277637" y="87896"/>
                  </a:lnTo>
                  <a:lnTo>
                    <a:pt x="317061" y="65482"/>
                  </a:lnTo>
                  <a:lnTo>
                    <a:pt x="358311" y="46103"/>
                  </a:lnTo>
                  <a:lnTo>
                    <a:pt x="401236" y="29908"/>
                  </a:lnTo>
                  <a:lnTo>
                    <a:pt x="445685" y="17050"/>
                  </a:lnTo>
                  <a:lnTo>
                    <a:pt x="491508" y="7678"/>
                  </a:lnTo>
                  <a:lnTo>
                    <a:pt x="538552" y="1944"/>
                  </a:lnTo>
                  <a:lnTo>
                    <a:pt x="586668" y="0"/>
                  </a:lnTo>
                  <a:lnTo>
                    <a:pt x="2933272" y="0"/>
                  </a:lnTo>
                  <a:lnTo>
                    <a:pt x="2981385" y="1944"/>
                  </a:lnTo>
                  <a:lnTo>
                    <a:pt x="3028430" y="7678"/>
                  </a:lnTo>
                  <a:lnTo>
                    <a:pt x="3074253" y="17050"/>
                  </a:lnTo>
                  <a:lnTo>
                    <a:pt x="3118703" y="29908"/>
                  </a:lnTo>
                  <a:lnTo>
                    <a:pt x="3161628" y="46103"/>
                  </a:lnTo>
                  <a:lnTo>
                    <a:pt x="3202878" y="65483"/>
                  </a:lnTo>
                  <a:lnTo>
                    <a:pt x="3242302" y="87896"/>
                  </a:lnTo>
                  <a:lnTo>
                    <a:pt x="3279749" y="113193"/>
                  </a:lnTo>
                  <a:lnTo>
                    <a:pt x="3315068" y="141221"/>
                  </a:lnTo>
                  <a:lnTo>
                    <a:pt x="3348108" y="171831"/>
                  </a:lnTo>
                  <a:lnTo>
                    <a:pt x="3378717" y="204871"/>
                  </a:lnTo>
                  <a:lnTo>
                    <a:pt x="3406746" y="240190"/>
                  </a:lnTo>
                  <a:lnTo>
                    <a:pt x="3432042" y="277636"/>
                  </a:lnTo>
                  <a:lnTo>
                    <a:pt x="3454456" y="317060"/>
                  </a:lnTo>
                  <a:lnTo>
                    <a:pt x="3473835" y="358311"/>
                  </a:lnTo>
                  <a:lnTo>
                    <a:pt x="3490030" y="401236"/>
                  </a:lnTo>
                  <a:lnTo>
                    <a:pt x="3502889" y="445685"/>
                  </a:lnTo>
                  <a:lnTo>
                    <a:pt x="3512260" y="491508"/>
                  </a:lnTo>
                  <a:lnTo>
                    <a:pt x="3517994" y="538552"/>
                  </a:lnTo>
                  <a:lnTo>
                    <a:pt x="3519939" y="586668"/>
                  </a:lnTo>
                  <a:lnTo>
                    <a:pt x="3519940" y="3647790"/>
                  </a:lnTo>
                  <a:lnTo>
                    <a:pt x="3517996" y="3695906"/>
                  </a:lnTo>
                  <a:lnTo>
                    <a:pt x="3512262" y="3742951"/>
                  </a:lnTo>
                  <a:lnTo>
                    <a:pt x="3502890" y="3788774"/>
                  </a:lnTo>
                  <a:lnTo>
                    <a:pt x="3490032" y="3833223"/>
                  </a:lnTo>
                  <a:lnTo>
                    <a:pt x="3473837" y="3876148"/>
                  </a:lnTo>
                  <a:lnTo>
                    <a:pt x="3454457" y="3917398"/>
                  </a:lnTo>
                  <a:lnTo>
                    <a:pt x="3432044" y="3956822"/>
                  </a:lnTo>
                  <a:lnTo>
                    <a:pt x="3406747" y="3994269"/>
                  </a:lnTo>
                  <a:lnTo>
                    <a:pt x="3378718" y="4029588"/>
                  </a:lnTo>
                  <a:lnTo>
                    <a:pt x="3348109" y="4062628"/>
                  </a:lnTo>
                  <a:lnTo>
                    <a:pt x="3315069" y="4093237"/>
                  </a:lnTo>
                  <a:lnTo>
                    <a:pt x="3279750" y="4121266"/>
                  </a:lnTo>
                  <a:lnTo>
                    <a:pt x="3242303" y="4146562"/>
                  </a:lnTo>
                  <a:lnTo>
                    <a:pt x="3202879" y="4168976"/>
                  </a:lnTo>
                  <a:lnTo>
                    <a:pt x="3161629" y="4188355"/>
                  </a:lnTo>
                  <a:lnTo>
                    <a:pt x="3118704" y="4204550"/>
                  </a:lnTo>
                  <a:lnTo>
                    <a:pt x="3074255" y="4217408"/>
                  </a:lnTo>
                  <a:lnTo>
                    <a:pt x="3028432" y="4226780"/>
                  </a:lnTo>
                  <a:lnTo>
                    <a:pt x="2981387" y="4232514"/>
                  </a:lnTo>
                  <a:lnTo>
                    <a:pt x="2933272" y="4234458"/>
                  </a:lnTo>
                  <a:lnTo>
                    <a:pt x="586668" y="4234459"/>
                  </a:lnTo>
                  <a:close/>
                </a:path>
              </a:pathLst>
            </a:custGeom>
            <a:solidFill>
              <a:srgbClr val="34C158"/>
            </a:solidFill>
          </p:spPr>
          <p:txBody>
            <a:bodyPr wrap="square" lIns="0" tIns="0" rIns="0" bIns="0" rtlCol="0"/>
            <a:lstStyle/>
            <a:p/>
          </p:txBody>
        </p:sp>
        <p:sp>
          <p:nvSpPr>
            <p:cNvPr id="14" name="object 14"/>
            <p:cNvSpPr/>
            <p:nvPr/>
          </p:nvSpPr>
          <p:spPr>
            <a:xfrm>
              <a:off x="8565725" y="2681841"/>
              <a:ext cx="2693035" cy="76200"/>
            </a:xfrm>
            <a:custGeom>
              <a:rect l="l" t="t" r="r" b="b"/>
              <a:pathLst>
                <a:path w="2693034"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29" y="2994"/>
                  </a:lnTo>
                  <a:lnTo>
                    <a:pt x="65040" y="11159"/>
                  </a:lnTo>
                  <a:lnTo>
                    <a:pt x="73205" y="23269"/>
                  </a:lnTo>
                  <a:lnTo>
                    <a:pt x="74917" y="31750"/>
                  </a:lnTo>
                  <a:lnTo>
                    <a:pt x="49538" y="31750"/>
                  </a:lnTo>
                  <a:lnTo>
                    <a:pt x="49538" y="44450"/>
                  </a:lnTo>
                  <a:lnTo>
                    <a:pt x="74917" y="44450"/>
                  </a:lnTo>
                  <a:lnTo>
                    <a:pt x="73205" y="52930"/>
                  </a:lnTo>
                  <a:lnTo>
                    <a:pt x="65040" y="65040"/>
                  </a:lnTo>
                  <a:lnTo>
                    <a:pt x="52929" y="73206"/>
                  </a:lnTo>
                  <a:lnTo>
                    <a:pt x="38100" y="76200"/>
                  </a:lnTo>
                  <a:close/>
                </a:path>
                <a:path w="2693034" h="76200">
                  <a:moveTo>
                    <a:pt x="74917" y="44450"/>
                  </a:moveTo>
                  <a:lnTo>
                    <a:pt x="49538" y="44450"/>
                  </a:lnTo>
                  <a:lnTo>
                    <a:pt x="49538" y="31750"/>
                  </a:lnTo>
                  <a:lnTo>
                    <a:pt x="74917" y="31750"/>
                  </a:lnTo>
                  <a:lnTo>
                    <a:pt x="76200" y="38100"/>
                  </a:lnTo>
                  <a:lnTo>
                    <a:pt x="74917" y="44450"/>
                  </a:lnTo>
                  <a:close/>
                </a:path>
                <a:path w="2693034" h="76200">
                  <a:moveTo>
                    <a:pt x="2692799" y="44450"/>
                  </a:moveTo>
                  <a:lnTo>
                    <a:pt x="74917" y="44450"/>
                  </a:lnTo>
                  <a:lnTo>
                    <a:pt x="76200" y="38100"/>
                  </a:lnTo>
                  <a:lnTo>
                    <a:pt x="74917" y="31750"/>
                  </a:lnTo>
                  <a:lnTo>
                    <a:pt x="2692799" y="31750"/>
                  </a:lnTo>
                  <a:lnTo>
                    <a:pt x="2692799" y="44450"/>
                  </a:lnTo>
                  <a:close/>
                </a:path>
              </a:pathLst>
            </a:custGeom>
            <a:solidFill>
              <a:srgbClr val="FFFFFF"/>
            </a:solidFill>
          </p:spPr>
          <p:txBody>
            <a:bodyPr wrap="square" lIns="0" tIns="0" rIns="0" bIns="0" rtlCol="0"/>
            <a:lstStyle/>
            <a:p/>
          </p:txBody>
        </p:sp>
      </p:grpSp>
      <p:sp>
        <p:nvSpPr>
          <p:cNvPr id="15" name="object 15"/>
          <p:cNvSpPr txBox="1"/>
          <p:nvPr/>
        </p:nvSpPr>
        <p:spPr>
          <a:xfrm>
            <a:off x="8916647" y="2092524"/>
            <a:ext cx="2092325"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个性化需求增</a:t>
            </a:r>
            <a:r>
              <a:rPr sz="2300" b="1" spc="-50">
                <a:solidFill>
                  <a:srgbClr val="FFFFFF"/>
                </a:solidFill>
                <a:latin typeface="微软雅黑"/>
                <a:cs typeface="微软雅黑"/>
              </a:rPr>
              <a:t>加</a:t>
            </a:r>
            <a:endParaRPr sz="2300">
              <a:latin typeface="微软雅黑"/>
              <a:cs typeface="微软雅黑"/>
            </a:endParaRPr>
          </a:p>
        </p:txBody>
      </p:sp>
      <p:sp>
        <p:nvSpPr>
          <p:cNvPr id="16" name="object 16"/>
          <p:cNvSpPr txBox="1"/>
          <p:nvPr/>
        </p:nvSpPr>
        <p:spPr>
          <a:xfrm>
            <a:off x="8540757" y="2995162"/>
            <a:ext cx="2692400" cy="1054100"/>
          </a:xfrm>
          <a:prstGeom prst="rect">
            <a:avLst/>
          </a:prstGeom>
        </p:spPr>
        <p:txBody>
          <a:bodyPr vert="horz" wrap="square" lIns="0" tIns="12700" rIns="0" bIns="0" rtlCol="0">
            <a:spAutoFit/>
          </a:bodyPr>
          <a:lstStyle/>
          <a:p>
            <a:pPr marL="12700" marR="5080" algn="just">
              <a:lnSpc>
                <a:spcPct val="150000"/>
              </a:lnSpc>
              <a:spcBef>
                <a:spcPts val="100"/>
              </a:spcBef>
            </a:pPr>
            <a:r>
              <a:rPr sz="1500" spc="-5">
                <a:solidFill>
                  <a:srgbClr val="FFFFFF"/>
                </a:solidFill>
                <a:latin typeface="微软雅黑"/>
                <a:cs typeface="微软雅黑"/>
              </a:rPr>
              <a:t>消费者对生鲜产品的个性化需求不断增加，如定制化包装、特殊</a:t>
            </a:r>
            <a:r>
              <a:rPr sz="1500" spc="-10">
                <a:solidFill>
                  <a:srgbClr val="FFFFFF"/>
                </a:solidFill>
                <a:latin typeface="微软雅黑"/>
                <a:cs typeface="微软雅黑"/>
              </a:rPr>
              <a:t>配送要求等。</a:t>
            </a:r>
            <a:endParaRPr sz="1500">
              <a:latin typeface="微软雅黑"/>
              <a:cs typeface="微软雅黑"/>
            </a:endParaRPr>
          </a:p>
        </p:txBody>
      </p:sp>
      <p:grpSp>
        <p:nvGrpSpPr>
          <p:cNvPr id="17" name="object 17"/>
          <p:cNvGrpSpPr/>
          <p:nvPr/>
        </p:nvGrpSpPr>
        <p:grpSpPr>
          <a:xfrm>
            <a:off x="454963" y="331167"/>
            <a:ext cx="515620" cy="440055"/>
            <a:chOff x="454963" y="331167"/>
            <a:chExt cx="515620" cy="440055"/>
          </a:xfrm>
        </p:grpSpPr>
        <p:pic>
          <p:nvPicPr>
            <p:cNvPr id="18" name="object 18"/>
            <p:cNvPicPr/>
            <p:nvPr/>
          </p:nvPicPr>
          <p:blipFill>
            <a:blip r:embed="rId2"/>
            <a:stretch>
              <a:fillRect/>
            </a:stretch>
          </p:blipFill>
          <p:spPr>
            <a:xfrm>
              <a:off x="454963" y="331167"/>
              <a:ext cx="84147" cy="84146"/>
            </a:xfrm>
            <a:prstGeom prst="rect">
              <a:avLst/>
            </a:prstGeom>
          </p:spPr>
        </p:pic>
        <p:pic>
          <p:nvPicPr>
            <p:cNvPr id="19" name="object 19"/>
            <p:cNvPicPr/>
            <p:nvPr/>
          </p:nvPicPr>
          <p:blipFill>
            <a:blip r:embed="rId3"/>
            <a:stretch>
              <a:fillRect/>
            </a:stretch>
          </p:blipFill>
          <p:spPr>
            <a:xfrm>
              <a:off x="575049" y="337742"/>
              <a:ext cx="78137" cy="78136"/>
            </a:xfrm>
            <a:prstGeom prst="rect">
              <a:avLst/>
            </a:prstGeom>
          </p:spPr>
        </p:pic>
        <p:pic>
          <p:nvPicPr>
            <p:cNvPr id="20" name="object 20"/>
            <p:cNvPicPr/>
            <p:nvPr/>
          </p:nvPicPr>
          <p:blipFill>
            <a:blip r:embed="rId4"/>
            <a:stretch>
              <a:fillRect/>
            </a:stretch>
          </p:blipFill>
          <p:spPr>
            <a:xfrm>
              <a:off x="689124" y="339459"/>
              <a:ext cx="74704" cy="74703"/>
            </a:xfrm>
            <a:prstGeom prst="rect">
              <a:avLst/>
            </a:prstGeom>
          </p:spPr>
        </p:pic>
        <p:pic>
          <p:nvPicPr>
            <p:cNvPr id="21" name="object 21"/>
            <p:cNvPicPr/>
            <p:nvPr/>
          </p:nvPicPr>
          <p:blipFill>
            <a:blip r:embed="rId5"/>
            <a:stretch>
              <a:fillRect/>
            </a:stretch>
          </p:blipFill>
          <p:spPr>
            <a:xfrm>
              <a:off x="799767" y="348429"/>
              <a:ext cx="69238" cy="69237"/>
            </a:xfrm>
            <a:prstGeom prst="rect">
              <a:avLst/>
            </a:prstGeom>
          </p:spPr>
        </p:pic>
        <p:pic>
          <p:nvPicPr>
            <p:cNvPr id="22" name="object 22"/>
            <p:cNvPicPr/>
            <p:nvPr/>
          </p:nvPicPr>
          <p:blipFill>
            <a:blip r:embed="rId6"/>
            <a:stretch>
              <a:fillRect/>
            </a:stretch>
          </p:blipFill>
          <p:spPr>
            <a:xfrm>
              <a:off x="904944" y="344296"/>
              <a:ext cx="65594" cy="65593"/>
            </a:xfrm>
            <a:prstGeom prst="rect">
              <a:avLst/>
            </a:prstGeom>
          </p:spPr>
        </p:pic>
        <p:pic>
          <p:nvPicPr>
            <p:cNvPr id="23" name="object 23"/>
            <p:cNvPicPr/>
            <p:nvPr/>
          </p:nvPicPr>
          <p:blipFill>
            <a:blip r:embed="rId7"/>
            <a:stretch>
              <a:fillRect/>
            </a:stretch>
          </p:blipFill>
          <p:spPr>
            <a:xfrm>
              <a:off x="454963" y="448941"/>
              <a:ext cx="84147" cy="84146"/>
            </a:xfrm>
            <a:prstGeom prst="rect">
              <a:avLst/>
            </a:prstGeom>
          </p:spPr>
        </p:pic>
        <p:pic>
          <p:nvPicPr>
            <p:cNvPr id="24" name="object 24"/>
            <p:cNvPicPr/>
            <p:nvPr/>
          </p:nvPicPr>
          <p:blipFill>
            <a:blip r:embed="rId3"/>
            <a:stretch>
              <a:fillRect/>
            </a:stretch>
          </p:blipFill>
          <p:spPr>
            <a:xfrm>
              <a:off x="575049" y="455516"/>
              <a:ext cx="78137" cy="78136"/>
            </a:xfrm>
            <a:prstGeom prst="rect">
              <a:avLst/>
            </a:prstGeom>
          </p:spPr>
        </p:pic>
        <p:pic>
          <p:nvPicPr>
            <p:cNvPr id="25" name="object 25"/>
            <p:cNvPicPr/>
            <p:nvPr/>
          </p:nvPicPr>
          <p:blipFill>
            <a:blip r:embed="rId4"/>
            <a:stretch>
              <a:fillRect/>
            </a:stretch>
          </p:blipFill>
          <p:spPr>
            <a:xfrm>
              <a:off x="689124" y="457232"/>
              <a:ext cx="74703" cy="74704"/>
            </a:xfrm>
            <a:prstGeom prst="rect">
              <a:avLst/>
            </a:prstGeom>
          </p:spPr>
        </p:pic>
        <p:pic>
          <p:nvPicPr>
            <p:cNvPr id="26" name="object 26"/>
            <p:cNvPicPr/>
            <p:nvPr/>
          </p:nvPicPr>
          <p:blipFill>
            <a:blip r:embed="rId8"/>
            <a:stretch>
              <a:fillRect/>
            </a:stretch>
          </p:blipFill>
          <p:spPr>
            <a:xfrm>
              <a:off x="799767" y="466202"/>
              <a:ext cx="69237" cy="69237"/>
            </a:xfrm>
            <a:prstGeom prst="rect">
              <a:avLst/>
            </a:prstGeom>
          </p:spPr>
        </p:pic>
        <p:pic>
          <p:nvPicPr>
            <p:cNvPr id="27" name="object 27"/>
            <p:cNvPicPr/>
            <p:nvPr/>
          </p:nvPicPr>
          <p:blipFill>
            <a:blip r:embed="rId6"/>
            <a:stretch>
              <a:fillRect/>
            </a:stretch>
          </p:blipFill>
          <p:spPr>
            <a:xfrm>
              <a:off x="904944" y="462069"/>
              <a:ext cx="65594" cy="65594"/>
            </a:xfrm>
            <a:prstGeom prst="rect">
              <a:avLst/>
            </a:prstGeom>
          </p:spPr>
        </p:pic>
        <p:pic>
          <p:nvPicPr>
            <p:cNvPr id="28" name="object 28"/>
            <p:cNvPicPr/>
            <p:nvPr/>
          </p:nvPicPr>
          <p:blipFill>
            <a:blip r:embed="rId7"/>
            <a:stretch>
              <a:fillRect/>
            </a:stretch>
          </p:blipFill>
          <p:spPr>
            <a:xfrm>
              <a:off x="454963" y="566714"/>
              <a:ext cx="84147" cy="84146"/>
            </a:xfrm>
            <a:prstGeom prst="rect">
              <a:avLst/>
            </a:prstGeom>
          </p:spPr>
        </p:pic>
        <p:pic>
          <p:nvPicPr>
            <p:cNvPr id="29" name="object 29"/>
            <p:cNvPicPr/>
            <p:nvPr/>
          </p:nvPicPr>
          <p:blipFill>
            <a:blip r:embed="rId9"/>
            <a:stretch>
              <a:fillRect/>
            </a:stretch>
          </p:blipFill>
          <p:spPr>
            <a:xfrm>
              <a:off x="575049" y="573290"/>
              <a:ext cx="78137" cy="78136"/>
            </a:xfrm>
            <a:prstGeom prst="rect">
              <a:avLst/>
            </a:prstGeom>
          </p:spPr>
        </p:pic>
        <p:pic>
          <p:nvPicPr>
            <p:cNvPr id="30" name="object 30"/>
            <p:cNvPicPr/>
            <p:nvPr/>
          </p:nvPicPr>
          <p:blipFill>
            <a:blip r:embed="rId10"/>
            <a:stretch>
              <a:fillRect/>
            </a:stretch>
          </p:blipFill>
          <p:spPr>
            <a:xfrm>
              <a:off x="689124" y="575006"/>
              <a:ext cx="74703" cy="74704"/>
            </a:xfrm>
            <a:prstGeom prst="rect">
              <a:avLst/>
            </a:prstGeom>
          </p:spPr>
        </p:pic>
        <p:pic>
          <p:nvPicPr>
            <p:cNvPr id="31" name="object 31"/>
            <p:cNvPicPr/>
            <p:nvPr/>
          </p:nvPicPr>
          <p:blipFill>
            <a:blip r:embed="rId8"/>
            <a:stretch>
              <a:fillRect/>
            </a:stretch>
          </p:blipFill>
          <p:spPr>
            <a:xfrm>
              <a:off x="799767" y="583976"/>
              <a:ext cx="69237" cy="69237"/>
            </a:xfrm>
            <a:prstGeom prst="rect">
              <a:avLst/>
            </a:prstGeom>
          </p:spPr>
        </p:pic>
        <p:pic>
          <p:nvPicPr>
            <p:cNvPr id="32" name="object 32"/>
            <p:cNvPicPr/>
            <p:nvPr/>
          </p:nvPicPr>
          <p:blipFill>
            <a:blip r:embed="rId6"/>
            <a:stretch>
              <a:fillRect/>
            </a:stretch>
          </p:blipFill>
          <p:spPr>
            <a:xfrm>
              <a:off x="904944" y="579843"/>
              <a:ext cx="65594" cy="65594"/>
            </a:xfrm>
            <a:prstGeom prst="rect">
              <a:avLst/>
            </a:prstGeom>
          </p:spPr>
        </p:pic>
        <p:pic>
          <p:nvPicPr>
            <p:cNvPr id="33" name="object 33"/>
            <p:cNvPicPr/>
            <p:nvPr/>
          </p:nvPicPr>
          <p:blipFill>
            <a:blip r:embed="rId2"/>
            <a:stretch>
              <a:fillRect/>
            </a:stretch>
          </p:blipFill>
          <p:spPr>
            <a:xfrm>
              <a:off x="454963" y="684488"/>
              <a:ext cx="84147" cy="84146"/>
            </a:xfrm>
            <a:prstGeom prst="rect">
              <a:avLst/>
            </a:prstGeom>
          </p:spPr>
        </p:pic>
        <p:pic>
          <p:nvPicPr>
            <p:cNvPr id="34" name="object 34"/>
            <p:cNvPicPr/>
            <p:nvPr/>
          </p:nvPicPr>
          <p:blipFill>
            <a:blip r:embed="rId9"/>
            <a:stretch>
              <a:fillRect/>
            </a:stretch>
          </p:blipFill>
          <p:spPr>
            <a:xfrm>
              <a:off x="575049" y="691063"/>
              <a:ext cx="78137" cy="78136"/>
            </a:xfrm>
            <a:prstGeom prst="rect">
              <a:avLst/>
            </a:prstGeom>
          </p:spPr>
        </p:pic>
        <p:pic>
          <p:nvPicPr>
            <p:cNvPr id="35" name="object 35"/>
            <p:cNvPicPr/>
            <p:nvPr/>
          </p:nvPicPr>
          <p:blipFill>
            <a:blip r:embed="rId4"/>
            <a:stretch>
              <a:fillRect/>
            </a:stretch>
          </p:blipFill>
          <p:spPr>
            <a:xfrm>
              <a:off x="689124" y="692780"/>
              <a:ext cx="74703" cy="74704"/>
            </a:xfrm>
            <a:prstGeom prst="rect">
              <a:avLst/>
            </a:prstGeom>
          </p:spPr>
        </p:pic>
        <p:pic>
          <p:nvPicPr>
            <p:cNvPr id="36" name="object 36"/>
            <p:cNvPicPr/>
            <p:nvPr/>
          </p:nvPicPr>
          <p:blipFill>
            <a:blip r:embed="rId5"/>
            <a:stretch>
              <a:fillRect/>
            </a:stretch>
          </p:blipFill>
          <p:spPr>
            <a:xfrm>
              <a:off x="799767" y="701750"/>
              <a:ext cx="69237" cy="69237"/>
            </a:xfrm>
            <a:prstGeom prst="rect">
              <a:avLst/>
            </a:prstGeom>
          </p:spPr>
        </p:pic>
        <p:pic>
          <p:nvPicPr>
            <p:cNvPr id="37" name="object 37"/>
            <p:cNvPicPr/>
            <p:nvPr/>
          </p:nvPicPr>
          <p:blipFill>
            <a:blip r:embed="rId6"/>
            <a:stretch>
              <a:fillRect/>
            </a:stretch>
          </p:blipFill>
          <p:spPr>
            <a:xfrm>
              <a:off x="904944" y="697617"/>
              <a:ext cx="65594" cy="65594"/>
            </a:xfrm>
            <a:prstGeom prst="rect">
              <a:avLst/>
            </a:prstGeom>
          </p:spPr>
        </p:pic>
      </p:grpSp>
      <p:sp>
        <p:nvSpPr>
          <p:cNvPr id="38" name="object 38"/>
          <p:cNvSpPr txBox="1">
            <a:spLocks noGrp="1"/>
          </p:cNvSpPr>
          <p:nvPr>
            <p:ph type="title"/>
          </p:nvPr>
        </p:nvSpPr>
        <p:spPr>
          <a:xfrm>
            <a:off x="1205967" y="320735"/>
            <a:ext cx="2692400" cy="482600"/>
          </a:xfrm>
          <a:prstGeom prst="rect">
            <a:avLst/>
          </a:prstGeom>
        </p:spPr>
        <p:txBody>
          <a:bodyPr vert="horz" wrap="square" lIns="0" tIns="12700" rIns="0" bIns="0" rtlCol="0">
            <a:spAutoFit/>
          </a:bodyPr>
          <a:lstStyle/>
          <a:p>
            <a:pPr marL="12700">
              <a:lnSpc>
                <a:spcPct val="100000"/>
              </a:lnSpc>
              <a:spcBef>
                <a:spcPts val="100"/>
              </a:spcBef>
            </a:pPr>
            <a:r>
              <a:rPr sz="3000" spc="-10">
                <a:solidFill>
                  <a:srgbClr val="4283F2"/>
                </a:solidFill>
              </a:rPr>
              <a:t>消费者需求变化</a:t>
            </a:r>
            <a:endParaRPr sz="30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7107448" y="1358390"/>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4283F2"/>
                </a:solidFill>
                <a:latin typeface="微软雅黑"/>
                <a:cs typeface="微软雅黑"/>
              </a:rPr>
              <a:t>法规标</a:t>
            </a:r>
            <a:r>
              <a:rPr sz="2300" b="1" spc="-50">
                <a:solidFill>
                  <a:srgbClr val="4283F2"/>
                </a:solidFill>
                <a:latin typeface="微软雅黑"/>
                <a:cs typeface="微软雅黑"/>
              </a:rPr>
              <a:t>准</a:t>
            </a:r>
            <a:endParaRPr sz="2300">
              <a:latin typeface="微软雅黑"/>
              <a:cs typeface="微软雅黑"/>
            </a:endParaRPr>
          </a:p>
        </p:txBody>
      </p:sp>
      <p:sp>
        <p:nvSpPr>
          <p:cNvPr id="3" name="object 3"/>
          <p:cNvSpPr txBox="1"/>
          <p:nvPr/>
        </p:nvSpPr>
        <p:spPr>
          <a:xfrm>
            <a:off x="7107449" y="2122200"/>
            <a:ext cx="3797300" cy="642620"/>
          </a:xfrm>
          <a:prstGeom prst="rect">
            <a:avLst/>
          </a:prstGeom>
        </p:spPr>
        <p:txBody>
          <a:bodyPr vert="horz" wrap="square" lIns="0" tIns="12700" rIns="0" bIns="0" rtlCol="0">
            <a:spAutoFit/>
          </a:bodyPr>
          <a:lstStyle/>
          <a:p>
            <a:pPr marL="12700" marR="5080">
              <a:lnSpc>
                <a:spcPct val="150000"/>
              </a:lnSpc>
              <a:spcBef>
                <a:spcPts val="100"/>
              </a:spcBef>
            </a:pPr>
            <a:r>
              <a:rPr sz="1350" spc="-5">
                <a:latin typeface="微软雅黑"/>
                <a:cs typeface="微软雅黑"/>
              </a:rPr>
              <a:t>政府制定了一系列冷链物流法规和标准，对生鲜物流行业的规范化发展起到了积极的推动作用。</a:t>
            </a:r>
            <a:endParaRPr sz="1350">
              <a:latin typeface="微软雅黑"/>
              <a:cs typeface="微软雅黑"/>
            </a:endParaRPr>
          </a:p>
        </p:txBody>
      </p:sp>
      <p:sp>
        <p:nvSpPr>
          <p:cNvPr id="4" name="object 4"/>
          <p:cNvSpPr txBox="1"/>
          <p:nvPr/>
        </p:nvSpPr>
        <p:spPr>
          <a:xfrm>
            <a:off x="8240458" y="3652519"/>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4283F2"/>
                </a:solidFill>
                <a:latin typeface="微软雅黑"/>
                <a:cs typeface="微软雅黑"/>
              </a:rPr>
              <a:t>环保要</a:t>
            </a:r>
            <a:r>
              <a:rPr sz="2300" b="1" spc="-50">
                <a:solidFill>
                  <a:srgbClr val="4283F2"/>
                </a:solidFill>
                <a:latin typeface="微软雅黑"/>
                <a:cs typeface="微软雅黑"/>
              </a:rPr>
              <a:t>求</a:t>
            </a:r>
            <a:endParaRPr sz="2300">
              <a:latin typeface="微软雅黑"/>
              <a:cs typeface="微软雅黑"/>
            </a:endParaRPr>
          </a:p>
        </p:txBody>
      </p:sp>
      <p:sp>
        <p:nvSpPr>
          <p:cNvPr id="5" name="object 5"/>
          <p:cNvSpPr txBox="1"/>
          <p:nvPr/>
        </p:nvSpPr>
        <p:spPr>
          <a:xfrm>
            <a:off x="8252651" y="4504372"/>
            <a:ext cx="3282950" cy="951230"/>
          </a:xfrm>
          <a:prstGeom prst="rect">
            <a:avLst/>
          </a:prstGeom>
        </p:spPr>
        <p:txBody>
          <a:bodyPr vert="horz" wrap="square" lIns="0" tIns="12700" rIns="0" bIns="0" rtlCol="0">
            <a:spAutoFit/>
          </a:bodyPr>
          <a:lstStyle/>
          <a:p>
            <a:pPr marL="12700" marR="5080" algn="just">
              <a:lnSpc>
                <a:spcPct val="150000"/>
              </a:lnSpc>
              <a:spcBef>
                <a:spcPts val="100"/>
              </a:spcBef>
            </a:pPr>
            <a:r>
              <a:rPr sz="1350" spc="-5">
                <a:latin typeface="微软雅黑"/>
                <a:cs typeface="微软雅黑"/>
              </a:rPr>
              <a:t>随着环保意识的提高，政府对冷链物流行业的环保要求也越来越高，企业需要采取更加环保的运输方式和包装材料。</a:t>
            </a:r>
            <a:endParaRPr sz="1350">
              <a:latin typeface="微软雅黑"/>
              <a:cs typeface="微软雅黑"/>
            </a:endParaRPr>
          </a:p>
        </p:txBody>
      </p:sp>
      <p:grpSp>
        <p:nvGrpSpPr>
          <p:cNvPr id="6" name="object 6"/>
          <p:cNvGrpSpPr/>
          <p:nvPr/>
        </p:nvGrpSpPr>
        <p:grpSpPr>
          <a:xfrm>
            <a:off x="7345622" y="5559890"/>
            <a:ext cx="4231005" cy="151765"/>
            <a:chOff x="7345622" y="5559890"/>
            <a:chExt cx="4231005" cy="151765"/>
          </a:xfrm>
        </p:grpSpPr>
        <p:sp>
          <p:nvSpPr>
            <p:cNvPr id="7" name="object 7"/>
            <p:cNvSpPr/>
            <p:nvPr/>
          </p:nvSpPr>
          <p:spPr>
            <a:xfrm>
              <a:off x="7345622" y="5627623"/>
              <a:ext cx="4107815" cy="0"/>
            </a:xfrm>
            <a:custGeom>
              <a:rect l="l" t="t" r="r" b="b"/>
              <a:pathLst>
                <a:path w="4107815">
                  <a:moveTo>
                    <a:pt x="4107349" y="0"/>
                  </a:moveTo>
                  <a:lnTo>
                    <a:pt x="0" y="0"/>
                  </a:lnTo>
                </a:path>
              </a:pathLst>
            </a:custGeom>
            <a:solidFill>
              <a:srgbClr val="4283F2"/>
            </a:solidFill>
          </p:spPr>
          <p:txBody>
            <a:bodyPr wrap="square" lIns="0" tIns="0" rIns="0" bIns="0" rtlCol="0"/>
            <a:lstStyle/>
            <a:p/>
          </p:txBody>
        </p:sp>
        <p:sp>
          <p:nvSpPr>
            <p:cNvPr id="8" name="object 8"/>
            <p:cNvSpPr/>
            <p:nvPr/>
          </p:nvSpPr>
          <p:spPr>
            <a:xfrm>
              <a:off x="7345622" y="5627623"/>
              <a:ext cx="4107815" cy="0"/>
            </a:xfrm>
            <a:custGeom>
              <a:rect l="l" t="t" r="r" b="b"/>
              <a:pathLst>
                <a:path w="4107815">
                  <a:moveTo>
                    <a:pt x="0" y="0"/>
                  </a:moveTo>
                  <a:lnTo>
                    <a:pt x="4107349" y="0"/>
                  </a:lnTo>
                </a:path>
              </a:pathLst>
            </a:custGeom>
            <a:ln w="9525">
              <a:solidFill>
                <a:srgbClr val="4283F2"/>
              </a:solidFill>
            </a:ln>
          </p:spPr>
          <p:txBody>
            <a:bodyPr wrap="square" lIns="0" tIns="0" rIns="0" bIns="0" rtlCol="0"/>
            <a:lstStyle/>
            <a:p/>
          </p:txBody>
        </p:sp>
        <p:pic>
          <p:nvPicPr>
            <p:cNvPr id="9" name="object 9"/>
            <p:cNvPicPr/>
            <p:nvPr/>
          </p:nvPicPr>
          <p:blipFill>
            <a:blip r:embed="rId2"/>
            <a:stretch>
              <a:fillRect/>
            </a:stretch>
          </p:blipFill>
          <p:spPr>
            <a:xfrm>
              <a:off x="11424522" y="5559890"/>
              <a:ext cx="151723" cy="151722"/>
            </a:xfrm>
            <a:prstGeom prst="rect">
              <a:avLst/>
            </a:prstGeom>
          </p:spPr>
        </p:pic>
      </p:grpSp>
      <p:grpSp>
        <p:nvGrpSpPr>
          <p:cNvPr id="10" name="object 10"/>
          <p:cNvGrpSpPr/>
          <p:nvPr/>
        </p:nvGrpSpPr>
        <p:grpSpPr>
          <a:xfrm>
            <a:off x="904944" y="4510023"/>
            <a:ext cx="3793490" cy="151765"/>
            <a:chOff x="904944" y="4510023"/>
            <a:chExt cx="3793490" cy="151765"/>
          </a:xfrm>
        </p:grpSpPr>
        <p:sp>
          <p:nvSpPr>
            <p:cNvPr id="11" name="object 11"/>
            <p:cNvSpPr/>
            <p:nvPr/>
          </p:nvSpPr>
          <p:spPr>
            <a:xfrm>
              <a:off x="904944" y="4589948"/>
              <a:ext cx="3793490" cy="0"/>
            </a:xfrm>
            <a:custGeom>
              <a:rect l="l" t="t" r="r" b="b"/>
              <a:pathLst>
                <a:path w="3793490">
                  <a:moveTo>
                    <a:pt x="3793067" y="0"/>
                  </a:moveTo>
                  <a:lnTo>
                    <a:pt x="0" y="0"/>
                  </a:lnTo>
                </a:path>
              </a:pathLst>
            </a:custGeom>
            <a:solidFill>
              <a:srgbClr val="4283F2"/>
            </a:solidFill>
          </p:spPr>
          <p:txBody>
            <a:bodyPr wrap="square" lIns="0" tIns="0" rIns="0" bIns="0" rtlCol="0"/>
            <a:lstStyle/>
            <a:p/>
          </p:txBody>
        </p:sp>
        <p:sp>
          <p:nvSpPr>
            <p:cNvPr id="12" name="object 12"/>
            <p:cNvSpPr/>
            <p:nvPr/>
          </p:nvSpPr>
          <p:spPr>
            <a:xfrm>
              <a:off x="904944" y="4589948"/>
              <a:ext cx="3793490" cy="0"/>
            </a:xfrm>
            <a:custGeom>
              <a:rect l="l" t="t" r="r" b="b"/>
              <a:pathLst>
                <a:path w="3793490">
                  <a:moveTo>
                    <a:pt x="0" y="0"/>
                  </a:moveTo>
                  <a:lnTo>
                    <a:pt x="3793067" y="0"/>
                  </a:lnTo>
                </a:path>
              </a:pathLst>
            </a:custGeom>
            <a:ln w="9525">
              <a:solidFill>
                <a:srgbClr val="4283F2"/>
              </a:solidFill>
            </a:ln>
          </p:spPr>
          <p:txBody>
            <a:bodyPr wrap="square" lIns="0" tIns="0" rIns="0" bIns="0" rtlCol="0"/>
            <a:lstStyle/>
            <a:p/>
          </p:txBody>
        </p:sp>
        <p:pic>
          <p:nvPicPr>
            <p:cNvPr id="13" name="object 13"/>
            <p:cNvPicPr/>
            <p:nvPr/>
          </p:nvPicPr>
          <p:blipFill>
            <a:blip r:embed="rId2"/>
            <a:stretch>
              <a:fillRect/>
            </a:stretch>
          </p:blipFill>
          <p:spPr>
            <a:xfrm>
              <a:off x="904945" y="4510023"/>
              <a:ext cx="151722" cy="151722"/>
            </a:xfrm>
            <a:prstGeom prst="rect">
              <a:avLst/>
            </a:prstGeom>
          </p:spPr>
        </p:pic>
      </p:grpSp>
      <p:sp>
        <p:nvSpPr>
          <p:cNvPr id="14" name="object 14"/>
          <p:cNvSpPr txBox="1"/>
          <p:nvPr/>
        </p:nvSpPr>
        <p:spPr>
          <a:xfrm>
            <a:off x="980130" y="2446743"/>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4283F2"/>
                </a:solidFill>
                <a:latin typeface="微软雅黑"/>
                <a:cs typeface="微软雅黑"/>
              </a:rPr>
              <a:t>政策扶</a:t>
            </a:r>
            <a:r>
              <a:rPr sz="2300" b="1" spc="-50">
                <a:solidFill>
                  <a:srgbClr val="4283F2"/>
                </a:solidFill>
                <a:latin typeface="微软雅黑"/>
                <a:cs typeface="微软雅黑"/>
              </a:rPr>
              <a:t>持</a:t>
            </a:r>
            <a:endParaRPr sz="2300">
              <a:latin typeface="微软雅黑"/>
              <a:cs typeface="微软雅黑"/>
            </a:endParaRPr>
          </a:p>
        </p:txBody>
      </p:sp>
      <p:sp>
        <p:nvSpPr>
          <p:cNvPr id="15" name="object 15"/>
          <p:cNvSpPr txBox="1"/>
          <p:nvPr/>
        </p:nvSpPr>
        <p:spPr>
          <a:xfrm>
            <a:off x="980130" y="3298597"/>
            <a:ext cx="3282950" cy="951230"/>
          </a:xfrm>
          <a:prstGeom prst="rect">
            <a:avLst/>
          </a:prstGeom>
        </p:spPr>
        <p:txBody>
          <a:bodyPr vert="horz" wrap="square" lIns="0" tIns="12700" rIns="0" bIns="0" rtlCol="0">
            <a:spAutoFit/>
          </a:bodyPr>
          <a:lstStyle/>
          <a:p>
            <a:pPr marL="12700" marR="5080" algn="just">
              <a:lnSpc>
                <a:spcPct val="150000"/>
              </a:lnSpc>
              <a:spcBef>
                <a:spcPts val="100"/>
              </a:spcBef>
            </a:pPr>
            <a:r>
              <a:rPr sz="1350" spc="-5">
                <a:latin typeface="微软雅黑"/>
                <a:cs typeface="微软雅黑"/>
              </a:rPr>
              <a:t>政府对冷链物流行业给予一定的政策扶持，如财政补贴、税收优惠等，有助于推动行业</a:t>
            </a:r>
            <a:r>
              <a:rPr sz="1350" spc="-15">
                <a:latin typeface="微软雅黑"/>
                <a:cs typeface="微软雅黑"/>
              </a:rPr>
              <a:t>的发展。</a:t>
            </a:r>
            <a:endParaRPr sz="1350">
              <a:latin typeface="微软雅黑"/>
              <a:cs typeface="微软雅黑"/>
            </a:endParaRPr>
          </a:p>
        </p:txBody>
      </p:sp>
      <p:sp>
        <p:nvSpPr>
          <p:cNvPr id="16" name="object 16"/>
          <p:cNvSpPr/>
          <p:nvPr/>
        </p:nvSpPr>
        <p:spPr>
          <a:xfrm>
            <a:off x="5786411" y="4041306"/>
            <a:ext cx="662305" cy="579120"/>
          </a:xfrm>
          <a:custGeom>
            <a:rect l="l" t="t" r="r" b="b"/>
            <a:pathLst>
              <a:path w="662304" h="579120">
                <a:moveTo>
                  <a:pt x="330923" y="248176"/>
                </a:moveTo>
                <a:lnTo>
                  <a:pt x="0" y="165450"/>
                </a:lnTo>
                <a:lnTo>
                  <a:pt x="0" y="82725"/>
                </a:lnTo>
                <a:lnTo>
                  <a:pt x="330923" y="0"/>
                </a:lnTo>
                <a:lnTo>
                  <a:pt x="661803" y="82725"/>
                </a:lnTo>
                <a:lnTo>
                  <a:pt x="661803" y="165450"/>
                </a:lnTo>
                <a:lnTo>
                  <a:pt x="330923" y="248176"/>
                </a:lnTo>
                <a:close/>
              </a:path>
              <a:path w="662304" h="579120">
                <a:moveTo>
                  <a:pt x="330923" y="413627"/>
                </a:moveTo>
                <a:lnTo>
                  <a:pt x="0" y="330901"/>
                </a:lnTo>
                <a:lnTo>
                  <a:pt x="0" y="248176"/>
                </a:lnTo>
                <a:lnTo>
                  <a:pt x="330923" y="330901"/>
                </a:lnTo>
                <a:lnTo>
                  <a:pt x="661803" y="330901"/>
                </a:lnTo>
                <a:lnTo>
                  <a:pt x="330923" y="413627"/>
                </a:lnTo>
                <a:close/>
              </a:path>
              <a:path w="662304" h="579120">
                <a:moveTo>
                  <a:pt x="661803" y="330901"/>
                </a:moveTo>
                <a:lnTo>
                  <a:pt x="330923" y="330901"/>
                </a:lnTo>
                <a:lnTo>
                  <a:pt x="661803" y="248176"/>
                </a:lnTo>
                <a:lnTo>
                  <a:pt x="661803" y="330901"/>
                </a:lnTo>
                <a:close/>
              </a:path>
              <a:path w="662304" h="579120">
                <a:moveTo>
                  <a:pt x="330923" y="579077"/>
                </a:moveTo>
                <a:lnTo>
                  <a:pt x="0" y="496352"/>
                </a:lnTo>
                <a:lnTo>
                  <a:pt x="0" y="413627"/>
                </a:lnTo>
                <a:lnTo>
                  <a:pt x="330923" y="496352"/>
                </a:lnTo>
                <a:lnTo>
                  <a:pt x="661803" y="496352"/>
                </a:lnTo>
                <a:lnTo>
                  <a:pt x="330923" y="579077"/>
                </a:lnTo>
                <a:close/>
              </a:path>
              <a:path w="662304" h="579120">
                <a:moveTo>
                  <a:pt x="661803" y="496352"/>
                </a:moveTo>
                <a:lnTo>
                  <a:pt x="330923" y="496352"/>
                </a:lnTo>
                <a:lnTo>
                  <a:pt x="661803" y="413627"/>
                </a:lnTo>
                <a:lnTo>
                  <a:pt x="661803" y="496352"/>
                </a:lnTo>
                <a:close/>
              </a:path>
            </a:pathLst>
          </a:custGeom>
          <a:solidFill>
            <a:srgbClr val="D9E6FB"/>
          </a:solidFill>
        </p:spPr>
        <p:txBody>
          <a:bodyPr wrap="square" lIns="0" tIns="0" rIns="0" bIns="0" rtlCol="0"/>
          <a:lstStyle/>
          <a:p/>
        </p:txBody>
      </p:sp>
      <p:grpSp>
        <p:nvGrpSpPr>
          <p:cNvPr id="17" name="object 17"/>
          <p:cNvGrpSpPr/>
          <p:nvPr/>
        </p:nvGrpSpPr>
        <p:grpSpPr>
          <a:xfrm>
            <a:off x="454963" y="331167"/>
            <a:ext cx="515620" cy="440055"/>
            <a:chOff x="454963" y="331167"/>
            <a:chExt cx="515620" cy="440055"/>
          </a:xfrm>
        </p:grpSpPr>
        <p:pic>
          <p:nvPicPr>
            <p:cNvPr id="18" name="object 18"/>
            <p:cNvPicPr/>
            <p:nvPr/>
          </p:nvPicPr>
          <p:blipFill>
            <a:blip r:embed="rId3"/>
            <a:stretch>
              <a:fillRect/>
            </a:stretch>
          </p:blipFill>
          <p:spPr>
            <a:xfrm>
              <a:off x="454963" y="331167"/>
              <a:ext cx="84147" cy="84146"/>
            </a:xfrm>
            <a:prstGeom prst="rect">
              <a:avLst/>
            </a:prstGeom>
          </p:spPr>
        </p:pic>
        <p:pic>
          <p:nvPicPr>
            <p:cNvPr id="19" name="object 19"/>
            <p:cNvPicPr/>
            <p:nvPr/>
          </p:nvPicPr>
          <p:blipFill>
            <a:blip r:embed="rId4"/>
            <a:stretch>
              <a:fillRect/>
            </a:stretch>
          </p:blipFill>
          <p:spPr>
            <a:xfrm>
              <a:off x="575049" y="337742"/>
              <a:ext cx="78137" cy="78136"/>
            </a:xfrm>
            <a:prstGeom prst="rect">
              <a:avLst/>
            </a:prstGeom>
          </p:spPr>
        </p:pic>
        <p:pic>
          <p:nvPicPr>
            <p:cNvPr id="20" name="object 20"/>
            <p:cNvPicPr/>
            <p:nvPr/>
          </p:nvPicPr>
          <p:blipFill>
            <a:blip r:embed="rId5"/>
            <a:stretch>
              <a:fillRect/>
            </a:stretch>
          </p:blipFill>
          <p:spPr>
            <a:xfrm>
              <a:off x="689124" y="339459"/>
              <a:ext cx="74704" cy="74703"/>
            </a:xfrm>
            <a:prstGeom prst="rect">
              <a:avLst/>
            </a:prstGeom>
          </p:spPr>
        </p:pic>
        <p:pic>
          <p:nvPicPr>
            <p:cNvPr id="21" name="object 21"/>
            <p:cNvPicPr/>
            <p:nvPr/>
          </p:nvPicPr>
          <p:blipFill>
            <a:blip r:embed="rId6"/>
            <a:stretch>
              <a:fillRect/>
            </a:stretch>
          </p:blipFill>
          <p:spPr>
            <a:xfrm>
              <a:off x="799767" y="348429"/>
              <a:ext cx="69238" cy="69237"/>
            </a:xfrm>
            <a:prstGeom prst="rect">
              <a:avLst/>
            </a:prstGeom>
          </p:spPr>
        </p:pic>
        <p:pic>
          <p:nvPicPr>
            <p:cNvPr id="22" name="object 22"/>
            <p:cNvPicPr/>
            <p:nvPr/>
          </p:nvPicPr>
          <p:blipFill>
            <a:blip r:embed="rId7"/>
            <a:stretch>
              <a:fillRect/>
            </a:stretch>
          </p:blipFill>
          <p:spPr>
            <a:xfrm>
              <a:off x="904944" y="344296"/>
              <a:ext cx="65594" cy="65593"/>
            </a:xfrm>
            <a:prstGeom prst="rect">
              <a:avLst/>
            </a:prstGeom>
          </p:spPr>
        </p:pic>
        <p:pic>
          <p:nvPicPr>
            <p:cNvPr id="23" name="object 23"/>
            <p:cNvPicPr/>
            <p:nvPr/>
          </p:nvPicPr>
          <p:blipFill>
            <a:blip r:embed="rId8"/>
            <a:stretch>
              <a:fillRect/>
            </a:stretch>
          </p:blipFill>
          <p:spPr>
            <a:xfrm>
              <a:off x="454963" y="448941"/>
              <a:ext cx="84147" cy="84146"/>
            </a:xfrm>
            <a:prstGeom prst="rect">
              <a:avLst/>
            </a:prstGeom>
          </p:spPr>
        </p:pic>
        <p:pic>
          <p:nvPicPr>
            <p:cNvPr id="24" name="object 24"/>
            <p:cNvPicPr/>
            <p:nvPr/>
          </p:nvPicPr>
          <p:blipFill>
            <a:blip r:embed="rId4"/>
            <a:stretch>
              <a:fillRect/>
            </a:stretch>
          </p:blipFill>
          <p:spPr>
            <a:xfrm>
              <a:off x="575049" y="455516"/>
              <a:ext cx="78137" cy="78136"/>
            </a:xfrm>
            <a:prstGeom prst="rect">
              <a:avLst/>
            </a:prstGeom>
          </p:spPr>
        </p:pic>
        <p:pic>
          <p:nvPicPr>
            <p:cNvPr id="25" name="object 25"/>
            <p:cNvPicPr/>
            <p:nvPr/>
          </p:nvPicPr>
          <p:blipFill>
            <a:blip r:embed="rId5"/>
            <a:stretch>
              <a:fillRect/>
            </a:stretch>
          </p:blipFill>
          <p:spPr>
            <a:xfrm>
              <a:off x="689124" y="457232"/>
              <a:ext cx="74703" cy="74704"/>
            </a:xfrm>
            <a:prstGeom prst="rect">
              <a:avLst/>
            </a:prstGeom>
          </p:spPr>
        </p:pic>
        <p:pic>
          <p:nvPicPr>
            <p:cNvPr id="26" name="object 26"/>
            <p:cNvPicPr/>
            <p:nvPr/>
          </p:nvPicPr>
          <p:blipFill>
            <a:blip r:embed="rId9"/>
            <a:stretch>
              <a:fillRect/>
            </a:stretch>
          </p:blipFill>
          <p:spPr>
            <a:xfrm>
              <a:off x="799767" y="466202"/>
              <a:ext cx="69237" cy="69237"/>
            </a:xfrm>
            <a:prstGeom prst="rect">
              <a:avLst/>
            </a:prstGeom>
          </p:spPr>
        </p:pic>
        <p:pic>
          <p:nvPicPr>
            <p:cNvPr id="27" name="object 27"/>
            <p:cNvPicPr/>
            <p:nvPr/>
          </p:nvPicPr>
          <p:blipFill>
            <a:blip r:embed="rId7"/>
            <a:stretch>
              <a:fillRect/>
            </a:stretch>
          </p:blipFill>
          <p:spPr>
            <a:xfrm>
              <a:off x="904944" y="462069"/>
              <a:ext cx="65594" cy="65594"/>
            </a:xfrm>
            <a:prstGeom prst="rect">
              <a:avLst/>
            </a:prstGeom>
          </p:spPr>
        </p:pic>
        <p:pic>
          <p:nvPicPr>
            <p:cNvPr id="28" name="object 28"/>
            <p:cNvPicPr/>
            <p:nvPr/>
          </p:nvPicPr>
          <p:blipFill>
            <a:blip r:embed="rId8"/>
            <a:stretch>
              <a:fillRect/>
            </a:stretch>
          </p:blipFill>
          <p:spPr>
            <a:xfrm>
              <a:off x="454963" y="566714"/>
              <a:ext cx="84147" cy="84146"/>
            </a:xfrm>
            <a:prstGeom prst="rect">
              <a:avLst/>
            </a:prstGeom>
          </p:spPr>
        </p:pic>
        <p:pic>
          <p:nvPicPr>
            <p:cNvPr id="29" name="object 29"/>
            <p:cNvPicPr/>
            <p:nvPr/>
          </p:nvPicPr>
          <p:blipFill>
            <a:blip r:embed="rId10"/>
            <a:stretch>
              <a:fillRect/>
            </a:stretch>
          </p:blipFill>
          <p:spPr>
            <a:xfrm>
              <a:off x="575049" y="573290"/>
              <a:ext cx="78137" cy="78136"/>
            </a:xfrm>
            <a:prstGeom prst="rect">
              <a:avLst/>
            </a:prstGeom>
          </p:spPr>
        </p:pic>
        <p:pic>
          <p:nvPicPr>
            <p:cNvPr id="30" name="object 30"/>
            <p:cNvPicPr/>
            <p:nvPr/>
          </p:nvPicPr>
          <p:blipFill>
            <a:blip r:embed="rId11"/>
            <a:stretch>
              <a:fillRect/>
            </a:stretch>
          </p:blipFill>
          <p:spPr>
            <a:xfrm>
              <a:off x="689124" y="575006"/>
              <a:ext cx="74703" cy="74704"/>
            </a:xfrm>
            <a:prstGeom prst="rect">
              <a:avLst/>
            </a:prstGeom>
          </p:spPr>
        </p:pic>
        <p:pic>
          <p:nvPicPr>
            <p:cNvPr id="31" name="object 31"/>
            <p:cNvPicPr/>
            <p:nvPr/>
          </p:nvPicPr>
          <p:blipFill>
            <a:blip r:embed="rId9"/>
            <a:stretch>
              <a:fillRect/>
            </a:stretch>
          </p:blipFill>
          <p:spPr>
            <a:xfrm>
              <a:off x="799767" y="583976"/>
              <a:ext cx="69237" cy="69237"/>
            </a:xfrm>
            <a:prstGeom prst="rect">
              <a:avLst/>
            </a:prstGeom>
          </p:spPr>
        </p:pic>
        <p:pic>
          <p:nvPicPr>
            <p:cNvPr id="32" name="object 32"/>
            <p:cNvPicPr/>
            <p:nvPr/>
          </p:nvPicPr>
          <p:blipFill>
            <a:blip r:embed="rId7"/>
            <a:stretch>
              <a:fillRect/>
            </a:stretch>
          </p:blipFill>
          <p:spPr>
            <a:xfrm>
              <a:off x="904944" y="579843"/>
              <a:ext cx="65594" cy="65594"/>
            </a:xfrm>
            <a:prstGeom prst="rect">
              <a:avLst/>
            </a:prstGeom>
          </p:spPr>
        </p:pic>
        <p:pic>
          <p:nvPicPr>
            <p:cNvPr id="33" name="object 33"/>
            <p:cNvPicPr/>
            <p:nvPr/>
          </p:nvPicPr>
          <p:blipFill>
            <a:blip r:embed="rId3"/>
            <a:stretch>
              <a:fillRect/>
            </a:stretch>
          </p:blipFill>
          <p:spPr>
            <a:xfrm>
              <a:off x="454963" y="684488"/>
              <a:ext cx="84147" cy="84146"/>
            </a:xfrm>
            <a:prstGeom prst="rect">
              <a:avLst/>
            </a:prstGeom>
          </p:spPr>
        </p:pic>
        <p:pic>
          <p:nvPicPr>
            <p:cNvPr id="34" name="object 34"/>
            <p:cNvPicPr/>
            <p:nvPr/>
          </p:nvPicPr>
          <p:blipFill>
            <a:blip r:embed="rId10"/>
            <a:stretch>
              <a:fillRect/>
            </a:stretch>
          </p:blipFill>
          <p:spPr>
            <a:xfrm>
              <a:off x="575049" y="691063"/>
              <a:ext cx="78137" cy="78136"/>
            </a:xfrm>
            <a:prstGeom prst="rect">
              <a:avLst/>
            </a:prstGeom>
          </p:spPr>
        </p:pic>
        <p:pic>
          <p:nvPicPr>
            <p:cNvPr id="35" name="object 35"/>
            <p:cNvPicPr/>
            <p:nvPr/>
          </p:nvPicPr>
          <p:blipFill>
            <a:blip r:embed="rId5"/>
            <a:stretch>
              <a:fillRect/>
            </a:stretch>
          </p:blipFill>
          <p:spPr>
            <a:xfrm>
              <a:off x="689124" y="692780"/>
              <a:ext cx="74703" cy="74704"/>
            </a:xfrm>
            <a:prstGeom prst="rect">
              <a:avLst/>
            </a:prstGeom>
          </p:spPr>
        </p:pic>
        <p:pic>
          <p:nvPicPr>
            <p:cNvPr id="36" name="object 36"/>
            <p:cNvPicPr/>
            <p:nvPr/>
          </p:nvPicPr>
          <p:blipFill>
            <a:blip r:embed="rId6"/>
            <a:stretch>
              <a:fillRect/>
            </a:stretch>
          </p:blipFill>
          <p:spPr>
            <a:xfrm>
              <a:off x="799767" y="701750"/>
              <a:ext cx="69237" cy="69237"/>
            </a:xfrm>
            <a:prstGeom prst="rect">
              <a:avLst/>
            </a:prstGeom>
          </p:spPr>
        </p:pic>
        <p:pic>
          <p:nvPicPr>
            <p:cNvPr id="37" name="object 37"/>
            <p:cNvPicPr/>
            <p:nvPr/>
          </p:nvPicPr>
          <p:blipFill>
            <a:blip r:embed="rId7"/>
            <a:stretch>
              <a:fillRect/>
            </a:stretch>
          </p:blipFill>
          <p:spPr>
            <a:xfrm>
              <a:off x="904944" y="697617"/>
              <a:ext cx="65594" cy="65594"/>
            </a:xfrm>
            <a:prstGeom prst="rect">
              <a:avLst/>
            </a:prstGeom>
          </p:spPr>
        </p:pic>
      </p:grpSp>
      <p:sp>
        <p:nvSpPr>
          <p:cNvPr id="38" name="object 38"/>
          <p:cNvSpPr txBox="1">
            <a:spLocks noGrp="1"/>
          </p:cNvSpPr>
          <p:nvPr>
            <p:ph type="title"/>
          </p:nvPr>
        </p:nvSpPr>
        <p:spPr>
          <a:xfrm>
            <a:off x="1205967" y="320735"/>
            <a:ext cx="3073400" cy="482600"/>
          </a:xfrm>
          <a:prstGeom prst="rect">
            <a:avLst/>
          </a:prstGeom>
        </p:spPr>
        <p:txBody>
          <a:bodyPr vert="horz" wrap="square" lIns="0" tIns="12700" rIns="0" bIns="0" rtlCol="0">
            <a:spAutoFit/>
          </a:bodyPr>
          <a:lstStyle/>
          <a:p>
            <a:pPr marL="12700">
              <a:lnSpc>
                <a:spcPct val="100000"/>
              </a:lnSpc>
              <a:spcBef>
                <a:spcPts val="100"/>
              </a:spcBef>
            </a:pPr>
            <a:r>
              <a:rPr sz="3000" spc="-10">
                <a:solidFill>
                  <a:srgbClr val="4283F2"/>
                </a:solidFill>
              </a:rPr>
              <a:t>政策法规影响因素</a:t>
            </a:r>
            <a:endParaRPr sz="30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p:nvPr/>
        </p:nvSpPr>
        <p:spPr>
          <a:xfrm>
            <a:off x="910296" y="1558171"/>
            <a:ext cx="4620260" cy="1625600"/>
          </a:xfrm>
          <a:prstGeom prst="rect">
            <a:avLst/>
          </a:prstGeom>
        </p:spPr>
        <p:txBody>
          <a:bodyPr vert="horz" wrap="square" lIns="0" tIns="12700" rIns="0" bIns="0" rtlCol="0">
            <a:spAutoFit/>
          </a:bodyPr>
          <a:lstStyle/>
          <a:p>
            <a:pPr marL="12700">
              <a:lnSpc>
                <a:spcPct val="100000"/>
              </a:lnSpc>
              <a:spcBef>
                <a:spcPts val="100"/>
              </a:spcBef>
            </a:pPr>
            <a:r>
              <a:rPr sz="3300" b="1" spc="-10">
                <a:solidFill>
                  <a:srgbClr val="131416"/>
                </a:solidFill>
                <a:latin typeface="微软雅黑"/>
                <a:cs typeface="微软雅黑"/>
              </a:rPr>
              <a:t>PART</a:t>
            </a:r>
            <a:r>
              <a:rPr sz="3300" b="1" spc="-225">
                <a:solidFill>
                  <a:srgbClr val="131416"/>
                </a:solidFill>
                <a:latin typeface="微软雅黑"/>
                <a:cs typeface="微软雅黑"/>
              </a:rPr>
              <a:t> </a:t>
            </a:r>
            <a:r>
              <a:rPr sz="3300" b="1" spc="-25">
                <a:solidFill>
                  <a:srgbClr val="131416"/>
                </a:solidFill>
                <a:latin typeface="微软雅黑"/>
                <a:cs typeface="微软雅黑"/>
              </a:rPr>
              <a:t>02</a:t>
            </a:r>
            <a:endParaRPr sz="3300">
              <a:latin typeface="微软雅黑"/>
              <a:cs typeface="微软雅黑"/>
            </a:endParaRPr>
          </a:p>
          <a:p>
            <a:pPr marL="34925">
              <a:lnSpc>
                <a:spcPct val="100000"/>
              </a:lnSpc>
              <a:spcBef>
                <a:spcPts val="3235"/>
              </a:spcBef>
            </a:pPr>
            <a:r>
              <a:rPr sz="4500" b="1" spc="-10">
                <a:solidFill>
                  <a:srgbClr val="131416"/>
                </a:solidFill>
                <a:latin typeface="微软雅黑"/>
                <a:cs typeface="微软雅黑"/>
              </a:rPr>
              <a:t>供应链分析与优化</a:t>
            </a:r>
            <a:endParaRPr sz="4500">
              <a:latin typeface="微软雅黑"/>
              <a:cs typeface="微软雅黑"/>
            </a:endParaRPr>
          </a:p>
        </p:txBody>
      </p:sp>
      <p:sp>
        <p:nvSpPr>
          <p:cNvPr id="4" name="object 4"/>
          <p:cNvSpPr txBox="1">
            <a:spLocks noGrp="1"/>
          </p:cNvSpPr>
          <p:nvPr>
            <p:ph type="title"/>
          </p:nvPr>
        </p:nvSpPr>
        <p:spPr>
          <a:prstGeom prst="rect">
            <a:avLst/>
          </a:prstGeom>
        </p:spPr>
        <p:txBody>
          <a:bodyPr vert="horz" wrap="square" lIns="0" tIns="12700" rIns="0" bIns="0" rtlCol="0">
            <a:spAutoFit/>
          </a:bodyPr>
          <a:lstStyle/>
          <a:p>
            <a:pPr marL="238760">
              <a:lnSpc>
                <a:spcPct val="100000"/>
              </a:lnSpc>
              <a:spcBef>
                <a:spcPts val="100"/>
              </a:spcBef>
            </a:pPr>
            <a:r>
              <a:rPr spc="-20"/>
              <a:t>2023</a:t>
            </a:r>
          </a:p>
        </p:txBody>
      </p:sp>
      <p:sp>
        <p:nvSpPr>
          <p:cNvPr id="5" name="object 5"/>
          <p:cNvSpPr txBox="1"/>
          <p:nvPr/>
        </p:nvSpPr>
        <p:spPr>
          <a:xfrm>
            <a:off x="10890033" y="349237"/>
            <a:ext cx="894080"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131416"/>
                </a:solidFill>
                <a:latin typeface="微软雅黑"/>
                <a:cs typeface="微软雅黑"/>
              </a:rPr>
              <a:t>REPORTING</a:t>
            </a:r>
            <a:endParaRPr sz="1200">
              <a:latin typeface="微软雅黑"/>
              <a:cs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454960" y="1569534"/>
            <a:ext cx="4219248" cy="4216400"/>
          </a:xfrm>
          <a:prstGeom prst="rect">
            <a:avLst/>
          </a:prstGeom>
        </p:spPr>
      </p:pic>
      <p:sp>
        <p:nvSpPr>
          <p:cNvPr id="3" name="object 3"/>
          <p:cNvSpPr txBox="1"/>
          <p:nvPr/>
        </p:nvSpPr>
        <p:spPr>
          <a:xfrm>
            <a:off x="5328794" y="1294832"/>
            <a:ext cx="6099810" cy="1468755"/>
          </a:xfrm>
          <a:prstGeom prst="rect">
            <a:avLst/>
          </a:prstGeom>
          <a:solidFill>
            <a:srgbClr val="34C158"/>
          </a:solidFill>
        </p:spPr>
        <p:txBody>
          <a:bodyPr vert="horz" wrap="square" lIns="0" tIns="120650" rIns="0" bIns="0" rtlCol="0">
            <a:spAutoFit/>
          </a:bodyPr>
          <a:lstStyle/>
          <a:p>
            <a:pPr marL="417830">
              <a:lnSpc>
                <a:spcPct val="100000"/>
              </a:lnSpc>
              <a:spcBef>
                <a:spcPts val="950"/>
              </a:spcBef>
            </a:pPr>
            <a:r>
              <a:rPr sz="2300" b="1">
                <a:solidFill>
                  <a:srgbClr val="FFFFFF"/>
                </a:solidFill>
                <a:latin typeface="微软雅黑"/>
                <a:cs typeface="微软雅黑"/>
              </a:rPr>
              <a:t>供应链组</a:t>
            </a:r>
            <a:r>
              <a:rPr sz="2300" b="1" spc="-50">
                <a:solidFill>
                  <a:srgbClr val="FFFFFF"/>
                </a:solidFill>
                <a:latin typeface="微软雅黑"/>
                <a:cs typeface="微软雅黑"/>
              </a:rPr>
              <a:t>成</a:t>
            </a:r>
            <a:endParaRPr sz="2300">
              <a:latin typeface="微软雅黑"/>
              <a:cs typeface="微软雅黑"/>
            </a:endParaRPr>
          </a:p>
          <a:p>
            <a:pPr marL="417830" marR="339090">
              <a:lnSpc>
                <a:spcPct val="120000"/>
              </a:lnSpc>
              <a:spcBef>
                <a:spcPts val="1425"/>
              </a:spcBef>
            </a:pPr>
            <a:r>
              <a:rPr sz="1500" spc="-5">
                <a:solidFill>
                  <a:srgbClr val="FFFFFF"/>
                </a:solidFill>
                <a:latin typeface="微软雅黑"/>
                <a:cs typeface="微软雅黑"/>
              </a:rPr>
              <a:t>生鲜物流行业供应链主要包括供应商、加工商、配送中心和零售</a:t>
            </a:r>
            <a:r>
              <a:rPr sz="1500" spc="-10">
                <a:solidFill>
                  <a:srgbClr val="FFFFFF"/>
                </a:solidFill>
                <a:latin typeface="微软雅黑"/>
                <a:cs typeface="微软雅黑"/>
              </a:rPr>
              <a:t>商等环节。</a:t>
            </a:r>
            <a:endParaRPr sz="1500">
              <a:latin typeface="微软雅黑"/>
              <a:cs typeface="微软雅黑"/>
            </a:endParaRPr>
          </a:p>
        </p:txBody>
      </p:sp>
      <p:sp>
        <p:nvSpPr>
          <p:cNvPr id="4" name="object 4"/>
          <p:cNvSpPr/>
          <p:nvPr/>
        </p:nvSpPr>
        <p:spPr>
          <a:xfrm>
            <a:off x="5163132" y="1294832"/>
            <a:ext cx="165735" cy="1468755"/>
          </a:xfrm>
          <a:custGeom>
            <a:rect l="l" t="t" r="r" b="b"/>
            <a:pathLst>
              <a:path w="165735" h="1468755">
                <a:moveTo>
                  <a:pt x="165663" y="1468185"/>
                </a:moveTo>
                <a:lnTo>
                  <a:pt x="0" y="1468185"/>
                </a:lnTo>
                <a:lnTo>
                  <a:pt x="0" y="0"/>
                </a:lnTo>
                <a:lnTo>
                  <a:pt x="165663" y="0"/>
                </a:lnTo>
                <a:lnTo>
                  <a:pt x="165663" y="1468185"/>
                </a:lnTo>
                <a:close/>
              </a:path>
            </a:pathLst>
          </a:custGeom>
          <a:solidFill>
            <a:srgbClr val="4283F2"/>
          </a:solidFill>
        </p:spPr>
        <p:txBody>
          <a:bodyPr wrap="square" lIns="0" tIns="0" rIns="0" bIns="0" rtlCol="0"/>
          <a:lstStyle/>
          <a:p/>
        </p:txBody>
      </p:sp>
      <p:sp>
        <p:nvSpPr>
          <p:cNvPr id="5" name="object 5"/>
          <p:cNvSpPr txBox="1"/>
          <p:nvPr/>
        </p:nvSpPr>
        <p:spPr>
          <a:xfrm>
            <a:off x="5328794" y="2945066"/>
            <a:ext cx="6099810" cy="1468755"/>
          </a:xfrm>
          <a:prstGeom prst="rect">
            <a:avLst/>
          </a:prstGeom>
          <a:solidFill>
            <a:srgbClr val="34C158"/>
          </a:solidFill>
        </p:spPr>
        <p:txBody>
          <a:bodyPr vert="horz" wrap="square" lIns="0" tIns="120650" rIns="0" bIns="0" rtlCol="0">
            <a:spAutoFit/>
          </a:bodyPr>
          <a:lstStyle/>
          <a:p>
            <a:pPr marL="417830">
              <a:lnSpc>
                <a:spcPct val="100000"/>
              </a:lnSpc>
              <a:spcBef>
                <a:spcPts val="950"/>
              </a:spcBef>
            </a:pPr>
            <a:r>
              <a:rPr sz="2300" b="1">
                <a:solidFill>
                  <a:srgbClr val="FFFFFF"/>
                </a:solidFill>
                <a:latin typeface="微软雅黑"/>
                <a:cs typeface="微软雅黑"/>
              </a:rPr>
              <a:t>供应链特</a:t>
            </a:r>
            <a:r>
              <a:rPr sz="2300" b="1" spc="-50">
                <a:solidFill>
                  <a:srgbClr val="FFFFFF"/>
                </a:solidFill>
                <a:latin typeface="微软雅黑"/>
                <a:cs typeface="微软雅黑"/>
              </a:rPr>
              <a:t>点</a:t>
            </a:r>
            <a:endParaRPr sz="2300">
              <a:latin typeface="微软雅黑"/>
              <a:cs typeface="微软雅黑"/>
            </a:endParaRPr>
          </a:p>
          <a:p>
            <a:pPr marL="417830" marR="339090">
              <a:lnSpc>
                <a:spcPct val="120000"/>
              </a:lnSpc>
              <a:spcBef>
                <a:spcPts val="1425"/>
              </a:spcBef>
            </a:pPr>
            <a:r>
              <a:rPr sz="1500" spc="-5">
                <a:solidFill>
                  <a:srgbClr val="FFFFFF"/>
                </a:solidFill>
                <a:latin typeface="微软雅黑"/>
                <a:cs typeface="微软雅黑"/>
              </a:rPr>
              <a:t>生鲜产品具有易腐性、季节性和地域性等特点，使得供应链结构</a:t>
            </a:r>
            <a:r>
              <a:rPr sz="1500" spc="-10">
                <a:solidFill>
                  <a:srgbClr val="FFFFFF"/>
                </a:solidFill>
                <a:latin typeface="微软雅黑"/>
                <a:cs typeface="微软雅黑"/>
              </a:rPr>
              <a:t>更加复杂。</a:t>
            </a:r>
            <a:endParaRPr sz="1500">
              <a:latin typeface="微软雅黑"/>
              <a:cs typeface="微软雅黑"/>
            </a:endParaRPr>
          </a:p>
        </p:txBody>
      </p:sp>
      <p:sp>
        <p:nvSpPr>
          <p:cNvPr id="6" name="object 6"/>
          <p:cNvSpPr/>
          <p:nvPr/>
        </p:nvSpPr>
        <p:spPr>
          <a:xfrm>
            <a:off x="5163132" y="2945066"/>
            <a:ext cx="165735" cy="1468755"/>
          </a:xfrm>
          <a:custGeom>
            <a:rect l="l" t="t" r="r" b="b"/>
            <a:pathLst>
              <a:path w="165735" h="1468754">
                <a:moveTo>
                  <a:pt x="165663" y="1468186"/>
                </a:moveTo>
                <a:lnTo>
                  <a:pt x="0" y="1468186"/>
                </a:lnTo>
                <a:lnTo>
                  <a:pt x="0" y="0"/>
                </a:lnTo>
                <a:lnTo>
                  <a:pt x="165663" y="0"/>
                </a:lnTo>
                <a:lnTo>
                  <a:pt x="165663" y="1468186"/>
                </a:lnTo>
                <a:close/>
              </a:path>
            </a:pathLst>
          </a:custGeom>
          <a:solidFill>
            <a:srgbClr val="4283F2"/>
          </a:solidFill>
        </p:spPr>
        <p:txBody>
          <a:bodyPr wrap="square" lIns="0" tIns="0" rIns="0" bIns="0" rtlCol="0"/>
          <a:lstStyle/>
          <a:p/>
        </p:txBody>
      </p:sp>
      <p:sp>
        <p:nvSpPr>
          <p:cNvPr id="7" name="object 7"/>
          <p:cNvSpPr txBox="1"/>
          <p:nvPr/>
        </p:nvSpPr>
        <p:spPr>
          <a:xfrm>
            <a:off x="5328794" y="4595300"/>
            <a:ext cx="6099810" cy="1468755"/>
          </a:xfrm>
          <a:prstGeom prst="rect">
            <a:avLst/>
          </a:prstGeom>
          <a:solidFill>
            <a:srgbClr val="34C158"/>
          </a:solidFill>
        </p:spPr>
        <p:txBody>
          <a:bodyPr vert="horz" wrap="square" lIns="0" tIns="120650" rIns="0" bIns="0" rtlCol="0">
            <a:spAutoFit/>
          </a:bodyPr>
          <a:lstStyle/>
          <a:p>
            <a:pPr marL="417830">
              <a:lnSpc>
                <a:spcPct val="100000"/>
              </a:lnSpc>
              <a:spcBef>
                <a:spcPts val="950"/>
              </a:spcBef>
            </a:pPr>
            <a:r>
              <a:rPr sz="2300" b="1">
                <a:solidFill>
                  <a:srgbClr val="FFFFFF"/>
                </a:solidFill>
                <a:latin typeface="微软雅黑"/>
                <a:cs typeface="微软雅黑"/>
              </a:rPr>
              <a:t>供应链风</a:t>
            </a:r>
            <a:r>
              <a:rPr sz="2300" b="1" spc="-50">
                <a:solidFill>
                  <a:srgbClr val="FFFFFF"/>
                </a:solidFill>
                <a:latin typeface="微软雅黑"/>
                <a:cs typeface="微软雅黑"/>
              </a:rPr>
              <a:t>险</a:t>
            </a:r>
            <a:endParaRPr sz="2300">
              <a:latin typeface="微软雅黑"/>
              <a:cs typeface="微软雅黑"/>
            </a:endParaRPr>
          </a:p>
          <a:p>
            <a:pPr marL="417830">
              <a:lnSpc>
                <a:spcPct val="100000"/>
              </a:lnSpc>
              <a:spcBef>
                <a:spcPts val="1785"/>
              </a:spcBef>
            </a:pPr>
            <a:r>
              <a:rPr sz="1500" spc="-5">
                <a:solidFill>
                  <a:srgbClr val="FFFFFF"/>
                </a:solidFill>
                <a:latin typeface="微软雅黑"/>
                <a:cs typeface="微软雅黑"/>
              </a:rPr>
              <a:t>包括供应商风险、库存风险、物流风险和市场需求风险等。</a:t>
            </a:r>
            <a:endParaRPr sz="1500">
              <a:latin typeface="微软雅黑"/>
              <a:cs typeface="微软雅黑"/>
            </a:endParaRPr>
          </a:p>
        </p:txBody>
      </p:sp>
      <p:sp>
        <p:nvSpPr>
          <p:cNvPr id="8" name="object 8"/>
          <p:cNvSpPr/>
          <p:nvPr/>
        </p:nvSpPr>
        <p:spPr>
          <a:xfrm>
            <a:off x="5163132" y="4595300"/>
            <a:ext cx="165735" cy="1468755"/>
          </a:xfrm>
          <a:custGeom>
            <a:rect l="l" t="t" r="r" b="b"/>
            <a:pathLst>
              <a:path w="165735" h="1468754">
                <a:moveTo>
                  <a:pt x="165663" y="1468185"/>
                </a:moveTo>
                <a:lnTo>
                  <a:pt x="0" y="1468185"/>
                </a:lnTo>
                <a:lnTo>
                  <a:pt x="0" y="0"/>
                </a:lnTo>
                <a:lnTo>
                  <a:pt x="165663" y="0"/>
                </a:lnTo>
                <a:lnTo>
                  <a:pt x="165663" y="1468185"/>
                </a:lnTo>
                <a:close/>
              </a:path>
            </a:pathLst>
          </a:custGeom>
          <a:solidFill>
            <a:srgbClr val="4283F2"/>
          </a:solidFill>
        </p:spPr>
        <p:txBody>
          <a:bodyPr wrap="square" lIns="0" tIns="0" rIns="0" bIns="0" rtlCol="0"/>
          <a:lstStyle/>
          <a:p/>
        </p:txBody>
      </p:sp>
      <p:grpSp>
        <p:nvGrpSpPr>
          <p:cNvPr id="9" name="object 9"/>
          <p:cNvGrpSpPr/>
          <p:nvPr/>
        </p:nvGrpSpPr>
        <p:grpSpPr>
          <a:xfrm>
            <a:off x="454963" y="331167"/>
            <a:ext cx="515620" cy="440055"/>
            <a:chOff x="454963" y="331167"/>
            <a:chExt cx="515620" cy="440055"/>
          </a:xfrm>
        </p:grpSpPr>
        <p:pic>
          <p:nvPicPr>
            <p:cNvPr id="10" name="object 10"/>
            <p:cNvPicPr/>
            <p:nvPr/>
          </p:nvPicPr>
          <p:blipFill>
            <a:blip r:embed="rId3"/>
            <a:stretch>
              <a:fillRect/>
            </a:stretch>
          </p:blipFill>
          <p:spPr>
            <a:xfrm>
              <a:off x="454963" y="331167"/>
              <a:ext cx="84147" cy="84146"/>
            </a:xfrm>
            <a:prstGeom prst="rect">
              <a:avLst/>
            </a:prstGeom>
          </p:spPr>
        </p:pic>
        <p:pic>
          <p:nvPicPr>
            <p:cNvPr id="11" name="object 11"/>
            <p:cNvPicPr/>
            <p:nvPr/>
          </p:nvPicPr>
          <p:blipFill>
            <a:blip r:embed="rId4"/>
            <a:stretch>
              <a:fillRect/>
            </a:stretch>
          </p:blipFill>
          <p:spPr>
            <a:xfrm>
              <a:off x="575049" y="337742"/>
              <a:ext cx="78137" cy="78136"/>
            </a:xfrm>
            <a:prstGeom prst="rect">
              <a:avLst/>
            </a:prstGeom>
          </p:spPr>
        </p:pic>
        <p:pic>
          <p:nvPicPr>
            <p:cNvPr id="12" name="object 12"/>
            <p:cNvPicPr/>
            <p:nvPr/>
          </p:nvPicPr>
          <p:blipFill>
            <a:blip r:embed="rId5"/>
            <a:stretch>
              <a:fillRect/>
            </a:stretch>
          </p:blipFill>
          <p:spPr>
            <a:xfrm>
              <a:off x="689124" y="339459"/>
              <a:ext cx="74704" cy="74703"/>
            </a:xfrm>
            <a:prstGeom prst="rect">
              <a:avLst/>
            </a:prstGeom>
          </p:spPr>
        </p:pic>
        <p:pic>
          <p:nvPicPr>
            <p:cNvPr id="13" name="object 13"/>
            <p:cNvPicPr/>
            <p:nvPr/>
          </p:nvPicPr>
          <p:blipFill>
            <a:blip r:embed="rId6"/>
            <a:stretch>
              <a:fillRect/>
            </a:stretch>
          </p:blipFill>
          <p:spPr>
            <a:xfrm>
              <a:off x="904944" y="344296"/>
              <a:ext cx="65594" cy="65593"/>
            </a:xfrm>
            <a:prstGeom prst="rect">
              <a:avLst/>
            </a:prstGeom>
          </p:spPr>
        </p:pic>
        <p:pic>
          <p:nvPicPr>
            <p:cNvPr id="14" name="object 14"/>
            <p:cNvPicPr/>
            <p:nvPr/>
          </p:nvPicPr>
          <p:blipFill>
            <a:blip r:embed="rId7"/>
            <a:stretch>
              <a:fillRect/>
            </a:stretch>
          </p:blipFill>
          <p:spPr>
            <a:xfrm>
              <a:off x="799767" y="348429"/>
              <a:ext cx="69238" cy="69237"/>
            </a:xfrm>
            <a:prstGeom prst="rect">
              <a:avLst/>
            </a:prstGeom>
          </p:spPr>
        </p:pic>
        <p:pic>
          <p:nvPicPr>
            <p:cNvPr id="15" name="object 15"/>
            <p:cNvPicPr/>
            <p:nvPr/>
          </p:nvPicPr>
          <p:blipFill>
            <a:blip r:embed="rId8"/>
            <a:stretch>
              <a:fillRect/>
            </a:stretch>
          </p:blipFill>
          <p:spPr>
            <a:xfrm>
              <a:off x="454963" y="448941"/>
              <a:ext cx="84147" cy="84146"/>
            </a:xfrm>
            <a:prstGeom prst="rect">
              <a:avLst/>
            </a:prstGeom>
          </p:spPr>
        </p:pic>
        <p:pic>
          <p:nvPicPr>
            <p:cNvPr id="16" name="object 16"/>
            <p:cNvPicPr/>
            <p:nvPr/>
          </p:nvPicPr>
          <p:blipFill>
            <a:blip r:embed="rId4"/>
            <a:stretch>
              <a:fillRect/>
            </a:stretch>
          </p:blipFill>
          <p:spPr>
            <a:xfrm>
              <a:off x="575049" y="455516"/>
              <a:ext cx="78137" cy="78136"/>
            </a:xfrm>
            <a:prstGeom prst="rect">
              <a:avLst/>
            </a:prstGeom>
          </p:spPr>
        </p:pic>
        <p:pic>
          <p:nvPicPr>
            <p:cNvPr id="17" name="object 17"/>
            <p:cNvPicPr/>
            <p:nvPr/>
          </p:nvPicPr>
          <p:blipFill>
            <a:blip r:embed="rId5"/>
            <a:stretch>
              <a:fillRect/>
            </a:stretch>
          </p:blipFill>
          <p:spPr>
            <a:xfrm>
              <a:off x="689124" y="457232"/>
              <a:ext cx="74703" cy="74704"/>
            </a:xfrm>
            <a:prstGeom prst="rect">
              <a:avLst/>
            </a:prstGeom>
          </p:spPr>
        </p:pic>
        <p:pic>
          <p:nvPicPr>
            <p:cNvPr id="18" name="object 18"/>
            <p:cNvPicPr/>
            <p:nvPr/>
          </p:nvPicPr>
          <p:blipFill>
            <a:blip r:embed="rId9"/>
            <a:stretch>
              <a:fillRect/>
            </a:stretch>
          </p:blipFill>
          <p:spPr>
            <a:xfrm>
              <a:off x="799767" y="466202"/>
              <a:ext cx="69237" cy="69237"/>
            </a:xfrm>
            <a:prstGeom prst="rect">
              <a:avLst/>
            </a:prstGeom>
          </p:spPr>
        </p:pic>
        <p:pic>
          <p:nvPicPr>
            <p:cNvPr id="19" name="object 19"/>
            <p:cNvPicPr/>
            <p:nvPr/>
          </p:nvPicPr>
          <p:blipFill>
            <a:blip r:embed="rId8"/>
            <a:stretch>
              <a:fillRect/>
            </a:stretch>
          </p:blipFill>
          <p:spPr>
            <a:xfrm>
              <a:off x="454963" y="566714"/>
              <a:ext cx="84147" cy="84146"/>
            </a:xfrm>
            <a:prstGeom prst="rect">
              <a:avLst/>
            </a:prstGeom>
          </p:spPr>
        </p:pic>
        <p:pic>
          <p:nvPicPr>
            <p:cNvPr id="20" name="object 20"/>
            <p:cNvPicPr/>
            <p:nvPr/>
          </p:nvPicPr>
          <p:blipFill>
            <a:blip r:embed="rId6"/>
            <a:stretch>
              <a:fillRect/>
            </a:stretch>
          </p:blipFill>
          <p:spPr>
            <a:xfrm>
              <a:off x="904944" y="462069"/>
              <a:ext cx="65594" cy="65594"/>
            </a:xfrm>
            <a:prstGeom prst="rect">
              <a:avLst/>
            </a:prstGeom>
          </p:spPr>
        </p:pic>
        <p:pic>
          <p:nvPicPr>
            <p:cNvPr id="21" name="object 21"/>
            <p:cNvPicPr/>
            <p:nvPr/>
          </p:nvPicPr>
          <p:blipFill>
            <a:blip r:embed="rId10"/>
            <a:stretch>
              <a:fillRect/>
            </a:stretch>
          </p:blipFill>
          <p:spPr>
            <a:xfrm>
              <a:off x="689124" y="575006"/>
              <a:ext cx="74703" cy="74704"/>
            </a:xfrm>
            <a:prstGeom prst="rect">
              <a:avLst/>
            </a:prstGeom>
          </p:spPr>
        </p:pic>
        <p:pic>
          <p:nvPicPr>
            <p:cNvPr id="22" name="object 22"/>
            <p:cNvPicPr/>
            <p:nvPr/>
          </p:nvPicPr>
          <p:blipFill>
            <a:blip r:embed="rId11"/>
            <a:stretch>
              <a:fillRect/>
            </a:stretch>
          </p:blipFill>
          <p:spPr>
            <a:xfrm>
              <a:off x="575049" y="573290"/>
              <a:ext cx="78137" cy="78136"/>
            </a:xfrm>
            <a:prstGeom prst="rect">
              <a:avLst/>
            </a:prstGeom>
          </p:spPr>
        </p:pic>
        <p:pic>
          <p:nvPicPr>
            <p:cNvPr id="23" name="object 23"/>
            <p:cNvPicPr/>
            <p:nvPr/>
          </p:nvPicPr>
          <p:blipFill>
            <a:blip r:embed="rId9"/>
            <a:stretch>
              <a:fillRect/>
            </a:stretch>
          </p:blipFill>
          <p:spPr>
            <a:xfrm>
              <a:off x="799767" y="583976"/>
              <a:ext cx="69237" cy="69237"/>
            </a:xfrm>
            <a:prstGeom prst="rect">
              <a:avLst/>
            </a:prstGeom>
          </p:spPr>
        </p:pic>
        <p:pic>
          <p:nvPicPr>
            <p:cNvPr id="24" name="object 24"/>
            <p:cNvPicPr/>
            <p:nvPr/>
          </p:nvPicPr>
          <p:blipFill>
            <a:blip r:embed="rId6"/>
            <a:stretch>
              <a:fillRect/>
            </a:stretch>
          </p:blipFill>
          <p:spPr>
            <a:xfrm>
              <a:off x="904944" y="579843"/>
              <a:ext cx="65594" cy="65594"/>
            </a:xfrm>
            <a:prstGeom prst="rect">
              <a:avLst/>
            </a:prstGeom>
          </p:spPr>
        </p:pic>
        <p:pic>
          <p:nvPicPr>
            <p:cNvPr id="25" name="object 25"/>
            <p:cNvPicPr/>
            <p:nvPr/>
          </p:nvPicPr>
          <p:blipFill>
            <a:blip r:embed="rId3"/>
            <a:stretch>
              <a:fillRect/>
            </a:stretch>
          </p:blipFill>
          <p:spPr>
            <a:xfrm>
              <a:off x="454963" y="684488"/>
              <a:ext cx="84147" cy="84146"/>
            </a:xfrm>
            <a:prstGeom prst="rect">
              <a:avLst/>
            </a:prstGeom>
          </p:spPr>
        </p:pic>
        <p:pic>
          <p:nvPicPr>
            <p:cNvPr id="26" name="object 26"/>
            <p:cNvPicPr/>
            <p:nvPr/>
          </p:nvPicPr>
          <p:blipFill>
            <a:blip r:embed="rId11"/>
            <a:stretch>
              <a:fillRect/>
            </a:stretch>
          </p:blipFill>
          <p:spPr>
            <a:xfrm>
              <a:off x="575049" y="691063"/>
              <a:ext cx="78137" cy="78136"/>
            </a:xfrm>
            <a:prstGeom prst="rect">
              <a:avLst/>
            </a:prstGeom>
          </p:spPr>
        </p:pic>
        <p:pic>
          <p:nvPicPr>
            <p:cNvPr id="27" name="object 27"/>
            <p:cNvPicPr/>
            <p:nvPr/>
          </p:nvPicPr>
          <p:blipFill>
            <a:blip r:embed="rId5"/>
            <a:stretch>
              <a:fillRect/>
            </a:stretch>
          </p:blipFill>
          <p:spPr>
            <a:xfrm>
              <a:off x="689124" y="692780"/>
              <a:ext cx="74703" cy="74704"/>
            </a:xfrm>
            <a:prstGeom prst="rect">
              <a:avLst/>
            </a:prstGeom>
          </p:spPr>
        </p:pic>
        <p:pic>
          <p:nvPicPr>
            <p:cNvPr id="28" name="object 28"/>
            <p:cNvPicPr/>
            <p:nvPr/>
          </p:nvPicPr>
          <p:blipFill>
            <a:blip r:embed="rId7"/>
            <a:stretch>
              <a:fillRect/>
            </a:stretch>
          </p:blipFill>
          <p:spPr>
            <a:xfrm>
              <a:off x="799767" y="701750"/>
              <a:ext cx="69237" cy="69237"/>
            </a:xfrm>
            <a:prstGeom prst="rect">
              <a:avLst/>
            </a:prstGeom>
          </p:spPr>
        </p:pic>
        <p:pic>
          <p:nvPicPr>
            <p:cNvPr id="29" name="object 29"/>
            <p:cNvPicPr/>
            <p:nvPr/>
          </p:nvPicPr>
          <p:blipFill>
            <a:blip r:embed="rId6"/>
            <a:stretch>
              <a:fillRect/>
            </a:stretch>
          </p:blipFill>
          <p:spPr>
            <a:xfrm>
              <a:off x="904944" y="697617"/>
              <a:ext cx="65594" cy="65594"/>
            </a:xfrm>
            <a:prstGeom prst="rect">
              <a:avLst/>
            </a:prstGeom>
          </p:spPr>
        </p:pic>
      </p:grpSp>
      <p:sp>
        <p:nvSpPr>
          <p:cNvPr id="30" name="object 30"/>
          <p:cNvSpPr txBox="1">
            <a:spLocks noGrp="1"/>
          </p:cNvSpPr>
          <p:nvPr>
            <p:ph type="title"/>
          </p:nvPr>
        </p:nvSpPr>
        <p:spPr>
          <a:xfrm>
            <a:off x="1205967" y="320735"/>
            <a:ext cx="2692400" cy="482600"/>
          </a:xfrm>
          <a:prstGeom prst="rect">
            <a:avLst/>
          </a:prstGeom>
        </p:spPr>
        <p:txBody>
          <a:bodyPr vert="horz" wrap="square" lIns="0" tIns="12700" rIns="0" bIns="0" rtlCol="0">
            <a:spAutoFit/>
          </a:bodyPr>
          <a:lstStyle/>
          <a:p>
            <a:pPr marL="12700">
              <a:lnSpc>
                <a:spcPct val="100000"/>
              </a:lnSpc>
              <a:spcBef>
                <a:spcPts val="100"/>
              </a:spcBef>
            </a:pPr>
            <a:r>
              <a:rPr sz="3000" spc="-10">
                <a:solidFill>
                  <a:srgbClr val="4283F2"/>
                </a:solidFill>
              </a:rPr>
              <a:t>供应链结构剖析</a:t>
            </a:r>
            <a:endParaRPr sz="30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482091" y="4861534"/>
            <a:ext cx="810260" cy="810260"/>
            <a:chOff x="4482091" y="4861534"/>
            <a:chExt cx="810260" cy="810260"/>
          </a:xfrm>
        </p:grpSpPr>
        <p:sp>
          <p:nvSpPr>
            <p:cNvPr id="3" name="object 3"/>
            <p:cNvSpPr/>
            <p:nvPr/>
          </p:nvSpPr>
          <p:spPr>
            <a:xfrm>
              <a:off x="4482091" y="4861534"/>
              <a:ext cx="810260" cy="810260"/>
            </a:xfrm>
            <a:custGeom>
              <a:rect l="l" t="t" r="r" b="b"/>
              <a:pathLst>
                <a:path w="810260" h="810260">
                  <a:moveTo>
                    <a:pt x="810236" y="405118"/>
                  </a:moveTo>
                  <a:lnTo>
                    <a:pt x="0" y="405118"/>
                  </a:lnTo>
                  <a:lnTo>
                    <a:pt x="2726" y="357872"/>
                  </a:lnTo>
                  <a:lnTo>
                    <a:pt x="10700" y="312227"/>
                  </a:lnTo>
                  <a:lnTo>
                    <a:pt x="23619" y="268488"/>
                  </a:lnTo>
                  <a:lnTo>
                    <a:pt x="41178" y="226957"/>
                  </a:lnTo>
                  <a:lnTo>
                    <a:pt x="63073" y="187938"/>
                  </a:lnTo>
                  <a:lnTo>
                    <a:pt x="89001" y="151736"/>
                  </a:lnTo>
                  <a:lnTo>
                    <a:pt x="118658" y="118655"/>
                  </a:lnTo>
                  <a:lnTo>
                    <a:pt x="151739" y="88999"/>
                  </a:lnTo>
                  <a:lnTo>
                    <a:pt x="187941" y="63071"/>
                  </a:lnTo>
                  <a:lnTo>
                    <a:pt x="226960" y="41176"/>
                  </a:lnTo>
                  <a:lnTo>
                    <a:pt x="268491" y="23617"/>
                  </a:lnTo>
                  <a:lnTo>
                    <a:pt x="312232" y="10699"/>
                  </a:lnTo>
                  <a:lnTo>
                    <a:pt x="357882" y="2725"/>
                  </a:lnTo>
                  <a:lnTo>
                    <a:pt x="405118" y="0"/>
                  </a:lnTo>
                  <a:lnTo>
                    <a:pt x="452365" y="2725"/>
                  </a:lnTo>
                  <a:lnTo>
                    <a:pt x="498009" y="10699"/>
                  </a:lnTo>
                  <a:lnTo>
                    <a:pt x="541749" y="23618"/>
                  </a:lnTo>
                  <a:lnTo>
                    <a:pt x="583279" y="41177"/>
                  </a:lnTo>
                  <a:lnTo>
                    <a:pt x="622297" y="63072"/>
                  </a:lnTo>
                  <a:lnTo>
                    <a:pt x="658499" y="89000"/>
                  </a:lnTo>
                  <a:lnTo>
                    <a:pt x="691580" y="118657"/>
                  </a:lnTo>
                  <a:lnTo>
                    <a:pt x="721236" y="151738"/>
                  </a:lnTo>
                  <a:lnTo>
                    <a:pt x="747164" y="187939"/>
                  </a:lnTo>
                  <a:lnTo>
                    <a:pt x="769059" y="226958"/>
                  </a:lnTo>
                  <a:lnTo>
                    <a:pt x="786618" y="268489"/>
                  </a:lnTo>
                  <a:lnTo>
                    <a:pt x="799536" y="312228"/>
                  </a:lnTo>
                  <a:lnTo>
                    <a:pt x="807510" y="357873"/>
                  </a:lnTo>
                  <a:lnTo>
                    <a:pt x="810236" y="405118"/>
                  </a:lnTo>
                  <a:close/>
                </a:path>
                <a:path w="810260" h="810260">
                  <a:moveTo>
                    <a:pt x="405118" y="810236"/>
                  </a:moveTo>
                  <a:lnTo>
                    <a:pt x="357872" y="807510"/>
                  </a:lnTo>
                  <a:lnTo>
                    <a:pt x="312228" y="799536"/>
                  </a:lnTo>
                  <a:lnTo>
                    <a:pt x="268488" y="786618"/>
                  </a:lnTo>
                  <a:lnTo>
                    <a:pt x="226957" y="769059"/>
                  </a:lnTo>
                  <a:lnTo>
                    <a:pt x="187939" y="747164"/>
                  </a:lnTo>
                  <a:lnTo>
                    <a:pt x="151737" y="721236"/>
                  </a:lnTo>
                  <a:lnTo>
                    <a:pt x="118656" y="691579"/>
                  </a:lnTo>
                  <a:lnTo>
                    <a:pt x="88999" y="658498"/>
                  </a:lnTo>
                  <a:lnTo>
                    <a:pt x="63072" y="622297"/>
                  </a:lnTo>
                  <a:lnTo>
                    <a:pt x="41176" y="583278"/>
                  </a:lnTo>
                  <a:lnTo>
                    <a:pt x="23617" y="541747"/>
                  </a:lnTo>
                  <a:lnTo>
                    <a:pt x="10699" y="498007"/>
                  </a:lnTo>
                  <a:lnTo>
                    <a:pt x="2725" y="452363"/>
                  </a:lnTo>
                  <a:lnTo>
                    <a:pt x="0" y="405118"/>
                  </a:lnTo>
                  <a:lnTo>
                    <a:pt x="810236" y="405118"/>
                  </a:lnTo>
                  <a:lnTo>
                    <a:pt x="807510" y="452363"/>
                  </a:lnTo>
                  <a:lnTo>
                    <a:pt x="799536" y="498008"/>
                  </a:lnTo>
                  <a:lnTo>
                    <a:pt x="786618" y="541747"/>
                  </a:lnTo>
                  <a:lnTo>
                    <a:pt x="769059" y="583278"/>
                  </a:lnTo>
                  <a:lnTo>
                    <a:pt x="747163" y="622297"/>
                  </a:lnTo>
                  <a:lnTo>
                    <a:pt x="721236" y="658498"/>
                  </a:lnTo>
                  <a:lnTo>
                    <a:pt x="691579" y="691579"/>
                  </a:lnTo>
                  <a:lnTo>
                    <a:pt x="658498" y="721236"/>
                  </a:lnTo>
                  <a:lnTo>
                    <a:pt x="622296" y="747164"/>
                  </a:lnTo>
                  <a:lnTo>
                    <a:pt x="583278" y="769059"/>
                  </a:lnTo>
                  <a:lnTo>
                    <a:pt x="541747" y="786618"/>
                  </a:lnTo>
                  <a:lnTo>
                    <a:pt x="498007" y="799536"/>
                  </a:lnTo>
                  <a:lnTo>
                    <a:pt x="452363" y="807510"/>
                  </a:lnTo>
                  <a:lnTo>
                    <a:pt x="405118" y="810236"/>
                  </a:lnTo>
                  <a:close/>
                </a:path>
              </a:pathLst>
            </a:custGeom>
            <a:solidFill>
              <a:srgbClr val="FFD965"/>
            </a:solidFill>
          </p:spPr>
          <p:txBody>
            <a:bodyPr wrap="square" lIns="0" tIns="0" rIns="0" bIns="0" rtlCol="0"/>
            <a:lstStyle/>
            <a:p/>
          </p:txBody>
        </p:sp>
        <p:sp>
          <p:nvSpPr>
            <p:cNvPr id="4" name="object 4"/>
            <p:cNvSpPr/>
            <p:nvPr/>
          </p:nvSpPr>
          <p:spPr>
            <a:xfrm>
              <a:off x="4673181" y="5051049"/>
              <a:ext cx="428625" cy="431800"/>
            </a:xfrm>
            <a:custGeom>
              <a:rect l="l" t="t" r="r" b="b"/>
              <a:pathLst>
                <a:path w="428625" h="431800">
                  <a:moveTo>
                    <a:pt x="213163" y="431208"/>
                  </a:moveTo>
                  <a:lnTo>
                    <a:pt x="165464" y="424708"/>
                  </a:lnTo>
                  <a:lnTo>
                    <a:pt x="124781" y="410409"/>
                  </a:lnTo>
                  <a:lnTo>
                    <a:pt x="96455" y="396109"/>
                  </a:lnTo>
                  <a:lnTo>
                    <a:pt x="85826" y="389609"/>
                  </a:lnTo>
                  <a:lnTo>
                    <a:pt x="95060" y="379597"/>
                  </a:lnTo>
                  <a:lnTo>
                    <a:pt x="115375" y="348410"/>
                  </a:lnTo>
                  <a:lnTo>
                    <a:pt x="135690" y="294321"/>
                  </a:lnTo>
                  <a:lnTo>
                    <a:pt x="144924" y="215603"/>
                  </a:lnTo>
                  <a:lnTo>
                    <a:pt x="135749" y="134975"/>
                  </a:lnTo>
                  <a:lnTo>
                    <a:pt x="115565" y="81005"/>
                  </a:lnTo>
                  <a:lnTo>
                    <a:pt x="95381" y="50767"/>
                  </a:lnTo>
                  <a:lnTo>
                    <a:pt x="86206" y="41338"/>
                  </a:lnTo>
                  <a:lnTo>
                    <a:pt x="95404" y="34849"/>
                  </a:lnTo>
                  <a:lnTo>
                    <a:pt x="121222" y="20651"/>
                  </a:lnTo>
                  <a:lnTo>
                    <a:pt x="161295" y="6453"/>
                  </a:lnTo>
                  <a:lnTo>
                    <a:pt x="213163" y="0"/>
                  </a:lnTo>
                  <a:lnTo>
                    <a:pt x="265087" y="6459"/>
                  </a:lnTo>
                  <a:lnTo>
                    <a:pt x="305175" y="20669"/>
                  </a:lnTo>
                  <a:lnTo>
                    <a:pt x="331001" y="34879"/>
                  </a:lnTo>
                  <a:lnTo>
                    <a:pt x="340102" y="41303"/>
                  </a:lnTo>
                  <a:lnTo>
                    <a:pt x="331089" y="52844"/>
                  </a:lnTo>
                  <a:lnTo>
                    <a:pt x="311262" y="86602"/>
                  </a:lnTo>
                  <a:lnTo>
                    <a:pt x="291434" y="141287"/>
                  </a:lnTo>
                  <a:lnTo>
                    <a:pt x="282422" y="215603"/>
                  </a:lnTo>
                  <a:lnTo>
                    <a:pt x="291442" y="293509"/>
                  </a:lnTo>
                  <a:lnTo>
                    <a:pt x="311287" y="347770"/>
                  </a:lnTo>
                  <a:lnTo>
                    <a:pt x="331133" y="379505"/>
                  </a:lnTo>
                  <a:lnTo>
                    <a:pt x="340153" y="389835"/>
                  </a:lnTo>
                  <a:lnTo>
                    <a:pt x="329797" y="396299"/>
                  </a:lnTo>
                  <a:lnTo>
                    <a:pt x="301955" y="410521"/>
                  </a:lnTo>
                  <a:lnTo>
                    <a:pt x="261465" y="424743"/>
                  </a:lnTo>
                  <a:lnTo>
                    <a:pt x="213163" y="431208"/>
                  </a:lnTo>
                  <a:close/>
                </a:path>
                <a:path w="428625" h="431800">
                  <a:moveTo>
                    <a:pt x="72514" y="375415"/>
                  </a:moveTo>
                  <a:lnTo>
                    <a:pt x="61181" y="367411"/>
                  </a:lnTo>
                  <a:lnTo>
                    <a:pt x="36253" y="340814"/>
                  </a:lnTo>
                  <a:lnTo>
                    <a:pt x="11329" y="291746"/>
                  </a:lnTo>
                  <a:lnTo>
                    <a:pt x="0" y="216330"/>
                  </a:lnTo>
                  <a:lnTo>
                    <a:pt x="11205" y="140197"/>
                  </a:lnTo>
                  <a:lnTo>
                    <a:pt x="35859" y="89584"/>
                  </a:lnTo>
                  <a:lnTo>
                    <a:pt x="60512" y="61448"/>
                  </a:lnTo>
                  <a:lnTo>
                    <a:pt x="71718" y="52746"/>
                  </a:lnTo>
                  <a:lnTo>
                    <a:pt x="80100" y="61448"/>
                  </a:lnTo>
                  <a:lnTo>
                    <a:pt x="98540" y="89584"/>
                  </a:lnTo>
                  <a:lnTo>
                    <a:pt x="116981" y="140197"/>
                  </a:lnTo>
                  <a:lnTo>
                    <a:pt x="125363" y="216330"/>
                  </a:lnTo>
                  <a:lnTo>
                    <a:pt x="117103" y="291753"/>
                  </a:lnTo>
                  <a:lnTo>
                    <a:pt x="98934" y="340820"/>
                  </a:lnTo>
                  <a:lnTo>
                    <a:pt x="80769" y="367413"/>
                  </a:lnTo>
                  <a:lnTo>
                    <a:pt x="72514" y="375415"/>
                  </a:lnTo>
                  <a:close/>
                </a:path>
                <a:path w="428625" h="431800">
                  <a:moveTo>
                    <a:pt x="353794" y="375415"/>
                  </a:moveTo>
                  <a:lnTo>
                    <a:pt x="345540" y="367411"/>
                  </a:lnTo>
                  <a:lnTo>
                    <a:pt x="327384" y="340814"/>
                  </a:lnTo>
                  <a:lnTo>
                    <a:pt x="309231" y="291746"/>
                  </a:lnTo>
                  <a:lnTo>
                    <a:pt x="300979" y="216330"/>
                  </a:lnTo>
                  <a:lnTo>
                    <a:pt x="309359" y="140703"/>
                  </a:lnTo>
                  <a:lnTo>
                    <a:pt x="327794" y="91203"/>
                  </a:lnTo>
                  <a:lnTo>
                    <a:pt x="346229" y="64179"/>
                  </a:lnTo>
                  <a:lnTo>
                    <a:pt x="354608" y="55982"/>
                  </a:lnTo>
                  <a:lnTo>
                    <a:pt x="366082" y="64179"/>
                  </a:lnTo>
                  <a:lnTo>
                    <a:pt x="391324" y="91203"/>
                  </a:lnTo>
                  <a:lnTo>
                    <a:pt x="416566" y="140703"/>
                  </a:lnTo>
                  <a:lnTo>
                    <a:pt x="428040" y="216330"/>
                  </a:lnTo>
                  <a:lnTo>
                    <a:pt x="416436" y="291753"/>
                  </a:lnTo>
                  <a:lnTo>
                    <a:pt x="390911" y="340820"/>
                  </a:lnTo>
                  <a:lnTo>
                    <a:pt x="365392" y="367413"/>
                  </a:lnTo>
                  <a:lnTo>
                    <a:pt x="353794" y="375415"/>
                  </a:lnTo>
                  <a:close/>
                </a:path>
              </a:pathLst>
            </a:custGeom>
            <a:solidFill>
              <a:srgbClr val="FFFFFF"/>
            </a:solidFill>
          </p:spPr>
          <p:txBody>
            <a:bodyPr wrap="square" lIns="0" tIns="0" rIns="0" bIns="0" rtlCol="0"/>
            <a:lstStyle/>
            <a:p/>
          </p:txBody>
        </p:sp>
      </p:grpSp>
      <p:sp>
        <p:nvSpPr>
          <p:cNvPr id="5" name="object 5"/>
          <p:cNvSpPr txBox="1"/>
          <p:nvPr/>
        </p:nvSpPr>
        <p:spPr>
          <a:xfrm>
            <a:off x="5760842" y="1445928"/>
            <a:ext cx="5549900" cy="4382770"/>
          </a:xfrm>
          <a:prstGeom prst="rect">
            <a:avLst/>
          </a:prstGeom>
        </p:spPr>
        <p:txBody>
          <a:bodyPr vert="horz" wrap="square" lIns="0" tIns="15875" rIns="0" bIns="0" rtlCol="0">
            <a:spAutoFit/>
          </a:bodyPr>
          <a:lstStyle/>
          <a:p>
            <a:pPr marL="12700">
              <a:lnSpc>
                <a:spcPct val="100000"/>
              </a:lnSpc>
              <a:spcBef>
                <a:spcPts val="125"/>
              </a:spcBef>
            </a:pPr>
            <a:r>
              <a:rPr sz="2300" b="1">
                <a:solidFill>
                  <a:srgbClr val="4283F2"/>
                </a:solidFill>
                <a:latin typeface="微软雅黑"/>
                <a:cs typeface="微软雅黑"/>
              </a:rPr>
              <a:t>采购策</a:t>
            </a:r>
            <a:r>
              <a:rPr sz="2300" b="1" spc="-50">
                <a:solidFill>
                  <a:srgbClr val="4283F2"/>
                </a:solidFill>
                <a:latin typeface="微软雅黑"/>
                <a:cs typeface="微软雅黑"/>
              </a:rPr>
              <a:t>略</a:t>
            </a:r>
            <a:endParaRPr sz="2300">
              <a:latin typeface="微软雅黑"/>
              <a:cs typeface="微软雅黑"/>
            </a:endParaRPr>
          </a:p>
          <a:p>
            <a:pPr marL="12700" marR="5080">
              <a:lnSpc>
                <a:spcPct val="120000"/>
              </a:lnSpc>
              <a:spcBef>
                <a:spcPts val="1205"/>
              </a:spcBef>
            </a:pPr>
            <a:r>
              <a:rPr sz="1500" spc="-5">
                <a:latin typeface="微软雅黑"/>
                <a:cs typeface="微软雅黑"/>
              </a:rPr>
              <a:t>根据生鲜产品的特点和市场需求，制定合理的采购计划，包括采购品种、数量、时间和预算等。</a:t>
            </a:r>
            <a:endParaRPr sz="1500">
              <a:latin typeface="微软雅黑"/>
              <a:cs typeface="微软雅黑"/>
            </a:endParaRPr>
          </a:p>
          <a:p>
            <a:pPr>
              <a:lnSpc>
                <a:spcPct val="100000"/>
              </a:lnSpc>
              <a:spcBef>
                <a:spcPts val="85"/>
              </a:spcBef>
            </a:pPr>
            <a:endParaRPr sz="2500">
              <a:latin typeface="微软雅黑"/>
              <a:cs typeface="微软雅黑"/>
            </a:endParaRPr>
          </a:p>
          <a:p>
            <a:pPr marL="12700">
              <a:lnSpc>
                <a:spcPct val="100000"/>
              </a:lnSpc>
            </a:pPr>
            <a:r>
              <a:rPr sz="2300" b="1">
                <a:solidFill>
                  <a:srgbClr val="4283F2"/>
                </a:solidFill>
                <a:latin typeface="微软雅黑"/>
                <a:cs typeface="微软雅黑"/>
              </a:rPr>
              <a:t>供应商选</a:t>
            </a:r>
            <a:r>
              <a:rPr sz="2300" b="1" spc="-50">
                <a:solidFill>
                  <a:srgbClr val="4283F2"/>
                </a:solidFill>
                <a:latin typeface="微软雅黑"/>
                <a:cs typeface="微软雅黑"/>
              </a:rPr>
              <a:t>择</a:t>
            </a:r>
            <a:endParaRPr sz="2300">
              <a:latin typeface="微软雅黑"/>
              <a:cs typeface="微软雅黑"/>
            </a:endParaRPr>
          </a:p>
          <a:p>
            <a:pPr marL="12700" marR="5080">
              <a:lnSpc>
                <a:spcPct val="120000"/>
              </a:lnSpc>
              <a:spcBef>
                <a:spcPts val="1210"/>
              </a:spcBef>
            </a:pPr>
            <a:r>
              <a:rPr sz="1500" spc="-5">
                <a:latin typeface="微软雅黑"/>
                <a:cs typeface="微软雅黑"/>
              </a:rPr>
              <a:t>通过评估供应商的信誉、质量、价格、交货期和服务等因素，选择合适的供应商，并建立长期稳定的合作关系。</a:t>
            </a:r>
            <a:endParaRPr sz="1500">
              <a:latin typeface="微软雅黑"/>
              <a:cs typeface="微软雅黑"/>
            </a:endParaRPr>
          </a:p>
          <a:p>
            <a:pPr>
              <a:lnSpc>
                <a:spcPct val="100000"/>
              </a:lnSpc>
              <a:spcBef>
                <a:spcPts val="25"/>
              </a:spcBef>
            </a:pPr>
            <a:endParaRPr sz="2550">
              <a:latin typeface="微软雅黑"/>
              <a:cs typeface="微软雅黑"/>
            </a:endParaRPr>
          </a:p>
          <a:p>
            <a:pPr marL="12700">
              <a:lnSpc>
                <a:spcPct val="100000"/>
              </a:lnSpc>
            </a:pPr>
            <a:r>
              <a:rPr sz="2300" b="1">
                <a:solidFill>
                  <a:srgbClr val="4283F2"/>
                </a:solidFill>
                <a:latin typeface="微软雅黑"/>
                <a:cs typeface="微软雅黑"/>
              </a:rPr>
              <a:t>采购合同管</a:t>
            </a:r>
            <a:r>
              <a:rPr sz="2300" b="1" spc="-50">
                <a:solidFill>
                  <a:srgbClr val="4283F2"/>
                </a:solidFill>
                <a:latin typeface="微软雅黑"/>
                <a:cs typeface="微软雅黑"/>
              </a:rPr>
              <a:t>理</a:t>
            </a:r>
            <a:endParaRPr sz="2300">
              <a:latin typeface="微软雅黑"/>
              <a:cs typeface="微软雅黑"/>
            </a:endParaRPr>
          </a:p>
          <a:p>
            <a:pPr marL="12700" marR="5080">
              <a:lnSpc>
                <a:spcPct val="120000"/>
              </a:lnSpc>
              <a:spcBef>
                <a:spcPts val="1210"/>
              </a:spcBef>
            </a:pPr>
            <a:r>
              <a:rPr sz="1500" spc="-5">
                <a:latin typeface="微软雅黑"/>
                <a:cs typeface="微软雅黑"/>
              </a:rPr>
              <a:t>明确采购双方的权利和义务，规范采购流程，确保采购活动的顺利</a:t>
            </a:r>
            <a:r>
              <a:rPr sz="1500" spc="-20">
                <a:latin typeface="微软雅黑"/>
                <a:cs typeface="微软雅黑"/>
              </a:rPr>
              <a:t>进行。</a:t>
            </a:r>
            <a:endParaRPr sz="1500">
              <a:latin typeface="微软雅黑"/>
              <a:cs typeface="微软雅黑"/>
            </a:endParaRPr>
          </a:p>
        </p:txBody>
      </p:sp>
      <p:grpSp>
        <p:nvGrpSpPr>
          <p:cNvPr id="6" name="object 6"/>
          <p:cNvGrpSpPr/>
          <p:nvPr/>
        </p:nvGrpSpPr>
        <p:grpSpPr>
          <a:xfrm>
            <a:off x="4482092" y="1560134"/>
            <a:ext cx="810260" cy="810260"/>
            <a:chOff x="4482092" y="1560134"/>
            <a:chExt cx="810260" cy="810260"/>
          </a:xfrm>
        </p:grpSpPr>
        <p:sp>
          <p:nvSpPr>
            <p:cNvPr id="7" name="object 7"/>
            <p:cNvSpPr/>
            <p:nvPr/>
          </p:nvSpPr>
          <p:spPr>
            <a:xfrm>
              <a:off x="4482092" y="1560134"/>
              <a:ext cx="810260" cy="810260"/>
            </a:xfrm>
            <a:custGeom>
              <a:rect l="l" t="t" r="r" b="b"/>
              <a:pathLst>
                <a:path w="810260" h="810260">
                  <a:moveTo>
                    <a:pt x="405117" y="810236"/>
                  </a:moveTo>
                  <a:lnTo>
                    <a:pt x="357871" y="807510"/>
                  </a:lnTo>
                  <a:lnTo>
                    <a:pt x="312227" y="799536"/>
                  </a:lnTo>
                  <a:lnTo>
                    <a:pt x="268487" y="786618"/>
                  </a:lnTo>
                  <a:lnTo>
                    <a:pt x="226956" y="769059"/>
                  </a:lnTo>
                  <a:lnTo>
                    <a:pt x="187938" y="747164"/>
                  </a:lnTo>
                  <a:lnTo>
                    <a:pt x="151736" y="721236"/>
                  </a:lnTo>
                  <a:lnTo>
                    <a:pt x="118655" y="691579"/>
                  </a:lnTo>
                  <a:lnTo>
                    <a:pt x="88999" y="658498"/>
                  </a:lnTo>
                  <a:lnTo>
                    <a:pt x="63071" y="622296"/>
                  </a:lnTo>
                  <a:lnTo>
                    <a:pt x="41175" y="583278"/>
                  </a:lnTo>
                  <a:lnTo>
                    <a:pt x="23617" y="541747"/>
                  </a:lnTo>
                  <a:lnTo>
                    <a:pt x="10698" y="498007"/>
                  </a:lnTo>
                  <a:lnTo>
                    <a:pt x="2724" y="452363"/>
                  </a:lnTo>
                  <a:lnTo>
                    <a:pt x="0" y="405117"/>
                  </a:lnTo>
                  <a:lnTo>
                    <a:pt x="2725" y="357872"/>
                  </a:lnTo>
                  <a:lnTo>
                    <a:pt x="10699" y="312227"/>
                  </a:lnTo>
                  <a:lnTo>
                    <a:pt x="23618" y="268488"/>
                  </a:lnTo>
                  <a:lnTo>
                    <a:pt x="41176" y="226957"/>
                  </a:lnTo>
                  <a:lnTo>
                    <a:pt x="63072" y="187938"/>
                  </a:lnTo>
                  <a:lnTo>
                    <a:pt x="89000" y="151737"/>
                  </a:lnTo>
                  <a:lnTo>
                    <a:pt x="118656" y="118655"/>
                  </a:lnTo>
                  <a:lnTo>
                    <a:pt x="151737" y="88999"/>
                  </a:lnTo>
                  <a:lnTo>
                    <a:pt x="187939" y="63071"/>
                  </a:lnTo>
                  <a:lnTo>
                    <a:pt x="226957" y="41176"/>
                  </a:lnTo>
                  <a:lnTo>
                    <a:pt x="268488" y="23617"/>
                  </a:lnTo>
                  <a:lnTo>
                    <a:pt x="312228" y="10699"/>
                  </a:lnTo>
                  <a:lnTo>
                    <a:pt x="357872" y="2725"/>
                  </a:lnTo>
                  <a:lnTo>
                    <a:pt x="405117" y="0"/>
                  </a:lnTo>
                  <a:lnTo>
                    <a:pt x="452362" y="2725"/>
                  </a:lnTo>
                  <a:lnTo>
                    <a:pt x="498006" y="10699"/>
                  </a:lnTo>
                  <a:lnTo>
                    <a:pt x="541746" y="23617"/>
                  </a:lnTo>
                  <a:lnTo>
                    <a:pt x="583277" y="41176"/>
                  </a:lnTo>
                  <a:lnTo>
                    <a:pt x="622296" y="63072"/>
                  </a:lnTo>
                  <a:lnTo>
                    <a:pt x="658497" y="89000"/>
                  </a:lnTo>
                  <a:lnTo>
                    <a:pt x="691579" y="118656"/>
                  </a:lnTo>
                  <a:lnTo>
                    <a:pt x="721235" y="151737"/>
                  </a:lnTo>
                  <a:lnTo>
                    <a:pt x="747163" y="187939"/>
                  </a:lnTo>
                  <a:lnTo>
                    <a:pt x="769058" y="226957"/>
                  </a:lnTo>
                  <a:lnTo>
                    <a:pt x="786617" y="268488"/>
                  </a:lnTo>
                  <a:lnTo>
                    <a:pt x="799535" y="312228"/>
                  </a:lnTo>
                  <a:lnTo>
                    <a:pt x="807509" y="357872"/>
                  </a:lnTo>
                  <a:lnTo>
                    <a:pt x="810235" y="405118"/>
                  </a:lnTo>
                  <a:lnTo>
                    <a:pt x="807509" y="452363"/>
                  </a:lnTo>
                  <a:lnTo>
                    <a:pt x="799535" y="498008"/>
                  </a:lnTo>
                  <a:lnTo>
                    <a:pt x="786617" y="541747"/>
                  </a:lnTo>
                  <a:lnTo>
                    <a:pt x="769058" y="583278"/>
                  </a:lnTo>
                  <a:lnTo>
                    <a:pt x="747163" y="622297"/>
                  </a:lnTo>
                  <a:lnTo>
                    <a:pt x="721235" y="658498"/>
                  </a:lnTo>
                  <a:lnTo>
                    <a:pt x="691578" y="691579"/>
                  </a:lnTo>
                  <a:lnTo>
                    <a:pt x="658497" y="721236"/>
                  </a:lnTo>
                  <a:lnTo>
                    <a:pt x="622296" y="747164"/>
                  </a:lnTo>
                  <a:lnTo>
                    <a:pt x="583277" y="769059"/>
                  </a:lnTo>
                  <a:lnTo>
                    <a:pt x="541746" y="786618"/>
                  </a:lnTo>
                  <a:lnTo>
                    <a:pt x="498006" y="799536"/>
                  </a:lnTo>
                  <a:lnTo>
                    <a:pt x="452362" y="807510"/>
                  </a:lnTo>
                  <a:lnTo>
                    <a:pt x="405117" y="810236"/>
                  </a:lnTo>
                  <a:close/>
                </a:path>
              </a:pathLst>
            </a:custGeom>
            <a:solidFill>
              <a:srgbClr val="34C158"/>
            </a:solidFill>
          </p:spPr>
          <p:txBody>
            <a:bodyPr wrap="square" lIns="0" tIns="0" rIns="0" bIns="0" rtlCol="0"/>
            <a:lstStyle/>
            <a:p/>
          </p:txBody>
        </p:sp>
        <p:sp>
          <p:nvSpPr>
            <p:cNvPr id="8" name="object 8"/>
            <p:cNvSpPr/>
            <p:nvPr/>
          </p:nvSpPr>
          <p:spPr>
            <a:xfrm>
              <a:off x="4696603" y="1793308"/>
              <a:ext cx="345440" cy="344805"/>
            </a:xfrm>
            <a:custGeom>
              <a:rect l="l" t="t" r="r" b="b"/>
              <a:pathLst>
                <a:path w="345439" h="344805">
                  <a:moveTo>
                    <a:pt x="30526" y="176678"/>
                  </a:moveTo>
                  <a:lnTo>
                    <a:pt x="18221" y="161290"/>
                  </a:lnTo>
                  <a:lnTo>
                    <a:pt x="8565" y="143463"/>
                  </a:lnTo>
                  <a:lnTo>
                    <a:pt x="2258" y="123901"/>
                  </a:lnTo>
                  <a:lnTo>
                    <a:pt x="0" y="103304"/>
                  </a:lnTo>
                  <a:lnTo>
                    <a:pt x="8099" y="63095"/>
                  </a:lnTo>
                  <a:lnTo>
                    <a:pt x="30185" y="30259"/>
                  </a:lnTo>
                  <a:lnTo>
                    <a:pt x="62941" y="8118"/>
                  </a:lnTo>
                  <a:lnTo>
                    <a:pt x="103051" y="0"/>
                  </a:lnTo>
                  <a:lnTo>
                    <a:pt x="123780" y="2229"/>
                  </a:lnTo>
                  <a:lnTo>
                    <a:pt x="143326" y="8511"/>
                  </a:lnTo>
                  <a:lnTo>
                    <a:pt x="161081" y="18231"/>
                  </a:lnTo>
                  <a:lnTo>
                    <a:pt x="176439" y="30778"/>
                  </a:lnTo>
                  <a:lnTo>
                    <a:pt x="30526" y="176678"/>
                  </a:lnTo>
                  <a:close/>
                </a:path>
                <a:path w="345439" h="344805">
                  <a:moveTo>
                    <a:pt x="111671" y="206006"/>
                  </a:moveTo>
                  <a:lnTo>
                    <a:pt x="91240" y="205258"/>
                  </a:lnTo>
                  <a:lnTo>
                    <a:pt x="71227" y="200479"/>
                  </a:lnTo>
                  <a:lnTo>
                    <a:pt x="52387" y="191776"/>
                  </a:lnTo>
                  <a:lnTo>
                    <a:pt x="74533" y="170521"/>
                  </a:lnTo>
                  <a:lnTo>
                    <a:pt x="122267" y="122873"/>
                  </a:lnTo>
                  <a:lnTo>
                    <a:pt x="169756" y="74978"/>
                  </a:lnTo>
                  <a:lnTo>
                    <a:pt x="191168" y="52982"/>
                  </a:lnTo>
                  <a:lnTo>
                    <a:pt x="199897" y="72062"/>
                  </a:lnTo>
                  <a:lnTo>
                    <a:pt x="204458" y="92234"/>
                  </a:lnTo>
                  <a:lnTo>
                    <a:pt x="204850" y="112815"/>
                  </a:lnTo>
                  <a:lnTo>
                    <a:pt x="201074" y="133120"/>
                  </a:lnTo>
                  <a:lnTo>
                    <a:pt x="189983" y="143842"/>
                  </a:lnTo>
                  <a:lnTo>
                    <a:pt x="166139" y="167579"/>
                  </a:lnTo>
                  <a:lnTo>
                    <a:pt x="142436" y="191462"/>
                  </a:lnTo>
                  <a:lnTo>
                    <a:pt x="131765" y="202618"/>
                  </a:lnTo>
                  <a:lnTo>
                    <a:pt x="111671" y="206006"/>
                  </a:lnTo>
                  <a:close/>
                </a:path>
                <a:path w="345439" h="344805">
                  <a:moveTo>
                    <a:pt x="288173" y="323897"/>
                  </a:moveTo>
                  <a:lnTo>
                    <a:pt x="275457" y="322776"/>
                  </a:lnTo>
                  <a:lnTo>
                    <a:pt x="266202" y="318297"/>
                  </a:lnTo>
                  <a:lnTo>
                    <a:pt x="148649" y="220908"/>
                  </a:lnTo>
                  <a:lnTo>
                    <a:pt x="220301" y="149257"/>
                  </a:lnTo>
                  <a:lnTo>
                    <a:pt x="317146" y="267367"/>
                  </a:lnTo>
                  <a:lnTo>
                    <a:pt x="321474" y="276770"/>
                  </a:lnTo>
                  <a:lnTo>
                    <a:pt x="322809" y="289269"/>
                  </a:lnTo>
                  <a:lnTo>
                    <a:pt x="322569" y="300193"/>
                  </a:lnTo>
                  <a:lnTo>
                    <a:pt x="322174" y="304872"/>
                  </a:lnTo>
                  <a:lnTo>
                    <a:pt x="340084" y="322781"/>
                  </a:lnTo>
                  <a:lnTo>
                    <a:pt x="304264" y="322781"/>
                  </a:lnTo>
                  <a:lnTo>
                    <a:pt x="299420" y="323340"/>
                  </a:lnTo>
                  <a:lnTo>
                    <a:pt x="288173" y="323897"/>
                  </a:lnTo>
                  <a:close/>
                </a:path>
                <a:path w="345439" h="344805">
                  <a:moveTo>
                    <a:pt x="328329" y="344618"/>
                  </a:moveTo>
                  <a:lnTo>
                    <a:pt x="304264" y="322781"/>
                  </a:lnTo>
                  <a:lnTo>
                    <a:pt x="340084" y="322781"/>
                  </a:lnTo>
                  <a:lnTo>
                    <a:pt x="345125" y="327823"/>
                  </a:lnTo>
                  <a:lnTo>
                    <a:pt x="328329" y="344618"/>
                  </a:lnTo>
                  <a:close/>
                </a:path>
              </a:pathLst>
            </a:custGeom>
            <a:solidFill>
              <a:srgbClr val="FFFFFF"/>
            </a:solidFill>
          </p:spPr>
          <p:txBody>
            <a:bodyPr wrap="square" lIns="0" tIns="0" rIns="0" bIns="0" rtlCol="0"/>
            <a:lstStyle/>
            <a:p/>
          </p:txBody>
        </p:sp>
      </p:grpSp>
      <p:grpSp>
        <p:nvGrpSpPr>
          <p:cNvPr id="9" name="object 9"/>
          <p:cNvGrpSpPr/>
          <p:nvPr/>
        </p:nvGrpSpPr>
        <p:grpSpPr>
          <a:xfrm>
            <a:off x="4482092" y="3221071"/>
            <a:ext cx="810260" cy="810260"/>
            <a:chOff x="4482092" y="3221071"/>
            <a:chExt cx="810260" cy="810260"/>
          </a:xfrm>
        </p:grpSpPr>
        <p:sp>
          <p:nvSpPr>
            <p:cNvPr id="10" name="object 10"/>
            <p:cNvSpPr/>
            <p:nvPr/>
          </p:nvSpPr>
          <p:spPr>
            <a:xfrm>
              <a:off x="4482092" y="3221071"/>
              <a:ext cx="810260" cy="810260"/>
            </a:xfrm>
            <a:custGeom>
              <a:rect l="l" t="t" r="r" b="b"/>
              <a:pathLst>
                <a:path w="810260" h="810260">
                  <a:moveTo>
                    <a:pt x="405117" y="0"/>
                  </a:moveTo>
                  <a:close/>
                </a:path>
                <a:path w="810260" h="810260">
                  <a:moveTo>
                    <a:pt x="405117" y="810236"/>
                  </a:moveTo>
                  <a:lnTo>
                    <a:pt x="357872" y="807510"/>
                  </a:lnTo>
                  <a:lnTo>
                    <a:pt x="312227" y="799536"/>
                  </a:lnTo>
                  <a:lnTo>
                    <a:pt x="268487" y="786618"/>
                  </a:lnTo>
                  <a:lnTo>
                    <a:pt x="226956" y="769059"/>
                  </a:lnTo>
                  <a:lnTo>
                    <a:pt x="187938" y="747163"/>
                  </a:lnTo>
                  <a:lnTo>
                    <a:pt x="151736" y="721236"/>
                  </a:lnTo>
                  <a:lnTo>
                    <a:pt x="118655" y="691579"/>
                  </a:lnTo>
                  <a:lnTo>
                    <a:pt x="88999" y="658498"/>
                  </a:lnTo>
                  <a:lnTo>
                    <a:pt x="63071" y="622296"/>
                  </a:lnTo>
                  <a:lnTo>
                    <a:pt x="41175" y="583278"/>
                  </a:lnTo>
                  <a:lnTo>
                    <a:pt x="23617" y="541747"/>
                  </a:lnTo>
                  <a:lnTo>
                    <a:pt x="10698" y="498007"/>
                  </a:lnTo>
                  <a:lnTo>
                    <a:pt x="2724" y="452363"/>
                  </a:lnTo>
                  <a:lnTo>
                    <a:pt x="0" y="405117"/>
                  </a:lnTo>
                  <a:lnTo>
                    <a:pt x="2725" y="357872"/>
                  </a:lnTo>
                  <a:lnTo>
                    <a:pt x="10699" y="312227"/>
                  </a:lnTo>
                  <a:lnTo>
                    <a:pt x="23618" y="268487"/>
                  </a:lnTo>
                  <a:lnTo>
                    <a:pt x="41177" y="226956"/>
                  </a:lnTo>
                  <a:lnTo>
                    <a:pt x="63072" y="187938"/>
                  </a:lnTo>
                  <a:lnTo>
                    <a:pt x="89000" y="151736"/>
                  </a:lnTo>
                  <a:lnTo>
                    <a:pt x="118656" y="118655"/>
                  </a:lnTo>
                  <a:lnTo>
                    <a:pt x="151738" y="88999"/>
                  </a:lnTo>
                  <a:lnTo>
                    <a:pt x="187939" y="63071"/>
                  </a:lnTo>
                  <a:lnTo>
                    <a:pt x="226958" y="41176"/>
                  </a:lnTo>
                  <a:lnTo>
                    <a:pt x="268489" y="23617"/>
                  </a:lnTo>
                  <a:lnTo>
                    <a:pt x="312229" y="10699"/>
                  </a:lnTo>
                  <a:lnTo>
                    <a:pt x="357874" y="2725"/>
                  </a:lnTo>
                  <a:lnTo>
                    <a:pt x="405117" y="0"/>
                  </a:lnTo>
                  <a:lnTo>
                    <a:pt x="452362" y="2725"/>
                  </a:lnTo>
                  <a:lnTo>
                    <a:pt x="498007" y="10699"/>
                  </a:lnTo>
                  <a:lnTo>
                    <a:pt x="541747" y="23617"/>
                  </a:lnTo>
                  <a:lnTo>
                    <a:pt x="583278" y="41176"/>
                  </a:lnTo>
                  <a:lnTo>
                    <a:pt x="622296" y="63072"/>
                  </a:lnTo>
                  <a:lnTo>
                    <a:pt x="658498" y="89000"/>
                  </a:lnTo>
                  <a:lnTo>
                    <a:pt x="691579" y="118656"/>
                  </a:lnTo>
                  <a:lnTo>
                    <a:pt x="721235" y="151737"/>
                  </a:lnTo>
                  <a:lnTo>
                    <a:pt x="747163" y="187939"/>
                  </a:lnTo>
                  <a:lnTo>
                    <a:pt x="769058" y="226957"/>
                  </a:lnTo>
                  <a:lnTo>
                    <a:pt x="786617" y="268488"/>
                  </a:lnTo>
                  <a:lnTo>
                    <a:pt x="799535" y="312228"/>
                  </a:lnTo>
                  <a:lnTo>
                    <a:pt x="807509" y="357872"/>
                  </a:lnTo>
                  <a:lnTo>
                    <a:pt x="810235" y="405118"/>
                  </a:lnTo>
                  <a:lnTo>
                    <a:pt x="807509" y="452363"/>
                  </a:lnTo>
                  <a:lnTo>
                    <a:pt x="799535" y="498007"/>
                  </a:lnTo>
                  <a:lnTo>
                    <a:pt x="786617" y="541747"/>
                  </a:lnTo>
                  <a:lnTo>
                    <a:pt x="769058" y="583278"/>
                  </a:lnTo>
                  <a:lnTo>
                    <a:pt x="747163" y="622297"/>
                  </a:lnTo>
                  <a:lnTo>
                    <a:pt x="721235" y="658498"/>
                  </a:lnTo>
                  <a:lnTo>
                    <a:pt x="691578" y="691579"/>
                  </a:lnTo>
                  <a:lnTo>
                    <a:pt x="658497" y="721236"/>
                  </a:lnTo>
                  <a:lnTo>
                    <a:pt x="622296" y="747164"/>
                  </a:lnTo>
                  <a:lnTo>
                    <a:pt x="583277" y="769059"/>
                  </a:lnTo>
                  <a:lnTo>
                    <a:pt x="541746" y="786618"/>
                  </a:lnTo>
                  <a:lnTo>
                    <a:pt x="498007" y="799536"/>
                  </a:lnTo>
                  <a:lnTo>
                    <a:pt x="452362" y="807510"/>
                  </a:lnTo>
                  <a:lnTo>
                    <a:pt x="405117" y="810236"/>
                  </a:lnTo>
                  <a:close/>
                </a:path>
              </a:pathLst>
            </a:custGeom>
            <a:solidFill>
              <a:srgbClr val="4283F2"/>
            </a:solidFill>
          </p:spPr>
          <p:txBody>
            <a:bodyPr wrap="square" lIns="0" tIns="0" rIns="0" bIns="0" rtlCol="0"/>
            <a:lstStyle/>
            <a:p/>
          </p:txBody>
        </p:sp>
        <p:sp>
          <p:nvSpPr>
            <p:cNvPr id="11" name="object 11"/>
            <p:cNvSpPr/>
            <p:nvPr/>
          </p:nvSpPr>
          <p:spPr>
            <a:xfrm>
              <a:off x="4763536" y="3406733"/>
              <a:ext cx="276225" cy="424815"/>
            </a:xfrm>
            <a:custGeom>
              <a:rect l="l" t="t" r="r" b="b"/>
              <a:pathLst>
                <a:path w="276225" h="424814">
                  <a:moveTo>
                    <a:pt x="169711" y="84848"/>
                  </a:moveTo>
                  <a:lnTo>
                    <a:pt x="153199" y="81514"/>
                  </a:lnTo>
                  <a:lnTo>
                    <a:pt x="139714" y="72421"/>
                  </a:lnTo>
                  <a:lnTo>
                    <a:pt x="130621" y="58936"/>
                  </a:lnTo>
                  <a:lnTo>
                    <a:pt x="127287" y="42424"/>
                  </a:lnTo>
                  <a:lnTo>
                    <a:pt x="130621" y="25912"/>
                  </a:lnTo>
                  <a:lnTo>
                    <a:pt x="139714" y="12427"/>
                  </a:lnTo>
                  <a:lnTo>
                    <a:pt x="153199" y="3334"/>
                  </a:lnTo>
                  <a:lnTo>
                    <a:pt x="169711" y="0"/>
                  </a:lnTo>
                  <a:lnTo>
                    <a:pt x="186223" y="3334"/>
                  </a:lnTo>
                  <a:lnTo>
                    <a:pt x="199708" y="12427"/>
                  </a:lnTo>
                  <a:lnTo>
                    <a:pt x="208801" y="25912"/>
                  </a:lnTo>
                  <a:lnTo>
                    <a:pt x="212135" y="42424"/>
                  </a:lnTo>
                  <a:lnTo>
                    <a:pt x="208801" y="58936"/>
                  </a:lnTo>
                  <a:lnTo>
                    <a:pt x="199708" y="72421"/>
                  </a:lnTo>
                  <a:lnTo>
                    <a:pt x="186223" y="81514"/>
                  </a:lnTo>
                  <a:lnTo>
                    <a:pt x="169711" y="84848"/>
                  </a:lnTo>
                  <a:close/>
                </a:path>
                <a:path w="276225" h="424814">
                  <a:moveTo>
                    <a:pt x="42424" y="233348"/>
                  </a:moveTo>
                  <a:lnTo>
                    <a:pt x="0" y="233348"/>
                  </a:lnTo>
                  <a:lnTo>
                    <a:pt x="0" y="127287"/>
                  </a:lnTo>
                  <a:lnTo>
                    <a:pt x="87819" y="74679"/>
                  </a:lnTo>
                  <a:lnTo>
                    <a:pt x="92817" y="71936"/>
                  </a:lnTo>
                  <a:lnTo>
                    <a:pt x="98770" y="70318"/>
                  </a:lnTo>
                  <a:lnTo>
                    <a:pt x="112040" y="70318"/>
                  </a:lnTo>
                  <a:lnTo>
                    <a:pt x="152264" y="94434"/>
                  </a:lnTo>
                  <a:lnTo>
                    <a:pt x="181590" y="123880"/>
                  </a:lnTo>
                  <a:lnTo>
                    <a:pt x="183861" y="127287"/>
                  </a:lnTo>
                  <a:lnTo>
                    <a:pt x="84849" y="127287"/>
                  </a:lnTo>
                  <a:lnTo>
                    <a:pt x="42452" y="148485"/>
                  </a:lnTo>
                  <a:lnTo>
                    <a:pt x="42424" y="233348"/>
                  </a:lnTo>
                  <a:close/>
                </a:path>
                <a:path w="276225" h="424814">
                  <a:moveTo>
                    <a:pt x="87634" y="74772"/>
                  </a:moveTo>
                  <a:lnTo>
                    <a:pt x="87804" y="74679"/>
                  </a:lnTo>
                  <a:lnTo>
                    <a:pt x="87634" y="74772"/>
                  </a:lnTo>
                  <a:close/>
                </a:path>
                <a:path w="276225" h="424814">
                  <a:moveTo>
                    <a:pt x="63636" y="424258"/>
                  </a:moveTo>
                  <a:lnTo>
                    <a:pt x="21212" y="424258"/>
                  </a:lnTo>
                  <a:lnTo>
                    <a:pt x="84849" y="127287"/>
                  </a:lnTo>
                  <a:lnTo>
                    <a:pt x="183861" y="127287"/>
                  </a:lnTo>
                  <a:lnTo>
                    <a:pt x="197994" y="148485"/>
                  </a:lnTo>
                  <a:lnTo>
                    <a:pt x="148499" y="148485"/>
                  </a:lnTo>
                  <a:lnTo>
                    <a:pt x="133636" y="197287"/>
                  </a:lnTo>
                  <a:lnTo>
                    <a:pt x="190910" y="254560"/>
                  </a:lnTo>
                  <a:lnTo>
                    <a:pt x="190910" y="261984"/>
                  </a:lnTo>
                  <a:lnTo>
                    <a:pt x="113485" y="261984"/>
                  </a:lnTo>
                  <a:lnTo>
                    <a:pt x="63636" y="424258"/>
                  </a:lnTo>
                  <a:close/>
                </a:path>
                <a:path w="276225" h="424814">
                  <a:moveTo>
                    <a:pt x="275772" y="212121"/>
                  </a:moveTo>
                  <a:lnTo>
                    <a:pt x="212347" y="212121"/>
                  </a:lnTo>
                  <a:lnTo>
                    <a:pt x="203057" y="210739"/>
                  </a:lnTo>
                  <a:lnTo>
                    <a:pt x="193707" y="206951"/>
                  </a:lnTo>
                  <a:lnTo>
                    <a:pt x="185352" y="201293"/>
                  </a:lnTo>
                  <a:lnTo>
                    <a:pt x="179045" y="194303"/>
                  </a:lnTo>
                  <a:lnTo>
                    <a:pt x="148499" y="148485"/>
                  </a:lnTo>
                  <a:lnTo>
                    <a:pt x="197994" y="148485"/>
                  </a:lnTo>
                  <a:lnTo>
                    <a:pt x="212135" y="169697"/>
                  </a:lnTo>
                  <a:lnTo>
                    <a:pt x="275772" y="169697"/>
                  </a:lnTo>
                  <a:lnTo>
                    <a:pt x="275772" y="212121"/>
                  </a:lnTo>
                  <a:close/>
                </a:path>
                <a:path w="276225" h="424814">
                  <a:moveTo>
                    <a:pt x="190910" y="424258"/>
                  </a:moveTo>
                  <a:lnTo>
                    <a:pt x="148485" y="424258"/>
                  </a:lnTo>
                  <a:lnTo>
                    <a:pt x="148485" y="296984"/>
                  </a:lnTo>
                  <a:lnTo>
                    <a:pt x="113485" y="261984"/>
                  </a:lnTo>
                  <a:lnTo>
                    <a:pt x="190910" y="261984"/>
                  </a:lnTo>
                  <a:lnTo>
                    <a:pt x="190910" y="424258"/>
                  </a:lnTo>
                  <a:close/>
                </a:path>
              </a:pathLst>
            </a:custGeom>
            <a:solidFill>
              <a:srgbClr val="FFFFFF"/>
            </a:solidFill>
          </p:spPr>
          <p:txBody>
            <a:bodyPr wrap="square" lIns="0" tIns="0" rIns="0" bIns="0" rtlCol="0"/>
            <a:lstStyle/>
            <a:p/>
          </p:txBody>
        </p:sp>
      </p:grpSp>
      <p:grpSp>
        <p:nvGrpSpPr>
          <p:cNvPr id="12" name="object 12"/>
          <p:cNvGrpSpPr/>
          <p:nvPr/>
        </p:nvGrpSpPr>
        <p:grpSpPr>
          <a:xfrm>
            <a:off x="932439" y="2491844"/>
            <a:ext cx="2724785" cy="2423795"/>
            <a:chOff x="932439" y="2491844"/>
            <a:chExt cx="2724785" cy="2423795"/>
          </a:xfrm>
        </p:grpSpPr>
        <p:sp>
          <p:nvSpPr>
            <p:cNvPr id="13" name="object 13"/>
            <p:cNvSpPr/>
            <p:nvPr/>
          </p:nvSpPr>
          <p:spPr>
            <a:xfrm>
              <a:off x="970539" y="2529944"/>
              <a:ext cx="2648585" cy="2347595"/>
            </a:xfrm>
            <a:custGeom>
              <a:rect l="l" t="t" r="r" b="b"/>
              <a:pathLst>
                <a:path w="2648585" h="2347595">
                  <a:moveTo>
                    <a:pt x="1986430" y="2347183"/>
                  </a:moveTo>
                  <a:lnTo>
                    <a:pt x="662143" y="2347183"/>
                  </a:lnTo>
                  <a:lnTo>
                    <a:pt x="0" y="1173591"/>
                  </a:lnTo>
                  <a:lnTo>
                    <a:pt x="662143" y="0"/>
                  </a:lnTo>
                  <a:lnTo>
                    <a:pt x="1986430" y="0"/>
                  </a:lnTo>
                  <a:lnTo>
                    <a:pt x="2648573" y="1173591"/>
                  </a:lnTo>
                  <a:lnTo>
                    <a:pt x="1986430" y="2347183"/>
                  </a:lnTo>
                  <a:close/>
                </a:path>
              </a:pathLst>
            </a:custGeom>
            <a:solidFill>
              <a:srgbClr val="DDEDFF"/>
            </a:solidFill>
          </p:spPr>
          <p:txBody>
            <a:bodyPr wrap="square" lIns="0" tIns="0" rIns="0" bIns="0" rtlCol="0"/>
            <a:lstStyle/>
            <a:p/>
          </p:txBody>
        </p:sp>
        <p:sp>
          <p:nvSpPr>
            <p:cNvPr id="14" name="object 14"/>
            <p:cNvSpPr/>
            <p:nvPr/>
          </p:nvSpPr>
          <p:spPr>
            <a:xfrm>
              <a:off x="970539" y="2529944"/>
              <a:ext cx="2648585" cy="2347595"/>
            </a:xfrm>
            <a:custGeom>
              <a:rect l="l" t="t" r="r" b="b"/>
              <a:pathLst>
                <a:path w="2648585" h="2347595">
                  <a:moveTo>
                    <a:pt x="0" y="1173591"/>
                  </a:moveTo>
                  <a:lnTo>
                    <a:pt x="662143" y="0"/>
                  </a:lnTo>
                  <a:lnTo>
                    <a:pt x="1986430" y="0"/>
                  </a:lnTo>
                  <a:lnTo>
                    <a:pt x="2648573" y="1173591"/>
                  </a:lnTo>
                  <a:lnTo>
                    <a:pt x="1986430" y="2347183"/>
                  </a:lnTo>
                  <a:lnTo>
                    <a:pt x="662143" y="2347183"/>
                  </a:lnTo>
                  <a:lnTo>
                    <a:pt x="0" y="1173591"/>
                  </a:lnTo>
                  <a:close/>
                </a:path>
              </a:pathLst>
            </a:custGeom>
            <a:ln w="76200">
              <a:solidFill>
                <a:srgbClr val="4283F2"/>
              </a:solidFill>
            </a:ln>
          </p:spPr>
          <p:txBody>
            <a:bodyPr wrap="square" lIns="0" tIns="0" rIns="0" bIns="0" rtlCol="0"/>
            <a:lstStyle/>
            <a:p/>
          </p:txBody>
        </p:sp>
        <p:sp>
          <p:nvSpPr>
            <p:cNvPr id="15" name="object 15"/>
            <p:cNvSpPr/>
            <p:nvPr/>
          </p:nvSpPr>
          <p:spPr>
            <a:xfrm>
              <a:off x="1655515" y="3001353"/>
              <a:ext cx="1278890" cy="1195705"/>
            </a:xfrm>
            <a:custGeom>
              <a:rect l="l" t="t" r="r" b="b"/>
              <a:pathLst>
                <a:path w="1278889" h="1195704">
                  <a:moveTo>
                    <a:pt x="1278621" y="478075"/>
                  </a:moveTo>
                  <a:lnTo>
                    <a:pt x="0" y="478075"/>
                  </a:lnTo>
                  <a:lnTo>
                    <a:pt x="0" y="358557"/>
                  </a:lnTo>
                  <a:lnTo>
                    <a:pt x="639310" y="0"/>
                  </a:lnTo>
                  <a:lnTo>
                    <a:pt x="1278621" y="358557"/>
                  </a:lnTo>
                  <a:lnTo>
                    <a:pt x="1278621" y="478075"/>
                  </a:lnTo>
                  <a:close/>
                </a:path>
                <a:path w="1278889" h="1195704">
                  <a:moveTo>
                    <a:pt x="1150759" y="1075671"/>
                  </a:moveTo>
                  <a:lnTo>
                    <a:pt x="127862" y="1075671"/>
                  </a:lnTo>
                  <a:lnTo>
                    <a:pt x="127862" y="478075"/>
                  </a:lnTo>
                  <a:lnTo>
                    <a:pt x="383586" y="478075"/>
                  </a:lnTo>
                  <a:lnTo>
                    <a:pt x="383586" y="956152"/>
                  </a:lnTo>
                  <a:lnTo>
                    <a:pt x="1150759" y="956152"/>
                  </a:lnTo>
                  <a:lnTo>
                    <a:pt x="1150759" y="1075671"/>
                  </a:lnTo>
                  <a:close/>
                </a:path>
                <a:path w="1278889" h="1195704">
                  <a:moveTo>
                    <a:pt x="767173" y="956152"/>
                  </a:moveTo>
                  <a:lnTo>
                    <a:pt x="511448" y="956152"/>
                  </a:lnTo>
                  <a:lnTo>
                    <a:pt x="511448" y="478075"/>
                  </a:lnTo>
                  <a:lnTo>
                    <a:pt x="767173" y="478075"/>
                  </a:lnTo>
                  <a:lnTo>
                    <a:pt x="767173" y="956152"/>
                  </a:lnTo>
                  <a:close/>
                </a:path>
                <a:path w="1278889" h="1195704">
                  <a:moveTo>
                    <a:pt x="1150759" y="956152"/>
                  </a:moveTo>
                  <a:lnTo>
                    <a:pt x="895035" y="956152"/>
                  </a:lnTo>
                  <a:lnTo>
                    <a:pt x="895035" y="478075"/>
                  </a:lnTo>
                  <a:lnTo>
                    <a:pt x="1150759" y="478075"/>
                  </a:lnTo>
                  <a:lnTo>
                    <a:pt x="1150759" y="956152"/>
                  </a:lnTo>
                  <a:close/>
                </a:path>
                <a:path w="1278889" h="1195704">
                  <a:moveTo>
                    <a:pt x="1278621" y="1195189"/>
                  </a:moveTo>
                  <a:lnTo>
                    <a:pt x="0" y="1195189"/>
                  </a:lnTo>
                  <a:lnTo>
                    <a:pt x="0" y="1075671"/>
                  </a:lnTo>
                  <a:lnTo>
                    <a:pt x="1278621" y="1075671"/>
                  </a:lnTo>
                  <a:lnTo>
                    <a:pt x="1278621" y="1195189"/>
                  </a:lnTo>
                  <a:close/>
                </a:path>
              </a:pathLst>
            </a:custGeom>
            <a:solidFill>
              <a:srgbClr val="4283F2"/>
            </a:solidFill>
          </p:spPr>
          <p:txBody>
            <a:bodyPr wrap="square" lIns="0" tIns="0" rIns="0" bIns="0" rtlCol="0"/>
            <a:lstStyle/>
            <a:p/>
          </p:txBody>
        </p:sp>
      </p:grpSp>
      <p:grpSp>
        <p:nvGrpSpPr>
          <p:cNvPr id="16" name="object 16"/>
          <p:cNvGrpSpPr/>
          <p:nvPr/>
        </p:nvGrpSpPr>
        <p:grpSpPr>
          <a:xfrm>
            <a:off x="454963" y="331167"/>
            <a:ext cx="515620" cy="440055"/>
            <a:chOff x="454963" y="331167"/>
            <a:chExt cx="515620" cy="440055"/>
          </a:xfrm>
        </p:grpSpPr>
        <p:pic>
          <p:nvPicPr>
            <p:cNvPr id="17" name="object 17"/>
            <p:cNvPicPr/>
            <p:nvPr/>
          </p:nvPicPr>
          <p:blipFill>
            <a:blip r:embed="rId2"/>
            <a:stretch>
              <a:fillRect/>
            </a:stretch>
          </p:blipFill>
          <p:spPr>
            <a:xfrm>
              <a:off x="454963" y="331167"/>
              <a:ext cx="84147" cy="84146"/>
            </a:xfrm>
            <a:prstGeom prst="rect">
              <a:avLst/>
            </a:prstGeom>
          </p:spPr>
        </p:pic>
        <p:pic>
          <p:nvPicPr>
            <p:cNvPr id="18" name="object 18"/>
            <p:cNvPicPr/>
            <p:nvPr/>
          </p:nvPicPr>
          <p:blipFill>
            <a:blip r:embed="rId3"/>
            <a:stretch>
              <a:fillRect/>
            </a:stretch>
          </p:blipFill>
          <p:spPr>
            <a:xfrm>
              <a:off x="575049" y="337742"/>
              <a:ext cx="78137" cy="78136"/>
            </a:xfrm>
            <a:prstGeom prst="rect">
              <a:avLst/>
            </a:prstGeom>
          </p:spPr>
        </p:pic>
        <p:pic>
          <p:nvPicPr>
            <p:cNvPr id="19" name="object 19"/>
            <p:cNvPicPr/>
            <p:nvPr/>
          </p:nvPicPr>
          <p:blipFill>
            <a:blip r:embed="rId4"/>
            <a:stretch>
              <a:fillRect/>
            </a:stretch>
          </p:blipFill>
          <p:spPr>
            <a:xfrm>
              <a:off x="689124" y="339459"/>
              <a:ext cx="74704" cy="74703"/>
            </a:xfrm>
            <a:prstGeom prst="rect">
              <a:avLst/>
            </a:prstGeom>
          </p:spPr>
        </p:pic>
        <p:pic>
          <p:nvPicPr>
            <p:cNvPr id="20" name="object 20"/>
            <p:cNvPicPr/>
            <p:nvPr/>
          </p:nvPicPr>
          <p:blipFill>
            <a:blip r:embed="rId5"/>
            <a:stretch>
              <a:fillRect/>
            </a:stretch>
          </p:blipFill>
          <p:spPr>
            <a:xfrm>
              <a:off x="799767" y="348429"/>
              <a:ext cx="69238" cy="69237"/>
            </a:xfrm>
            <a:prstGeom prst="rect">
              <a:avLst/>
            </a:prstGeom>
          </p:spPr>
        </p:pic>
        <p:pic>
          <p:nvPicPr>
            <p:cNvPr id="21" name="object 21"/>
            <p:cNvPicPr/>
            <p:nvPr/>
          </p:nvPicPr>
          <p:blipFill>
            <a:blip r:embed="rId6"/>
            <a:stretch>
              <a:fillRect/>
            </a:stretch>
          </p:blipFill>
          <p:spPr>
            <a:xfrm>
              <a:off x="904944" y="344296"/>
              <a:ext cx="65594" cy="65593"/>
            </a:xfrm>
            <a:prstGeom prst="rect">
              <a:avLst/>
            </a:prstGeom>
          </p:spPr>
        </p:pic>
        <p:pic>
          <p:nvPicPr>
            <p:cNvPr id="22" name="object 22"/>
            <p:cNvPicPr/>
            <p:nvPr/>
          </p:nvPicPr>
          <p:blipFill>
            <a:blip r:embed="rId7"/>
            <a:stretch>
              <a:fillRect/>
            </a:stretch>
          </p:blipFill>
          <p:spPr>
            <a:xfrm>
              <a:off x="454963" y="448941"/>
              <a:ext cx="84147" cy="84146"/>
            </a:xfrm>
            <a:prstGeom prst="rect">
              <a:avLst/>
            </a:prstGeom>
          </p:spPr>
        </p:pic>
        <p:pic>
          <p:nvPicPr>
            <p:cNvPr id="23" name="object 23"/>
            <p:cNvPicPr/>
            <p:nvPr/>
          </p:nvPicPr>
          <p:blipFill>
            <a:blip r:embed="rId3"/>
            <a:stretch>
              <a:fillRect/>
            </a:stretch>
          </p:blipFill>
          <p:spPr>
            <a:xfrm>
              <a:off x="575049" y="455516"/>
              <a:ext cx="78137" cy="78136"/>
            </a:xfrm>
            <a:prstGeom prst="rect">
              <a:avLst/>
            </a:prstGeom>
          </p:spPr>
        </p:pic>
        <p:pic>
          <p:nvPicPr>
            <p:cNvPr id="24" name="object 24"/>
            <p:cNvPicPr/>
            <p:nvPr/>
          </p:nvPicPr>
          <p:blipFill>
            <a:blip r:embed="rId4"/>
            <a:stretch>
              <a:fillRect/>
            </a:stretch>
          </p:blipFill>
          <p:spPr>
            <a:xfrm>
              <a:off x="689124" y="457232"/>
              <a:ext cx="74703" cy="74704"/>
            </a:xfrm>
            <a:prstGeom prst="rect">
              <a:avLst/>
            </a:prstGeom>
          </p:spPr>
        </p:pic>
        <p:pic>
          <p:nvPicPr>
            <p:cNvPr id="25" name="object 25"/>
            <p:cNvPicPr/>
            <p:nvPr/>
          </p:nvPicPr>
          <p:blipFill>
            <a:blip r:embed="rId8"/>
            <a:stretch>
              <a:fillRect/>
            </a:stretch>
          </p:blipFill>
          <p:spPr>
            <a:xfrm>
              <a:off x="799767" y="466202"/>
              <a:ext cx="69237" cy="69237"/>
            </a:xfrm>
            <a:prstGeom prst="rect">
              <a:avLst/>
            </a:prstGeom>
          </p:spPr>
        </p:pic>
        <p:pic>
          <p:nvPicPr>
            <p:cNvPr id="26" name="object 26"/>
            <p:cNvPicPr/>
            <p:nvPr/>
          </p:nvPicPr>
          <p:blipFill>
            <a:blip r:embed="rId6"/>
            <a:stretch>
              <a:fillRect/>
            </a:stretch>
          </p:blipFill>
          <p:spPr>
            <a:xfrm>
              <a:off x="904944" y="462069"/>
              <a:ext cx="65594" cy="65594"/>
            </a:xfrm>
            <a:prstGeom prst="rect">
              <a:avLst/>
            </a:prstGeom>
          </p:spPr>
        </p:pic>
        <p:pic>
          <p:nvPicPr>
            <p:cNvPr id="27" name="object 27"/>
            <p:cNvPicPr/>
            <p:nvPr/>
          </p:nvPicPr>
          <p:blipFill>
            <a:blip r:embed="rId7"/>
            <a:stretch>
              <a:fillRect/>
            </a:stretch>
          </p:blipFill>
          <p:spPr>
            <a:xfrm>
              <a:off x="454963" y="566714"/>
              <a:ext cx="84147" cy="84146"/>
            </a:xfrm>
            <a:prstGeom prst="rect">
              <a:avLst/>
            </a:prstGeom>
          </p:spPr>
        </p:pic>
        <p:pic>
          <p:nvPicPr>
            <p:cNvPr id="28" name="object 28"/>
            <p:cNvPicPr/>
            <p:nvPr/>
          </p:nvPicPr>
          <p:blipFill>
            <a:blip r:embed="rId9"/>
            <a:stretch>
              <a:fillRect/>
            </a:stretch>
          </p:blipFill>
          <p:spPr>
            <a:xfrm>
              <a:off x="575049" y="573290"/>
              <a:ext cx="78137" cy="78136"/>
            </a:xfrm>
            <a:prstGeom prst="rect">
              <a:avLst/>
            </a:prstGeom>
          </p:spPr>
        </p:pic>
        <p:pic>
          <p:nvPicPr>
            <p:cNvPr id="29" name="object 29"/>
            <p:cNvPicPr/>
            <p:nvPr/>
          </p:nvPicPr>
          <p:blipFill>
            <a:blip r:embed="rId10"/>
            <a:stretch>
              <a:fillRect/>
            </a:stretch>
          </p:blipFill>
          <p:spPr>
            <a:xfrm>
              <a:off x="689124" y="575006"/>
              <a:ext cx="74703" cy="74704"/>
            </a:xfrm>
            <a:prstGeom prst="rect">
              <a:avLst/>
            </a:prstGeom>
          </p:spPr>
        </p:pic>
        <p:pic>
          <p:nvPicPr>
            <p:cNvPr id="30" name="object 30"/>
            <p:cNvPicPr/>
            <p:nvPr/>
          </p:nvPicPr>
          <p:blipFill>
            <a:blip r:embed="rId8"/>
            <a:stretch>
              <a:fillRect/>
            </a:stretch>
          </p:blipFill>
          <p:spPr>
            <a:xfrm>
              <a:off x="799767" y="583976"/>
              <a:ext cx="69237" cy="69237"/>
            </a:xfrm>
            <a:prstGeom prst="rect">
              <a:avLst/>
            </a:prstGeom>
          </p:spPr>
        </p:pic>
        <p:pic>
          <p:nvPicPr>
            <p:cNvPr id="31" name="object 31"/>
            <p:cNvPicPr/>
            <p:nvPr/>
          </p:nvPicPr>
          <p:blipFill>
            <a:blip r:embed="rId6"/>
            <a:stretch>
              <a:fillRect/>
            </a:stretch>
          </p:blipFill>
          <p:spPr>
            <a:xfrm>
              <a:off x="904944" y="579843"/>
              <a:ext cx="65594" cy="65594"/>
            </a:xfrm>
            <a:prstGeom prst="rect">
              <a:avLst/>
            </a:prstGeom>
          </p:spPr>
        </p:pic>
        <p:pic>
          <p:nvPicPr>
            <p:cNvPr id="32" name="object 32"/>
            <p:cNvPicPr/>
            <p:nvPr/>
          </p:nvPicPr>
          <p:blipFill>
            <a:blip r:embed="rId2"/>
            <a:stretch>
              <a:fillRect/>
            </a:stretch>
          </p:blipFill>
          <p:spPr>
            <a:xfrm>
              <a:off x="454963" y="684488"/>
              <a:ext cx="84147" cy="84146"/>
            </a:xfrm>
            <a:prstGeom prst="rect">
              <a:avLst/>
            </a:prstGeom>
          </p:spPr>
        </p:pic>
        <p:pic>
          <p:nvPicPr>
            <p:cNvPr id="33" name="object 33"/>
            <p:cNvPicPr/>
            <p:nvPr/>
          </p:nvPicPr>
          <p:blipFill>
            <a:blip r:embed="rId9"/>
            <a:stretch>
              <a:fillRect/>
            </a:stretch>
          </p:blipFill>
          <p:spPr>
            <a:xfrm>
              <a:off x="575049" y="691063"/>
              <a:ext cx="78137" cy="78136"/>
            </a:xfrm>
            <a:prstGeom prst="rect">
              <a:avLst/>
            </a:prstGeom>
          </p:spPr>
        </p:pic>
        <p:pic>
          <p:nvPicPr>
            <p:cNvPr id="34" name="object 34"/>
            <p:cNvPicPr/>
            <p:nvPr/>
          </p:nvPicPr>
          <p:blipFill>
            <a:blip r:embed="rId4"/>
            <a:stretch>
              <a:fillRect/>
            </a:stretch>
          </p:blipFill>
          <p:spPr>
            <a:xfrm>
              <a:off x="689124" y="692780"/>
              <a:ext cx="74703" cy="74704"/>
            </a:xfrm>
            <a:prstGeom prst="rect">
              <a:avLst/>
            </a:prstGeom>
          </p:spPr>
        </p:pic>
        <p:pic>
          <p:nvPicPr>
            <p:cNvPr id="35" name="object 35"/>
            <p:cNvPicPr/>
            <p:nvPr/>
          </p:nvPicPr>
          <p:blipFill>
            <a:blip r:embed="rId5"/>
            <a:stretch>
              <a:fillRect/>
            </a:stretch>
          </p:blipFill>
          <p:spPr>
            <a:xfrm>
              <a:off x="799767" y="701750"/>
              <a:ext cx="69237" cy="69237"/>
            </a:xfrm>
            <a:prstGeom prst="rect">
              <a:avLst/>
            </a:prstGeom>
          </p:spPr>
        </p:pic>
        <p:pic>
          <p:nvPicPr>
            <p:cNvPr id="36" name="object 36"/>
            <p:cNvPicPr/>
            <p:nvPr/>
          </p:nvPicPr>
          <p:blipFill>
            <a:blip r:embed="rId6"/>
            <a:stretch>
              <a:fillRect/>
            </a:stretch>
          </p:blipFill>
          <p:spPr>
            <a:xfrm>
              <a:off x="904944" y="697617"/>
              <a:ext cx="65594" cy="65594"/>
            </a:xfrm>
            <a:prstGeom prst="rect">
              <a:avLst/>
            </a:prstGeom>
          </p:spPr>
        </p:pic>
      </p:grpSp>
      <p:sp>
        <p:nvSpPr>
          <p:cNvPr id="37" name="object 37"/>
          <p:cNvSpPr txBox="1">
            <a:spLocks noGrp="1"/>
          </p:cNvSpPr>
          <p:nvPr>
            <p:ph type="title"/>
          </p:nvPr>
        </p:nvSpPr>
        <p:spPr>
          <a:xfrm>
            <a:off x="1205967" y="320735"/>
            <a:ext cx="3835400" cy="482600"/>
          </a:xfrm>
          <a:prstGeom prst="rect">
            <a:avLst/>
          </a:prstGeom>
        </p:spPr>
        <p:txBody>
          <a:bodyPr vert="horz" wrap="square" lIns="0" tIns="12700" rIns="0" bIns="0" rtlCol="0">
            <a:spAutoFit/>
          </a:bodyPr>
          <a:lstStyle/>
          <a:p>
            <a:pPr marL="12700">
              <a:lnSpc>
                <a:spcPct val="100000"/>
              </a:lnSpc>
              <a:spcBef>
                <a:spcPts val="100"/>
              </a:spcBef>
            </a:pPr>
            <a:r>
              <a:rPr sz="3000" spc="-5">
                <a:solidFill>
                  <a:srgbClr val="4283F2"/>
                </a:solidFill>
              </a:rPr>
              <a:t>采购策略及供应商选择</a:t>
            </a:r>
            <a:endParaRPr sz="30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6085579" y="1448346"/>
            <a:ext cx="5270500" cy="4832985"/>
            <a:chOff x="6085579" y="1448346"/>
            <a:chExt cx="5270500" cy="4832985"/>
          </a:xfrm>
        </p:grpSpPr>
        <p:sp>
          <p:nvSpPr>
            <p:cNvPr id="3" name="object 3"/>
            <p:cNvSpPr/>
            <p:nvPr/>
          </p:nvSpPr>
          <p:spPr>
            <a:xfrm>
              <a:off x="7014299" y="1448345"/>
              <a:ext cx="4342130" cy="4832985"/>
            </a:xfrm>
            <a:custGeom>
              <a:rect l="l" t="t" r="r" b="b"/>
              <a:pathLst>
                <a:path w="4342130" h="4832985">
                  <a:moveTo>
                    <a:pt x="4341634" y="2416213"/>
                  </a:moveTo>
                  <a:lnTo>
                    <a:pt x="3752672" y="1238313"/>
                  </a:lnTo>
                  <a:lnTo>
                    <a:pt x="2409698" y="1238313"/>
                  </a:lnTo>
                  <a:lnTo>
                    <a:pt x="1593189" y="0"/>
                  </a:lnTo>
                  <a:lnTo>
                    <a:pt x="0" y="0"/>
                  </a:lnTo>
                  <a:lnTo>
                    <a:pt x="0" y="4832426"/>
                  </a:lnTo>
                  <a:lnTo>
                    <a:pt x="1593189" y="4832426"/>
                  </a:lnTo>
                  <a:lnTo>
                    <a:pt x="2409698" y="3594112"/>
                  </a:lnTo>
                  <a:lnTo>
                    <a:pt x="3752672" y="3594112"/>
                  </a:lnTo>
                  <a:lnTo>
                    <a:pt x="4341634" y="2416213"/>
                  </a:lnTo>
                  <a:close/>
                </a:path>
              </a:pathLst>
            </a:custGeom>
            <a:solidFill>
              <a:srgbClr val="0F59D8"/>
            </a:solidFill>
          </p:spPr>
          <p:txBody>
            <a:bodyPr wrap="square" lIns="0" tIns="0" rIns="0" bIns="0" rtlCol="0"/>
            <a:lstStyle/>
            <a:p/>
          </p:txBody>
        </p:sp>
        <p:sp>
          <p:nvSpPr>
            <p:cNvPr id="4" name="object 4"/>
            <p:cNvSpPr/>
            <p:nvPr/>
          </p:nvSpPr>
          <p:spPr>
            <a:xfrm>
              <a:off x="6085573" y="1448345"/>
              <a:ext cx="4248785" cy="4832985"/>
            </a:xfrm>
            <a:custGeom>
              <a:rect l="l" t="t" r="r" b="b"/>
              <a:pathLst>
                <a:path w="4248784" h="4832985">
                  <a:moveTo>
                    <a:pt x="1857463" y="1215656"/>
                  </a:moveTo>
                  <a:lnTo>
                    <a:pt x="928725" y="0"/>
                  </a:lnTo>
                  <a:lnTo>
                    <a:pt x="0" y="1215656"/>
                  </a:lnTo>
                  <a:lnTo>
                    <a:pt x="917181" y="2416213"/>
                  </a:lnTo>
                  <a:lnTo>
                    <a:pt x="0" y="3616769"/>
                  </a:lnTo>
                  <a:lnTo>
                    <a:pt x="928725" y="4832426"/>
                  </a:lnTo>
                  <a:lnTo>
                    <a:pt x="1857463" y="3616769"/>
                  </a:lnTo>
                  <a:lnTo>
                    <a:pt x="940257" y="2416213"/>
                  </a:lnTo>
                  <a:lnTo>
                    <a:pt x="1857463" y="1215656"/>
                  </a:lnTo>
                  <a:close/>
                </a:path>
                <a:path w="4248784" h="4832985">
                  <a:moveTo>
                    <a:pt x="4248505" y="2416213"/>
                  </a:moveTo>
                  <a:lnTo>
                    <a:pt x="3349968" y="1238313"/>
                  </a:lnTo>
                  <a:lnTo>
                    <a:pt x="2451443" y="2416213"/>
                  </a:lnTo>
                  <a:lnTo>
                    <a:pt x="3349968" y="3594112"/>
                  </a:lnTo>
                  <a:lnTo>
                    <a:pt x="4248505" y="2416213"/>
                  </a:lnTo>
                  <a:close/>
                </a:path>
              </a:pathLst>
            </a:custGeom>
            <a:solidFill>
              <a:srgbClr val="4283F2"/>
            </a:solidFill>
          </p:spPr>
          <p:txBody>
            <a:bodyPr wrap="square" lIns="0" tIns="0" rIns="0" bIns="0" rtlCol="0"/>
            <a:lstStyle/>
            <a:p/>
          </p:txBody>
        </p:sp>
        <p:sp>
          <p:nvSpPr>
            <p:cNvPr id="5" name="object 5"/>
            <p:cNvSpPr/>
            <p:nvPr/>
          </p:nvSpPr>
          <p:spPr>
            <a:xfrm>
              <a:off x="6682511" y="2291067"/>
              <a:ext cx="3053080" cy="3016885"/>
            </a:xfrm>
            <a:custGeom>
              <a:rect l="l" t="t" r="r" b="b"/>
              <a:pathLst>
                <a:path w="3053079" h="3016885">
                  <a:moveTo>
                    <a:pt x="618921" y="172275"/>
                  </a:moveTo>
                  <a:lnTo>
                    <a:pt x="446646" y="68922"/>
                  </a:lnTo>
                  <a:lnTo>
                    <a:pt x="446646" y="229692"/>
                  </a:lnTo>
                  <a:lnTo>
                    <a:pt x="446646" y="459397"/>
                  </a:lnTo>
                  <a:lnTo>
                    <a:pt x="389216" y="459397"/>
                  </a:lnTo>
                  <a:lnTo>
                    <a:pt x="389216" y="229692"/>
                  </a:lnTo>
                  <a:lnTo>
                    <a:pt x="446646" y="229692"/>
                  </a:lnTo>
                  <a:lnTo>
                    <a:pt x="446646" y="68922"/>
                  </a:lnTo>
                  <a:lnTo>
                    <a:pt x="331787" y="0"/>
                  </a:lnTo>
                  <a:lnTo>
                    <a:pt x="274370" y="34455"/>
                  </a:lnTo>
                  <a:lnTo>
                    <a:pt x="274370" y="229692"/>
                  </a:lnTo>
                  <a:lnTo>
                    <a:pt x="274370" y="459397"/>
                  </a:lnTo>
                  <a:lnTo>
                    <a:pt x="216941" y="459397"/>
                  </a:lnTo>
                  <a:lnTo>
                    <a:pt x="216941" y="229692"/>
                  </a:lnTo>
                  <a:lnTo>
                    <a:pt x="274370" y="229692"/>
                  </a:lnTo>
                  <a:lnTo>
                    <a:pt x="274370" y="34455"/>
                  </a:lnTo>
                  <a:lnTo>
                    <a:pt x="44665" y="172275"/>
                  </a:lnTo>
                  <a:lnTo>
                    <a:pt x="44665" y="229692"/>
                  </a:lnTo>
                  <a:lnTo>
                    <a:pt x="102095" y="229692"/>
                  </a:lnTo>
                  <a:lnTo>
                    <a:pt x="102095" y="516826"/>
                  </a:lnTo>
                  <a:lnTo>
                    <a:pt x="44665" y="516826"/>
                  </a:lnTo>
                  <a:lnTo>
                    <a:pt x="44665" y="574243"/>
                  </a:lnTo>
                  <a:lnTo>
                    <a:pt x="618921" y="574243"/>
                  </a:lnTo>
                  <a:lnTo>
                    <a:pt x="618921" y="516826"/>
                  </a:lnTo>
                  <a:lnTo>
                    <a:pt x="561492" y="516826"/>
                  </a:lnTo>
                  <a:lnTo>
                    <a:pt x="561492" y="459397"/>
                  </a:lnTo>
                  <a:lnTo>
                    <a:pt x="561492" y="229692"/>
                  </a:lnTo>
                  <a:lnTo>
                    <a:pt x="618921" y="229692"/>
                  </a:lnTo>
                  <a:lnTo>
                    <a:pt x="618921" y="172275"/>
                  </a:lnTo>
                  <a:close/>
                </a:path>
                <a:path w="3053079" h="3016885">
                  <a:moveTo>
                    <a:pt x="663587" y="2950464"/>
                  </a:moveTo>
                  <a:lnTo>
                    <a:pt x="597230" y="2950464"/>
                  </a:lnTo>
                  <a:lnTo>
                    <a:pt x="597230" y="2917291"/>
                  </a:lnTo>
                  <a:lnTo>
                    <a:pt x="597230" y="2850934"/>
                  </a:lnTo>
                  <a:lnTo>
                    <a:pt x="597230" y="2552319"/>
                  </a:lnTo>
                  <a:lnTo>
                    <a:pt x="592010" y="2526500"/>
                  </a:lnTo>
                  <a:lnTo>
                    <a:pt x="577786" y="2505405"/>
                  </a:lnTo>
                  <a:lnTo>
                    <a:pt x="556691" y="2491181"/>
                  </a:lnTo>
                  <a:lnTo>
                    <a:pt x="530872" y="2485961"/>
                  </a:lnTo>
                  <a:lnTo>
                    <a:pt x="530872" y="2552319"/>
                  </a:lnTo>
                  <a:lnTo>
                    <a:pt x="530872" y="2850934"/>
                  </a:lnTo>
                  <a:lnTo>
                    <a:pt x="398157" y="2850934"/>
                  </a:lnTo>
                  <a:lnTo>
                    <a:pt x="398157" y="2917291"/>
                  </a:lnTo>
                  <a:lnTo>
                    <a:pt x="398157" y="2950464"/>
                  </a:lnTo>
                  <a:lnTo>
                    <a:pt x="265430" y="2950464"/>
                  </a:lnTo>
                  <a:lnTo>
                    <a:pt x="265430" y="2917291"/>
                  </a:lnTo>
                  <a:lnTo>
                    <a:pt x="398157" y="2917291"/>
                  </a:lnTo>
                  <a:lnTo>
                    <a:pt x="398157" y="2850934"/>
                  </a:lnTo>
                  <a:lnTo>
                    <a:pt x="132715" y="2850934"/>
                  </a:lnTo>
                  <a:lnTo>
                    <a:pt x="132715" y="2552319"/>
                  </a:lnTo>
                  <a:lnTo>
                    <a:pt x="530872" y="2552319"/>
                  </a:lnTo>
                  <a:lnTo>
                    <a:pt x="530872" y="2485961"/>
                  </a:lnTo>
                  <a:lnTo>
                    <a:pt x="132715" y="2485961"/>
                  </a:lnTo>
                  <a:lnTo>
                    <a:pt x="106959" y="2491194"/>
                  </a:lnTo>
                  <a:lnTo>
                    <a:pt x="85852" y="2505456"/>
                  </a:lnTo>
                  <a:lnTo>
                    <a:pt x="71602" y="2526550"/>
                  </a:lnTo>
                  <a:lnTo>
                    <a:pt x="66357" y="2552319"/>
                  </a:lnTo>
                  <a:lnTo>
                    <a:pt x="66357" y="2950464"/>
                  </a:lnTo>
                  <a:lnTo>
                    <a:pt x="0" y="2950464"/>
                  </a:lnTo>
                  <a:lnTo>
                    <a:pt x="0" y="2983649"/>
                  </a:lnTo>
                  <a:lnTo>
                    <a:pt x="2603" y="2996565"/>
                  </a:lnTo>
                  <a:lnTo>
                    <a:pt x="9715" y="3007106"/>
                  </a:lnTo>
                  <a:lnTo>
                    <a:pt x="20269" y="3014218"/>
                  </a:lnTo>
                  <a:lnTo>
                    <a:pt x="33185" y="3016821"/>
                  </a:lnTo>
                  <a:lnTo>
                    <a:pt x="630402" y="3016821"/>
                  </a:lnTo>
                  <a:lnTo>
                    <a:pt x="643318" y="3014218"/>
                  </a:lnTo>
                  <a:lnTo>
                    <a:pt x="653872" y="3007106"/>
                  </a:lnTo>
                  <a:lnTo>
                    <a:pt x="660971" y="2996565"/>
                  </a:lnTo>
                  <a:lnTo>
                    <a:pt x="663587" y="2983649"/>
                  </a:lnTo>
                  <a:lnTo>
                    <a:pt x="663587" y="2950464"/>
                  </a:lnTo>
                  <a:close/>
                </a:path>
                <a:path w="3053079" h="3016885">
                  <a:moveTo>
                    <a:pt x="3052927" y="1753425"/>
                  </a:moveTo>
                  <a:lnTo>
                    <a:pt x="2753029" y="1753425"/>
                  </a:lnTo>
                  <a:lnTo>
                    <a:pt x="2752953" y="1284401"/>
                  </a:lnTo>
                  <a:lnTo>
                    <a:pt x="2752229" y="1283144"/>
                  </a:lnTo>
                  <a:lnTo>
                    <a:pt x="2753029" y="1284401"/>
                  </a:lnTo>
                  <a:lnTo>
                    <a:pt x="2753029" y="1284541"/>
                  </a:lnTo>
                  <a:lnTo>
                    <a:pt x="2778137" y="1328140"/>
                  </a:lnTo>
                  <a:lnTo>
                    <a:pt x="2797391" y="1376934"/>
                  </a:lnTo>
                  <a:lnTo>
                    <a:pt x="2809379" y="1428940"/>
                  </a:lnTo>
                  <a:lnTo>
                    <a:pt x="2813520" y="1483525"/>
                  </a:lnTo>
                  <a:lnTo>
                    <a:pt x="2809392" y="1538097"/>
                  </a:lnTo>
                  <a:lnTo>
                    <a:pt x="2797479" y="1589951"/>
                  </a:lnTo>
                  <a:lnTo>
                    <a:pt x="2778468" y="1638388"/>
                  </a:lnTo>
                  <a:lnTo>
                    <a:pt x="2753029" y="1682648"/>
                  </a:lnTo>
                  <a:lnTo>
                    <a:pt x="2753029" y="1693443"/>
                  </a:lnTo>
                  <a:lnTo>
                    <a:pt x="3052026" y="1693443"/>
                  </a:lnTo>
                  <a:lnTo>
                    <a:pt x="3051949" y="1692046"/>
                  </a:lnTo>
                  <a:lnTo>
                    <a:pt x="3046057" y="1641906"/>
                  </a:lnTo>
                  <a:lnTo>
                    <a:pt x="3035147" y="1593481"/>
                  </a:lnTo>
                  <a:lnTo>
                    <a:pt x="3019450" y="1547025"/>
                  </a:lnTo>
                  <a:lnTo>
                    <a:pt x="2999257" y="1502803"/>
                  </a:lnTo>
                  <a:lnTo>
                    <a:pt x="2974797" y="1461096"/>
                  </a:lnTo>
                  <a:lnTo>
                    <a:pt x="2946336" y="1422158"/>
                  </a:lnTo>
                  <a:lnTo>
                    <a:pt x="2914129" y="1386268"/>
                  </a:lnTo>
                  <a:lnTo>
                    <a:pt x="2878442" y="1353680"/>
                  </a:lnTo>
                  <a:lnTo>
                    <a:pt x="2839529" y="1324660"/>
                  </a:lnTo>
                  <a:lnTo>
                    <a:pt x="2797632" y="1299476"/>
                  </a:lnTo>
                  <a:lnTo>
                    <a:pt x="2753029" y="1278407"/>
                  </a:lnTo>
                  <a:lnTo>
                    <a:pt x="2753029" y="1273606"/>
                  </a:lnTo>
                  <a:lnTo>
                    <a:pt x="2693060" y="1273606"/>
                  </a:lnTo>
                  <a:lnTo>
                    <a:pt x="2693060" y="1329982"/>
                  </a:lnTo>
                  <a:lnTo>
                    <a:pt x="2691701" y="1335087"/>
                  </a:lnTo>
                  <a:lnTo>
                    <a:pt x="2675953" y="1380782"/>
                  </a:lnTo>
                  <a:lnTo>
                    <a:pt x="2657259" y="1425041"/>
                  </a:lnTo>
                  <a:lnTo>
                    <a:pt x="2635745" y="1467764"/>
                  </a:lnTo>
                  <a:lnTo>
                    <a:pt x="2611513" y="1508836"/>
                  </a:lnTo>
                  <a:lnTo>
                    <a:pt x="2584653" y="1548142"/>
                  </a:lnTo>
                  <a:lnTo>
                    <a:pt x="2555290" y="1585582"/>
                  </a:lnTo>
                  <a:lnTo>
                    <a:pt x="2523515" y="1621053"/>
                  </a:lnTo>
                  <a:lnTo>
                    <a:pt x="2489428" y="1654441"/>
                  </a:lnTo>
                  <a:lnTo>
                    <a:pt x="2453144" y="1685645"/>
                  </a:lnTo>
                  <a:lnTo>
                    <a:pt x="2453144" y="1693443"/>
                  </a:lnTo>
                  <a:lnTo>
                    <a:pt x="2693060" y="1693443"/>
                  </a:lnTo>
                  <a:lnTo>
                    <a:pt x="2693060" y="1753425"/>
                  </a:lnTo>
                  <a:lnTo>
                    <a:pt x="2453144" y="1753425"/>
                  </a:lnTo>
                  <a:lnTo>
                    <a:pt x="2513126" y="1873377"/>
                  </a:lnTo>
                  <a:lnTo>
                    <a:pt x="2932963" y="1873377"/>
                  </a:lnTo>
                  <a:lnTo>
                    <a:pt x="3052927" y="1753425"/>
                  </a:lnTo>
                  <a:close/>
                </a:path>
              </a:pathLst>
            </a:custGeom>
            <a:solidFill>
              <a:srgbClr val="FFFFFF"/>
            </a:solidFill>
          </p:spPr>
          <p:txBody>
            <a:bodyPr wrap="square" lIns="0" tIns="0" rIns="0" bIns="0" rtlCol="0"/>
            <a:lstStyle/>
            <a:p/>
          </p:txBody>
        </p:sp>
      </p:grpSp>
      <p:pic>
        <p:nvPicPr>
          <p:cNvPr id="6" name="object 6"/>
          <p:cNvPicPr/>
          <p:nvPr/>
        </p:nvPicPr>
        <p:blipFill>
          <a:blip r:embed="rId2"/>
          <a:stretch>
            <a:fillRect/>
          </a:stretch>
        </p:blipFill>
        <p:spPr>
          <a:xfrm>
            <a:off x="904944" y="1702238"/>
            <a:ext cx="166569" cy="166569"/>
          </a:xfrm>
          <a:prstGeom prst="rect">
            <a:avLst/>
          </a:prstGeom>
        </p:spPr>
      </p:pic>
      <p:sp>
        <p:nvSpPr>
          <p:cNvPr id="7" name="object 7"/>
          <p:cNvSpPr txBox="1"/>
          <p:nvPr/>
        </p:nvSpPr>
        <p:spPr>
          <a:xfrm>
            <a:off x="1173114" y="1616516"/>
            <a:ext cx="4597400" cy="4125595"/>
          </a:xfrm>
          <a:prstGeom prst="rect">
            <a:avLst/>
          </a:prstGeom>
        </p:spPr>
        <p:txBody>
          <a:bodyPr vert="horz" wrap="square" lIns="0" tIns="12700" rIns="0" bIns="0" rtlCol="0">
            <a:spAutoFit/>
          </a:bodyPr>
          <a:lstStyle/>
          <a:p>
            <a:pPr marL="12700">
              <a:lnSpc>
                <a:spcPct val="100000"/>
              </a:lnSpc>
              <a:spcBef>
                <a:spcPts val="100"/>
              </a:spcBef>
            </a:pPr>
            <a:r>
              <a:rPr sz="1800" b="1" spc="-15">
                <a:solidFill>
                  <a:srgbClr val="4283F2"/>
                </a:solidFill>
                <a:latin typeface="微软雅黑"/>
                <a:cs typeface="微软雅黑"/>
              </a:rPr>
              <a:t>库存控制</a:t>
            </a:r>
            <a:endParaRPr sz="1800">
              <a:latin typeface="微软雅黑"/>
              <a:cs typeface="微软雅黑"/>
            </a:endParaRPr>
          </a:p>
          <a:p>
            <a:pPr marL="12700" marR="5080">
              <a:lnSpc>
                <a:spcPct val="120000"/>
              </a:lnSpc>
              <a:spcBef>
                <a:spcPts val="1330"/>
              </a:spcBef>
            </a:pPr>
            <a:r>
              <a:rPr sz="1500" spc="-5">
                <a:latin typeface="微软雅黑"/>
                <a:cs typeface="微软雅黑"/>
              </a:rPr>
              <a:t>根据销售数据和市场需求预测，制定合理的库存水平，避免库存积压和浪费。</a:t>
            </a:r>
            <a:endParaRPr sz="1500">
              <a:latin typeface="微软雅黑"/>
              <a:cs typeface="微软雅黑"/>
            </a:endParaRPr>
          </a:p>
          <a:p>
            <a:pPr>
              <a:lnSpc>
                <a:spcPct val="100000"/>
              </a:lnSpc>
              <a:spcBef>
                <a:spcPts val="10"/>
              </a:spcBef>
            </a:pPr>
            <a:endParaRPr sz="2350">
              <a:latin typeface="微软雅黑"/>
              <a:cs typeface="微软雅黑"/>
            </a:endParaRPr>
          </a:p>
          <a:p>
            <a:pPr marL="12700">
              <a:lnSpc>
                <a:spcPct val="100000"/>
              </a:lnSpc>
            </a:pPr>
            <a:r>
              <a:rPr sz="1800" b="1" spc="-10">
                <a:solidFill>
                  <a:srgbClr val="4283F2"/>
                </a:solidFill>
                <a:latin typeface="微软雅黑"/>
                <a:cs typeface="微软雅黑"/>
              </a:rPr>
              <a:t>库存优化方法</a:t>
            </a:r>
            <a:endParaRPr sz="1800">
              <a:latin typeface="微软雅黑"/>
              <a:cs typeface="微软雅黑"/>
            </a:endParaRPr>
          </a:p>
          <a:p>
            <a:pPr marL="12700" marR="195580">
              <a:lnSpc>
                <a:spcPct val="120000"/>
              </a:lnSpc>
              <a:spcBef>
                <a:spcPts val="1335"/>
              </a:spcBef>
            </a:pPr>
            <a:r>
              <a:rPr sz="1500">
                <a:latin typeface="微软雅黑"/>
                <a:cs typeface="微软雅黑"/>
              </a:rPr>
              <a:t>采用先进的库存管理技术，如</a:t>
            </a:r>
            <a:r>
              <a:rPr sz="1500" spc="-10">
                <a:latin typeface="微软雅黑"/>
                <a:cs typeface="微软雅黑"/>
              </a:rPr>
              <a:t>ABC分类法、实时库存</a:t>
            </a:r>
            <a:r>
              <a:rPr sz="1500" spc="-5">
                <a:latin typeface="微软雅黑"/>
                <a:cs typeface="微软雅黑"/>
              </a:rPr>
              <a:t>更新和库存周转分析等，提高库存管理效率。</a:t>
            </a:r>
            <a:endParaRPr sz="1500">
              <a:latin typeface="微软雅黑"/>
              <a:cs typeface="微软雅黑"/>
            </a:endParaRPr>
          </a:p>
          <a:p>
            <a:pPr>
              <a:lnSpc>
                <a:spcPct val="100000"/>
              </a:lnSpc>
              <a:spcBef>
                <a:spcPts val="80"/>
              </a:spcBef>
            </a:pPr>
            <a:endParaRPr sz="2400">
              <a:latin typeface="微软雅黑"/>
              <a:cs typeface="微软雅黑"/>
            </a:endParaRPr>
          </a:p>
          <a:p>
            <a:pPr marL="12700">
              <a:lnSpc>
                <a:spcPct val="100000"/>
              </a:lnSpc>
            </a:pPr>
            <a:r>
              <a:rPr sz="1800" b="1" spc="-10">
                <a:solidFill>
                  <a:srgbClr val="4283F2"/>
                </a:solidFill>
                <a:latin typeface="微软雅黑"/>
                <a:cs typeface="微软雅黑"/>
              </a:rPr>
              <a:t>库存成本控制</a:t>
            </a:r>
            <a:endParaRPr sz="1800">
              <a:latin typeface="微软雅黑"/>
              <a:cs typeface="微软雅黑"/>
            </a:endParaRPr>
          </a:p>
          <a:p>
            <a:pPr marL="12700" marR="195580">
              <a:lnSpc>
                <a:spcPct val="120000"/>
              </a:lnSpc>
              <a:spcBef>
                <a:spcPts val="1330"/>
              </a:spcBef>
            </a:pPr>
            <a:r>
              <a:rPr sz="1500" spc="-5">
                <a:latin typeface="微软雅黑"/>
                <a:cs typeface="微软雅黑"/>
              </a:rPr>
              <a:t>通过降低库存成本、提高库存周转率等措施，实现库</a:t>
            </a:r>
            <a:r>
              <a:rPr sz="1500" spc="-10">
                <a:latin typeface="微软雅黑"/>
                <a:cs typeface="微软雅黑"/>
              </a:rPr>
              <a:t>存成本的优化控制。</a:t>
            </a:r>
            <a:endParaRPr sz="1500">
              <a:latin typeface="微软雅黑"/>
              <a:cs typeface="微软雅黑"/>
            </a:endParaRPr>
          </a:p>
        </p:txBody>
      </p:sp>
      <p:pic>
        <p:nvPicPr>
          <p:cNvPr id="8" name="object 8"/>
          <p:cNvPicPr/>
          <p:nvPr/>
        </p:nvPicPr>
        <p:blipFill>
          <a:blip r:embed="rId2"/>
          <a:stretch>
            <a:fillRect/>
          </a:stretch>
        </p:blipFill>
        <p:spPr>
          <a:xfrm>
            <a:off x="904944" y="3245909"/>
            <a:ext cx="166569" cy="166569"/>
          </a:xfrm>
          <a:prstGeom prst="rect">
            <a:avLst/>
          </a:prstGeom>
        </p:spPr>
      </p:pic>
      <p:pic>
        <p:nvPicPr>
          <p:cNvPr id="9" name="object 9"/>
          <p:cNvPicPr/>
          <p:nvPr/>
        </p:nvPicPr>
        <p:blipFill>
          <a:blip r:embed="rId2"/>
          <a:stretch>
            <a:fillRect/>
          </a:stretch>
        </p:blipFill>
        <p:spPr>
          <a:xfrm>
            <a:off x="904944" y="4808201"/>
            <a:ext cx="166570" cy="166570"/>
          </a:xfrm>
          <a:prstGeom prst="rect">
            <a:avLst/>
          </a:prstGeom>
        </p:spPr>
      </p:pic>
      <p:grpSp>
        <p:nvGrpSpPr>
          <p:cNvPr id="10" name="object 10"/>
          <p:cNvGrpSpPr/>
          <p:nvPr/>
        </p:nvGrpSpPr>
        <p:grpSpPr>
          <a:xfrm>
            <a:off x="454963" y="331167"/>
            <a:ext cx="515620" cy="440055"/>
            <a:chOff x="454963" y="331167"/>
            <a:chExt cx="515620" cy="440055"/>
          </a:xfrm>
        </p:grpSpPr>
        <p:pic>
          <p:nvPicPr>
            <p:cNvPr id="11" name="object 11"/>
            <p:cNvPicPr/>
            <p:nvPr/>
          </p:nvPicPr>
          <p:blipFill>
            <a:blip r:embed="rId3"/>
            <a:stretch>
              <a:fillRect/>
            </a:stretch>
          </p:blipFill>
          <p:spPr>
            <a:xfrm>
              <a:off x="454963" y="331167"/>
              <a:ext cx="84147" cy="84146"/>
            </a:xfrm>
            <a:prstGeom prst="rect">
              <a:avLst/>
            </a:prstGeom>
          </p:spPr>
        </p:pic>
        <p:pic>
          <p:nvPicPr>
            <p:cNvPr id="12" name="object 12"/>
            <p:cNvPicPr/>
            <p:nvPr/>
          </p:nvPicPr>
          <p:blipFill>
            <a:blip r:embed="rId4"/>
            <a:stretch>
              <a:fillRect/>
            </a:stretch>
          </p:blipFill>
          <p:spPr>
            <a:xfrm>
              <a:off x="575049" y="337742"/>
              <a:ext cx="78137" cy="78136"/>
            </a:xfrm>
            <a:prstGeom prst="rect">
              <a:avLst/>
            </a:prstGeom>
          </p:spPr>
        </p:pic>
        <p:pic>
          <p:nvPicPr>
            <p:cNvPr id="13" name="object 13"/>
            <p:cNvPicPr/>
            <p:nvPr/>
          </p:nvPicPr>
          <p:blipFill>
            <a:blip r:embed="rId5"/>
            <a:stretch>
              <a:fillRect/>
            </a:stretch>
          </p:blipFill>
          <p:spPr>
            <a:xfrm>
              <a:off x="689124" y="339459"/>
              <a:ext cx="74704" cy="74703"/>
            </a:xfrm>
            <a:prstGeom prst="rect">
              <a:avLst/>
            </a:prstGeom>
          </p:spPr>
        </p:pic>
        <p:pic>
          <p:nvPicPr>
            <p:cNvPr id="14" name="object 14"/>
            <p:cNvPicPr/>
            <p:nvPr/>
          </p:nvPicPr>
          <p:blipFill>
            <a:blip r:embed="rId6"/>
            <a:stretch>
              <a:fillRect/>
            </a:stretch>
          </p:blipFill>
          <p:spPr>
            <a:xfrm>
              <a:off x="799767" y="348429"/>
              <a:ext cx="69238" cy="69237"/>
            </a:xfrm>
            <a:prstGeom prst="rect">
              <a:avLst/>
            </a:prstGeom>
          </p:spPr>
        </p:pic>
        <p:pic>
          <p:nvPicPr>
            <p:cNvPr id="15" name="object 15"/>
            <p:cNvPicPr/>
            <p:nvPr/>
          </p:nvPicPr>
          <p:blipFill>
            <a:blip r:embed="rId7"/>
            <a:stretch>
              <a:fillRect/>
            </a:stretch>
          </p:blipFill>
          <p:spPr>
            <a:xfrm>
              <a:off x="904944" y="344296"/>
              <a:ext cx="65594" cy="65593"/>
            </a:xfrm>
            <a:prstGeom prst="rect">
              <a:avLst/>
            </a:prstGeom>
          </p:spPr>
        </p:pic>
        <p:pic>
          <p:nvPicPr>
            <p:cNvPr id="16" name="object 16"/>
            <p:cNvPicPr/>
            <p:nvPr/>
          </p:nvPicPr>
          <p:blipFill>
            <a:blip r:embed="rId8"/>
            <a:stretch>
              <a:fillRect/>
            </a:stretch>
          </p:blipFill>
          <p:spPr>
            <a:xfrm>
              <a:off x="454963" y="448941"/>
              <a:ext cx="84147" cy="84146"/>
            </a:xfrm>
            <a:prstGeom prst="rect">
              <a:avLst/>
            </a:prstGeom>
          </p:spPr>
        </p:pic>
        <p:pic>
          <p:nvPicPr>
            <p:cNvPr id="17" name="object 17"/>
            <p:cNvPicPr/>
            <p:nvPr/>
          </p:nvPicPr>
          <p:blipFill>
            <a:blip r:embed="rId4"/>
            <a:stretch>
              <a:fillRect/>
            </a:stretch>
          </p:blipFill>
          <p:spPr>
            <a:xfrm>
              <a:off x="575049" y="455516"/>
              <a:ext cx="78137" cy="78136"/>
            </a:xfrm>
            <a:prstGeom prst="rect">
              <a:avLst/>
            </a:prstGeom>
          </p:spPr>
        </p:pic>
        <p:pic>
          <p:nvPicPr>
            <p:cNvPr id="18" name="object 18"/>
            <p:cNvPicPr/>
            <p:nvPr/>
          </p:nvPicPr>
          <p:blipFill>
            <a:blip r:embed="rId5"/>
            <a:stretch>
              <a:fillRect/>
            </a:stretch>
          </p:blipFill>
          <p:spPr>
            <a:xfrm>
              <a:off x="689124" y="457232"/>
              <a:ext cx="74703" cy="74704"/>
            </a:xfrm>
            <a:prstGeom prst="rect">
              <a:avLst/>
            </a:prstGeom>
          </p:spPr>
        </p:pic>
        <p:pic>
          <p:nvPicPr>
            <p:cNvPr id="19" name="object 19"/>
            <p:cNvPicPr/>
            <p:nvPr/>
          </p:nvPicPr>
          <p:blipFill>
            <a:blip r:embed="rId9"/>
            <a:stretch>
              <a:fillRect/>
            </a:stretch>
          </p:blipFill>
          <p:spPr>
            <a:xfrm>
              <a:off x="799767" y="466202"/>
              <a:ext cx="69237" cy="69237"/>
            </a:xfrm>
            <a:prstGeom prst="rect">
              <a:avLst/>
            </a:prstGeom>
          </p:spPr>
        </p:pic>
        <p:pic>
          <p:nvPicPr>
            <p:cNvPr id="20" name="object 20"/>
            <p:cNvPicPr/>
            <p:nvPr/>
          </p:nvPicPr>
          <p:blipFill>
            <a:blip r:embed="rId7"/>
            <a:stretch>
              <a:fillRect/>
            </a:stretch>
          </p:blipFill>
          <p:spPr>
            <a:xfrm>
              <a:off x="904944" y="462069"/>
              <a:ext cx="65594" cy="65594"/>
            </a:xfrm>
            <a:prstGeom prst="rect">
              <a:avLst/>
            </a:prstGeom>
          </p:spPr>
        </p:pic>
        <p:pic>
          <p:nvPicPr>
            <p:cNvPr id="21" name="object 21"/>
            <p:cNvPicPr/>
            <p:nvPr/>
          </p:nvPicPr>
          <p:blipFill>
            <a:blip r:embed="rId8"/>
            <a:stretch>
              <a:fillRect/>
            </a:stretch>
          </p:blipFill>
          <p:spPr>
            <a:xfrm>
              <a:off x="454963" y="566714"/>
              <a:ext cx="84147" cy="84146"/>
            </a:xfrm>
            <a:prstGeom prst="rect">
              <a:avLst/>
            </a:prstGeom>
          </p:spPr>
        </p:pic>
        <p:pic>
          <p:nvPicPr>
            <p:cNvPr id="22" name="object 22"/>
            <p:cNvPicPr/>
            <p:nvPr/>
          </p:nvPicPr>
          <p:blipFill>
            <a:blip r:embed="rId10"/>
            <a:stretch>
              <a:fillRect/>
            </a:stretch>
          </p:blipFill>
          <p:spPr>
            <a:xfrm>
              <a:off x="575049" y="573290"/>
              <a:ext cx="78137" cy="78136"/>
            </a:xfrm>
            <a:prstGeom prst="rect">
              <a:avLst/>
            </a:prstGeom>
          </p:spPr>
        </p:pic>
        <p:pic>
          <p:nvPicPr>
            <p:cNvPr id="23" name="object 23"/>
            <p:cNvPicPr/>
            <p:nvPr/>
          </p:nvPicPr>
          <p:blipFill>
            <a:blip r:embed="rId11"/>
            <a:stretch>
              <a:fillRect/>
            </a:stretch>
          </p:blipFill>
          <p:spPr>
            <a:xfrm>
              <a:off x="689124" y="575006"/>
              <a:ext cx="74703" cy="74704"/>
            </a:xfrm>
            <a:prstGeom prst="rect">
              <a:avLst/>
            </a:prstGeom>
          </p:spPr>
        </p:pic>
        <p:pic>
          <p:nvPicPr>
            <p:cNvPr id="24" name="object 24"/>
            <p:cNvPicPr/>
            <p:nvPr/>
          </p:nvPicPr>
          <p:blipFill>
            <a:blip r:embed="rId9"/>
            <a:stretch>
              <a:fillRect/>
            </a:stretch>
          </p:blipFill>
          <p:spPr>
            <a:xfrm>
              <a:off x="799767" y="583976"/>
              <a:ext cx="69237" cy="69237"/>
            </a:xfrm>
            <a:prstGeom prst="rect">
              <a:avLst/>
            </a:prstGeom>
          </p:spPr>
        </p:pic>
        <p:pic>
          <p:nvPicPr>
            <p:cNvPr id="25" name="object 25"/>
            <p:cNvPicPr/>
            <p:nvPr/>
          </p:nvPicPr>
          <p:blipFill>
            <a:blip r:embed="rId7"/>
            <a:stretch>
              <a:fillRect/>
            </a:stretch>
          </p:blipFill>
          <p:spPr>
            <a:xfrm>
              <a:off x="904944" y="579843"/>
              <a:ext cx="65594" cy="65594"/>
            </a:xfrm>
            <a:prstGeom prst="rect">
              <a:avLst/>
            </a:prstGeom>
          </p:spPr>
        </p:pic>
        <p:pic>
          <p:nvPicPr>
            <p:cNvPr id="26" name="object 26"/>
            <p:cNvPicPr/>
            <p:nvPr/>
          </p:nvPicPr>
          <p:blipFill>
            <a:blip r:embed="rId3"/>
            <a:stretch>
              <a:fillRect/>
            </a:stretch>
          </p:blipFill>
          <p:spPr>
            <a:xfrm>
              <a:off x="454963" y="684488"/>
              <a:ext cx="84147" cy="84146"/>
            </a:xfrm>
            <a:prstGeom prst="rect">
              <a:avLst/>
            </a:prstGeom>
          </p:spPr>
        </p:pic>
        <p:pic>
          <p:nvPicPr>
            <p:cNvPr id="27" name="object 27"/>
            <p:cNvPicPr/>
            <p:nvPr/>
          </p:nvPicPr>
          <p:blipFill>
            <a:blip r:embed="rId10"/>
            <a:stretch>
              <a:fillRect/>
            </a:stretch>
          </p:blipFill>
          <p:spPr>
            <a:xfrm>
              <a:off x="575049" y="691063"/>
              <a:ext cx="78137" cy="78136"/>
            </a:xfrm>
            <a:prstGeom prst="rect">
              <a:avLst/>
            </a:prstGeom>
          </p:spPr>
        </p:pic>
        <p:pic>
          <p:nvPicPr>
            <p:cNvPr id="28" name="object 28"/>
            <p:cNvPicPr/>
            <p:nvPr/>
          </p:nvPicPr>
          <p:blipFill>
            <a:blip r:embed="rId5"/>
            <a:stretch>
              <a:fillRect/>
            </a:stretch>
          </p:blipFill>
          <p:spPr>
            <a:xfrm>
              <a:off x="689124" y="692780"/>
              <a:ext cx="74703" cy="74704"/>
            </a:xfrm>
            <a:prstGeom prst="rect">
              <a:avLst/>
            </a:prstGeom>
          </p:spPr>
        </p:pic>
        <p:pic>
          <p:nvPicPr>
            <p:cNvPr id="29" name="object 29"/>
            <p:cNvPicPr/>
            <p:nvPr/>
          </p:nvPicPr>
          <p:blipFill>
            <a:blip r:embed="rId7"/>
            <a:stretch>
              <a:fillRect/>
            </a:stretch>
          </p:blipFill>
          <p:spPr>
            <a:xfrm>
              <a:off x="904944" y="697617"/>
              <a:ext cx="65594" cy="65594"/>
            </a:xfrm>
            <a:prstGeom prst="rect">
              <a:avLst/>
            </a:prstGeom>
          </p:spPr>
        </p:pic>
        <p:pic>
          <p:nvPicPr>
            <p:cNvPr id="30" name="object 30"/>
            <p:cNvPicPr/>
            <p:nvPr/>
          </p:nvPicPr>
          <p:blipFill>
            <a:blip r:embed="rId6"/>
            <a:stretch>
              <a:fillRect/>
            </a:stretch>
          </p:blipFill>
          <p:spPr>
            <a:xfrm>
              <a:off x="799767" y="701750"/>
              <a:ext cx="69237" cy="69237"/>
            </a:xfrm>
            <a:prstGeom prst="rect">
              <a:avLst/>
            </a:prstGeom>
          </p:spPr>
        </p:pic>
      </p:grpSp>
      <p:sp>
        <p:nvSpPr>
          <p:cNvPr id="31" name="object 31"/>
          <p:cNvSpPr txBox="1">
            <a:spLocks noGrp="1"/>
          </p:cNvSpPr>
          <p:nvPr>
            <p:ph type="title"/>
          </p:nvPr>
        </p:nvSpPr>
        <p:spPr>
          <a:xfrm>
            <a:off x="1205967" y="320735"/>
            <a:ext cx="3454400" cy="482600"/>
          </a:xfrm>
          <a:prstGeom prst="rect">
            <a:avLst/>
          </a:prstGeom>
        </p:spPr>
        <p:txBody>
          <a:bodyPr vert="horz" wrap="square" lIns="0" tIns="12700" rIns="0" bIns="0" rtlCol="0">
            <a:spAutoFit/>
          </a:bodyPr>
          <a:lstStyle/>
          <a:p>
            <a:pPr marL="12700">
              <a:lnSpc>
                <a:spcPct val="100000"/>
              </a:lnSpc>
              <a:spcBef>
                <a:spcPts val="100"/>
              </a:spcBef>
            </a:pPr>
            <a:r>
              <a:rPr sz="3000" spc="-10">
                <a:solidFill>
                  <a:srgbClr val="4283F2"/>
                </a:solidFill>
              </a:rPr>
              <a:t>库存管理与优化方法</a:t>
            </a:r>
            <a:endParaRPr sz="30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7092555" y="1559287"/>
            <a:ext cx="4492828" cy="4492828"/>
          </a:xfrm>
          <a:prstGeom prst="rect">
            <a:avLst/>
          </a:prstGeom>
        </p:spPr>
      </p:pic>
      <p:sp>
        <p:nvSpPr>
          <p:cNvPr id="3" name="object 3"/>
          <p:cNvSpPr/>
          <p:nvPr/>
        </p:nvSpPr>
        <p:spPr>
          <a:xfrm>
            <a:off x="539110" y="1488376"/>
            <a:ext cx="1511935" cy="1374140"/>
          </a:xfrm>
          <a:custGeom>
            <a:rect l="l" t="t" r="r" b="b"/>
            <a:pathLst>
              <a:path w="1511935" h="1374139">
                <a:moveTo>
                  <a:pt x="1511759" y="1373901"/>
                </a:moveTo>
                <a:lnTo>
                  <a:pt x="171737" y="1373901"/>
                </a:lnTo>
                <a:lnTo>
                  <a:pt x="119262" y="1369130"/>
                </a:lnTo>
                <a:lnTo>
                  <a:pt x="76327" y="1354819"/>
                </a:lnTo>
                <a:lnTo>
                  <a:pt x="42934" y="1330966"/>
                </a:lnTo>
                <a:lnTo>
                  <a:pt x="19081" y="1297573"/>
                </a:lnTo>
                <a:lnTo>
                  <a:pt x="4770" y="1254638"/>
                </a:lnTo>
                <a:lnTo>
                  <a:pt x="0" y="1202163"/>
                </a:lnTo>
                <a:lnTo>
                  <a:pt x="0" y="0"/>
                </a:lnTo>
                <a:lnTo>
                  <a:pt x="1340022" y="0"/>
                </a:lnTo>
                <a:lnTo>
                  <a:pt x="1392497" y="4770"/>
                </a:lnTo>
                <a:lnTo>
                  <a:pt x="1435432" y="19081"/>
                </a:lnTo>
                <a:lnTo>
                  <a:pt x="1468825" y="42934"/>
                </a:lnTo>
                <a:lnTo>
                  <a:pt x="1492677" y="76327"/>
                </a:lnTo>
                <a:lnTo>
                  <a:pt x="1506989" y="119262"/>
                </a:lnTo>
                <a:lnTo>
                  <a:pt x="1511759" y="171737"/>
                </a:lnTo>
                <a:lnTo>
                  <a:pt x="1511759" y="1373901"/>
                </a:lnTo>
                <a:close/>
              </a:path>
            </a:pathLst>
          </a:custGeom>
          <a:solidFill>
            <a:srgbClr val="34C158"/>
          </a:solidFill>
        </p:spPr>
        <p:txBody>
          <a:bodyPr wrap="square" lIns="0" tIns="0" rIns="0" bIns="0" rtlCol="0"/>
          <a:lstStyle/>
          <a:p/>
        </p:txBody>
      </p:sp>
      <p:sp>
        <p:nvSpPr>
          <p:cNvPr id="4" name="object 4"/>
          <p:cNvSpPr/>
          <p:nvPr/>
        </p:nvSpPr>
        <p:spPr>
          <a:xfrm>
            <a:off x="539110" y="3205846"/>
            <a:ext cx="1511935" cy="1374140"/>
          </a:xfrm>
          <a:custGeom>
            <a:rect l="l" t="t" r="r" b="b"/>
            <a:pathLst>
              <a:path w="1511935" h="1374139">
                <a:moveTo>
                  <a:pt x="1511759" y="1373900"/>
                </a:moveTo>
                <a:lnTo>
                  <a:pt x="171737" y="1373900"/>
                </a:lnTo>
                <a:lnTo>
                  <a:pt x="119262" y="1369130"/>
                </a:lnTo>
                <a:lnTo>
                  <a:pt x="76327" y="1354818"/>
                </a:lnTo>
                <a:lnTo>
                  <a:pt x="42934" y="1330966"/>
                </a:lnTo>
                <a:lnTo>
                  <a:pt x="19081" y="1297573"/>
                </a:lnTo>
                <a:lnTo>
                  <a:pt x="4770" y="1254638"/>
                </a:lnTo>
                <a:lnTo>
                  <a:pt x="0" y="1202163"/>
                </a:lnTo>
                <a:lnTo>
                  <a:pt x="0" y="0"/>
                </a:lnTo>
                <a:lnTo>
                  <a:pt x="1340022" y="0"/>
                </a:lnTo>
                <a:lnTo>
                  <a:pt x="1392497" y="4770"/>
                </a:lnTo>
                <a:lnTo>
                  <a:pt x="1435432" y="19081"/>
                </a:lnTo>
                <a:lnTo>
                  <a:pt x="1468825" y="42934"/>
                </a:lnTo>
                <a:lnTo>
                  <a:pt x="1492677" y="76327"/>
                </a:lnTo>
                <a:lnTo>
                  <a:pt x="1506989" y="119262"/>
                </a:lnTo>
                <a:lnTo>
                  <a:pt x="1511759" y="171737"/>
                </a:lnTo>
                <a:lnTo>
                  <a:pt x="1511759" y="1373900"/>
                </a:lnTo>
                <a:close/>
              </a:path>
            </a:pathLst>
          </a:custGeom>
          <a:solidFill>
            <a:srgbClr val="34C158"/>
          </a:solidFill>
        </p:spPr>
        <p:txBody>
          <a:bodyPr wrap="square" lIns="0" tIns="0" rIns="0" bIns="0" rtlCol="0"/>
          <a:lstStyle/>
          <a:p/>
        </p:txBody>
      </p:sp>
      <p:sp>
        <p:nvSpPr>
          <p:cNvPr id="5" name="object 5"/>
          <p:cNvSpPr txBox="1"/>
          <p:nvPr/>
        </p:nvSpPr>
        <p:spPr>
          <a:xfrm>
            <a:off x="1089476" y="1767220"/>
            <a:ext cx="478155" cy="2623185"/>
          </a:xfrm>
          <a:prstGeom prst="rect">
            <a:avLst/>
          </a:prstGeom>
        </p:spPr>
        <p:txBody>
          <a:bodyPr vert="horz" wrap="square" lIns="0" tIns="15875" rIns="0" bIns="0" rtlCol="0">
            <a:spAutoFit/>
          </a:bodyPr>
          <a:lstStyle/>
          <a:p>
            <a:pPr marL="12700">
              <a:lnSpc>
                <a:spcPct val="100000"/>
              </a:lnSpc>
              <a:spcBef>
                <a:spcPts val="125"/>
              </a:spcBef>
            </a:pPr>
            <a:r>
              <a:rPr sz="5750" b="1" spc="15">
                <a:solidFill>
                  <a:srgbClr val="FFFFFF"/>
                </a:solidFill>
                <a:latin typeface="微软雅黑"/>
                <a:cs typeface="微软雅黑"/>
              </a:rPr>
              <a:t>1</a:t>
            </a:r>
            <a:endParaRPr sz="5750">
              <a:latin typeface="微软雅黑"/>
              <a:cs typeface="微软雅黑"/>
            </a:endParaRPr>
          </a:p>
          <a:p>
            <a:pPr marL="12700">
              <a:lnSpc>
                <a:spcPct val="100000"/>
              </a:lnSpc>
              <a:spcBef>
                <a:spcPts val="6620"/>
              </a:spcBef>
            </a:pPr>
            <a:r>
              <a:rPr sz="5750" b="1" spc="15">
                <a:solidFill>
                  <a:srgbClr val="FFFFFF"/>
                </a:solidFill>
                <a:latin typeface="微软雅黑"/>
                <a:cs typeface="微软雅黑"/>
              </a:rPr>
              <a:t>2</a:t>
            </a:r>
            <a:endParaRPr sz="5750">
              <a:latin typeface="微软雅黑"/>
              <a:cs typeface="微软雅黑"/>
            </a:endParaRPr>
          </a:p>
        </p:txBody>
      </p:sp>
      <p:sp>
        <p:nvSpPr>
          <p:cNvPr id="6" name="object 6"/>
          <p:cNvSpPr/>
          <p:nvPr/>
        </p:nvSpPr>
        <p:spPr>
          <a:xfrm>
            <a:off x="539110" y="4984277"/>
            <a:ext cx="1511935" cy="1374140"/>
          </a:xfrm>
          <a:custGeom>
            <a:rect l="l" t="t" r="r" b="b"/>
            <a:pathLst>
              <a:path w="1511935" h="1374139">
                <a:moveTo>
                  <a:pt x="1511759" y="1373901"/>
                </a:moveTo>
                <a:lnTo>
                  <a:pt x="171737" y="1373901"/>
                </a:lnTo>
                <a:lnTo>
                  <a:pt x="119262" y="1369130"/>
                </a:lnTo>
                <a:lnTo>
                  <a:pt x="76327" y="1354819"/>
                </a:lnTo>
                <a:lnTo>
                  <a:pt x="42934" y="1330966"/>
                </a:lnTo>
                <a:lnTo>
                  <a:pt x="19081" y="1297573"/>
                </a:lnTo>
                <a:lnTo>
                  <a:pt x="4770" y="1254638"/>
                </a:lnTo>
                <a:lnTo>
                  <a:pt x="0" y="1202163"/>
                </a:lnTo>
                <a:lnTo>
                  <a:pt x="0" y="0"/>
                </a:lnTo>
                <a:lnTo>
                  <a:pt x="1340022" y="0"/>
                </a:lnTo>
                <a:lnTo>
                  <a:pt x="1392497" y="4770"/>
                </a:lnTo>
                <a:lnTo>
                  <a:pt x="1435432" y="19081"/>
                </a:lnTo>
                <a:lnTo>
                  <a:pt x="1468825" y="42934"/>
                </a:lnTo>
                <a:lnTo>
                  <a:pt x="1492677" y="76327"/>
                </a:lnTo>
                <a:lnTo>
                  <a:pt x="1506989" y="119262"/>
                </a:lnTo>
                <a:lnTo>
                  <a:pt x="1511759" y="171737"/>
                </a:lnTo>
                <a:lnTo>
                  <a:pt x="1511759" y="1373901"/>
                </a:lnTo>
                <a:close/>
              </a:path>
            </a:pathLst>
          </a:custGeom>
          <a:solidFill>
            <a:srgbClr val="34C158"/>
          </a:solidFill>
        </p:spPr>
        <p:txBody>
          <a:bodyPr wrap="square" lIns="0" tIns="0" rIns="0" bIns="0" rtlCol="0"/>
          <a:lstStyle/>
          <a:p/>
        </p:txBody>
      </p:sp>
      <p:sp>
        <p:nvSpPr>
          <p:cNvPr id="7" name="object 7"/>
          <p:cNvSpPr txBox="1"/>
          <p:nvPr/>
        </p:nvSpPr>
        <p:spPr>
          <a:xfrm>
            <a:off x="1089476" y="5263121"/>
            <a:ext cx="478155" cy="905510"/>
          </a:xfrm>
          <a:prstGeom prst="rect">
            <a:avLst/>
          </a:prstGeom>
        </p:spPr>
        <p:txBody>
          <a:bodyPr vert="horz" wrap="square" lIns="0" tIns="15875" rIns="0" bIns="0" rtlCol="0">
            <a:spAutoFit/>
          </a:bodyPr>
          <a:lstStyle/>
          <a:p>
            <a:pPr marL="12700">
              <a:lnSpc>
                <a:spcPct val="100000"/>
              </a:lnSpc>
              <a:spcBef>
                <a:spcPts val="125"/>
              </a:spcBef>
            </a:pPr>
            <a:r>
              <a:rPr sz="5750" b="1" spc="15">
                <a:solidFill>
                  <a:srgbClr val="FFFFFF"/>
                </a:solidFill>
                <a:latin typeface="微软雅黑"/>
                <a:cs typeface="微软雅黑"/>
              </a:rPr>
              <a:t>3</a:t>
            </a:r>
            <a:endParaRPr sz="5750">
              <a:latin typeface="微软雅黑"/>
              <a:cs typeface="微软雅黑"/>
            </a:endParaRPr>
          </a:p>
        </p:txBody>
      </p:sp>
      <p:sp>
        <p:nvSpPr>
          <p:cNvPr id="8" name="object 8"/>
          <p:cNvSpPr txBox="1"/>
          <p:nvPr/>
        </p:nvSpPr>
        <p:spPr>
          <a:xfrm>
            <a:off x="2359659" y="1441017"/>
            <a:ext cx="4025900" cy="1399540"/>
          </a:xfrm>
          <a:prstGeom prst="rect">
            <a:avLst/>
          </a:prstGeom>
        </p:spPr>
        <p:txBody>
          <a:bodyPr vert="horz" wrap="square" lIns="0" tIns="13335" rIns="0" bIns="0" rtlCol="0">
            <a:spAutoFit/>
          </a:bodyPr>
          <a:lstStyle/>
          <a:p>
            <a:pPr marL="12700">
              <a:lnSpc>
                <a:spcPct val="100000"/>
              </a:lnSpc>
              <a:spcBef>
                <a:spcPts val="105"/>
              </a:spcBef>
            </a:pPr>
            <a:r>
              <a:rPr sz="1600" b="1" spc="-10">
                <a:solidFill>
                  <a:srgbClr val="4283F2"/>
                </a:solidFill>
                <a:latin typeface="微软雅黑"/>
                <a:cs typeface="微软雅黑"/>
              </a:rPr>
              <a:t>配送网络设计</a:t>
            </a:r>
            <a:endParaRPr sz="1600">
              <a:latin typeface="微软雅黑"/>
              <a:cs typeface="微软雅黑"/>
            </a:endParaRPr>
          </a:p>
          <a:p>
            <a:pPr marL="12700" marR="5080" algn="just">
              <a:lnSpc>
                <a:spcPct val="150000"/>
              </a:lnSpc>
              <a:spcBef>
                <a:spcPts val="790"/>
              </a:spcBef>
            </a:pPr>
            <a:r>
              <a:rPr sz="1500" spc="-5">
                <a:latin typeface="微软雅黑"/>
                <a:cs typeface="微软雅黑"/>
              </a:rPr>
              <a:t>根据销售区域和客户需求，设计合理的配送网络结构，包括配送中心选址、配送区域划分和配送</a:t>
            </a:r>
            <a:r>
              <a:rPr sz="1500" spc="-10">
                <a:latin typeface="微软雅黑"/>
                <a:cs typeface="微软雅黑"/>
              </a:rPr>
              <a:t>路线规划等。</a:t>
            </a:r>
            <a:endParaRPr sz="1500">
              <a:latin typeface="微软雅黑"/>
              <a:cs typeface="微软雅黑"/>
            </a:endParaRPr>
          </a:p>
        </p:txBody>
      </p:sp>
      <p:sp>
        <p:nvSpPr>
          <p:cNvPr id="9" name="object 9"/>
          <p:cNvSpPr txBox="1"/>
          <p:nvPr/>
        </p:nvSpPr>
        <p:spPr>
          <a:xfrm>
            <a:off x="2359659" y="3118976"/>
            <a:ext cx="4025900" cy="1375410"/>
          </a:xfrm>
          <a:prstGeom prst="rect">
            <a:avLst/>
          </a:prstGeom>
        </p:spPr>
        <p:txBody>
          <a:bodyPr vert="horz" wrap="square" lIns="0" tIns="13335" rIns="0" bIns="0" rtlCol="0">
            <a:spAutoFit/>
          </a:bodyPr>
          <a:lstStyle/>
          <a:p>
            <a:pPr marL="12700">
              <a:lnSpc>
                <a:spcPct val="100000"/>
              </a:lnSpc>
              <a:spcBef>
                <a:spcPts val="105"/>
              </a:spcBef>
            </a:pPr>
            <a:r>
              <a:rPr sz="1600" b="1" spc="-10">
                <a:solidFill>
                  <a:srgbClr val="4283F2"/>
                </a:solidFill>
                <a:latin typeface="微软雅黑"/>
                <a:cs typeface="微软雅黑"/>
              </a:rPr>
              <a:t>配送路线规划</a:t>
            </a:r>
            <a:endParaRPr sz="1600">
              <a:latin typeface="微软雅黑"/>
              <a:cs typeface="微软雅黑"/>
            </a:endParaRPr>
          </a:p>
          <a:p>
            <a:pPr marL="12700" marR="5080">
              <a:lnSpc>
                <a:spcPct val="150000"/>
              </a:lnSpc>
              <a:spcBef>
                <a:spcPts val="600"/>
              </a:spcBef>
            </a:pPr>
            <a:r>
              <a:rPr sz="1500" spc="-5">
                <a:latin typeface="微软雅黑"/>
                <a:cs typeface="微软雅黑"/>
              </a:rPr>
              <a:t>采用先进的路线规划算法和技术，如遗传算法、</a:t>
            </a:r>
            <a:r>
              <a:rPr sz="1500">
                <a:latin typeface="微软雅黑"/>
                <a:cs typeface="微软雅黑"/>
              </a:rPr>
              <a:t>蚁群算法和</a:t>
            </a:r>
            <a:r>
              <a:rPr sz="1500" spc="-10">
                <a:latin typeface="微软雅黑"/>
                <a:cs typeface="微软雅黑"/>
              </a:rPr>
              <a:t>GIS</a:t>
            </a:r>
            <a:r>
              <a:rPr sz="1500" spc="-5">
                <a:latin typeface="微软雅黑"/>
                <a:cs typeface="微软雅黑"/>
              </a:rPr>
              <a:t>技术等，实现配送路线的优化和</a:t>
            </a:r>
            <a:r>
              <a:rPr sz="1500" spc="-10">
                <a:latin typeface="微软雅黑"/>
                <a:cs typeface="微软雅黑"/>
              </a:rPr>
              <a:t>实时调整。</a:t>
            </a:r>
            <a:endParaRPr sz="1500">
              <a:latin typeface="微软雅黑"/>
              <a:cs typeface="微软雅黑"/>
            </a:endParaRPr>
          </a:p>
        </p:txBody>
      </p:sp>
      <p:sp>
        <p:nvSpPr>
          <p:cNvPr id="10" name="object 10"/>
          <p:cNvSpPr txBox="1"/>
          <p:nvPr/>
        </p:nvSpPr>
        <p:spPr>
          <a:xfrm>
            <a:off x="2359659" y="4884829"/>
            <a:ext cx="4025900" cy="1032510"/>
          </a:xfrm>
          <a:prstGeom prst="rect">
            <a:avLst/>
          </a:prstGeom>
        </p:spPr>
        <p:txBody>
          <a:bodyPr vert="horz" wrap="square" lIns="0" tIns="13335" rIns="0" bIns="0" rtlCol="0">
            <a:spAutoFit/>
          </a:bodyPr>
          <a:lstStyle/>
          <a:p>
            <a:pPr marL="12700">
              <a:lnSpc>
                <a:spcPct val="100000"/>
              </a:lnSpc>
              <a:spcBef>
                <a:spcPts val="105"/>
              </a:spcBef>
            </a:pPr>
            <a:r>
              <a:rPr sz="1600" b="1" spc="-10">
                <a:solidFill>
                  <a:srgbClr val="4283F2"/>
                </a:solidFill>
                <a:latin typeface="微软雅黑"/>
                <a:cs typeface="微软雅黑"/>
              </a:rPr>
              <a:t>配送效率提升</a:t>
            </a:r>
            <a:endParaRPr sz="1600">
              <a:latin typeface="微软雅黑"/>
              <a:cs typeface="微软雅黑"/>
            </a:endParaRPr>
          </a:p>
          <a:p>
            <a:pPr marL="12700" marR="5080">
              <a:lnSpc>
                <a:spcPct val="150000"/>
              </a:lnSpc>
              <a:spcBef>
                <a:spcPts val="600"/>
              </a:spcBef>
            </a:pPr>
            <a:r>
              <a:rPr sz="1500" spc="-5">
                <a:latin typeface="微软雅黑"/>
                <a:cs typeface="微软雅黑"/>
              </a:rPr>
              <a:t>通过提高配送车辆装载率、减少配送时间和降低配送成本等措施，提升配送效率和服务质量。</a:t>
            </a:r>
            <a:endParaRPr sz="1500">
              <a:latin typeface="微软雅黑"/>
              <a:cs typeface="微软雅黑"/>
            </a:endParaRPr>
          </a:p>
        </p:txBody>
      </p:sp>
      <p:grpSp>
        <p:nvGrpSpPr>
          <p:cNvPr id="11" name="object 11"/>
          <p:cNvGrpSpPr/>
          <p:nvPr/>
        </p:nvGrpSpPr>
        <p:grpSpPr>
          <a:xfrm>
            <a:off x="454963" y="331167"/>
            <a:ext cx="515620" cy="440055"/>
            <a:chOff x="454963" y="331167"/>
            <a:chExt cx="515620" cy="440055"/>
          </a:xfrm>
        </p:grpSpPr>
        <p:pic>
          <p:nvPicPr>
            <p:cNvPr id="12" name="object 12"/>
            <p:cNvPicPr/>
            <p:nvPr/>
          </p:nvPicPr>
          <p:blipFill>
            <a:blip r:embed="rId3"/>
            <a:stretch>
              <a:fillRect/>
            </a:stretch>
          </p:blipFill>
          <p:spPr>
            <a:xfrm>
              <a:off x="454963" y="331167"/>
              <a:ext cx="84147" cy="84146"/>
            </a:xfrm>
            <a:prstGeom prst="rect">
              <a:avLst/>
            </a:prstGeom>
          </p:spPr>
        </p:pic>
        <p:pic>
          <p:nvPicPr>
            <p:cNvPr id="13" name="object 13"/>
            <p:cNvPicPr/>
            <p:nvPr/>
          </p:nvPicPr>
          <p:blipFill>
            <a:blip r:embed="rId4"/>
            <a:stretch>
              <a:fillRect/>
            </a:stretch>
          </p:blipFill>
          <p:spPr>
            <a:xfrm>
              <a:off x="575049" y="337742"/>
              <a:ext cx="78137" cy="78136"/>
            </a:xfrm>
            <a:prstGeom prst="rect">
              <a:avLst/>
            </a:prstGeom>
          </p:spPr>
        </p:pic>
        <p:pic>
          <p:nvPicPr>
            <p:cNvPr id="14" name="object 14"/>
            <p:cNvPicPr/>
            <p:nvPr/>
          </p:nvPicPr>
          <p:blipFill>
            <a:blip r:embed="rId5"/>
            <a:stretch>
              <a:fillRect/>
            </a:stretch>
          </p:blipFill>
          <p:spPr>
            <a:xfrm>
              <a:off x="689124" y="339459"/>
              <a:ext cx="74704" cy="74703"/>
            </a:xfrm>
            <a:prstGeom prst="rect">
              <a:avLst/>
            </a:prstGeom>
          </p:spPr>
        </p:pic>
        <p:pic>
          <p:nvPicPr>
            <p:cNvPr id="15" name="object 15"/>
            <p:cNvPicPr/>
            <p:nvPr/>
          </p:nvPicPr>
          <p:blipFill>
            <a:blip r:embed="rId6"/>
            <a:stretch>
              <a:fillRect/>
            </a:stretch>
          </p:blipFill>
          <p:spPr>
            <a:xfrm>
              <a:off x="799767" y="348429"/>
              <a:ext cx="69238" cy="69237"/>
            </a:xfrm>
            <a:prstGeom prst="rect">
              <a:avLst/>
            </a:prstGeom>
          </p:spPr>
        </p:pic>
        <p:pic>
          <p:nvPicPr>
            <p:cNvPr id="16" name="object 16"/>
            <p:cNvPicPr/>
            <p:nvPr/>
          </p:nvPicPr>
          <p:blipFill>
            <a:blip r:embed="rId7"/>
            <a:stretch>
              <a:fillRect/>
            </a:stretch>
          </p:blipFill>
          <p:spPr>
            <a:xfrm>
              <a:off x="904944" y="344296"/>
              <a:ext cx="65594" cy="65593"/>
            </a:xfrm>
            <a:prstGeom prst="rect">
              <a:avLst/>
            </a:prstGeom>
          </p:spPr>
        </p:pic>
        <p:pic>
          <p:nvPicPr>
            <p:cNvPr id="17" name="object 17"/>
            <p:cNvPicPr/>
            <p:nvPr/>
          </p:nvPicPr>
          <p:blipFill>
            <a:blip r:embed="rId8"/>
            <a:stretch>
              <a:fillRect/>
            </a:stretch>
          </p:blipFill>
          <p:spPr>
            <a:xfrm>
              <a:off x="454963" y="448941"/>
              <a:ext cx="84147" cy="84146"/>
            </a:xfrm>
            <a:prstGeom prst="rect">
              <a:avLst/>
            </a:prstGeom>
          </p:spPr>
        </p:pic>
        <p:pic>
          <p:nvPicPr>
            <p:cNvPr id="18" name="object 18"/>
            <p:cNvPicPr/>
            <p:nvPr/>
          </p:nvPicPr>
          <p:blipFill>
            <a:blip r:embed="rId4"/>
            <a:stretch>
              <a:fillRect/>
            </a:stretch>
          </p:blipFill>
          <p:spPr>
            <a:xfrm>
              <a:off x="575049" y="455516"/>
              <a:ext cx="78137" cy="78136"/>
            </a:xfrm>
            <a:prstGeom prst="rect">
              <a:avLst/>
            </a:prstGeom>
          </p:spPr>
        </p:pic>
        <p:pic>
          <p:nvPicPr>
            <p:cNvPr id="19" name="object 19"/>
            <p:cNvPicPr/>
            <p:nvPr/>
          </p:nvPicPr>
          <p:blipFill>
            <a:blip r:embed="rId5"/>
            <a:stretch>
              <a:fillRect/>
            </a:stretch>
          </p:blipFill>
          <p:spPr>
            <a:xfrm>
              <a:off x="689124" y="457232"/>
              <a:ext cx="74703" cy="74704"/>
            </a:xfrm>
            <a:prstGeom prst="rect">
              <a:avLst/>
            </a:prstGeom>
          </p:spPr>
        </p:pic>
        <p:pic>
          <p:nvPicPr>
            <p:cNvPr id="20" name="object 20"/>
            <p:cNvPicPr/>
            <p:nvPr/>
          </p:nvPicPr>
          <p:blipFill>
            <a:blip r:embed="rId9"/>
            <a:stretch>
              <a:fillRect/>
            </a:stretch>
          </p:blipFill>
          <p:spPr>
            <a:xfrm>
              <a:off x="799767" y="466202"/>
              <a:ext cx="69237" cy="69237"/>
            </a:xfrm>
            <a:prstGeom prst="rect">
              <a:avLst/>
            </a:prstGeom>
          </p:spPr>
        </p:pic>
        <p:pic>
          <p:nvPicPr>
            <p:cNvPr id="21" name="object 21"/>
            <p:cNvPicPr/>
            <p:nvPr/>
          </p:nvPicPr>
          <p:blipFill>
            <a:blip r:embed="rId7"/>
            <a:stretch>
              <a:fillRect/>
            </a:stretch>
          </p:blipFill>
          <p:spPr>
            <a:xfrm>
              <a:off x="904944" y="462069"/>
              <a:ext cx="65594" cy="65594"/>
            </a:xfrm>
            <a:prstGeom prst="rect">
              <a:avLst/>
            </a:prstGeom>
          </p:spPr>
        </p:pic>
        <p:pic>
          <p:nvPicPr>
            <p:cNvPr id="22" name="object 22"/>
            <p:cNvPicPr/>
            <p:nvPr/>
          </p:nvPicPr>
          <p:blipFill>
            <a:blip r:embed="rId8"/>
            <a:stretch>
              <a:fillRect/>
            </a:stretch>
          </p:blipFill>
          <p:spPr>
            <a:xfrm>
              <a:off x="454963" y="566714"/>
              <a:ext cx="84147" cy="84146"/>
            </a:xfrm>
            <a:prstGeom prst="rect">
              <a:avLst/>
            </a:prstGeom>
          </p:spPr>
        </p:pic>
        <p:pic>
          <p:nvPicPr>
            <p:cNvPr id="23" name="object 23"/>
            <p:cNvPicPr/>
            <p:nvPr/>
          </p:nvPicPr>
          <p:blipFill>
            <a:blip r:embed="rId10"/>
            <a:stretch>
              <a:fillRect/>
            </a:stretch>
          </p:blipFill>
          <p:spPr>
            <a:xfrm>
              <a:off x="575049" y="573290"/>
              <a:ext cx="78137" cy="78136"/>
            </a:xfrm>
            <a:prstGeom prst="rect">
              <a:avLst/>
            </a:prstGeom>
          </p:spPr>
        </p:pic>
        <p:pic>
          <p:nvPicPr>
            <p:cNvPr id="24" name="object 24"/>
            <p:cNvPicPr/>
            <p:nvPr/>
          </p:nvPicPr>
          <p:blipFill>
            <a:blip r:embed="rId11"/>
            <a:stretch>
              <a:fillRect/>
            </a:stretch>
          </p:blipFill>
          <p:spPr>
            <a:xfrm>
              <a:off x="689124" y="575006"/>
              <a:ext cx="74703" cy="74704"/>
            </a:xfrm>
            <a:prstGeom prst="rect">
              <a:avLst/>
            </a:prstGeom>
          </p:spPr>
        </p:pic>
        <p:pic>
          <p:nvPicPr>
            <p:cNvPr id="25" name="object 25"/>
            <p:cNvPicPr/>
            <p:nvPr/>
          </p:nvPicPr>
          <p:blipFill>
            <a:blip r:embed="rId9"/>
            <a:stretch>
              <a:fillRect/>
            </a:stretch>
          </p:blipFill>
          <p:spPr>
            <a:xfrm>
              <a:off x="799767" y="583976"/>
              <a:ext cx="69237" cy="69237"/>
            </a:xfrm>
            <a:prstGeom prst="rect">
              <a:avLst/>
            </a:prstGeom>
          </p:spPr>
        </p:pic>
        <p:pic>
          <p:nvPicPr>
            <p:cNvPr id="26" name="object 26"/>
            <p:cNvPicPr/>
            <p:nvPr/>
          </p:nvPicPr>
          <p:blipFill>
            <a:blip r:embed="rId7"/>
            <a:stretch>
              <a:fillRect/>
            </a:stretch>
          </p:blipFill>
          <p:spPr>
            <a:xfrm>
              <a:off x="904944" y="579843"/>
              <a:ext cx="65594" cy="65594"/>
            </a:xfrm>
            <a:prstGeom prst="rect">
              <a:avLst/>
            </a:prstGeom>
          </p:spPr>
        </p:pic>
        <p:pic>
          <p:nvPicPr>
            <p:cNvPr id="27" name="object 27"/>
            <p:cNvPicPr/>
            <p:nvPr/>
          </p:nvPicPr>
          <p:blipFill>
            <a:blip r:embed="rId3"/>
            <a:stretch>
              <a:fillRect/>
            </a:stretch>
          </p:blipFill>
          <p:spPr>
            <a:xfrm>
              <a:off x="454963" y="684488"/>
              <a:ext cx="84147" cy="84146"/>
            </a:xfrm>
            <a:prstGeom prst="rect">
              <a:avLst/>
            </a:prstGeom>
          </p:spPr>
        </p:pic>
        <p:pic>
          <p:nvPicPr>
            <p:cNvPr id="28" name="object 28"/>
            <p:cNvPicPr/>
            <p:nvPr/>
          </p:nvPicPr>
          <p:blipFill>
            <a:blip r:embed="rId10"/>
            <a:stretch>
              <a:fillRect/>
            </a:stretch>
          </p:blipFill>
          <p:spPr>
            <a:xfrm>
              <a:off x="575049" y="691063"/>
              <a:ext cx="78137" cy="78136"/>
            </a:xfrm>
            <a:prstGeom prst="rect">
              <a:avLst/>
            </a:prstGeom>
          </p:spPr>
        </p:pic>
        <p:pic>
          <p:nvPicPr>
            <p:cNvPr id="29" name="object 29"/>
            <p:cNvPicPr/>
            <p:nvPr/>
          </p:nvPicPr>
          <p:blipFill>
            <a:blip r:embed="rId5"/>
            <a:stretch>
              <a:fillRect/>
            </a:stretch>
          </p:blipFill>
          <p:spPr>
            <a:xfrm>
              <a:off x="689124" y="692780"/>
              <a:ext cx="74703" cy="74704"/>
            </a:xfrm>
            <a:prstGeom prst="rect">
              <a:avLst/>
            </a:prstGeom>
          </p:spPr>
        </p:pic>
        <p:pic>
          <p:nvPicPr>
            <p:cNvPr id="30" name="object 30"/>
            <p:cNvPicPr/>
            <p:nvPr/>
          </p:nvPicPr>
          <p:blipFill>
            <a:blip r:embed="rId6"/>
            <a:stretch>
              <a:fillRect/>
            </a:stretch>
          </p:blipFill>
          <p:spPr>
            <a:xfrm>
              <a:off x="799767" y="701750"/>
              <a:ext cx="69237" cy="69237"/>
            </a:xfrm>
            <a:prstGeom prst="rect">
              <a:avLst/>
            </a:prstGeom>
          </p:spPr>
        </p:pic>
        <p:pic>
          <p:nvPicPr>
            <p:cNvPr id="31" name="object 31"/>
            <p:cNvPicPr/>
            <p:nvPr/>
          </p:nvPicPr>
          <p:blipFill>
            <a:blip r:embed="rId7"/>
            <a:stretch>
              <a:fillRect/>
            </a:stretch>
          </p:blipFill>
          <p:spPr>
            <a:xfrm>
              <a:off x="904944" y="697617"/>
              <a:ext cx="65594" cy="65594"/>
            </a:xfrm>
            <a:prstGeom prst="rect">
              <a:avLst/>
            </a:prstGeom>
          </p:spPr>
        </p:pic>
      </p:grpSp>
      <p:sp>
        <p:nvSpPr>
          <p:cNvPr id="32" name="object 32"/>
          <p:cNvSpPr txBox="1">
            <a:spLocks noGrp="1"/>
          </p:cNvSpPr>
          <p:nvPr>
            <p:ph type="title"/>
          </p:nvPr>
        </p:nvSpPr>
        <p:spPr>
          <a:xfrm>
            <a:off x="1205967" y="320735"/>
            <a:ext cx="4216400" cy="482600"/>
          </a:xfrm>
          <a:prstGeom prst="rect">
            <a:avLst/>
          </a:prstGeom>
        </p:spPr>
        <p:txBody>
          <a:bodyPr vert="horz" wrap="square" lIns="0" tIns="12700" rIns="0" bIns="0" rtlCol="0">
            <a:spAutoFit/>
          </a:bodyPr>
          <a:lstStyle/>
          <a:p>
            <a:pPr marL="12700">
              <a:lnSpc>
                <a:spcPct val="100000"/>
              </a:lnSpc>
              <a:spcBef>
                <a:spcPts val="100"/>
              </a:spcBef>
            </a:pPr>
            <a:r>
              <a:rPr sz="3000" spc="-5">
                <a:solidFill>
                  <a:srgbClr val="4283F2"/>
                </a:solidFill>
              </a:rPr>
              <a:t>配送网络设计及路线规划</a:t>
            </a:r>
            <a:endParaRPr sz="30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a:spLocks noGrp="1"/>
          </p:cNvSpPr>
          <p:nvPr>
            <p:ph type="body" idx="1"/>
          </p:nvPr>
        </p:nvSpPr>
        <p:spPr>
          <a:prstGeom prst="rect">
            <a:avLst/>
          </a:prstGeom>
        </p:spPr>
        <p:txBody>
          <a:bodyPr vert="horz" wrap="square" lIns="0" tIns="12700" rIns="0" bIns="0" rtlCol="0">
            <a:spAutoFit/>
          </a:bodyPr>
          <a:lstStyle/>
          <a:p>
            <a:pPr marL="12700">
              <a:lnSpc>
                <a:spcPct val="100000"/>
              </a:lnSpc>
              <a:spcBef>
                <a:spcPts val="100"/>
              </a:spcBef>
            </a:pPr>
            <a:r>
              <a:rPr spc="-10"/>
              <a:t>PART</a:t>
            </a:r>
            <a:r>
              <a:rPr spc="-225"/>
              <a:t> </a:t>
            </a:r>
            <a:r>
              <a:rPr spc="-25"/>
              <a:t>03</a:t>
            </a:r>
          </a:p>
          <a:p>
            <a:pPr marL="34925">
              <a:lnSpc>
                <a:spcPct val="100000"/>
              </a:lnSpc>
              <a:spcBef>
                <a:spcPts val="3235"/>
              </a:spcBef>
            </a:pPr>
            <a:r>
              <a:rPr sz="4500" spc="-10"/>
              <a:t>冷链物流技术与应用</a:t>
            </a:r>
            <a:endParaRPr sz="4500"/>
          </a:p>
        </p:txBody>
      </p:sp>
      <p:sp>
        <p:nvSpPr>
          <p:cNvPr id="4" name="object 4"/>
          <p:cNvSpPr txBox="1">
            <a:spLocks noGrp="1"/>
          </p:cNvSpPr>
          <p:nvPr>
            <p:ph type="title"/>
          </p:nvPr>
        </p:nvSpPr>
        <p:spPr>
          <a:prstGeom prst="rect">
            <a:avLst/>
          </a:prstGeom>
        </p:spPr>
        <p:txBody>
          <a:bodyPr vert="horz" wrap="square" lIns="0" tIns="12700" rIns="0" bIns="0" rtlCol="0">
            <a:spAutoFit/>
          </a:bodyPr>
          <a:lstStyle/>
          <a:p>
            <a:pPr marL="238760">
              <a:lnSpc>
                <a:spcPct val="100000"/>
              </a:lnSpc>
              <a:spcBef>
                <a:spcPts val="100"/>
              </a:spcBef>
            </a:pPr>
            <a:r>
              <a:rPr spc="-20"/>
              <a:t>2023</a:t>
            </a:r>
          </a:p>
        </p:txBody>
      </p:sp>
      <p:sp>
        <p:nvSpPr>
          <p:cNvPr id="5" name="object 5"/>
          <p:cNvSpPr txBox="1"/>
          <p:nvPr/>
        </p:nvSpPr>
        <p:spPr>
          <a:xfrm>
            <a:off x="10890033" y="349237"/>
            <a:ext cx="894080" cy="208279"/>
          </a:xfrm>
          <a:prstGeom prst="rect">
            <a:avLst/>
          </a:prstGeom>
        </p:spPr>
        <p:txBody>
          <a:bodyPr vert="horz" wrap="square" lIns="0" tIns="12700" rIns="0" bIns="0" rtlCol="0">
            <a:spAutoFit/>
          </a:bodyPr>
          <a:lstStyle/>
          <a:p>
            <a:pPr marL="12700">
              <a:lnSpc>
                <a:spcPct val="100000"/>
              </a:lnSpc>
              <a:spcBef>
                <a:spcPts val="100"/>
              </a:spcBef>
            </a:pPr>
            <a:r>
              <a:rPr sz="1200" spc="-10">
                <a:solidFill>
                  <a:srgbClr val="131416"/>
                </a:solidFill>
                <a:latin typeface="微软雅黑"/>
                <a:cs typeface="微软雅黑"/>
              </a:rPr>
              <a:t>REPORTING</a:t>
            </a:r>
            <a:endParaRPr sz="1200">
              <a:latin typeface="微软雅黑"/>
              <a:cs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874953" y="1701391"/>
            <a:ext cx="6502400" cy="1517650"/>
          </a:xfrm>
          <a:prstGeom prst="rect">
            <a:avLst/>
          </a:prstGeom>
        </p:spPr>
        <p:txBody>
          <a:bodyPr vert="horz" wrap="square" lIns="0" tIns="15875" rIns="0" bIns="0" rtlCol="0">
            <a:spAutoFit/>
          </a:bodyPr>
          <a:lstStyle/>
          <a:p>
            <a:pPr marL="12700">
              <a:lnSpc>
                <a:spcPct val="100000"/>
              </a:lnSpc>
              <a:spcBef>
                <a:spcPts val="125"/>
              </a:spcBef>
            </a:pPr>
            <a:r>
              <a:rPr sz="2300" b="1">
                <a:solidFill>
                  <a:srgbClr val="4283F2"/>
                </a:solidFill>
                <a:latin typeface="微软雅黑"/>
                <a:cs typeface="微软雅黑"/>
              </a:rPr>
              <a:t>冷链物流定</a:t>
            </a:r>
            <a:r>
              <a:rPr sz="2300" b="1" spc="-50">
                <a:solidFill>
                  <a:srgbClr val="4283F2"/>
                </a:solidFill>
                <a:latin typeface="微软雅黑"/>
                <a:cs typeface="微软雅黑"/>
              </a:rPr>
              <a:t>义</a:t>
            </a:r>
            <a:endParaRPr sz="2300">
              <a:latin typeface="微软雅黑"/>
              <a:cs typeface="微软雅黑"/>
            </a:endParaRPr>
          </a:p>
          <a:p>
            <a:pPr marL="12700" marR="5080" algn="just">
              <a:lnSpc>
                <a:spcPct val="150000"/>
              </a:lnSpc>
              <a:spcBef>
                <a:spcPts val="860"/>
              </a:spcBef>
            </a:pPr>
            <a:r>
              <a:rPr sz="1500" spc="-5">
                <a:latin typeface="微软雅黑"/>
                <a:cs typeface="微软雅黑"/>
              </a:rPr>
              <a:t>冷链物流是指在整个供应链过程中，通过特定的温度控制手段，确保易腐、易变质产品在生产、贮藏、运输、销售等各环节中始终处于适宜的低温环境下，以保证产品质量和安全。</a:t>
            </a:r>
            <a:endParaRPr sz="1500">
              <a:latin typeface="微软雅黑"/>
              <a:cs typeface="微软雅黑"/>
            </a:endParaRPr>
          </a:p>
        </p:txBody>
      </p:sp>
      <p:sp>
        <p:nvSpPr>
          <p:cNvPr id="3" name="object 3"/>
          <p:cNvSpPr txBox="1"/>
          <p:nvPr/>
        </p:nvSpPr>
        <p:spPr>
          <a:xfrm>
            <a:off x="800717" y="4235722"/>
            <a:ext cx="6883400" cy="1192530"/>
          </a:xfrm>
          <a:prstGeom prst="rect">
            <a:avLst/>
          </a:prstGeom>
        </p:spPr>
        <p:txBody>
          <a:bodyPr vert="horz" wrap="square" lIns="0" tIns="15875" rIns="0" bIns="0" rtlCol="0">
            <a:spAutoFit/>
          </a:bodyPr>
          <a:lstStyle/>
          <a:p>
            <a:pPr marL="12700">
              <a:lnSpc>
                <a:spcPct val="100000"/>
              </a:lnSpc>
              <a:spcBef>
                <a:spcPts val="125"/>
              </a:spcBef>
            </a:pPr>
            <a:r>
              <a:rPr sz="2300" b="1">
                <a:solidFill>
                  <a:srgbClr val="4283F2"/>
                </a:solidFill>
                <a:latin typeface="微软雅黑"/>
                <a:cs typeface="微软雅黑"/>
              </a:rPr>
              <a:t>冷链物流技术原</a:t>
            </a:r>
            <a:r>
              <a:rPr sz="2300" b="1" spc="-50">
                <a:solidFill>
                  <a:srgbClr val="4283F2"/>
                </a:solidFill>
                <a:latin typeface="微软雅黑"/>
                <a:cs typeface="微软雅黑"/>
              </a:rPr>
              <a:t>理</a:t>
            </a:r>
            <a:endParaRPr sz="2300">
              <a:latin typeface="微软雅黑"/>
              <a:cs typeface="微软雅黑"/>
            </a:endParaRPr>
          </a:p>
          <a:p>
            <a:pPr marL="12700">
              <a:lnSpc>
                <a:spcPct val="100000"/>
              </a:lnSpc>
              <a:spcBef>
                <a:spcPts val="1900"/>
              </a:spcBef>
            </a:pPr>
            <a:r>
              <a:rPr sz="1500" spc="-5">
                <a:latin typeface="微软雅黑"/>
                <a:cs typeface="微软雅黑"/>
              </a:rPr>
              <a:t>冷链物流技术主要基于热力学、制冷技术、食品科学等学科原理，通过先进的</a:t>
            </a:r>
            <a:endParaRPr sz="1500">
              <a:latin typeface="微软雅黑"/>
              <a:cs typeface="微软雅黑"/>
            </a:endParaRPr>
          </a:p>
          <a:p>
            <a:pPr marL="12700">
              <a:lnSpc>
                <a:spcPct val="100000"/>
              </a:lnSpc>
              <a:spcBef>
                <a:spcPts val="900"/>
              </a:spcBef>
            </a:pPr>
            <a:r>
              <a:rPr sz="1500" spc="-5">
                <a:latin typeface="微软雅黑"/>
                <a:cs typeface="微软雅黑"/>
              </a:rPr>
              <a:t>制冷设备、保温材料和温度监控技术，实现对温度、湿度等环境参数的精确控制。</a:t>
            </a:r>
            <a:endParaRPr sz="1500">
              <a:latin typeface="微软雅黑"/>
              <a:cs typeface="微软雅黑"/>
            </a:endParaRPr>
          </a:p>
        </p:txBody>
      </p:sp>
      <p:grpSp>
        <p:nvGrpSpPr>
          <p:cNvPr id="4" name="object 4"/>
          <p:cNvGrpSpPr/>
          <p:nvPr/>
        </p:nvGrpSpPr>
        <p:grpSpPr>
          <a:xfrm>
            <a:off x="799767" y="1295400"/>
            <a:ext cx="10678160" cy="4906645"/>
            <a:chOff x="799767" y="1295400"/>
            <a:chExt cx="10678160" cy="4906645"/>
          </a:xfrm>
        </p:grpSpPr>
        <p:sp>
          <p:nvSpPr>
            <p:cNvPr id="5" name="object 5"/>
            <p:cNvSpPr/>
            <p:nvPr/>
          </p:nvSpPr>
          <p:spPr>
            <a:xfrm>
              <a:off x="884405" y="5955115"/>
              <a:ext cx="701675" cy="123189"/>
            </a:xfrm>
            <a:custGeom>
              <a:rect l="l" t="t" r="r" b="b"/>
              <a:pathLst>
                <a:path w="701675" h="123188">
                  <a:moveTo>
                    <a:pt x="701468" y="122997"/>
                  </a:moveTo>
                  <a:lnTo>
                    <a:pt x="0" y="122997"/>
                  </a:lnTo>
                  <a:lnTo>
                    <a:pt x="0" y="0"/>
                  </a:lnTo>
                  <a:lnTo>
                    <a:pt x="701468" y="0"/>
                  </a:lnTo>
                  <a:lnTo>
                    <a:pt x="701468" y="122997"/>
                  </a:lnTo>
                  <a:close/>
                </a:path>
              </a:pathLst>
            </a:custGeom>
            <a:solidFill>
              <a:srgbClr val="4283F2"/>
            </a:solidFill>
          </p:spPr>
          <p:txBody>
            <a:bodyPr wrap="square" lIns="0" tIns="0" rIns="0" bIns="0" rtlCol="0"/>
            <a:lstStyle/>
            <a:p/>
          </p:txBody>
        </p:sp>
        <p:pic>
          <p:nvPicPr>
            <p:cNvPr id="6" name="object 6"/>
            <p:cNvPicPr/>
            <p:nvPr/>
          </p:nvPicPr>
          <p:blipFill>
            <a:blip r:embed="rId2"/>
            <a:stretch>
              <a:fillRect/>
            </a:stretch>
          </p:blipFill>
          <p:spPr>
            <a:xfrm>
              <a:off x="831493" y="5955115"/>
              <a:ext cx="122997" cy="122998"/>
            </a:xfrm>
            <a:prstGeom prst="rect">
              <a:avLst/>
            </a:prstGeom>
          </p:spPr>
        </p:pic>
        <p:pic>
          <p:nvPicPr>
            <p:cNvPr id="7" name="object 7"/>
            <p:cNvPicPr/>
            <p:nvPr/>
          </p:nvPicPr>
          <p:blipFill>
            <a:blip r:embed="rId3"/>
            <a:stretch>
              <a:fillRect/>
            </a:stretch>
          </p:blipFill>
          <p:spPr>
            <a:xfrm>
              <a:off x="1514245" y="5955115"/>
              <a:ext cx="122997" cy="122998"/>
            </a:xfrm>
            <a:prstGeom prst="rect">
              <a:avLst/>
            </a:prstGeom>
          </p:spPr>
        </p:pic>
        <p:sp>
          <p:nvSpPr>
            <p:cNvPr id="8" name="object 8"/>
            <p:cNvSpPr/>
            <p:nvPr/>
          </p:nvSpPr>
          <p:spPr>
            <a:xfrm>
              <a:off x="1585873" y="6029345"/>
              <a:ext cx="6182360" cy="0"/>
            </a:xfrm>
            <a:custGeom>
              <a:rect l="l" t="t" r="r" b="b"/>
              <a:pathLst>
                <a:path w="6182359">
                  <a:moveTo>
                    <a:pt x="6181975" y="0"/>
                  </a:moveTo>
                  <a:lnTo>
                    <a:pt x="0" y="0"/>
                  </a:lnTo>
                </a:path>
              </a:pathLst>
            </a:custGeom>
            <a:solidFill>
              <a:srgbClr val="4283F2"/>
            </a:solidFill>
          </p:spPr>
          <p:txBody>
            <a:bodyPr wrap="square" lIns="0" tIns="0" rIns="0" bIns="0" rtlCol="0"/>
            <a:lstStyle/>
            <a:p/>
          </p:txBody>
        </p:sp>
        <p:sp>
          <p:nvSpPr>
            <p:cNvPr id="9" name="object 9"/>
            <p:cNvSpPr/>
            <p:nvPr/>
          </p:nvSpPr>
          <p:spPr>
            <a:xfrm>
              <a:off x="1585873" y="6029345"/>
              <a:ext cx="6182360" cy="0"/>
            </a:xfrm>
            <a:custGeom>
              <a:rect l="l" t="t" r="r" b="b"/>
              <a:pathLst>
                <a:path w="6182359">
                  <a:moveTo>
                    <a:pt x="0" y="0"/>
                  </a:moveTo>
                  <a:lnTo>
                    <a:pt x="6181975" y="0"/>
                  </a:lnTo>
                </a:path>
              </a:pathLst>
            </a:custGeom>
            <a:ln w="14287">
              <a:solidFill>
                <a:srgbClr val="4283F2"/>
              </a:solidFill>
              <a:prstDash val="sysDash"/>
            </a:ln>
          </p:spPr>
          <p:txBody>
            <a:bodyPr wrap="square" lIns="0" tIns="0" rIns="0" bIns="0" rtlCol="0"/>
            <a:lstStyle/>
            <a:p/>
          </p:txBody>
        </p:sp>
        <p:pic>
          <p:nvPicPr>
            <p:cNvPr id="10" name="object 10"/>
            <p:cNvPicPr/>
            <p:nvPr/>
          </p:nvPicPr>
          <p:blipFill>
            <a:blip r:embed="rId4"/>
            <a:stretch>
              <a:fillRect/>
            </a:stretch>
          </p:blipFill>
          <p:spPr>
            <a:xfrm>
              <a:off x="7797800" y="1295400"/>
              <a:ext cx="3679824" cy="4906431"/>
            </a:xfrm>
            <a:prstGeom prst="rect">
              <a:avLst/>
            </a:prstGeom>
          </p:spPr>
        </p:pic>
        <p:sp>
          <p:nvSpPr>
            <p:cNvPr id="11" name="object 11"/>
            <p:cNvSpPr/>
            <p:nvPr/>
          </p:nvSpPr>
          <p:spPr>
            <a:xfrm>
              <a:off x="852680" y="3629459"/>
              <a:ext cx="701675" cy="123189"/>
            </a:xfrm>
            <a:custGeom>
              <a:rect l="l" t="t" r="r" b="b"/>
              <a:pathLst>
                <a:path w="701675" h="123188">
                  <a:moveTo>
                    <a:pt x="701467" y="122997"/>
                  </a:moveTo>
                  <a:lnTo>
                    <a:pt x="0" y="122997"/>
                  </a:lnTo>
                  <a:lnTo>
                    <a:pt x="0" y="0"/>
                  </a:lnTo>
                  <a:lnTo>
                    <a:pt x="701467" y="0"/>
                  </a:lnTo>
                  <a:lnTo>
                    <a:pt x="701467" y="122997"/>
                  </a:lnTo>
                  <a:close/>
                </a:path>
              </a:pathLst>
            </a:custGeom>
            <a:solidFill>
              <a:srgbClr val="4283F2"/>
            </a:solidFill>
          </p:spPr>
          <p:txBody>
            <a:bodyPr wrap="square" lIns="0" tIns="0" rIns="0" bIns="0" rtlCol="0"/>
            <a:lstStyle/>
            <a:p/>
          </p:txBody>
        </p:sp>
        <p:pic>
          <p:nvPicPr>
            <p:cNvPr id="12" name="object 12"/>
            <p:cNvPicPr/>
            <p:nvPr/>
          </p:nvPicPr>
          <p:blipFill>
            <a:blip r:embed="rId3"/>
            <a:stretch>
              <a:fillRect/>
            </a:stretch>
          </p:blipFill>
          <p:spPr>
            <a:xfrm>
              <a:off x="799767" y="3629458"/>
              <a:ext cx="122998" cy="122998"/>
            </a:xfrm>
            <a:prstGeom prst="rect">
              <a:avLst/>
            </a:prstGeom>
          </p:spPr>
        </p:pic>
        <p:pic>
          <p:nvPicPr>
            <p:cNvPr id="13" name="object 13"/>
            <p:cNvPicPr/>
            <p:nvPr/>
          </p:nvPicPr>
          <p:blipFill>
            <a:blip r:embed="rId3"/>
            <a:stretch>
              <a:fillRect/>
            </a:stretch>
          </p:blipFill>
          <p:spPr>
            <a:xfrm>
              <a:off x="1482519" y="3629458"/>
              <a:ext cx="122997" cy="122998"/>
            </a:xfrm>
            <a:prstGeom prst="rect">
              <a:avLst/>
            </a:prstGeom>
          </p:spPr>
        </p:pic>
        <p:sp>
          <p:nvSpPr>
            <p:cNvPr id="14" name="object 14"/>
            <p:cNvSpPr/>
            <p:nvPr/>
          </p:nvSpPr>
          <p:spPr>
            <a:xfrm>
              <a:off x="1554147" y="3703689"/>
              <a:ext cx="6182360" cy="0"/>
            </a:xfrm>
            <a:custGeom>
              <a:rect l="l" t="t" r="r" b="b"/>
              <a:pathLst>
                <a:path w="6182359">
                  <a:moveTo>
                    <a:pt x="6181975" y="0"/>
                  </a:moveTo>
                  <a:lnTo>
                    <a:pt x="0" y="0"/>
                  </a:lnTo>
                </a:path>
              </a:pathLst>
            </a:custGeom>
            <a:solidFill>
              <a:srgbClr val="4283F2"/>
            </a:solidFill>
          </p:spPr>
          <p:txBody>
            <a:bodyPr wrap="square" lIns="0" tIns="0" rIns="0" bIns="0" rtlCol="0"/>
            <a:lstStyle/>
            <a:p/>
          </p:txBody>
        </p:sp>
        <p:sp>
          <p:nvSpPr>
            <p:cNvPr id="15" name="object 15"/>
            <p:cNvSpPr/>
            <p:nvPr/>
          </p:nvSpPr>
          <p:spPr>
            <a:xfrm>
              <a:off x="1554147" y="3703689"/>
              <a:ext cx="6182360" cy="0"/>
            </a:xfrm>
            <a:custGeom>
              <a:rect l="l" t="t" r="r" b="b"/>
              <a:pathLst>
                <a:path w="6182359">
                  <a:moveTo>
                    <a:pt x="0" y="0"/>
                  </a:moveTo>
                  <a:lnTo>
                    <a:pt x="6181975" y="0"/>
                  </a:lnTo>
                </a:path>
              </a:pathLst>
            </a:custGeom>
            <a:ln w="14287">
              <a:solidFill>
                <a:srgbClr val="4283F2"/>
              </a:solidFill>
              <a:prstDash val="sysDash"/>
            </a:ln>
          </p:spPr>
          <p:txBody>
            <a:bodyPr wrap="square" lIns="0" tIns="0" rIns="0" bIns="0" rtlCol="0"/>
            <a:lstStyle/>
            <a:p/>
          </p:txBody>
        </p:sp>
      </p:grpSp>
      <p:grpSp>
        <p:nvGrpSpPr>
          <p:cNvPr id="16" name="object 16"/>
          <p:cNvGrpSpPr/>
          <p:nvPr/>
        </p:nvGrpSpPr>
        <p:grpSpPr>
          <a:xfrm>
            <a:off x="454963" y="331167"/>
            <a:ext cx="515620" cy="440055"/>
            <a:chOff x="454963" y="331167"/>
            <a:chExt cx="515620" cy="440055"/>
          </a:xfrm>
        </p:grpSpPr>
        <p:pic>
          <p:nvPicPr>
            <p:cNvPr id="17" name="object 17"/>
            <p:cNvPicPr/>
            <p:nvPr/>
          </p:nvPicPr>
          <p:blipFill>
            <a:blip r:embed="rId5"/>
            <a:stretch>
              <a:fillRect/>
            </a:stretch>
          </p:blipFill>
          <p:spPr>
            <a:xfrm>
              <a:off x="454963" y="331167"/>
              <a:ext cx="84147" cy="84146"/>
            </a:xfrm>
            <a:prstGeom prst="rect">
              <a:avLst/>
            </a:prstGeom>
          </p:spPr>
        </p:pic>
        <p:pic>
          <p:nvPicPr>
            <p:cNvPr id="18" name="object 18"/>
            <p:cNvPicPr/>
            <p:nvPr/>
          </p:nvPicPr>
          <p:blipFill>
            <a:blip r:embed="rId6"/>
            <a:stretch>
              <a:fillRect/>
            </a:stretch>
          </p:blipFill>
          <p:spPr>
            <a:xfrm>
              <a:off x="575049" y="337742"/>
              <a:ext cx="78137" cy="78136"/>
            </a:xfrm>
            <a:prstGeom prst="rect">
              <a:avLst/>
            </a:prstGeom>
          </p:spPr>
        </p:pic>
        <p:pic>
          <p:nvPicPr>
            <p:cNvPr id="19" name="object 19"/>
            <p:cNvPicPr/>
            <p:nvPr/>
          </p:nvPicPr>
          <p:blipFill>
            <a:blip r:embed="rId7"/>
            <a:stretch>
              <a:fillRect/>
            </a:stretch>
          </p:blipFill>
          <p:spPr>
            <a:xfrm>
              <a:off x="689124" y="339459"/>
              <a:ext cx="74704" cy="74703"/>
            </a:xfrm>
            <a:prstGeom prst="rect">
              <a:avLst/>
            </a:prstGeom>
          </p:spPr>
        </p:pic>
        <p:pic>
          <p:nvPicPr>
            <p:cNvPr id="20" name="object 20"/>
            <p:cNvPicPr/>
            <p:nvPr/>
          </p:nvPicPr>
          <p:blipFill>
            <a:blip r:embed="rId8"/>
            <a:stretch>
              <a:fillRect/>
            </a:stretch>
          </p:blipFill>
          <p:spPr>
            <a:xfrm>
              <a:off x="799767" y="348429"/>
              <a:ext cx="69238" cy="69237"/>
            </a:xfrm>
            <a:prstGeom prst="rect">
              <a:avLst/>
            </a:prstGeom>
          </p:spPr>
        </p:pic>
        <p:pic>
          <p:nvPicPr>
            <p:cNvPr id="21" name="object 21"/>
            <p:cNvPicPr/>
            <p:nvPr/>
          </p:nvPicPr>
          <p:blipFill>
            <a:blip r:embed="rId9"/>
            <a:stretch>
              <a:fillRect/>
            </a:stretch>
          </p:blipFill>
          <p:spPr>
            <a:xfrm>
              <a:off x="904944" y="344296"/>
              <a:ext cx="65594" cy="65593"/>
            </a:xfrm>
            <a:prstGeom prst="rect">
              <a:avLst/>
            </a:prstGeom>
          </p:spPr>
        </p:pic>
        <p:pic>
          <p:nvPicPr>
            <p:cNvPr id="22" name="object 22"/>
            <p:cNvPicPr/>
            <p:nvPr/>
          </p:nvPicPr>
          <p:blipFill>
            <a:blip r:embed="rId10"/>
            <a:stretch>
              <a:fillRect/>
            </a:stretch>
          </p:blipFill>
          <p:spPr>
            <a:xfrm>
              <a:off x="454963" y="448941"/>
              <a:ext cx="84147" cy="84146"/>
            </a:xfrm>
            <a:prstGeom prst="rect">
              <a:avLst/>
            </a:prstGeom>
          </p:spPr>
        </p:pic>
        <p:pic>
          <p:nvPicPr>
            <p:cNvPr id="23" name="object 23"/>
            <p:cNvPicPr/>
            <p:nvPr/>
          </p:nvPicPr>
          <p:blipFill>
            <a:blip r:embed="rId6"/>
            <a:stretch>
              <a:fillRect/>
            </a:stretch>
          </p:blipFill>
          <p:spPr>
            <a:xfrm>
              <a:off x="575049" y="455516"/>
              <a:ext cx="78137" cy="78136"/>
            </a:xfrm>
            <a:prstGeom prst="rect">
              <a:avLst/>
            </a:prstGeom>
          </p:spPr>
        </p:pic>
        <p:pic>
          <p:nvPicPr>
            <p:cNvPr id="24" name="object 24"/>
            <p:cNvPicPr/>
            <p:nvPr/>
          </p:nvPicPr>
          <p:blipFill>
            <a:blip r:embed="rId7"/>
            <a:stretch>
              <a:fillRect/>
            </a:stretch>
          </p:blipFill>
          <p:spPr>
            <a:xfrm>
              <a:off x="689124" y="457232"/>
              <a:ext cx="74703" cy="74704"/>
            </a:xfrm>
            <a:prstGeom prst="rect">
              <a:avLst/>
            </a:prstGeom>
          </p:spPr>
        </p:pic>
        <p:pic>
          <p:nvPicPr>
            <p:cNvPr id="25" name="object 25"/>
            <p:cNvPicPr/>
            <p:nvPr/>
          </p:nvPicPr>
          <p:blipFill>
            <a:blip r:embed="rId11"/>
            <a:stretch>
              <a:fillRect/>
            </a:stretch>
          </p:blipFill>
          <p:spPr>
            <a:xfrm>
              <a:off x="799767" y="466202"/>
              <a:ext cx="69237" cy="69237"/>
            </a:xfrm>
            <a:prstGeom prst="rect">
              <a:avLst/>
            </a:prstGeom>
          </p:spPr>
        </p:pic>
        <p:pic>
          <p:nvPicPr>
            <p:cNvPr id="26" name="object 26"/>
            <p:cNvPicPr/>
            <p:nvPr/>
          </p:nvPicPr>
          <p:blipFill>
            <a:blip r:embed="rId9"/>
            <a:stretch>
              <a:fillRect/>
            </a:stretch>
          </p:blipFill>
          <p:spPr>
            <a:xfrm>
              <a:off x="904944" y="462069"/>
              <a:ext cx="65594" cy="65594"/>
            </a:xfrm>
            <a:prstGeom prst="rect">
              <a:avLst/>
            </a:prstGeom>
          </p:spPr>
        </p:pic>
        <p:pic>
          <p:nvPicPr>
            <p:cNvPr id="27" name="object 27"/>
            <p:cNvPicPr/>
            <p:nvPr/>
          </p:nvPicPr>
          <p:blipFill>
            <a:blip r:embed="rId10"/>
            <a:stretch>
              <a:fillRect/>
            </a:stretch>
          </p:blipFill>
          <p:spPr>
            <a:xfrm>
              <a:off x="454963" y="566714"/>
              <a:ext cx="84147" cy="84146"/>
            </a:xfrm>
            <a:prstGeom prst="rect">
              <a:avLst/>
            </a:prstGeom>
          </p:spPr>
        </p:pic>
        <p:pic>
          <p:nvPicPr>
            <p:cNvPr id="28" name="object 28"/>
            <p:cNvPicPr/>
            <p:nvPr/>
          </p:nvPicPr>
          <p:blipFill>
            <a:blip r:embed="rId12"/>
            <a:stretch>
              <a:fillRect/>
            </a:stretch>
          </p:blipFill>
          <p:spPr>
            <a:xfrm>
              <a:off x="575049" y="573290"/>
              <a:ext cx="78137" cy="78136"/>
            </a:xfrm>
            <a:prstGeom prst="rect">
              <a:avLst/>
            </a:prstGeom>
          </p:spPr>
        </p:pic>
        <p:pic>
          <p:nvPicPr>
            <p:cNvPr id="29" name="object 29"/>
            <p:cNvPicPr/>
            <p:nvPr/>
          </p:nvPicPr>
          <p:blipFill>
            <a:blip r:embed="rId13"/>
            <a:stretch>
              <a:fillRect/>
            </a:stretch>
          </p:blipFill>
          <p:spPr>
            <a:xfrm>
              <a:off x="689124" y="575006"/>
              <a:ext cx="74703" cy="74704"/>
            </a:xfrm>
            <a:prstGeom prst="rect">
              <a:avLst/>
            </a:prstGeom>
          </p:spPr>
        </p:pic>
        <p:pic>
          <p:nvPicPr>
            <p:cNvPr id="30" name="object 30"/>
            <p:cNvPicPr/>
            <p:nvPr/>
          </p:nvPicPr>
          <p:blipFill>
            <a:blip r:embed="rId11"/>
            <a:stretch>
              <a:fillRect/>
            </a:stretch>
          </p:blipFill>
          <p:spPr>
            <a:xfrm>
              <a:off x="799767" y="583976"/>
              <a:ext cx="69237" cy="69237"/>
            </a:xfrm>
            <a:prstGeom prst="rect">
              <a:avLst/>
            </a:prstGeom>
          </p:spPr>
        </p:pic>
        <p:pic>
          <p:nvPicPr>
            <p:cNvPr id="31" name="object 31"/>
            <p:cNvPicPr/>
            <p:nvPr/>
          </p:nvPicPr>
          <p:blipFill>
            <a:blip r:embed="rId9"/>
            <a:stretch>
              <a:fillRect/>
            </a:stretch>
          </p:blipFill>
          <p:spPr>
            <a:xfrm>
              <a:off x="904944" y="579843"/>
              <a:ext cx="65594" cy="65594"/>
            </a:xfrm>
            <a:prstGeom prst="rect">
              <a:avLst/>
            </a:prstGeom>
          </p:spPr>
        </p:pic>
        <p:pic>
          <p:nvPicPr>
            <p:cNvPr id="32" name="object 32"/>
            <p:cNvPicPr/>
            <p:nvPr/>
          </p:nvPicPr>
          <p:blipFill>
            <a:blip r:embed="rId5"/>
            <a:stretch>
              <a:fillRect/>
            </a:stretch>
          </p:blipFill>
          <p:spPr>
            <a:xfrm>
              <a:off x="454963" y="684488"/>
              <a:ext cx="84147" cy="84146"/>
            </a:xfrm>
            <a:prstGeom prst="rect">
              <a:avLst/>
            </a:prstGeom>
          </p:spPr>
        </p:pic>
        <p:pic>
          <p:nvPicPr>
            <p:cNvPr id="33" name="object 33"/>
            <p:cNvPicPr/>
            <p:nvPr/>
          </p:nvPicPr>
          <p:blipFill>
            <a:blip r:embed="rId12"/>
            <a:stretch>
              <a:fillRect/>
            </a:stretch>
          </p:blipFill>
          <p:spPr>
            <a:xfrm>
              <a:off x="575049" y="691063"/>
              <a:ext cx="78137" cy="78136"/>
            </a:xfrm>
            <a:prstGeom prst="rect">
              <a:avLst/>
            </a:prstGeom>
          </p:spPr>
        </p:pic>
        <p:pic>
          <p:nvPicPr>
            <p:cNvPr id="34" name="object 34"/>
            <p:cNvPicPr/>
            <p:nvPr/>
          </p:nvPicPr>
          <p:blipFill>
            <a:blip r:embed="rId7"/>
            <a:stretch>
              <a:fillRect/>
            </a:stretch>
          </p:blipFill>
          <p:spPr>
            <a:xfrm>
              <a:off x="689124" y="692780"/>
              <a:ext cx="74703" cy="74704"/>
            </a:xfrm>
            <a:prstGeom prst="rect">
              <a:avLst/>
            </a:prstGeom>
          </p:spPr>
        </p:pic>
        <p:pic>
          <p:nvPicPr>
            <p:cNvPr id="35" name="object 35"/>
            <p:cNvPicPr/>
            <p:nvPr/>
          </p:nvPicPr>
          <p:blipFill>
            <a:blip r:embed="rId8"/>
            <a:stretch>
              <a:fillRect/>
            </a:stretch>
          </p:blipFill>
          <p:spPr>
            <a:xfrm>
              <a:off x="799767" y="701750"/>
              <a:ext cx="69237" cy="69237"/>
            </a:xfrm>
            <a:prstGeom prst="rect">
              <a:avLst/>
            </a:prstGeom>
          </p:spPr>
        </p:pic>
        <p:pic>
          <p:nvPicPr>
            <p:cNvPr id="36" name="object 36"/>
            <p:cNvPicPr/>
            <p:nvPr/>
          </p:nvPicPr>
          <p:blipFill>
            <a:blip r:embed="rId9"/>
            <a:stretch>
              <a:fillRect/>
            </a:stretch>
          </p:blipFill>
          <p:spPr>
            <a:xfrm>
              <a:off x="904944" y="697617"/>
              <a:ext cx="65594" cy="65594"/>
            </a:xfrm>
            <a:prstGeom prst="rect">
              <a:avLst/>
            </a:prstGeom>
          </p:spPr>
        </p:pic>
      </p:grpSp>
      <p:sp>
        <p:nvSpPr>
          <p:cNvPr id="37" name="object 37"/>
          <p:cNvSpPr txBox="1">
            <a:spLocks noGrp="1"/>
          </p:cNvSpPr>
          <p:nvPr>
            <p:ph type="title"/>
          </p:nvPr>
        </p:nvSpPr>
        <p:spPr>
          <a:xfrm>
            <a:off x="1205967" y="320735"/>
            <a:ext cx="3835400" cy="482600"/>
          </a:xfrm>
          <a:prstGeom prst="rect">
            <a:avLst/>
          </a:prstGeom>
        </p:spPr>
        <p:txBody>
          <a:bodyPr vert="horz" wrap="square" lIns="0" tIns="12700" rIns="0" bIns="0" rtlCol="0">
            <a:spAutoFit/>
          </a:bodyPr>
          <a:lstStyle/>
          <a:p>
            <a:pPr marL="12700">
              <a:lnSpc>
                <a:spcPct val="100000"/>
              </a:lnSpc>
              <a:spcBef>
                <a:spcPts val="100"/>
              </a:spcBef>
            </a:pPr>
            <a:r>
              <a:rPr sz="3000" spc="-5">
                <a:solidFill>
                  <a:srgbClr val="4283F2"/>
                </a:solidFill>
              </a:rPr>
              <a:t>冷链物流技术原理简介</a:t>
            </a:r>
            <a:endParaRPr sz="30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https://d.book118.com/356122012124010100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微软雅黑</vt:lpstr>
      <vt:lpstr>Office Theme</vt:lpstr>
      <vt:lpstr>2023</vt:lpstr>
      <vt:lpstr>2023</vt:lpstr>
      <vt:lpstr>2023</vt:lpstr>
      <vt:lpstr>生鲜物流定义及特点</vt:lpstr>
      <vt:lpstr>市场规模与增长趋势</vt:lpstr>
      <vt:lpstr>消费者需求变化</vt:lpstr>
      <vt:lpstr>政策法规影响因素</vt:lpstr>
      <vt:lpstr>2023</vt:lpstr>
      <vt:lpstr>供应链结构剖析</vt:lpstr>
      <vt:lpstr>采购策略及供应商选择</vt:lpstr>
      <vt:lpstr>库存管理与优化方法</vt:lpstr>
      <vt:lpstr>配送网络设计及路线规划</vt:lpstr>
      <vt:lpstr>2023</vt:lpstr>
      <vt:lpstr>冷链物流技术原理简介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2024-09-24T14:54:58.046</cp:lastPrinted>
  <dcterms:created xsi:type="dcterms:W3CDTF">2024-09-24T06:54:58Z</dcterms:created>
  <dcterms:modified xsi:type="dcterms:W3CDTF">2024-09-24T06:54:59Z</dcterms:modified>
</cp:coreProperties>
</file>