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vml" ContentType="application/vnd.openxmlformats-officedocument.vmlDrawing"/>
  <Default Extension="bin" ContentType="application/vnd.openxmlformats-officedocument.oleObject"/>
  <Default Extension="gif" ContentType="image/gif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0030968" cy="7523226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drawings/_rels/vmlDrawing1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/Relationships>
</file>

<file path=ppt/drawings/_rels/vmlDrawing2.v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7.png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D92BF4-FDD4-4FBE-9F75-EE14627A47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A70686-726B-485F-A6D1-453C14CB36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F9A1D5-CDB9-4187-B64F-5133E7D771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55420E-91E7-457B-867B-2691FA2985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339D28-5633-4FBC-8198-E1FAEF47CF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09B9D0-EF9A-4816-AA69-340BC9153D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3A2B29-E803-479E-A4D5-C06ADEA07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AE3DA2-9295-476F-A620-E28C5FBF18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9BDA84-7820-455D-846D-42C284A6F4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8ED855C-3E48-4171-8C3A-8A4A5DADC2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EA0800-B36D-46E0-BD95-BD0F364EA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marL="0" lvl="0" indent="0" algn="l" defTabSz="1003097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kumimoji="0" lang="en-US" altLang="zh-CN" sz="1536" u="none">
              <a:solidFill>
                <a:schemeClr val="tx1"/>
              </a:solidFill>
              <a:latin typeface="Times New Roman" charset="0"/>
              <a:ea typeface="宋体" charset="-122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marL="0" lvl="0" indent="0" algn="ctr" defTabSz="1003097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kumimoji="0" lang="en-US" altLang="zh-CN" sz="1536" u="none">
              <a:solidFill>
                <a:schemeClr val="tx1"/>
              </a:solidFill>
              <a:latin typeface="Times New Roman" charset="0"/>
              <a:ea typeface="宋体" charset="-122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marL="0" lvl="0" indent="0" algn="r" defTabSz="1003097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93AE1883-0942-4AA3-9DB2-9C7C3A0314B1}" type="slidenum">
              <a:rPr kumimoji="0" lang="zh-CN" altLang="en-US" sz="1536" u="none">
                <a:solidFill>
                  <a:schemeClr val="tx1"/>
                </a:solidFill>
                <a:latin typeface="Times New Roman" charset="0"/>
                <a:ea typeface="宋体" charset="-122"/>
              </a:rPr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/>
      <p:sp>
        <p:nvSpPr>
          <p:cNvPr id="1026" name="Rectangle 2"/>
          <p:cNvSpPr/>
          <p:nvPr>
            <p:ph type="title"/>
          </p:nvPr>
        </p:nvSpPr>
        <p:spPr>
          <a:xfrm>
            <a:off x="752323" y="668731"/>
            <a:ext cx="8526323" cy="125387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lvl1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  <a:lvl2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2pPr>
            <a:lvl3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3pPr>
            <a:lvl4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4pPr>
            <a:lvl5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5pPr>
          </a:lstStyle>
          <a:p>
            <a:pPr lvl="0"/>
            <a:r>
              <a:t>单击此处编辑母版标题样式</a:t>
            </a:r>
          </a:p>
        </p:txBody>
      </p:sp>
      <p:sp>
        <p:nvSpPr>
          <p:cNvPr id="1027" name="Rectangle 3"/>
          <p:cNvSpPr/>
          <p:nvPr>
            <p:ph type="body" idx="1"/>
          </p:nvPr>
        </p:nvSpPr>
        <p:spPr>
          <a:xfrm>
            <a:off x="752323" y="2173376"/>
            <a:ext cx="8526323" cy="451393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lvl1pPr marL="376161" indent="-376161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3510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1pPr>
            <a:lvl2pPr marL="815016" indent="-313468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3072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2pPr>
            <a:lvl3pPr marL="1253871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2633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3pPr>
            <a:lvl4pPr marL="1755419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194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4pPr>
            <a:lvl5pPr marL="2256968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en-US" altLang="en-US" sz="2194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5pPr>
          </a:lstStyle>
          <a:p>
            <a:pPr lvl="0"/>
            <a:r>
              <a:t>单击此处编辑母版文本样式</a:t>
            </a:r>
          </a:p>
          <a:p>
            <a:pPr lvl="1"/>
            <a:r>
              <a:t>第二级</a:t>
            </a:r>
          </a:p>
          <a:p>
            <a:pPr lvl="2"/>
            <a:r>
              <a:t>第三级</a:t>
            </a:r>
          </a:p>
          <a:p>
            <a:pPr lvl="3"/>
            <a:r>
              <a:t>第四级</a:t>
            </a:r>
          </a:p>
          <a:p>
            <a:pPr lvl="4"/>
            <a:r>
              <a:t>第五级</a:t>
            </a:r>
          </a:p>
        </p:txBody>
      </p:sp>
      <p:sp>
        <p:nvSpPr>
          <p:cNvPr id="1028" name="Rectangle 4"/>
          <p:cNvSpPr>
            <a:spLocks noGrp="1"/>
          </p:cNvSpPr>
          <p:nvPr>
            <p:ph type="dt" sz="half" idx="2"/>
          </p:nvPr>
        </p:nvSpPr>
        <p:spPr bwMode="auto">
          <a:xfrm>
            <a:off x="752323" y="6854495"/>
            <a:ext cx="2089785" cy="50154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l" defTabSz="1003097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kumimoji="0" lang="en-US" altLang="zh-CN" sz="1536" u="none">
              <a:solidFill>
                <a:schemeClr val="tx1"/>
              </a:solidFill>
              <a:latin typeface="Times New Roman" charset="0"/>
              <a:ea typeface="宋体" charset="-122"/>
            </a:endParaRPr>
          </a:p>
        </p:txBody>
      </p:sp>
      <p:sp>
        <p:nvSpPr>
          <p:cNvPr id="1029" name="Rectangle 5"/>
          <p:cNvSpPr>
            <a:spLocks noGrp="1"/>
          </p:cNvSpPr>
          <p:nvPr>
            <p:ph type="ftr" sz="quarter" idx="3"/>
          </p:nvPr>
        </p:nvSpPr>
        <p:spPr bwMode="auto">
          <a:xfrm>
            <a:off x="3427247" y="6854495"/>
            <a:ext cx="3176473" cy="50154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defTabSz="1003097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endParaRPr kumimoji="0" lang="en-US" altLang="zh-CN" sz="1536" u="none">
              <a:solidFill>
                <a:schemeClr val="tx1"/>
              </a:solidFill>
              <a:latin typeface="Times New Roman" charset="0"/>
              <a:ea typeface="宋体" charset="-122"/>
            </a:endParaRPr>
          </a:p>
        </p:txBody>
      </p:sp>
      <p:sp>
        <p:nvSpPr>
          <p:cNvPr id="1030" name="Rectangle 6"/>
          <p:cNvSpPr>
            <a:spLocks noGrp="1"/>
          </p:cNvSpPr>
          <p:nvPr>
            <p:ph type="sldNum" sz="quarter" idx="4"/>
          </p:nvPr>
        </p:nvSpPr>
        <p:spPr bwMode="auto">
          <a:xfrm>
            <a:off x="7188860" y="6854495"/>
            <a:ext cx="2089785" cy="501548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r" defTabSz="1003097" rtl="0" eaLnBrk="1" fontAlgn="base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</a:pPr>
            <a:fld id="{B8EE81D8-7934-47D4-88F9-A9204F8422C3}" type="slidenum">
              <a:rPr kumimoji="0" lang="zh-CN" altLang="en-US" sz="1536" u="none">
                <a:solidFill>
                  <a:schemeClr val="tx1"/>
                </a:solidFill>
                <a:latin typeface="Times New Roman" charset="0"/>
                <a:ea typeface="宋体" charset="-122"/>
              </a:rPr>
              <a:t>*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  <p:txStyles>
    <p:titleStyle>
      <a:lvl1pPr marL="0" indent="0" algn="ctr" defTabSz="1003097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4827" b="0" i="0" u="none">
          <a:solidFill>
            <a:schemeClr val="tx2"/>
          </a:solidFill>
          <a:latin typeface="Times New Roman" charset="0"/>
          <a:ea typeface="宋体" charset="-122"/>
        </a:defRPr>
      </a:lvl1pPr>
      <a:lvl2pPr marL="0" indent="0" algn="ctr" defTabSz="1003097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4827" b="0" i="0" u="none">
          <a:solidFill>
            <a:schemeClr val="tx2"/>
          </a:solidFill>
          <a:latin typeface="Times New Roman" charset="0"/>
          <a:ea typeface="宋体" charset="-122"/>
        </a:defRPr>
      </a:lvl2pPr>
      <a:lvl3pPr marL="0" indent="0" algn="ctr" defTabSz="1003097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4827" b="0" i="0" u="none">
          <a:solidFill>
            <a:schemeClr val="tx2"/>
          </a:solidFill>
          <a:latin typeface="Times New Roman" charset="0"/>
          <a:ea typeface="宋体" charset="-122"/>
        </a:defRPr>
      </a:lvl3pPr>
      <a:lvl4pPr marL="0" indent="0" algn="ctr" defTabSz="1003097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4827" b="0" i="0" u="none">
          <a:solidFill>
            <a:schemeClr val="tx2"/>
          </a:solidFill>
          <a:latin typeface="Times New Roman" charset="0"/>
          <a:ea typeface="宋体" charset="-122"/>
        </a:defRPr>
      </a:lvl4pPr>
      <a:lvl5pPr marL="0" indent="0" algn="ctr" defTabSz="1003097" rtl="0" eaLnBrk="0" fontAlgn="base" hangingPunct="0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1" sz="4827" b="0" i="0" u="none">
          <a:solidFill>
            <a:schemeClr val="tx2"/>
          </a:solidFill>
          <a:latin typeface="Times New Roman" charset="0"/>
          <a:ea typeface="宋体" charset="-122"/>
        </a:defRPr>
      </a:lvl5pPr>
    </p:titleStyle>
    <p:bodyStyle>
      <a:lvl1pPr marL="376161" indent="-376161" algn="l" defTabSz="1003097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1" sz="3510" b="0" i="0" u="none">
          <a:solidFill>
            <a:schemeClr val="tx1"/>
          </a:solidFill>
          <a:latin typeface="Times New Roman" charset="0"/>
          <a:ea typeface="宋体" charset="-122"/>
        </a:defRPr>
      </a:lvl1pPr>
      <a:lvl2pPr marL="815016" indent="-313468" algn="l" defTabSz="1003097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1" sz="3072" b="0" i="0" u="none">
          <a:solidFill>
            <a:schemeClr val="tx1"/>
          </a:solidFill>
          <a:latin typeface="Times New Roman" charset="0"/>
          <a:ea typeface="宋体" charset="-122"/>
        </a:defRPr>
      </a:lvl2pPr>
      <a:lvl3pPr marL="1253871" indent="-250774" algn="l" defTabSz="1003097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•"/>
        <a:defRPr kumimoji="1" sz="2633" b="0" i="0" u="none">
          <a:solidFill>
            <a:schemeClr val="tx1"/>
          </a:solidFill>
          <a:latin typeface="Times New Roman" charset="0"/>
          <a:ea typeface="宋体" charset="-122"/>
        </a:defRPr>
      </a:lvl3pPr>
      <a:lvl4pPr marL="1755419" indent="-250774" algn="l" defTabSz="1003097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–"/>
        <a:defRPr kumimoji="1" sz="2194" b="0" i="0" u="none">
          <a:solidFill>
            <a:schemeClr val="tx1"/>
          </a:solidFill>
          <a:latin typeface="Times New Roman" charset="0"/>
          <a:ea typeface="宋体" charset="-122"/>
        </a:defRPr>
      </a:lvl4pPr>
      <a:lvl5pPr marL="2256968" indent="-250774" algn="l" defTabSz="1003097" rtl="0" eaLnBrk="0" fontAlgn="base" hangingPunct="0">
        <a:lnSpc>
          <a:spcPct val="100000"/>
        </a:lnSpc>
        <a:spcBef>
          <a:spcPct val="20000"/>
        </a:spcBef>
        <a:spcAft>
          <a:spcPct val="0"/>
        </a:spcAft>
        <a:buClrTx/>
        <a:buSzTx/>
        <a:buFontTx/>
        <a:buChar char="»"/>
        <a:defRPr kumimoji="1" sz="2194" b="0" i="0" u="none">
          <a:solidFill>
            <a:schemeClr val="tx1"/>
          </a:solidFill>
          <a:latin typeface="Times New Roman" charset="0"/>
          <a:ea typeface="宋体" charset="-122"/>
        </a:defRPr>
      </a:lvl5pPr>
    </p:bodyStyle>
    <p:otherStyle>
      <a:lvl1pPr marL="0" indent="0" algn="l" defTabSz="1003097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975" b="0" i="0" u="none">
          <a:solidFill>
            <a:schemeClr val="tx1"/>
          </a:solidFill>
          <a:latin typeface="Times New Roman" charset="0"/>
          <a:ea typeface="宋体" charset="-122"/>
        </a:defRPr>
      </a:lvl1pPr>
      <a:lvl2pPr marL="815016" indent="-313468" algn="l" defTabSz="1003097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975" b="0" i="0" u="none">
          <a:solidFill>
            <a:schemeClr val="tx1"/>
          </a:solidFill>
          <a:latin typeface="Times New Roman" charset="0"/>
          <a:ea typeface="宋体" charset="-122"/>
        </a:defRPr>
      </a:lvl2pPr>
      <a:lvl3pPr marL="1253871" indent="-250774" algn="l" defTabSz="1003097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975" b="0" i="0" u="none">
          <a:solidFill>
            <a:schemeClr val="tx1"/>
          </a:solidFill>
          <a:latin typeface="Times New Roman" charset="0"/>
          <a:ea typeface="宋体" charset="-122"/>
        </a:defRPr>
      </a:lvl3pPr>
      <a:lvl4pPr marL="1755419" indent="-250774" algn="l" defTabSz="1003097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975" b="0" i="0" u="none">
          <a:solidFill>
            <a:schemeClr val="tx1"/>
          </a:solidFill>
          <a:latin typeface="Times New Roman" charset="0"/>
          <a:ea typeface="宋体" charset="-122"/>
        </a:defRPr>
      </a:lvl4pPr>
      <a:lvl5pPr marL="2256968" indent="-250774" algn="l" defTabSz="1003097" rtl="0" eaLnBrk="1" fontAlgn="base" hangingPunct="1">
        <a:lnSpc>
          <a:spcPct val="100000"/>
        </a:lnSpc>
        <a:spcBef>
          <a:spcPct val="0"/>
        </a:spcBef>
        <a:spcAft>
          <a:spcPct val="0"/>
        </a:spcAft>
        <a:buClrTx/>
        <a:buSzTx/>
        <a:buFontTx/>
        <a:buNone/>
        <a:defRPr kumimoji="0" sz="1975" b="0" i="0" u="none">
          <a:solidFill>
            <a:schemeClr val="tx1"/>
          </a:solidFill>
          <a:latin typeface="Times New Roman" charset="0"/>
          <a:ea typeface="宋体" charset="-122"/>
        </a:defRPr>
      </a:lvl5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gif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gif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1.bin" TargetMode="Internal" /><Relationship Id="rId3" Type="http://schemas.openxmlformats.org/officeDocument/2006/relationships/image" Target="../media/image6.png" /><Relationship Id="rId4" Type="http://schemas.openxmlformats.org/officeDocument/2006/relationships/vmlDrawing" Target="../drawings/vmlDrawing1.v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oleObject" Target="../embeddings/oleObject2.bin" TargetMode="Internal" /><Relationship Id="rId3" Type="http://schemas.openxmlformats.org/officeDocument/2006/relationships/image" Target="../media/image7.png" /><Relationship Id="rId4" Type="http://schemas.openxmlformats.org/officeDocument/2006/relationships/vmlDrawing" Target="../drawings/vmlDrawing2.v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133230002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50" name="Text Box 4"/>
          <p:cNvSpPr/>
          <p:nvPr/>
        </p:nvSpPr>
        <p:spPr>
          <a:xfrm>
            <a:off x="1224266" y="522446"/>
            <a:ext cx="7850625" cy="678058"/>
          </a:xfrm>
          <a:prstGeom prst="rect">
            <a:avLst/>
          </a:prstGeom>
          <a:solidFill>
            <a:srgbClr val="3399FF"/>
          </a:solidFill>
          <a:ln w="12700">
            <a:noFill/>
            <a:prstDash val="solid"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kumimoji="0" lang="zh-CN" altLang="en-US" sz="3849" b="1">
                <a:solidFill>
                  <a:srgbClr val="000000"/>
                </a:solidFill>
                <a:ea typeface="楷体_GB2312" charset="-122"/>
              </a:rPr>
              <a:t>检验科现开展的凝血相关工程</a:t>
            </a:r>
            <a:endParaRPr kumimoji="0" lang="zh-CN" altLang="en-US" sz="3949" b="1">
              <a:solidFill>
                <a:schemeClr val="bg1"/>
              </a:solidFill>
              <a:ea typeface="楷体_GB2312" charset="-122"/>
            </a:endParaRPr>
          </a:p>
        </p:txBody>
      </p:sp>
      <p:sp>
        <p:nvSpPr>
          <p:cNvPr id="2051" name="AutoShape 6"/>
          <p:cNvSpPr/>
          <p:nvPr/>
        </p:nvSpPr>
        <p:spPr bwMode="gray">
          <a:xfrm>
            <a:off x="1434986" y="2802054"/>
            <a:ext cx="2241295" cy="632159"/>
          </a:xfrm>
          <a:prstGeom prst="cube">
            <a:avLst>
              <a:gd name="adj" fmla="val 24338"/>
            </a:avLst>
          </a:prstGeom>
          <a:solidFill>
            <a:srgbClr val="3399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/>
            <a:r>
              <a:rPr kumimoji="0" lang="en-US" altLang="zh-CN" sz="3310" b="1">
                <a:solidFill>
                  <a:srgbClr val="9901AD"/>
                </a:solidFill>
                <a:latin typeface="Arial Unicode MS"/>
                <a:ea typeface="仿宋_GB2312" charset="-122"/>
              </a:rPr>
              <a:t>APTT</a:t>
            </a:r>
            <a:r>
              <a:rPr kumimoji="0" lang="en-US" altLang="zh-CN" sz="3410" b="1">
                <a:solidFill>
                  <a:srgbClr val="0001AD"/>
                </a:solidFill>
                <a:latin typeface="Arial Unicode MS"/>
                <a:ea typeface="华文新魏" charset="-122"/>
              </a:rPr>
              <a:t> </a:t>
            </a:r>
            <a:endParaRPr kumimoji="0" lang="en-US" altLang="zh-CN" sz="3510" b="1">
              <a:latin typeface="Arial Unicode MS"/>
              <a:ea typeface="华文新魏" charset="-122"/>
            </a:endParaRPr>
          </a:p>
        </p:txBody>
      </p:sp>
      <p:sp>
        <p:nvSpPr>
          <p:cNvPr id="2052" name="AutoShape 7"/>
          <p:cNvSpPr/>
          <p:nvPr/>
        </p:nvSpPr>
        <p:spPr bwMode="gray">
          <a:xfrm>
            <a:off x="1434986" y="3564825"/>
            <a:ext cx="2241295" cy="632159"/>
          </a:xfrm>
          <a:prstGeom prst="cube">
            <a:avLst>
              <a:gd name="adj" fmla="val 24338"/>
            </a:avLst>
          </a:prstGeom>
          <a:solidFill>
            <a:srgbClr val="3399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/>
            <a:r>
              <a:rPr kumimoji="0" lang="en-US" altLang="zh-CN" sz="3310" b="1">
                <a:solidFill>
                  <a:srgbClr val="9901AD"/>
                </a:solidFill>
                <a:latin typeface="Arial Unicode MS"/>
                <a:ea typeface="仿宋_GB2312" charset="-122"/>
              </a:rPr>
              <a:t>TT</a:t>
            </a:r>
            <a:r>
              <a:rPr kumimoji="0" lang="en-US" altLang="zh-CN" sz="3110" b="1">
                <a:solidFill>
                  <a:srgbClr val="0001AD"/>
                </a:solidFill>
                <a:latin typeface="Arial Unicode MS"/>
                <a:ea typeface="华文新魏" charset="-122"/>
              </a:rPr>
              <a:t> </a:t>
            </a:r>
            <a:endParaRPr kumimoji="0" lang="en-US" altLang="zh-CN" sz="3510" b="1">
              <a:latin typeface="Arial Unicode MS"/>
              <a:ea typeface="华文新魏" charset="-122"/>
            </a:endParaRPr>
          </a:p>
        </p:txBody>
      </p:sp>
      <p:sp>
        <p:nvSpPr>
          <p:cNvPr id="2053" name="AutoShape 8"/>
          <p:cNvSpPr/>
          <p:nvPr/>
        </p:nvSpPr>
        <p:spPr bwMode="gray">
          <a:xfrm>
            <a:off x="1434986" y="4341529"/>
            <a:ext cx="2241295" cy="632159"/>
          </a:xfrm>
          <a:prstGeom prst="cube">
            <a:avLst>
              <a:gd name="adj" fmla="val 24338"/>
            </a:avLst>
          </a:prstGeom>
          <a:solidFill>
            <a:srgbClr val="3399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/>
            <a:r>
              <a:rPr kumimoji="0" lang="en-US" altLang="zh-CN" sz="3410" b="1">
                <a:solidFill>
                  <a:srgbClr val="9901AD"/>
                </a:solidFill>
                <a:latin typeface="Arial Unicode MS"/>
                <a:ea typeface="仿宋_GB2312" charset="-122"/>
              </a:rPr>
              <a:t>Fib/Fg </a:t>
            </a:r>
            <a:endParaRPr kumimoji="0" lang="en-US" altLang="zh-CN" sz="3510" b="1">
              <a:solidFill>
                <a:srgbClr val="990000"/>
              </a:solidFill>
              <a:latin typeface="Arial Unicode MS"/>
              <a:ea typeface="仿宋_GB2312" charset="-122"/>
            </a:endParaRPr>
          </a:p>
        </p:txBody>
      </p:sp>
      <p:sp>
        <p:nvSpPr>
          <p:cNvPr id="2054" name="AutoShape 9"/>
          <p:cNvSpPr/>
          <p:nvPr/>
        </p:nvSpPr>
        <p:spPr bwMode="gray">
          <a:xfrm>
            <a:off x="1488972" y="5564053"/>
            <a:ext cx="2241294" cy="632159"/>
          </a:xfrm>
          <a:prstGeom prst="cube">
            <a:avLst>
              <a:gd name="adj" fmla="val 24338"/>
            </a:avLst>
          </a:prstGeom>
          <a:solidFill>
            <a:srgbClr val="FF9933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/>
            <a:r>
              <a:rPr kumimoji="0" lang="en-US" altLang="zh-CN" sz="3310" b="1">
                <a:solidFill>
                  <a:srgbClr val="9901AD"/>
                </a:solidFill>
                <a:latin typeface="Arial Unicode MS"/>
                <a:ea typeface="仿宋_GB2312" charset="-122"/>
              </a:rPr>
              <a:t>DD</a:t>
            </a:r>
            <a:r>
              <a:rPr kumimoji="0" lang="en-US" altLang="zh-CN" sz="3310">
                <a:solidFill>
                  <a:srgbClr val="9901AD"/>
                </a:solidFill>
                <a:latin typeface="Arial Unicode MS"/>
                <a:ea typeface="华文新魏" charset="-122"/>
              </a:rPr>
              <a:t> </a:t>
            </a:r>
            <a:endParaRPr kumimoji="0" lang="en-US" altLang="zh-CN" sz="3510">
              <a:solidFill>
                <a:srgbClr val="990000"/>
              </a:solidFill>
              <a:latin typeface="Arial Unicode MS"/>
              <a:ea typeface="华文新魏" charset="-122"/>
            </a:endParaRPr>
          </a:p>
        </p:txBody>
      </p:sp>
      <p:sp>
        <p:nvSpPr>
          <p:cNvPr id="2055" name="AutoShape 10"/>
          <p:cNvSpPr/>
          <p:nvPr/>
        </p:nvSpPr>
        <p:spPr bwMode="gray">
          <a:xfrm>
            <a:off x="4224849" y="2023608"/>
            <a:ext cx="2241295" cy="632160"/>
          </a:xfrm>
          <a:prstGeom prst="cube">
            <a:avLst>
              <a:gd name="adj" fmla="val 24338"/>
            </a:avLst>
          </a:prstGeom>
          <a:solidFill>
            <a:srgbClr val="3399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/>
            <a:r>
              <a:rPr kumimoji="0" lang="en-US" altLang="zh-CN" sz="3110" b="1">
                <a:solidFill>
                  <a:srgbClr val="9901AD"/>
                </a:solidFill>
                <a:latin typeface="Arial Unicode MS"/>
                <a:ea typeface="仿宋_GB2312" charset="-122"/>
              </a:rPr>
              <a:t>AT/PC</a:t>
            </a:r>
            <a:r>
              <a:rPr kumimoji="0" lang="en-US" altLang="zh-CN" sz="3310">
                <a:solidFill>
                  <a:srgbClr val="9901AD"/>
                </a:solidFill>
                <a:latin typeface="Arial Unicode MS"/>
                <a:ea typeface="华文新魏" charset="-122"/>
              </a:rPr>
              <a:t> </a:t>
            </a:r>
            <a:endParaRPr kumimoji="0" lang="en-US" altLang="zh-CN" sz="3510">
              <a:solidFill>
                <a:srgbClr val="990000"/>
              </a:solidFill>
              <a:latin typeface="Arial Unicode MS"/>
              <a:ea typeface="华文新魏" charset="-122"/>
            </a:endParaRPr>
          </a:p>
        </p:txBody>
      </p:sp>
      <p:sp>
        <p:nvSpPr>
          <p:cNvPr id="2056" name="AutoShape 11"/>
          <p:cNvSpPr/>
          <p:nvPr/>
        </p:nvSpPr>
        <p:spPr bwMode="gray">
          <a:xfrm>
            <a:off x="1461109" y="1945242"/>
            <a:ext cx="2241294" cy="632159"/>
          </a:xfrm>
          <a:prstGeom prst="cube">
            <a:avLst>
              <a:gd name="adj" fmla="val 24338"/>
            </a:avLst>
          </a:prstGeom>
          <a:solidFill>
            <a:srgbClr val="3399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/>
            <a:r>
              <a:rPr kumimoji="0" lang="en-US" altLang="zh-CN" sz="3310" b="1">
                <a:solidFill>
                  <a:srgbClr val="9901AD"/>
                </a:solidFill>
                <a:latin typeface="Arial Unicode MS"/>
                <a:ea typeface="仿宋_GB2312" charset="-122"/>
              </a:rPr>
              <a:t>PT</a:t>
            </a:r>
            <a:r>
              <a:rPr kumimoji="0" lang="en-US" altLang="zh-CN" sz="3210" b="1">
                <a:solidFill>
                  <a:srgbClr val="0001AD"/>
                </a:solidFill>
                <a:latin typeface="Arial Unicode MS"/>
                <a:ea typeface="华文新魏" charset="-122"/>
              </a:rPr>
              <a:t> </a:t>
            </a:r>
            <a:endParaRPr kumimoji="0" lang="en-US" altLang="zh-CN" sz="3510" b="1">
              <a:latin typeface="Arial Unicode MS"/>
              <a:ea typeface="华文新魏" charset="-122"/>
            </a:endParaRPr>
          </a:p>
        </p:txBody>
      </p:sp>
      <p:sp>
        <p:nvSpPr>
          <p:cNvPr id="2057" name="AutoShape 12"/>
          <p:cNvSpPr/>
          <p:nvPr/>
        </p:nvSpPr>
        <p:spPr bwMode="gray">
          <a:xfrm>
            <a:off x="6990330" y="2970978"/>
            <a:ext cx="2241295" cy="632160"/>
          </a:xfrm>
          <a:prstGeom prst="cube">
            <a:avLst>
              <a:gd name="adj" fmla="val 24338"/>
            </a:avLst>
          </a:prstGeom>
          <a:solidFill>
            <a:srgbClr val="3399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/>
            <a:r>
              <a:rPr kumimoji="0" lang="zh-CN" altLang="en-US" sz="3310" b="1">
                <a:solidFill>
                  <a:srgbClr val="9901AD"/>
                </a:solidFill>
                <a:latin typeface="Arial Unicode MS"/>
                <a:ea typeface="仿宋_GB2312" charset="-122"/>
              </a:rPr>
              <a:t>纠正试验</a:t>
            </a:r>
            <a:r>
              <a:rPr kumimoji="0" lang="zh-CN" altLang="en-US" sz="3110" b="1">
                <a:solidFill>
                  <a:srgbClr val="0001AD"/>
                </a:solidFill>
                <a:latin typeface="Arial Unicode MS"/>
                <a:ea typeface="华文新魏" charset="-122"/>
              </a:rPr>
              <a:t> </a:t>
            </a:r>
            <a:endParaRPr kumimoji="0" lang="zh-CN" altLang="en-US" sz="3510" b="1">
              <a:latin typeface="Arial Unicode MS"/>
              <a:ea typeface="华文新魏" charset="-122"/>
            </a:endParaRPr>
          </a:p>
        </p:txBody>
      </p:sp>
      <p:sp>
        <p:nvSpPr>
          <p:cNvPr id="2058" name="AutoShape 13"/>
          <p:cNvSpPr/>
          <p:nvPr/>
        </p:nvSpPr>
        <p:spPr bwMode="gray">
          <a:xfrm>
            <a:off x="4224849" y="4789091"/>
            <a:ext cx="2241295" cy="632160"/>
          </a:xfrm>
          <a:prstGeom prst="cube">
            <a:avLst>
              <a:gd name="adj" fmla="val 24338"/>
            </a:avLst>
          </a:prstGeom>
          <a:solidFill>
            <a:srgbClr val="3399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/>
            <a:r>
              <a:rPr kumimoji="0" lang="zh-CN" altLang="en-US" sz="3410" b="1">
                <a:solidFill>
                  <a:srgbClr val="9901AD"/>
                </a:solidFill>
                <a:latin typeface="Arial Unicode MS"/>
                <a:ea typeface="仿宋_GB2312" charset="-122"/>
              </a:rPr>
              <a:t>内源性因子</a:t>
            </a:r>
            <a:endParaRPr kumimoji="0" lang="zh-CN" altLang="en-US" sz="3510" b="1">
              <a:latin typeface="Arial Unicode MS"/>
              <a:ea typeface="华文新魏" charset="-122"/>
            </a:endParaRPr>
          </a:p>
        </p:txBody>
      </p:sp>
      <p:sp>
        <p:nvSpPr>
          <p:cNvPr id="2059" name="AutoShape 14"/>
          <p:cNvSpPr/>
          <p:nvPr/>
        </p:nvSpPr>
        <p:spPr bwMode="gray">
          <a:xfrm>
            <a:off x="4224849" y="5736460"/>
            <a:ext cx="2241295" cy="592106"/>
          </a:xfrm>
          <a:prstGeom prst="cube">
            <a:avLst>
              <a:gd name="adj" fmla="val 24338"/>
            </a:avLst>
          </a:prstGeom>
          <a:solidFill>
            <a:srgbClr val="3399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/>
            <a:r>
              <a:rPr kumimoji="0" lang="zh-CN" altLang="en-US" sz="3410" b="1">
                <a:solidFill>
                  <a:srgbClr val="9901AD"/>
                </a:solidFill>
              </a:rPr>
              <a:t>外源性因子</a:t>
            </a:r>
            <a:endParaRPr kumimoji="0" lang="en-US" altLang="zh-CN" sz="3510" b="1">
              <a:solidFill>
                <a:srgbClr val="990000"/>
              </a:solidFill>
            </a:endParaRPr>
          </a:p>
        </p:txBody>
      </p:sp>
      <p:sp>
        <p:nvSpPr>
          <p:cNvPr id="2060" name="AutoShape 15"/>
          <p:cNvSpPr/>
          <p:nvPr/>
        </p:nvSpPr>
        <p:spPr bwMode="gray">
          <a:xfrm>
            <a:off x="6911964" y="2023608"/>
            <a:ext cx="2526898" cy="632160"/>
          </a:xfrm>
          <a:prstGeom prst="cube">
            <a:avLst>
              <a:gd name="adj" fmla="val 24338"/>
            </a:avLst>
          </a:prstGeom>
          <a:solidFill>
            <a:srgbClr val="3399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/>
            <a:r>
              <a:rPr kumimoji="0" lang="en-US" altLang="zh-CN" sz="3210" b="1">
                <a:solidFill>
                  <a:srgbClr val="9901AD"/>
                </a:solidFill>
                <a:latin typeface="Arial Unicode MS"/>
                <a:ea typeface="仿宋_GB2312" charset="-122"/>
              </a:rPr>
              <a:t>v</a:t>
            </a:r>
            <a:r>
              <a:rPr kumimoji="0" lang="zh-CN" altLang="en-US" sz="3210" b="1">
                <a:solidFill>
                  <a:srgbClr val="9901AD"/>
                </a:solidFill>
                <a:latin typeface="Arial Unicode MS"/>
                <a:ea typeface="仿宋_GB2312" charset="-122"/>
              </a:rPr>
              <a:t>ＷＦ</a:t>
            </a:r>
            <a:endParaRPr kumimoji="0" lang="en-US" altLang="zh-CN" sz="3510">
              <a:solidFill>
                <a:srgbClr val="990000"/>
              </a:solidFill>
              <a:latin typeface="Arial Unicode MS"/>
              <a:ea typeface="华文新魏" charset="-122"/>
            </a:endParaRPr>
          </a:p>
        </p:txBody>
      </p:sp>
      <p:sp>
        <p:nvSpPr>
          <p:cNvPr id="2061" name="AutoShape 16"/>
          <p:cNvSpPr/>
          <p:nvPr/>
        </p:nvSpPr>
        <p:spPr bwMode="gray">
          <a:xfrm>
            <a:off x="7068698" y="5658093"/>
            <a:ext cx="2241294" cy="632159"/>
          </a:xfrm>
          <a:prstGeom prst="cube">
            <a:avLst>
              <a:gd name="adj" fmla="val 24338"/>
            </a:avLst>
          </a:prstGeom>
          <a:solidFill>
            <a:srgbClr val="3399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/>
            <a:r>
              <a:rPr kumimoji="0" lang="en-US" altLang="zh-CN" sz="3310" b="1">
                <a:solidFill>
                  <a:srgbClr val="9901AD"/>
                </a:solidFill>
                <a:latin typeface="Arial Unicode MS"/>
                <a:ea typeface="仿宋_GB2312" charset="-122"/>
              </a:rPr>
              <a:t>plt</a:t>
            </a:r>
            <a:r>
              <a:rPr kumimoji="0" lang="en-US" altLang="zh-CN" sz="3310">
                <a:solidFill>
                  <a:srgbClr val="9901AD"/>
                </a:solidFill>
                <a:latin typeface="Arial Unicode MS"/>
                <a:ea typeface="华文新魏" charset="-122"/>
              </a:rPr>
              <a:t> </a:t>
            </a:r>
            <a:endParaRPr kumimoji="0" lang="en-US" altLang="zh-CN" sz="3510">
              <a:solidFill>
                <a:srgbClr val="990000"/>
              </a:solidFill>
              <a:latin typeface="Arial Unicode MS"/>
              <a:ea typeface="华文新魏" charset="-122"/>
            </a:endParaRPr>
          </a:p>
        </p:txBody>
      </p:sp>
      <p:sp>
        <p:nvSpPr>
          <p:cNvPr id="2062" name="AutoShape 17"/>
          <p:cNvSpPr/>
          <p:nvPr/>
        </p:nvSpPr>
        <p:spPr bwMode="gray">
          <a:xfrm>
            <a:off x="4303216" y="2892611"/>
            <a:ext cx="2241294" cy="632159"/>
          </a:xfrm>
          <a:prstGeom prst="cube">
            <a:avLst>
              <a:gd name="adj" fmla="val 24338"/>
            </a:avLst>
          </a:prstGeom>
          <a:solidFill>
            <a:srgbClr val="3399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/>
            <a:r>
              <a:rPr kumimoji="0" lang="en-US" altLang="zh-CN" sz="3410" b="1">
                <a:solidFill>
                  <a:srgbClr val="9901AD"/>
                </a:solidFill>
                <a:latin typeface="Arial Unicode MS"/>
                <a:ea typeface="仿宋_GB2312" charset="-122"/>
              </a:rPr>
              <a:t>PLG</a:t>
            </a:r>
            <a:endParaRPr kumimoji="0" lang="en-US" altLang="zh-CN" sz="3510" b="1">
              <a:latin typeface="Arial Unicode MS"/>
              <a:ea typeface="华文新魏" charset="-122"/>
            </a:endParaRPr>
          </a:p>
        </p:txBody>
      </p:sp>
      <p:sp>
        <p:nvSpPr>
          <p:cNvPr id="2063" name="AutoShape 18"/>
          <p:cNvSpPr/>
          <p:nvPr/>
        </p:nvSpPr>
        <p:spPr bwMode="gray">
          <a:xfrm>
            <a:off x="4304957" y="3839980"/>
            <a:ext cx="2241295" cy="632159"/>
          </a:xfrm>
          <a:prstGeom prst="cube">
            <a:avLst>
              <a:gd name="adj" fmla="val 24338"/>
            </a:avLst>
          </a:prstGeom>
          <a:solidFill>
            <a:srgbClr val="3399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/>
            <a:r>
              <a:rPr kumimoji="0" lang="en-US" altLang="zh-CN" sz="3310" b="1">
                <a:solidFill>
                  <a:srgbClr val="9901AD"/>
                </a:solidFill>
                <a:latin typeface="Arial Unicode MS"/>
                <a:ea typeface="仿宋_GB2312" charset="-122"/>
              </a:rPr>
              <a:t>3P</a:t>
            </a:r>
            <a:endParaRPr kumimoji="0" lang="en-US" altLang="zh-CN" sz="3510">
              <a:solidFill>
                <a:srgbClr val="990000"/>
              </a:solidFill>
              <a:latin typeface="Arial Unicode MS"/>
              <a:ea typeface="华文新魏" charset="-122"/>
            </a:endParaRPr>
          </a:p>
        </p:txBody>
      </p:sp>
      <p:sp>
        <p:nvSpPr>
          <p:cNvPr id="2064" name="AutoShape 19"/>
          <p:cNvSpPr/>
          <p:nvPr/>
        </p:nvSpPr>
        <p:spPr bwMode="gray">
          <a:xfrm>
            <a:off x="6990330" y="4789091"/>
            <a:ext cx="2241295" cy="632160"/>
          </a:xfrm>
          <a:prstGeom prst="cube">
            <a:avLst>
              <a:gd name="adj" fmla="val 24338"/>
            </a:avLst>
          </a:prstGeom>
          <a:solidFill>
            <a:srgbClr val="3399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/>
            <a:r>
              <a:rPr kumimoji="0" lang="zh-CN" altLang="en-US" sz="2772" b="1">
                <a:solidFill>
                  <a:srgbClr val="9901AD"/>
                </a:solidFill>
                <a:latin typeface="Arial Unicode MS"/>
                <a:ea typeface="仿宋_GB2312" charset="-122"/>
              </a:rPr>
              <a:t>红细胞碎片</a:t>
            </a:r>
            <a:r>
              <a:rPr kumimoji="0" lang="zh-CN" altLang="en-US" sz="3310">
                <a:solidFill>
                  <a:srgbClr val="9901AD"/>
                </a:solidFill>
                <a:latin typeface="Arial Unicode MS"/>
                <a:ea typeface="华文新魏" charset="-122"/>
              </a:rPr>
              <a:t> </a:t>
            </a:r>
            <a:endParaRPr kumimoji="0" lang="zh-CN" altLang="en-US" sz="3510">
              <a:solidFill>
                <a:srgbClr val="990000"/>
              </a:solidFill>
              <a:latin typeface="Arial Unicode MS"/>
              <a:ea typeface="华文新魏" charset="-122"/>
            </a:endParaRPr>
          </a:p>
        </p:txBody>
      </p:sp>
      <p:sp>
        <p:nvSpPr>
          <p:cNvPr id="2065" name="AutoShape 20"/>
          <p:cNvSpPr/>
          <p:nvPr/>
        </p:nvSpPr>
        <p:spPr bwMode="gray">
          <a:xfrm>
            <a:off x="6911964" y="3839980"/>
            <a:ext cx="2241294" cy="632159"/>
          </a:xfrm>
          <a:prstGeom prst="cube">
            <a:avLst>
              <a:gd name="adj" fmla="val 24338"/>
            </a:avLst>
          </a:prstGeom>
          <a:solidFill>
            <a:srgbClr val="3399FF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/>
            <a:r>
              <a:rPr kumimoji="0" lang="en-US" altLang="zh-CN" sz="3310" b="1">
                <a:solidFill>
                  <a:srgbClr val="9901AD"/>
                </a:solidFill>
                <a:latin typeface="Arial Unicode MS"/>
                <a:ea typeface="仿宋_GB2312" charset="-122"/>
              </a:rPr>
              <a:t>FDP</a:t>
            </a:r>
            <a:r>
              <a:rPr kumimoji="0" lang="en-US" altLang="zh-CN" sz="3210">
                <a:solidFill>
                  <a:srgbClr val="9901AD"/>
                </a:solidFill>
                <a:latin typeface="Arial Unicode MS"/>
                <a:ea typeface="华文新魏" charset="-122"/>
              </a:rPr>
              <a:t> </a:t>
            </a:r>
            <a:endParaRPr kumimoji="0" lang="en-US" altLang="zh-CN" sz="3510">
              <a:solidFill>
                <a:srgbClr val="990000"/>
              </a:solidFill>
              <a:latin typeface="Arial Unicode MS"/>
              <a:ea typeface="华文新魏" charset="-122"/>
            </a:endParaRPr>
          </a:p>
        </p:txBody>
      </p:sp>
      <p:sp>
        <p:nvSpPr>
          <p:cNvPr id="2066" name="New shape"/>
          <p:cNvSpPr/>
          <p:nvPr/>
        </p:nvSpPr>
        <p:spPr>
          <a:xfrm>
            <a:off x="0" y="7269226"/>
            <a:ext cx="1003096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第一页，共二十七页。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68" name="Rectangle 3"/>
          <p:cNvSpPr/>
          <p:nvPr>
            <p:ph type="title" idx="4294967295"/>
          </p:nvPr>
        </p:nvSpPr>
        <p:spPr>
          <a:xfrm>
            <a:off x="1144158" y="207238"/>
            <a:ext cx="7774000" cy="129392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  <a:lvl2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2pPr>
            <a:lvl3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3pPr>
            <a:lvl4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4pPr>
            <a:lvl5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5pPr>
          </a:lstStyle>
          <a:p>
            <a:pPr lvl="0" eaLnBrk="1" hangingPunct="1"/>
            <a:r>
              <a:rPr lang="zh-CN" altLang="en-US" sz="4288" b="1">
                <a:solidFill>
                  <a:srgbClr val="FF01AD"/>
                </a:solidFill>
                <a:latin typeface="黑体" charset="-122"/>
              </a:rPr>
              <a:t>平衡：多系统间的相互制约</a:t>
            </a:r>
            <a:endParaRPr lang="zh-CN" altLang="en-US" sz="4388" b="1">
              <a:solidFill>
                <a:srgbClr val="FF0000"/>
              </a:solidFill>
              <a:latin typeface="黑体" charset="-122"/>
            </a:endParaRPr>
          </a:p>
        </p:txBody>
      </p:sp>
      <p:sp>
        <p:nvSpPr>
          <p:cNvPr id="2069" name="Rectangle 4"/>
          <p:cNvSpPr/>
          <p:nvPr>
            <p:ph type="body" sz="half" idx="4294967295"/>
          </p:nvPr>
        </p:nvSpPr>
        <p:spPr>
          <a:xfrm>
            <a:off x="355264" y="1549924"/>
            <a:ext cx="8923382" cy="492841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6161" indent="-376161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3072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1pPr>
            <a:lvl2pPr marL="815016" indent="-313468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633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2pPr>
            <a:lvl3pPr marL="1253871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2194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3pPr>
            <a:lvl4pPr marL="1755419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1975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4pPr>
            <a:lvl5pPr marL="2256968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en-US" altLang="en-US" sz="1975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5pPr>
          </a:lstStyle>
          <a:p>
            <a:pPr lvl="0" eaLnBrk="1" hangingPunct="1">
              <a:buNone/>
            </a:pPr>
            <a:r>
              <a:rPr lang="zh-CN" altLang="en-US">
                <a:solidFill>
                  <a:srgbClr val="FF01AD"/>
                </a:solidFill>
              </a:rPr>
              <a:t>□</a:t>
            </a:r>
            <a:r>
              <a:rPr lang="zh-CN" altLang="en-US">
                <a:solidFill>
                  <a:srgbClr val="0001AD"/>
                </a:solidFill>
                <a:latin typeface="黑体" charset="-122"/>
              </a:rPr>
              <a:t>血管内皮系统</a:t>
            </a:r>
            <a:endParaRPr lang="zh-CN" altLang="en-US">
              <a:latin typeface="黑体" charset="-122"/>
            </a:endParaRPr>
          </a:p>
          <a:p>
            <a:pPr lvl="0" eaLnBrk="1" hangingPunct="1">
              <a:buNone/>
            </a:pPr>
            <a:r>
              <a:rPr lang="zh-CN" altLang="en-US">
                <a:solidFill>
                  <a:srgbClr val="FF01AD"/>
                </a:solidFill>
              </a:rPr>
              <a:t>□</a:t>
            </a:r>
            <a:r>
              <a:rPr lang="zh-CN" altLang="en-US">
                <a:solidFill>
                  <a:srgbClr val="0001AD"/>
                </a:solidFill>
                <a:latin typeface="黑体" charset="-122"/>
              </a:rPr>
              <a:t>凝血系统</a:t>
            </a:r>
            <a:endParaRPr lang="zh-CN" altLang="en-US">
              <a:latin typeface="黑体" charset="-122"/>
            </a:endParaRPr>
          </a:p>
          <a:p>
            <a:pPr lvl="0" eaLnBrk="1" hangingPunct="1">
              <a:buNone/>
            </a:pPr>
            <a:r>
              <a:rPr lang="zh-CN" altLang="en-US">
                <a:solidFill>
                  <a:srgbClr val="FF01AD"/>
                </a:solidFill>
              </a:rPr>
              <a:t>□</a:t>
            </a:r>
            <a:r>
              <a:rPr lang="zh-CN" altLang="en-US">
                <a:solidFill>
                  <a:srgbClr val="0001AD"/>
                </a:solidFill>
                <a:latin typeface="黑体" charset="-122"/>
              </a:rPr>
              <a:t>抗凝血系统</a:t>
            </a:r>
            <a:endParaRPr lang="zh-CN" altLang="en-US">
              <a:latin typeface="黑体" charset="-122"/>
            </a:endParaRPr>
          </a:p>
          <a:p>
            <a:pPr lvl="0" eaLnBrk="1" hangingPunct="1">
              <a:buNone/>
            </a:pPr>
            <a:r>
              <a:rPr lang="zh-CN" altLang="en-US">
                <a:solidFill>
                  <a:srgbClr val="FF01AD"/>
                </a:solidFill>
              </a:rPr>
              <a:t>□</a:t>
            </a:r>
            <a:r>
              <a:rPr lang="zh-CN" altLang="en-US">
                <a:solidFill>
                  <a:srgbClr val="0001AD"/>
                </a:solidFill>
                <a:latin typeface="黑体" charset="-122"/>
              </a:rPr>
              <a:t>纤维蛋白溶解系统</a:t>
            </a:r>
            <a:endParaRPr lang="zh-CN" altLang="en-US">
              <a:latin typeface="黑体" charset="-122"/>
            </a:endParaRPr>
          </a:p>
          <a:p>
            <a:pPr lvl="0" eaLnBrk="1" hangingPunct="1">
              <a:buNone/>
            </a:pPr>
            <a:r>
              <a:rPr lang="zh-CN" altLang="en-US">
                <a:solidFill>
                  <a:srgbClr val="FF01AD"/>
                </a:solidFill>
              </a:rPr>
              <a:t>□</a:t>
            </a:r>
            <a:r>
              <a:rPr lang="zh-CN" altLang="en-US">
                <a:solidFill>
                  <a:srgbClr val="0001AD"/>
                </a:solidFill>
                <a:latin typeface="黑体" charset="-122"/>
              </a:rPr>
              <a:t>血小板系统</a:t>
            </a:r>
            <a:endParaRPr lang="zh-CN" altLang="en-US">
              <a:latin typeface="黑体" charset="-122"/>
            </a:endParaRPr>
          </a:p>
          <a:p>
            <a:pPr lvl="0" eaLnBrk="1" hangingPunct="1">
              <a:buNone/>
            </a:pPr>
            <a:r>
              <a:rPr lang="zh-CN" altLang="en-US">
                <a:solidFill>
                  <a:srgbClr val="FF01AD"/>
                </a:solidFill>
              </a:rPr>
              <a:t>□</a:t>
            </a:r>
            <a:r>
              <a:rPr lang="zh-CN" altLang="en-US">
                <a:solidFill>
                  <a:srgbClr val="0001AD"/>
                </a:solidFill>
                <a:latin typeface="黑体" charset="-122"/>
              </a:rPr>
              <a:t>血液流变系统</a:t>
            </a:r>
            <a:endParaRPr lang="zh-CN" altLang="en-US">
              <a:latin typeface="黑体" charset="-122"/>
            </a:endParaRPr>
          </a:p>
          <a:p>
            <a:pPr lvl="0" eaLnBrk="1" hangingPunct="1"/>
            <a:endParaRPr lang="en-US" altLang="zh-CN">
              <a:latin typeface="黑体" charset="-122"/>
            </a:endParaRPr>
          </a:p>
        </p:txBody>
      </p:sp>
      <p:pic>
        <p:nvPicPr>
          <p:cNvPr id="2070" name="Picture 5"/>
          <p:cNvPicPr/>
          <p:nvPr/>
        </p:nvPicPr>
        <p:blipFill>
          <a:blip r:embed="rId2"/>
          <a:stretch>
            <a:fillRect/>
          </a:stretch>
        </p:blipFill>
        <p:spPr>
          <a:xfrm>
            <a:off x="433631" y="5499618"/>
            <a:ext cx="2843849" cy="166660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071" name="Picture 6"/>
          <p:cNvPicPr/>
          <p:nvPr/>
        </p:nvPicPr>
        <p:blipFill>
          <a:blip r:embed="rId3"/>
          <a:stretch>
            <a:fillRect/>
          </a:stretch>
        </p:blipFill>
        <p:spPr>
          <a:xfrm>
            <a:off x="4304958" y="1391449"/>
            <a:ext cx="5360298" cy="578870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072" name="New shape"/>
          <p:cNvSpPr/>
          <p:nvPr/>
        </p:nvSpPr>
        <p:spPr>
          <a:xfrm>
            <a:off x="0" y="7269226"/>
            <a:ext cx="1003096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第二页，共二十七页。</a:t>
            </a:r>
          </a:p>
        </p:txBody>
      </p:sp>
    </p:spTree>
  </p:cSld>
  <p:clrMapOvr>
    <a:masterClrMapping/>
  </p:clrMapOvr>
  <p:transition>
    <p:random/>
  </p:transition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74" name="Text Box 2"/>
          <p:cNvSpPr/>
          <p:nvPr/>
        </p:nvSpPr>
        <p:spPr>
          <a:xfrm>
            <a:off x="1588236" y="1922602"/>
            <a:ext cx="1003097" cy="3953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1994">
                <a:solidFill>
                  <a:srgbClr val="0001AD"/>
                </a:solidFill>
              </a:rPr>
              <a:t>FVII(a)</a:t>
            </a:r>
            <a:endParaRPr lang="en-US" altLang="zh-CN" sz="2194"/>
          </a:p>
        </p:txBody>
      </p:sp>
      <p:sp>
        <p:nvSpPr>
          <p:cNvPr id="2075" name="AutoShape 3"/>
          <p:cNvSpPr/>
          <p:nvPr/>
        </p:nvSpPr>
        <p:spPr>
          <a:xfrm>
            <a:off x="1421054" y="835914"/>
            <a:ext cx="1421054" cy="501548"/>
          </a:xfrm>
          <a:prstGeom prst="flowChartMagneticDrum">
            <a:avLst/>
          </a:prstGeom>
          <a:solidFill>
            <a:srgbClr val="FF0000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076" name="Text Box 4"/>
          <p:cNvSpPr/>
          <p:nvPr/>
        </p:nvSpPr>
        <p:spPr>
          <a:xfrm>
            <a:off x="1504645" y="919505"/>
            <a:ext cx="1337462" cy="3953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1994" b="1">
                <a:solidFill>
                  <a:srgbClr val="0001AD"/>
                </a:solidFill>
              </a:rPr>
              <a:t>血管损伤</a:t>
            </a:r>
            <a:endParaRPr lang="zh-CN" altLang="en-US" sz="2194" b="1"/>
          </a:p>
        </p:txBody>
      </p:sp>
      <p:sp>
        <p:nvSpPr>
          <p:cNvPr id="2077" name="AutoShape 5"/>
          <p:cNvSpPr/>
          <p:nvPr/>
        </p:nvSpPr>
        <p:spPr>
          <a:xfrm>
            <a:off x="1922602" y="752323"/>
            <a:ext cx="167183" cy="167183"/>
          </a:xfrm>
          <a:prstGeom prst="lightningBolt">
            <a:avLst/>
          </a:prstGeom>
          <a:solidFill>
            <a:srgbClr val="00FFFF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078" name="AutoShape 6"/>
          <p:cNvSpPr/>
          <p:nvPr/>
        </p:nvSpPr>
        <p:spPr>
          <a:xfrm>
            <a:off x="2089785" y="752323"/>
            <a:ext cx="167183" cy="167183"/>
          </a:xfrm>
          <a:prstGeom prst="lightningBolt">
            <a:avLst/>
          </a:prstGeom>
          <a:solidFill>
            <a:srgbClr val="00FFFF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079" name="AutoShape 7"/>
          <p:cNvSpPr/>
          <p:nvPr/>
        </p:nvSpPr>
        <p:spPr>
          <a:xfrm>
            <a:off x="1671828" y="1504645"/>
            <a:ext cx="752323" cy="501548"/>
          </a:xfrm>
          <a:prstGeom prst="downArrow">
            <a:avLst>
              <a:gd name="adj1" fmla="val 50000"/>
              <a:gd name="adj2" fmla="val 25000"/>
            </a:avLst>
          </a:prstGeom>
          <a:solidFill>
            <a:srgbClr val="FF9900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vert"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080" name="Text Box 8"/>
          <p:cNvSpPr/>
          <p:nvPr/>
        </p:nvSpPr>
        <p:spPr>
          <a:xfrm>
            <a:off x="1755419" y="1421054"/>
            <a:ext cx="585140" cy="395326"/>
          </a:xfrm>
          <a:prstGeom prst="rect">
            <a:avLst/>
          </a:prstGeom>
          <a:solidFill>
            <a:srgbClr val="FF9900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1994" b="1">
                <a:solidFill>
                  <a:srgbClr val="0001AD"/>
                </a:solidFill>
              </a:rPr>
              <a:t>TF</a:t>
            </a:r>
            <a:endParaRPr lang="en-US" altLang="zh-CN" sz="2194" b="1">
              <a:solidFill>
                <a:srgbClr val="000000"/>
              </a:solidFill>
            </a:endParaRPr>
          </a:p>
        </p:txBody>
      </p:sp>
      <p:sp>
        <p:nvSpPr>
          <p:cNvPr id="2081" name="AutoShape 9"/>
          <p:cNvSpPr/>
          <p:nvPr/>
        </p:nvSpPr>
        <p:spPr>
          <a:xfrm>
            <a:off x="1253871" y="2424151"/>
            <a:ext cx="1755419" cy="501548"/>
          </a:xfrm>
          <a:prstGeom prst="flowChartAlternateProcess">
            <a:avLst/>
          </a:prstGeom>
          <a:solidFill>
            <a:srgbClr val="FF9900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082" name="Text Box 10"/>
          <p:cNvSpPr/>
          <p:nvPr/>
        </p:nvSpPr>
        <p:spPr>
          <a:xfrm>
            <a:off x="1253871" y="2424151"/>
            <a:ext cx="1922602" cy="3953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1994" b="1">
                <a:solidFill>
                  <a:srgbClr val="0001AD"/>
                </a:solidFill>
              </a:rPr>
              <a:t>TF-VIIa</a:t>
            </a:r>
            <a:r>
              <a:rPr lang="en-US" altLang="zh-CN" sz="1894" b="1">
                <a:solidFill>
                  <a:srgbClr val="80822D"/>
                </a:solidFill>
              </a:rPr>
              <a:t>-</a:t>
            </a:r>
            <a:r>
              <a:rPr lang="en-US" altLang="zh-CN" sz="1794" b="1">
                <a:solidFill>
                  <a:srgbClr val="0001AD"/>
                </a:solidFill>
              </a:rPr>
              <a:t>Ca</a:t>
            </a:r>
            <a:r>
              <a:rPr lang="en-US" altLang="zh-CN" sz="2094" b="1" baseline="30000">
                <a:solidFill>
                  <a:srgbClr val="0001AD"/>
                </a:solidFill>
              </a:rPr>
              <a:t>++</a:t>
            </a:r>
            <a:endParaRPr lang="en-US" altLang="zh-CN" sz="2194" b="1" baseline="30000"/>
          </a:p>
        </p:txBody>
      </p:sp>
      <p:sp>
        <p:nvSpPr>
          <p:cNvPr id="2083" name="AutoShape 11"/>
          <p:cNvSpPr/>
          <p:nvPr/>
        </p:nvSpPr>
        <p:spPr>
          <a:xfrm>
            <a:off x="6854495" y="835914"/>
            <a:ext cx="1504645" cy="585140"/>
          </a:xfrm>
          <a:prstGeom prst="flowChartPunchedTape">
            <a:avLst/>
          </a:prstGeom>
          <a:solidFill>
            <a:srgbClr val="000000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084" name="Text Box 12"/>
          <p:cNvSpPr/>
          <p:nvPr/>
        </p:nvSpPr>
        <p:spPr>
          <a:xfrm>
            <a:off x="6854495" y="919505"/>
            <a:ext cx="1422796" cy="36484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1794" b="1">
                <a:solidFill>
                  <a:srgbClr val="FF34AD"/>
                </a:solidFill>
              </a:rPr>
              <a:t>外表接触</a:t>
            </a:r>
            <a:endParaRPr lang="zh-CN" altLang="en-US" sz="2194" b="1">
              <a:solidFill>
                <a:srgbClr val="FF3300"/>
              </a:solidFill>
            </a:endParaRPr>
          </a:p>
        </p:txBody>
      </p:sp>
      <p:sp>
        <p:nvSpPr>
          <p:cNvPr id="2085" name="Text Box 13"/>
          <p:cNvSpPr/>
          <p:nvPr/>
        </p:nvSpPr>
        <p:spPr>
          <a:xfrm>
            <a:off x="8191957" y="1588237"/>
            <a:ext cx="835914" cy="36484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1794">
                <a:solidFill>
                  <a:srgbClr val="0001AD"/>
                </a:solidFill>
              </a:rPr>
              <a:t>FXII</a:t>
            </a:r>
            <a:endParaRPr lang="en-US" altLang="zh-CN" sz="2194"/>
          </a:p>
        </p:txBody>
      </p:sp>
      <p:sp>
        <p:nvSpPr>
          <p:cNvPr id="2086" name="Text Box 14"/>
          <p:cNvSpPr/>
          <p:nvPr/>
        </p:nvSpPr>
        <p:spPr>
          <a:xfrm>
            <a:off x="6102172" y="1588237"/>
            <a:ext cx="919505" cy="3800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1894">
                <a:solidFill>
                  <a:srgbClr val="0001AD"/>
                </a:solidFill>
              </a:rPr>
              <a:t>FXIIa</a:t>
            </a:r>
            <a:endParaRPr lang="en-US" altLang="zh-CN" sz="2194"/>
          </a:p>
        </p:txBody>
      </p:sp>
      <p:sp>
        <p:nvSpPr>
          <p:cNvPr id="2087" name="Text Box 15"/>
          <p:cNvSpPr/>
          <p:nvPr/>
        </p:nvSpPr>
        <p:spPr>
          <a:xfrm>
            <a:off x="7356044" y="2507742"/>
            <a:ext cx="752323" cy="36484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1794">
                <a:solidFill>
                  <a:srgbClr val="0001AD"/>
                </a:solidFill>
              </a:rPr>
              <a:t>FXI</a:t>
            </a:r>
            <a:endParaRPr lang="en-US" altLang="zh-CN" sz="2194"/>
          </a:p>
        </p:txBody>
      </p:sp>
      <p:sp>
        <p:nvSpPr>
          <p:cNvPr id="2088" name="Text Box 16"/>
          <p:cNvSpPr/>
          <p:nvPr/>
        </p:nvSpPr>
        <p:spPr>
          <a:xfrm>
            <a:off x="5349849" y="2507742"/>
            <a:ext cx="919505" cy="36484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1794">
                <a:solidFill>
                  <a:srgbClr val="0001AD"/>
                </a:solidFill>
              </a:rPr>
              <a:t>FXIa</a:t>
            </a:r>
            <a:endParaRPr lang="en-US" altLang="zh-CN" sz="2194"/>
          </a:p>
        </p:txBody>
      </p:sp>
      <p:sp>
        <p:nvSpPr>
          <p:cNvPr id="2089" name="Text Box 17"/>
          <p:cNvSpPr/>
          <p:nvPr/>
        </p:nvSpPr>
        <p:spPr>
          <a:xfrm>
            <a:off x="5517032" y="2006194"/>
            <a:ext cx="1170280" cy="37712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1875" b="1">
                <a:solidFill>
                  <a:srgbClr val="0001AD"/>
                </a:solidFill>
              </a:rPr>
              <a:t>HMWK</a:t>
            </a:r>
            <a:endParaRPr lang="en-US" altLang="zh-CN" sz="1975" b="1"/>
          </a:p>
        </p:txBody>
      </p:sp>
      <p:cxnSp>
        <p:nvCxnSpPr>
          <p:cNvPr id="2090" name="Line 18"/>
          <p:cNvCxnSpPr/>
          <p:nvPr/>
        </p:nvCxnSpPr>
        <p:spPr>
          <a:xfrm flipH="1">
            <a:off x="6938087" y="1839011"/>
            <a:ext cx="1337462" cy="0"/>
          </a:xfrm>
          <a:prstGeom prst="line">
            <a:avLst/>
          </a:prstGeom>
          <a:noFill/>
          <a:ln w="28575" cap="flat">
            <a:solidFill>
              <a:srgbClr val="FF00FF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091" name="Line 19"/>
          <p:cNvCxnSpPr/>
          <p:nvPr/>
        </p:nvCxnSpPr>
        <p:spPr>
          <a:xfrm flipH="1">
            <a:off x="6102172" y="2758516"/>
            <a:ext cx="1337462" cy="0"/>
          </a:xfrm>
          <a:prstGeom prst="line">
            <a:avLst/>
          </a:prstGeom>
          <a:noFill/>
          <a:ln w="28575" cap="flat">
            <a:solidFill>
              <a:srgbClr val="FF00FF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092" name="Line 20"/>
          <p:cNvCxnSpPr/>
          <p:nvPr/>
        </p:nvCxnSpPr>
        <p:spPr>
          <a:xfrm flipH="1">
            <a:off x="6520129" y="2006194"/>
            <a:ext cx="0" cy="668731"/>
          </a:xfrm>
          <a:prstGeom prst="line">
            <a:avLst/>
          </a:prstGeom>
          <a:noFill/>
          <a:ln w="28575" cap="flat">
            <a:solidFill>
              <a:srgbClr val="FF00FF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sp>
        <p:nvSpPr>
          <p:cNvPr id="2093" name="AutoShape 21"/>
          <p:cNvSpPr/>
          <p:nvPr/>
        </p:nvSpPr>
        <p:spPr>
          <a:xfrm>
            <a:off x="7439634" y="1421054"/>
            <a:ext cx="417957" cy="334366"/>
          </a:xfrm>
          <a:prstGeom prst="downArrow">
            <a:avLst>
              <a:gd name="adj1" fmla="val 50000"/>
              <a:gd name="adj2" fmla="val 25000"/>
            </a:avLst>
          </a:prstGeom>
          <a:solidFill>
            <a:srgbClr val="FF9900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vert"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094" name="Text Box 22"/>
          <p:cNvSpPr/>
          <p:nvPr/>
        </p:nvSpPr>
        <p:spPr>
          <a:xfrm>
            <a:off x="5099076" y="3260064"/>
            <a:ext cx="752323" cy="41056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2094">
                <a:solidFill>
                  <a:srgbClr val="0001AD"/>
                </a:solidFill>
              </a:rPr>
              <a:t>FIX</a:t>
            </a:r>
            <a:endParaRPr lang="en-US" altLang="zh-CN" sz="2194"/>
          </a:p>
        </p:txBody>
      </p:sp>
      <p:sp>
        <p:nvSpPr>
          <p:cNvPr id="2095" name="AutoShape 23"/>
          <p:cNvSpPr/>
          <p:nvPr/>
        </p:nvSpPr>
        <p:spPr>
          <a:xfrm>
            <a:off x="3009290" y="3260065"/>
            <a:ext cx="752323" cy="1253871"/>
          </a:xfrm>
          <a:prstGeom prst="flowChartAlternateProcess">
            <a:avLst/>
          </a:prstGeom>
          <a:solidFill>
            <a:srgbClr val="FF9900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096" name="Text Box 24"/>
          <p:cNvSpPr/>
          <p:nvPr/>
        </p:nvSpPr>
        <p:spPr>
          <a:xfrm>
            <a:off x="3009290" y="3260064"/>
            <a:ext cx="919505" cy="3800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1894" b="1">
                <a:solidFill>
                  <a:srgbClr val="0001AD"/>
                </a:solidFill>
              </a:rPr>
              <a:t>FIXa</a:t>
            </a:r>
            <a:endParaRPr lang="en-US" altLang="zh-CN" sz="2194" b="1">
              <a:solidFill>
                <a:srgbClr val="000000"/>
              </a:solidFill>
            </a:endParaRPr>
          </a:p>
        </p:txBody>
      </p:sp>
      <p:cxnSp>
        <p:nvCxnSpPr>
          <p:cNvPr id="2097" name="Line 25"/>
          <p:cNvCxnSpPr/>
          <p:nvPr/>
        </p:nvCxnSpPr>
        <p:spPr>
          <a:xfrm flipH="1">
            <a:off x="3761613" y="3510839"/>
            <a:ext cx="1337462" cy="0"/>
          </a:xfrm>
          <a:prstGeom prst="line">
            <a:avLst/>
          </a:prstGeom>
          <a:noFill/>
          <a:ln w="28575" cap="flat">
            <a:solidFill>
              <a:srgbClr val="FF00FF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098" name="Line 26"/>
          <p:cNvCxnSpPr/>
          <p:nvPr/>
        </p:nvCxnSpPr>
        <p:spPr>
          <a:xfrm flipH="1">
            <a:off x="4764710" y="2758516"/>
            <a:ext cx="0" cy="668731"/>
          </a:xfrm>
          <a:prstGeom prst="line">
            <a:avLst/>
          </a:prstGeom>
          <a:noFill/>
          <a:ln w="28575" cap="flat">
            <a:solidFill>
              <a:srgbClr val="FF00FF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099" name="Line 27"/>
          <p:cNvCxnSpPr/>
          <p:nvPr/>
        </p:nvCxnSpPr>
        <p:spPr>
          <a:xfrm>
            <a:off x="4764710" y="2758516"/>
            <a:ext cx="668731" cy="0"/>
          </a:xfrm>
          <a:prstGeom prst="line">
            <a:avLst/>
          </a:prstGeom>
          <a:noFill/>
          <a:ln w="28575" cap="flat">
            <a:solidFill>
              <a:srgbClr val="FF00FF"/>
            </a:solidFill>
            <a:prstDash val="solid"/>
            <a:miter lim="800000"/>
            <a:headEnd type="none" w="med" len="med"/>
            <a:tailEnd type="none" w="med" len="med"/>
          </a:ln>
        </p:spPr>
      </p:cxnSp>
      <p:cxnSp>
        <p:nvCxnSpPr>
          <p:cNvPr id="2100" name="Line 28"/>
          <p:cNvCxnSpPr/>
          <p:nvPr/>
        </p:nvCxnSpPr>
        <p:spPr>
          <a:xfrm flipH="1">
            <a:off x="4095979" y="2758516"/>
            <a:ext cx="0" cy="668731"/>
          </a:xfrm>
          <a:prstGeom prst="line">
            <a:avLst/>
          </a:prstGeom>
          <a:noFill/>
          <a:ln w="28575" cap="flat">
            <a:solidFill>
              <a:srgbClr val="FF00FF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01" name="Line 29"/>
          <p:cNvCxnSpPr/>
          <p:nvPr/>
        </p:nvCxnSpPr>
        <p:spPr>
          <a:xfrm>
            <a:off x="3009290" y="2758516"/>
            <a:ext cx="1086688" cy="0"/>
          </a:xfrm>
          <a:prstGeom prst="line">
            <a:avLst/>
          </a:prstGeom>
          <a:noFill/>
          <a:ln w="28575" cap="flat">
            <a:solidFill>
              <a:srgbClr val="FF00FF"/>
            </a:solidFill>
            <a:prstDash val="solid"/>
            <a:miter lim="800000"/>
            <a:headEnd type="none" w="med" len="med"/>
            <a:tailEnd type="none" w="med" len="med"/>
          </a:ln>
        </p:spPr>
      </p:cxnSp>
      <p:sp>
        <p:nvSpPr>
          <p:cNvPr id="2102" name="Text Box 30"/>
          <p:cNvSpPr/>
          <p:nvPr/>
        </p:nvSpPr>
        <p:spPr>
          <a:xfrm>
            <a:off x="2925698" y="3594430"/>
            <a:ext cx="1086688" cy="34664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1675" b="1">
                <a:solidFill>
                  <a:srgbClr val="FF01AD"/>
                </a:solidFill>
              </a:rPr>
              <a:t>FVIIIa</a:t>
            </a:r>
            <a:endParaRPr lang="en-US" altLang="zh-CN" sz="1975" b="1">
              <a:solidFill>
                <a:srgbClr val="FF0000"/>
              </a:solidFill>
            </a:endParaRPr>
          </a:p>
        </p:txBody>
      </p:sp>
      <p:sp>
        <p:nvSpPr>
          <p:cNvPr id="2103" name="Text Box 31"/>
          <p:cNvSpPr/>
          <p:nvPr/>
        </p:nvSpPr>
        <p:spPr>
          <a:xfrm>
            <a:off x="6269355" y="3594430"/>
            <a:ext cx="919505" cy="36484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1794">
                <a:solidFill>
                  <a:srgbClr val="0001AD"/>
                </a:solidFill>
              </a:rPr>
              <a:t>FVIII</a:t>
            </a:r>
            <a:endParaRPr lang="en-US" altLang="zh-CN" sz="2194"/>
          </a:p>
        </p:txBody>
      </p:sp>
      <p:sp>
        <p:nvSpPr>
          <p:cNvPr id="2104" name="Text Box 32"/>
          <p:cNvSpPr/>
          <p:nvPr/>
        </p:nvSpPr>
        <p:spPr>
          <a:xfrm>
            <a:off x="3009290" y="3845205"/>
            <a:ext cx="752323" cy="3800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1894" b="1">
                <a:solidFill>
                  <a:srgbClr val="0001AD"/>
                </a:solidFill>
              </a:rPr>
              <a:t>Ca</a:t>
            </a:r>
            <a:r>
              <a:rPr lang="en-US" altLang="zh-CN" sz="1994" b="1" baseline="30000">
                <a:solidFill>
                  <a:srgbClr val="0001AD"/>
                </a:solidFill>
              </a:rPr>
              <a:t>++</a:t>
            </a:r>
            <a:endParaRPr lang="en-US" altLang="zh-CN" sz="2194" b="1" baseline="30000"/>
          </a:p>
        </p:txBody>
      </p:sp>
      <p:sp>
        <p:nvSpPr>
          <p:cNvPr id="2105" name="Text Box 33"/>
          <p:cNvSpPr/>
          <p:nvPr/>
        </p:nvSpPr>
        <p:spPr>
          <a:xfrm>
            <a:off x="3092881" y="4095978"/>
            <a:ext cx="752323" cy="3953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1994" b="1">
                <a:solidFill>
                  <a:srgbClr val="0001AD"/>
                </a:solidFill>
              </a:rPr>
              <a:t>PL</a:t>
            </a:r>
            <a:endParaRPr lang="en-US" altLang="zh-CN" sz="2194" b="1" baseline="30000">
              <a:solidFill>
                <a:srgbClr val="000000"/>
              </a:solidFill>
            </a:endParaRPr>
          </a:p>
        </p:txBody>
      </p:sp>
      <p:sp>
        <p:nvSpPr>
          <p:cNvPr id="2106" name="Text Box 34"/>
          <p:cNvSpPr/>
          <p:nvPr/>
        </p:nvSpPr>
        <p:spPr>
          <a:xfrm>
            <a:off x="6436539" y="2674925"/>
            <a:ext cx="752323" cy="3953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1994" b="1">
                <a:solidFill>
                  <a:srgbClr val="0001AD"/>
                </a:solidFill>
              </a:rPr>
              <a:t>Ca</a:t>
            </a:r>
            <a:r>
              <a:rPr lang="en-US" altLang="zh-CN" sz="1994" b="1" baseline="30000">
                <a:solidFill>
                  <a:srgbClr val="0001AD"/>
                </a:solidFill>
              </a:rPr>
              <a:t>++</a:t>
            </a:r>
            <a:endParaRPr lang="en-US" altLang="zh-CN" sz="2194" b="1" baseline="30000">
              <a:solidFill>
                <a:schemeClr val="tx2"/>
              </a:solidFill>
            </a:endParaRPr>
          </a:p>
        </p:txBody>
      </p:sp>
      <p:sp>
        <p:nvSpPr>
          <p:cNvPr id="2107" name="AutoShape 35"/>
          <p:cNvSpPr/>
          <p:nvPr/>
        </p:nvSpPr>
        <p:spPr>
          <a:xfrm>
            <a:off x="4179570" y="4681119"/>
            <a:ext cx="668731" cy="1253871"/>
          </a:xfrm>
          <a:prstGeom prst="flowChartAlternateProcess">
            <a:avLst/>
          </a:prstGeom>
          <a:solidFill>
            <a:srgbClr val="FF9900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108" name="Text Box 36"/>
          <p:cNvSpPr/>
          <p:nvPr/>
        </p:nvSpPr>
        <p:spPr>
          <a:xfrm>
            <a:off x="4095979" y="4681119"/>
            <a:ext cx="919505" cy="41056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2094" b="1">
                <a:solidFill>
                  <a:srgbClr val="0001AD"/>
                </a:solidFill>
              </a:rPr>
              <a:t>FXa</a:t>
            </a:r>
            <a:endParaRPr lang="en-US" altLang="zh-CN" sz="2194" b="1">
              <a:solidFill>
                <a:srgbClr val="000000"/>
              </a:solidFill>
            </a:endParaRPr>
          </a:p>
        </p:txBody>
      </p:sp>
      <p:sp>
        <p:nvSpPr>
          <p:cNvPr id="2109" name="Text Box 37"/>
          <p:cNvSpPr/>
          <p:nvPr/>
        </p:nvSpPr>
        <p:spPr>
          <a:xfrm>
            <a:off x="4095979" y="5015485"/>
            <a:ext cx="835914" cy="36484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1794" b="1">
                <a:solidFill>
                  <a:srgbClr val="FF01AD"/>
                </a:solidFill>
              </a:rPr>
              <a:t>FVa</a:t>
            </a:r>
            <a:endParaRPr lang="en-US" altLang="zh-CN" sz="2194" b="1">
              <a:solidFill>
                <a:srgbClr val="FF0000"/>
              </a:solidFill>
            </a:endParaRPr>
          </a:p>
        </p:txBody>
      </p:sp>
      <p:sp>
        <p:nvSpPr>
          <p:cNvPr id="2110" name="Text Box 38"/>
          <p:cNvSpPr/>
          <p:nvPr/>
        </p:nvSpPr>
        <p:spPr>
          <a:xfrm>
            <a:off x="4095979" y="5266258"/>
            <a:ext cx="752323" cy="36484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1794" b="1">
                <a:solidFill>
                  <a:srgbClr val="0001AD"/>
                </a:solidFill>
              </a:rPr>
              <a:t>Ca</a:t>
            </a:r>
            <a:r>
              <a:rPr lang="en-US" altLang="zh-CN" sz="1794" b="1" baseline="30000">
                <a:solidFill>
                  <a:srgbClr val="0001AD"/>
                </a:solidFill>
              </a:rPr>
              <a:t>++</a:t>
            </a:r>
            <a:endParaRPr lang="en-US" altLang="zh-CN" sz="2194" b="1" baseline="30000"/>
          </a:p>
        </p:txBody>
      </p:sp>
      <p:sp>
        <p:nvSpPr>
          <p:cNvPr id="2111" name="Text Box 39"/>
          <p:cNvSpPr/>
          <p:nvPr/>
        </p:nvSpPr>
        <p:spPr>
          <a:xfrm>
            <a:off x="4179570" y="5517032"/>
            <a:ext cx="752323" cy="36484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1794" b="1">
                <a:solidFill>
                  <a:srgbClr val="0001AD"/>
                </a:solidFill>
              </a:rPr>
              <a:t>PL</a:t>
            </a:r>
            <a:endParaRPr lang="en-US" altLang="zh-CN" sz="2194" b="1" baseline="30000">
              <a:solidFill>
                <a:srgbClr val="000000"/>
              </a:solidFill>
            </a:endParaRPr>
          </a:p>
        </p:txBody>
      </p:sp>
      <p:cxnSp>
        <p:nvCxnSpPr>
          <p:cNvPr id="2112" name="Line 40"/>
          <p:cNvCxnSpPr/>
          <p:nvPr/>
        </p:nvCxnSpPr>
        <p:spPr>
          <a:xfrm>
            <a:off x="1755419" y="4931893"/>
            <a:ext cx="2340559" cy="0"/>
          </a:xfrm>
          <a:prstGeom prst="line">
            <a:avLst/>
          </a:prstGeom>
          <a:noFill/>
          <a:ln w="28575" cap="flat">
            <a:solidFill>
              <a:srgbClr val="FF00FF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13" name="Line 41"/>
          <p:cNvCxnSpPr/>
          <p:nvPr/>
        </p:nvCxnSpPr>
        <p:spPr>
          <a:xfrm flipH="1">
            <a:off x="2089785" y="3009290"/>
            <a:ext cx="0" cy="1839011"/>
          </a:xfrm>
          <a:prstGeom prst="line">
            <a:avLst/>
          </a:prstGeom>
          <a:noFill/>
          <a:ln w="28575" cap="flat">
            <a:solidFill>
              <a:srgbClr val="FF00FF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14" name="Line 42"/>
          <p:cNvCxnSpPr/>
          <p:nvPr/>
        </p:nvCxnSpPr>
        <p:spPr>
          <a:xfrm flipH="1">
            <a:off x="3427247" y="4513936"/>
            <a:ext cx="0" cy="334366"/>
          </a:xfrm>
          <a:prstGeom prst="line">
            <a:avLst/>
          </a:prstGeom>
          <a:noFill/>
          <a:ln w="28575" cap="flat">
            <a:solidFill>
              <a:srgbClr val="FF00FF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sp>
        <p:nvSpPr>
          <p:cNvPr id="2115" name="Oval 43"/>
          <p:cNvSpPr/>
          <p:nvPr/>
        </p:nvSpPr>
        <p:spPr>
          <a:xfrm>
            <a:off x="1086688" y="4681119"/>
            <a:ext cx="668731" cy="417957"/>
          </a:xfrm>
          <a:prstGeom prst="ellipse">
            <a:avLst/>
          </a:prstGeom>
          <a:solidFill>
            <a:srgbClr val="CCFFCC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116" name="Text Box 44"/>
          <p:cNvSpPr/>
          <p:nvPr/>
        </p:nvSpPr>
        <p:spPr>
          <a:xfrm>
            <a:off x="1170280" y="4681119"/>
            <a:ext cx="668731" cy="41056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2094" b="1">
                <a:solidFill>
                  <a:srgbClr val="0001AD"/>
                </a:solidFill>
              </a:rPr>
              <a:t>FX</a:t>
            </a:r>
            <a:endParaRPr lang="en-US" altLang="zh-CN" sz="2194" b="1">
              <a:solidFill>
                <a:srgbClr val="000000"/>
              </a:solidFill>
            </a:endParaRPr>
          </a:p>
        </p:txBody>
      </p:sp>
      <p:sp>
        <p:nvSpPr>
          <p:cNvPr id="2117" name="AutoShape 45"/>
          <p:cNvSpPr/>
          <p:nvPr/>
        </p:nvSpPr>
        <p:spPr>
          <a:xfrm>
            <a:off x="2842108" y="6018581"/>
            <a:ext cx="668731" cy="501548"/>
          </a:xfrm>
          <a:custGeom>
            <a:rect l="l" t="t" r="r" b="b"/>
            <a:pathLst>
              <a:path w="21600" h="21600">
                <a:moveTo>
                  <a:pt x="10860" y="2187"/>
                </a:moveTo>
                <a:cubicBezTo>
                  <a:pt x="10451" y="1746"/>
                  <a:pt x="9529" y="1018"/>
                  <a:pt x="9015" y="730"/>
                </a:cubicBezTo>
                <a:cubicBezTo>
                  <a:pt x="7865" y="152"/>
                  <a:pt x="6685" y="0"/>
                  <a:pt x="5415" y="0"/>
                </a:cubicBezTo>
                <a:cubicBezTo>
                  <a:pt x="4175" y="152"/>
                  <a:pt x="2995" y="575"/>
                  <a:pt x="1967" y="1305"/>
                </a:cubicBezTo>
                <a:cubicBezTo>
                  <a:pt x="1150" y="2187"/>
                  <a:pt x="575" y="3222"/>
                  <a:pt x="242" y="4220"/>
                </a:cubicBezTo>
                <a:cubicBezTo>
                  <a:pt x="0" y="5410"/>
                  <a:pt x="242" y="6560"/>
                  <a:pt x="575" y="7597"/>
                </a:cubicBezTo>
                <a:lnTo>
                  <a:pt x="10860" y="21600"/>
                </a:lnTo>
                <a:lnTo>
                  <a:pt x="20995" y="7597"/>
                </a:lnTo>
                <a:cubicBezTo>
                  <a:pt x="21480" y="6560"/>
                  <a:pt x="21600" y="5410"/>
                  <a:pt x="21480" y="4220"/>
                </a:cubicBezTo>
                <a:cubicBezTo>
                  <a:pt x="21115" y="3222"/>
                  <a:pt x="20420" y="2187"/>
                  <a:pt x="19632" y="1305"/>
                </a:cubicBezTo>
                <a:cubicBezTo>
                  <a:pt x="18575" y="575"/>
                  <a:pt x="17425" y="152"/>
                  <a:pt x="16275" y="0"/>
                </a:cubicBezTo>
                <a:cubicBezTo>
                  <a:pt x="15005" y="0"/>
                  <a:pt x="13735" y="152"/>
                  <a:pt x="12705" y="730"/>
                </a:cubicBezTo>
                <a:cubicBezTo>
                  <a:pt x="12176" y="1018"/>
                  <a:pt x="11254" y="1746"/>
                  <a:pt x="10860" y="2187"/>
                </a:cubicBezTo>
                <a:close/>
              </a:path>
            </a:pathLst>
          </a:custGeom>
          <a:solidFill>
            <a:srgbClr val="CCFFCC"/>
          </a:solidFill>
          <a:ln cap="flat">
            <a:solidFill>
              <a:srgbClr val="000000"/>
            </a:solidFill>
            <a:prstDash val="solid"/>
            <a:round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118" name="Text Box 46"/>
          <p:cNvSpPr/>
          <p:nvPr/>
        </p:nvSpPr>
        <p:spPr>
          <a:xfrm>
            <a:off x="2842108" y="5934990"/>
            <a:ext cx="668731" cy="3953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1994" b="1">
                <a:solidFill>
                  <a:srgbClr val="0001AD"/>
                </a:solidFill>
              </a:rPr>
              <a:t>FII</a:t>
            </a:r>
            <a:endParaRPr lang="en-US" altLang="zh-CN" sz="2194" b="1">
              <a:solidFill>
                <a:srgbClr val="000000"/>
              </a:solidFill>
            </a:endParaRPr>
          </a:p>
        </p:txBody>
      </p:sp>
      <p:sp>
        <p:nvSpPr>
          <p:cNvPr id="2119" name="AutoShape 47"/>
          <p:cNvSpPr/>
          <p:nvPr/>
        </p:nvSpPr>
        <p:spPr>
          <a:xfrm>
            <a:off x="5684215" y="6018581"/>
            <a:ext cx="668731" cy="501548"/>
          </a:xfrm>
          <a:prstGeom prst="smileyFace">
            <a:avLst>
              <a:gd name="adj" fmla="val 4653"/>
            </a:avLst>
          </a:prstGeom>
          <a:solidFill>
            <a:srgbClr val="66FFFF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120" name="Text Box 48"/>
          <p:cNvSpPr/>
          <p:nvPr/>
        </p:nvSpPr>
        <p:spPr>
          <a:xfrm>
            <a:off x="5684215" y="6018580"/>
            <a:ext cx="919505" cy="41056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2094" b="1">
                <a:solidFill>
                  <a:srgbClr val="0001AD"/>
                </a:solidFill>
              </a:rPr>
              <a:t>FIIa</a:t>
            </a:r>
            <a:endParaRPr lang="en-US" altLang="zh-CN" sz="2194" b="1">
              <a:solidFill>
                <a:srgbClr val="000000"/>
              </a:solidFill>
            </a:endParaRPr>
          </a:p>
        </p:txBody>
      </p:sp>
      <p:cxnSp>
        <p:nvCxnSpPr>
          <p:cNvPr id="2121" name="Line 49"/>
          <p:cNvCxnSpPr/>
          <p:nvPr/>
        </p:nvCxnSpPr>
        <p:spPr>
          <a:xfrm>
            <a:off x="3427247" y="6269355"/>
            <a:ext cx="2256968" cy="0"/>
          </a:xfrm>
          <a:prstGeom prst="line">
            <a:avLst/>
          </a:prstGeom>
          <a:noFill/>
          <a:ln w="28575" cap="flat">
            <a:solidFill>
              <a:srgbClr val="FF00FF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sp>
        <p:nvSpPr>
          <p:cNvPr id="2122" name="AutoShape 50"/>
          <p:cNvSpPr/>
          <p:nvPr/>
        </p:nvSpPr>
        <p:spPr>
          <a:xfrm>
            <a:off x="4346753" y="5934989"/>
            <a:ext cx="334366" cy="334366"/>
          </a:xfrm>
          <a:prstGeom prst="downArrow">
            <a:avLst>
              <a:gd name="adj1" fmla="val 50000"/>
              <a:gd name="adj2" fmla="val 25000"/>
            </a:avLst>
          </a:prstGeom>
          <a:solidFill>
            <a:srgbClr val="FF3300"/>
          </a:solidFill>
          <a:ln cap="flat">
            <a:solidFill>
              <a:srgbClr val="00CC99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vert"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cxnSp>
        <p:nvCxnSpPr>
          <p:cNvPr id="2123" name="Line 51"/>
          <p:cNvCxnSpPr/>
          <p:nvPr/>
        </p:nvCxnSpPr>
        <p:spPr>
          <a:xfrm flipH="1">
            <a:off x="3761613" y="3845204"/>
            <a:ext cx="2591333" cy="0"/>
          </a:xfrm>
          <a:prstGeom prst="line">
            <a:avLst/>
          </a:prstGeom>
          <a:noFill/>
          <a:ln w="28575" cap="flat">
            <a:solidFill>
              <a:srgbClr val="000000"/>
            </a:solidFill>
            <a:prstDash val="sysDot"/>
            <a:miter lim="800000"/>
            <a:headEnd type="none" w="med" len="med"/>
            <a:tailEnd type="triangle" w="med" len="med"/>
          </a:ln>
        </p:spPr>
      </p:cxnSp>
      <p:cxnSp>
        <p:nvCxnSpPr>
          <p:cNvPr id="2124" name="Line 52"/>
          <p:cNvCxnSpPr/>
          <p:nvPr/>
        </p:nvCxnSpPr>
        <p:spPr>
          <a:xfrm flipH="1">
            <a:off x="4848301" y="5266258"/>
            <a:ext cx="585140" cy="0"/>
          </a:xfrm>
          <a:prstGeom prst="line">
            <a:avLst/>
          </a:prstGeom>
          <a:noFill/>
          <a:ln w="28575" cap="flat">
            <a:solidFill>
              <a:srgbClr val="000000"/>
            </a:solidFill>
            <a:prstDash val="sysDot"/>
            <a:miter lim="800000"/>
            <a:headEnd type="none" w="med" len="med"/>
            <a:tailEnd type="triangle" w="med" len="med"/>
          </a:ln>
        </p:spPr>
      </p:cxnSp>
      <p:cxnSp>
        <p:nvCxnSpPr>
          <p:cNvPr id="2125" name="Line 53"/>
          <p:cNvCxnSpPr/>
          <p:nvPr/>
        </p:nvCxnSpPr>
        <p:spPr>
          <a:xfrm flipH="1" flipV="1">
            <a:off x="6018581" y="3845204"/>
            <a:ext cx="0" cy="2173376"/>
          </a:xfrm>
          <a:prstGeom prst="line">
            <a:avLst/>
          </a:prstGeom>
          <a:noFill/>
          <a:ln w="28575" cap="flat">
            <a:solidFill>
              <a:srgbClr val="000000"/>
            </a:solidFill>
            <a:prstDash val="sysDot"/>
            <a:miter lim="800000"/>
            <a:headEnd type="none" w="med" len="med"/>
            <a:tailEnd type="triangle" w="med" len="med"/>
          </a:ln>
        </p:spPr>
      </p:cxnSp>
      <p:cxnSp>
        <p:nvCxnSpPr>
          <p:cNvPr id="2126" name="Line 54"/>
          <p:cNvCxnSpPr/>
          <p:nvPr/>
        </p:nvCxnSpPr>
        <p:spPr>
          <a:xfrm>
            <a:off x="6352946" y="6269355"/>
            <a:ext cx="795860" cy="20898"/>
          </a:xfrm>
          <a:prstGeom prst="line">
            <a:avLst/>
          </a:prstGeom>
          <a:noFill/>
          <a:ln w="28575" cap="flat">
            <a:solidFill>
              <a:srgbClr val="00FF00"/>
            </a:solidFill>
            <a:prstDash val="sysDot"/>
            <a:miter lim="800000"/>
            <a:headEnd type="none" w="med" len="med"/>
            <a:tailEnd type="none" w="med" len="med"/>
          </a:ln>
        </p:spPr>
      </p:cxnSp>
      <p:sp>
        <p:nvSpPr>
          <p:cNvPr id="2127" name="Text Box 55"/>
          <p:cNvSpPr/>
          <p:nvPr/>
        </p:nvSpPr>
        <p:spPr>
          <a:xfrm>
            <a:off x="5349849" y="5015485"/>
            <a:ext cx="585140" cy="41056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2094">
                <a:solidFill>
                  <a:srgbClr val="0001AD"/>
                </a:solidFill>
              </a:rPr>
              <a:t>FV</a:t>
            </a:r>
            <a:endParaRPr lang="en-US" altLang="zh-CN" sz="2194"/>
          </a:p>
        </p:txBody>
      </p:sp>
      <p:cxnSp>
        <p:nvCxnSpPr>
          <p:cNvPr id="2128" name="Line 56"/>
          <p:cNvCxnSpPr/>
          <p:nvPr/>
        </p:nvCxnSpPr>
        <p:spPr>
          <a:xfrm flipH="1" flipV="1">
            <a:off x="5266258" y="5266258"/>
            <a:ext cx="0" cy="835914"/>
          </a:xfrm>
          <a:prstGeom prst="line">
            <a:avLst/>
          </a:prstGeom>
          <a:noFill/>
          <a:ln w="28575" cap="flat">
            <a:solidFill>
              <a:srgbClr val="000000"/>
            </a:solidFill>
            <a:prstDash val="sysDot"/>
            <a:miter lim="800000"/>
            <a:headEnd type="none" w="med" len="med"/>
            <a:tailEnd type="triangle" w="med" len="med"/>
          </a:ln>
        </p:spPr>
      </p:cxnSp>
      <p:cxnSp>
        <p:nvCxnSpPr>
          <p:cNvPr id="2129" name="Line 57"/>
          <p:cNvCxnSpPr/>
          <p:nvPr/>
        </p:nvCxnSpPr>
        <p:spPr>
          <a:xfrm>
            <a:off x="5266258" y="6102172"/>
            <a:ext cx="501548" cy="0"/>
          </a:xfrm>
          <a:prstGeom prst="line">
            <a:avLst/>
          </a:prstGeom>
          <a:noFill/>
          <a:ln w="28575" cap="flat">
            <a:solidFill>
              <a:srgbClr val="000000"/>
            </a:solidFill>
            <a:prstDash val="sysDot"/>
            <a:miter lim="800000"/>
            <a:headEnd type="none" w="med" len="med"/>
            <a:tailEnd type="none" w="med" len="med"/>
          </a:ln>
        </p:spPr>
      </p:cxnSp>
      <p:sp>
        <p:nvSpPr>
          <p:cNvPr id="2130" name="AutoShape 58"/>
          <p:cNvSpPr/>
          <p:nvPr/>
        </p:nvSpPr>
        <p:spPr>
          <a:xfrm>
            <a:off x="4681119" y="6938087"/>
            <a:ext cx="585140" cy="417957"/>
          </a:xfrm>
          <a:prstGeom prst="flowChartProcess">
            <a:avLst/>
          </a:prstGeom>
          <a:solidFill>
            <a:srgbClr val="CCFFCC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131" name="Text Box 59"/>
          <p:cNvSpPr/>
          <p:nvPr/>
        </p:nvSpPr>
        <p:spPr>
          <a:xfrm>
            <a:off x="4681119" y="6938087"/>
            <a:ext cx="585140" cy="3800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1894" b="1">
                <a:solidFill>
                  <a:srgbClr val="0001AD"/>
                </a:solidFill>
              </a:rPr>
              <a:t>Fg</a:t>
            </a:r>
            <a:endParaRPr lang="en-US" altLang="zh-CN" sz="2194" b="1">
              <a:solidFill>
                <a:srgbClr val="000000"/>
              </a:solidFill>
            </a:endParaRPr>
          </a:p>
        </p:txBody>
      </p:sp>
      <p:sp>
        <p:nvSpPr>
          <p:cNvPr id="2132" name="Text Box 60"/>
          <p:cNvSpPr/>
          <p:nvPr/>
        </p:nvSpPr>
        <p:spPr>
          <a:xfrm>
            <a:off x="6687313" y="6938087"/>
            <a:ext cx="585140" cy="38008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1894" b="1">
                <a:solidFill>
                  <a:srgbClr val="0001AD"/>
                </a:solidFill>
              </a:rPr>
              <a:t>Fb</a:t>
            </a:r>
            <a:endParaRPr lang="en-US" altLang="zh-CN" sz="2194" b="1">
              <a:solidFill>
                <a:srgbClr val="000000"/>
              </a:solidFill>
            </a:endParaRPr>
          </a:p>
        </p:txBody>
      </p:sp>
      <p:cxnSp>
        <p:nvCxnSpPr>
          <p:cNvPr id="2133" name="Line 61"/>
          <p:cNvCxnSpPr/>
          <p:nvPr/>
        </p:nvCxnSpPr>
        <p:spPr>
          <a:xfrm>
            <a:off x="5266258" y="7188860"/>
            <a:ext cx="1421054" cy="0"/>
          </a:xfrm>
          <a:prstGeom prst="line">
            <a:avLst/>
          </a:prstGeom>
          <a:noFill/>
          <a:ln w="28575" cap="flat">
            <a:solidFill>
              <a:srgbClr val="FF00FF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sp>
        <p:nvSpPr>
          <p:cNvPr id="2134" name="AutoShape 62"/>
          <p:cNvSpPr/>
          <p:nvPr/>
        </p:nvSpPr>
        <p:spPr>
          <a:xfrm>
            <a:off x="5934989" y="6520129"/>
            <a:ext cx="167183" cy="668731"/>
          </a:xfrm>
          <a:prstGeom prst="downArrow">
            <a:avLst>
              <a:gd name="adj1" fmla="val 50000"/>
              <a:gd name="adj2" fmla="val 100000"/>
            </a:avLst>
          </a:prstGeom>
          <a:solidFill>
            <a:srgbClr val="FF99FF"/>
          </a:solidFill>
          <a:ln cap="flat">
            <a:solidFill>
              <a:srgbClr val="00CC99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vert="vert"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135" name="Text Box 63"/>
          <p:cNvSpPr/>
          <p:nvPr/>
        </p:nvSpPr>
        <p:spPr>
          <a:xfrm>
            <a:off x="5099076" y="6520129"/>
            <a:ext cx="1086688" cy="3953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1994">
                <a:solidFill>
                  <a:srgbClr val="0001AD"/>
                </a:solidFill>
              </a:rPr>
              <a:t>FXIIIa</a:t>
            </a:r>
            <a:endParaRPr lang="en-US" altLang="zh-CN" sz="2194">
              <a:solidFill>
                <a:schemeClr val="tx2"/>
              </a:solidFill>
            </a:endParaRPr>
          </a:p>
        </p:txBody>
      </p:sp>
      <p:sp>
        <p:nvSpPr>
          <p:cNvPr id="2136" name="Text Box 64"/>
          <p:cNvSpPr/>
          <p:nvPr/>
        </p:nvSpPr>
        <p:spPr>
          <a:xfrm>
            <a:off x="6018581" y="6520129"/>
            <a:ext cx="752323" cy="36484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1794" b="1">
                <a:solidFill>
                  <a:srgbClr val="0001AD"/>
                </a:solidFill>
              </a:rPr>
              <a:t>Ca</a:t>
            </a:r>
            <a:r>
              <a:rPr lang="en-US" altLang="zh-CN" sz="1794" b="1" baseline="30000">
                <a:solidFill>
                  <a:srgbClr val="0001AD"/>
                </a:solidFill>
              </a:rPr>
              <a:t>++</a:t>
            </a:r>
            <a:endParaRPr lang="en-US" altLang="zh-CN" sz="2194" b="1" baseline="30000">
              <a:solidFill>
                <a:schemeClr val="tx2"/>
              </a:solidFill>
            </a:endParaRPr>
          </a:p>
        </p:txBody>
      </p:sp>
      <p:sp>
        <p:nvSpPr>
          <p:cNvPr id="2137" name="Text Box 65"/>
          <p:cNvSpPr/>
          <p:nvPr/>
        </p:nvSpPr>
        <p:spPr>
          <a:xfrm>
            <a:off x="3678022" y="6520129"/>
            <a:ext cx="835914" cy="3953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en-US" altLang="zh-CN" sz="1994">
                <a:solidFill>
                  <a:srgbClr val="0001AD"/>
                </a:solidFill>
              </a:rPr>
              <a:t>FXIII</a:t>
            </a:r>
            <a:endParaRPr lang="en-US" altLang="zh-CN" sz="2194"/>
          </a:p>
        </p:txBody>
      </p:sp>
      <p:cxnSp>
        <p:nvCxnSpPr>
          <p:cNvPr id="2138" name="Line 66"/>
          <p:cNvCxnSpPr/>
          <p:nvPr/>
        </p:nvCxnSpPr>
        <p:spPr>
          <a:xfrm>
            <a:off x="4430344" y="6770904"/>
            <a:ext cx="752323" cy="0"/>
          </a:xfrm>
          <a:prstGeom prst="line">
            <a:avLst/>
          </a:prstGeom>
          <a:noFill/>
          <a:ln w="28575" cap="flat">
            <a:solidFill>
              <a:srgbClr val="FF00FF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cxnSp>
        <p:nvCxnSpPr>
          <p:cNvPr id="2139" name="Line 67"/>
          <p:cNvCxnSpPr/>
          <p:nvPr/>
        </p:nvCxnSpPr>
        <p:spPr>
          <a:xfrm>
            <a:off x="4764710" y="6436538"/>
            <a:ext cx="1003097" cy="0"/>
          </a:xfrm>
          <a:prstGeom prst="line">
            <a:avLst/>
          </a:prstGeom>
          <a:noFill/>
          <a:ln w="28575" cap="flat">
            <a:solidFill>
              <a:srgbClr val="000000"/>
            </a:solidFill>
            <a:prstDash val="sysDot"/>
            <a:miter lim="800000"/>
            <a:headEnd type="none" w="med" len="med"/>
            <a:tailEnd type="none" w="med" len="med"/>
          </a:ln>
        </p:spPr>
      </p:cxnSp>
      <p:cxnSp>
        <p:nvCxnSpPr>
          <p:cNvPr id="2140" name="Line 68"/>
          <p:cNvCxnSpPr/>
          <p:nvPr/>
        </p:nvCxnSpPr>
        <p:spPr>
          <a:xfrm flipH="1">
            <a:off x="4764710" y="6436537"/>
            <a:ext cx="0" cy="334366"/>
          </a:xfrm>
          <a:prstGeom prst="line">
            <a:avLst/>
          </a:prstGeom>
          <a:noFill/>
          <a:ln w="28575" cap="flat">
            <a:solidFill>
              <a:srgbClr val="000000"/>
            </a:solidFill>
            <a:prstDash val="sysDot"/>
            <a:miter lim="800000"/>
            <a:headEnd type="none" w="med" len="med"/>
            <a:tailEnd type="triangle" w="med" len="med"/>
          </a:ln>
        </p:spPr>
      </p:cxnSp>
      <p:sp>
        <p:nvSpPr>
          <p:cNvPr id="2141" name="Text Box 69"/>
          <p:cNvSpPr/>
          <p:nvPr/>
        </p:nvSpPr>
        <p:spPr>
          <a:xfrm>
            <a:off x="3594430" y="167183"/>
            <a:ext cx="2507742" cy="595945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3310" b="1">
                <a:solidFill>
                  <a:srgbClr val="0001AD"/>
                </a:solidFill>
              </a:rPr>
              <a:t>凝血机制图</a:t>
            </a:r>
            <a:endParaRPr lang="zh-CN" altLang="en-US" sz="3510" b="1">
              <a:solidFill>
                <a:schemeClr val="tx2"/>
              </a:solidFill>
            </a:endParaRPr>
          </a:p>
        </p:txBody>
      </p:sp>
      <p:pic>
        <p:nvPicPr>
          <p:cNvPr id="2142" name="Picture 70"/>
          <p:cNvPicPr/>
          <p:nvPr/>
        </p:nvPicPr>
        <p:blipFill>
          <a:blip r:embed="rId2"/>
          <a:stretch>
            <a:fillRect/>
          </a:stretch>
        </p:blipFill>
        <p:spPr>
          <a:xfrm>
            <a:off x="3040637" y="3683246"/>
            <a:ext cx="334366" cy="33436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43" name="Picture 71"/>
          <p:cNvPicPr/>
          <p:nvPr/>
        </p:nvPicPr>
        <p:blipFill>
          <a:blip r:embed="rId2"/>
          <a:stretch>
            <a:fillRect/>
          </a:stretch>
        </p:blipFill>
        <p:spPr>
          <a:xfrm>
            <a:off x="3355847" y="3683246"/>
            <a:ext cx="334366" cy="33436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44" name="Picture 72"/>
          <p:cNvPicPr/>
          <p:nvPr/>
        </p:nvPicPr>
        <p:blipFill>
          <a:blip r:embed="rId2"/>
          <a:stretch>
            <a:fillRect/>
          </a:stretch>
        </p:blipFill>
        <p:spPr>
          <a:xfrm>
            <a:off x="4304957" y="5104300"/>
            <a:ext cx="334366" cy="33436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pic>
        <p:nvPicPr>
          <p:cNvPr id="2145" name="Picture 73"/>
          <p:cNvPicPr/>
          <p:nvPr/>
        </p:nvPicPr>
        <p:blipFill>
          <a:blip r:embed="rId2"/>
          <a:stretch>
            <a:fillRect/>
          </a:stretch>
        </p:blipFill>
        <p:spPr>
          <a:xfrm>
            <a:off x="1922602" y="1504645"/>
            <a:ext cx="334366" cy="33436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46" name="Text Box 74"/>
          <p:cNvSpPr/>
          <p:nvPr/>
        </p:nvSpPr>
        <p:spPr>
          <a:xfrm>
            <a:off x="167183" y="919506"/>
            <a:ext cx="553639" cy="21733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vert"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2433" b="1">
                <a:solidFill>
                  <a:srgbClr val="FF6879"/>
                </a:solidFill>
                <a:ea typeface="隶书" charset="-122"/>
              </a:rPr>
              <a:t>外源凝血系统</a:t>
            </a:r>
            <a:endParaRPr lang="zh-CN" altLang="en-US" b="1">
              <a:solidFill>
                <a:srgbClr val="FF66CC"/>
              </a:solidFill>
              <a:ea typeface="隶书" charset="-122"/>
            </a:endParaRPr>
          </a:p>
        </p:txBody>
      </p:sp>
      <p:sp>
        <p:nvSpPr>
          <p:cNvPr id="2147" name="Text Box 75"/>
          <p:cNvSpPr/>
          <p:nvPr/>
        </p:nvSpPr>
        <p:spPr>
          <a:xfrm>
            <a:off x="9027870" y="919506"/>
            <a:ext cx="553639" cy="217337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vert"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</a:pPr>
            <a:r>
              <a:rPr lang="zh-CN" altLang="en-US" sz="2433" b="1">
                <a:solidFill>
                  <a:srgbClr val="0100AD"/>
                </a:solidFill>
                <a:ea typeface="隶书" charset="-122"/>
              </a:rPr>
              <a:t>内源凝血系统</a:t>
            </a:r>
            <a:endParaRPr lang="zh-CN" altLang="en-US" b="1">
              <a:solidFill>
                <a:srgbClr val="00FF00"/>
              </a:solidFill>
              <a:ea typeface="隶书" charset="-122"/>
            </a:endParaRPr>
          </a:p>
        </p:txBody>
      </p:sp>
      <p:cxnSp>
        <p:nvCxnSpPr>
          <p:cNvPr id="2148" name="Line 76"/>
          <p:cNvCxnSpPr/>
          <p:nvPr/>
        </p:nvCxnSpPr>
        <p:spPr>
          <a:xfrm flipH="1" flipV="1">
            <a:off x="7148807" y="2814244"/>
            <a:ext cx="0" cy="3476009"/>
          </a:xfrm>
          <a:prstGeom prst="line">
            <a:avLst/>
          </a:prstGeom>
          <a:noFill/>
          <a:ln w="28575" cap="flat">
            <a:solidFill>
              <a:srgbClr val="00FF00"/>
            </a:solidFill>
            <a:prstDash val="sysDot"/>
            <a:miter lim="800000"/>
            <a:headEnd type="none" w="med" len="med"/>
            <a:tailEnd type="triangle" w="med" len="med"/>
          </a:ln>
        </p:spPr>
      </p:cxnSp>
      <p:sp>
        <p:nvSpPr>
          <p:cNvPr id="2149" name="New shape"/>
          <p:cNvSpPr/>
          <p:nvPr/>
        </p:nvSpPr>
        <p:spPr>
          <a:xfrm>
            <a:off x="0" y="7269226"/>
            <a:ext cx="1003096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第三页，共二十七页。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51" name="Picture 5"/>
          <p:cNvPicPr/>
          <p:nvPr/>
        </p:nvPicPr>
        <p:blipFill>
          <a:blip r:embed="rId2">
            <a:lum bright="12000"/>
          </a:blip>
          <a:stretch>
            <a:fillRect/>
          </a:stretch>
        </p:blipFill>
        <p:spPr>
          <a:xfrm>
            <a:off x="0" y="-235100"/>
            <a:ext cx="10030968" cy="7523226"/>
          </a:xfrm>
          <a:prstGeom prst="rect">
            <a:avLst/>
          </a:prstGeom>
          <a:solidFill>
            <a:srgbClr val="C245D7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</p:pic>
      <p:sp>
        <p:nvSpPr>
          <p:cNvPr id="2152" name="Oval 6"/>
          <p:cNvSpPr/>
          <p:nvPr/>
        </p:nvSpPr>
        <p:spPr>
          <a:xfrm>
            <a:off x="1003097" y="2591333"/>
            <a:ext cx="3009290" cy="1253871"/>
          </a:xfrm>
          <a:prstGeom prst="ellipse">
            <a:avLst/>
          </a:prstGeom>
          <a:solidFill>
            <a:srgbClr val="C245D7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kumimoji="0" lang="en-US" altLang="zh-CN" sz="3310" b="1">
                <a:solidFill>
                  <a:srgbClr val="0001AD"/>
                </a:solidFill>
                <a:latin typeface="Arial" pitchFamily="34" charset="0"/>
              </a:rPr>
              <a:t>PT</a:t>
            </a:r>
            <a:endParaRPr kumimoji="0" lang="en-US" altLang="zh-CN" sz="3510" b="1">
              <a:latin typeface="Arial" pitchFamily="34" charset="0"/>
            </a:endParaRPr>
          </a:p>
        </p:txBody>
      </p:sp>
      <p:sp>
        <p:nvSpPr>
          <p:cNvPr id="2153" name="Oval 7"/>
          <p:cNvSpPr/>
          <p:nvPr/>
        </p:nvSpPr>
        <p:spPr>
          <a:xfrm>
            <a:off x="6436537" y="3678022"/>
            <a:ext cx="3009290" cy="1253871"/>
          </a:xfrm>
          <a:prstGeom prst="ellipse">
            <a:avLst/>
          </a:prstGeom>
          <a:solidFill>
            <a:srgbClr val="C245D7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kumimoji="0" lang="en-US" altLang="zh-CN" sz="3549">
                <a:solidFill>
                  <a:srgbClr val="0001AD"/>
                </a:solidFill>
                <a:latin typeface="Arial" pitchFamily="34" charset="0"/>
              </a:rPr>
              <a:t>APTT</a:t>
            </a:r>
            <a:endParaRPr kumimoji="0" lang="en-US" altLang="zh-CN" sz="3949">
              <a:latin typeface="Arial" pitchFamily="34" charset="0"/>
            </a:endParaRPr>
          </a:p>
        </p:txBody>
      </p:sp>
      <p:sp>
        <p:nvSpPr>
          <p:cNvPr id="2154" name="Oval 8"/>
          <p:cNvSpPr/>
          <p:nvPr/>
        </p:nvSpPr>
        <p:spPr>
          <a:xfrm>
            <a:off x="4430344" y="6520129"/>
            <a:ext cx="1504645" cy="1003097"/>
          </a:xfrm>
          <a:prstGeom prst="ellipse">
            <a:avLst/>
          </a:prstGeom>
          <a:solidFill>
            <a:srgbClr val="A223AF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kumimoji="0" lang="en-US" altLang="zh-CN" sz="3549">
                <a:solidFill>
                  <a:srgbClr val="0001AD"/>
                </a:solidFill>
                <a:latin typeface="Arial" pitchFamily="34" charset="0"/>
              </a:rPr>
              <a:t>TT</a:t>
            </a:r>
            <a:endParaRPr kumimoji="0" lang="en-US" altLang="zh-CN" sz="3949">
              <a:latin typeface="Arial" pitchFamily="34" charset="0"/>
            </a:endParaRPr>
          </a:p>
        </p:txBody>
      </p:sp>
      <p:sp>
        <p:nvSpPr>
          <p:cNvPr id="2155" name="Oval 9"/>
          <p:cNvSpPr/>
          <p:nvPr/>
        </p:nvSpPr>
        <p:spPr>
          <a:xfrm>
            <a:off x="7622491" y="6290253"/>
            <a:ext cx="1504645" cy="1003097"/>
          </a:xfrm>
          <a:prstGeom prst="ellipse">
            <a:avLst/>
          </a:prstGeom>
          <a:solidFill>
            <a:srgbClr val="A223AF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kumimoji="0" lang="en-US" altLang="zh-CN" sz="3749">
                <a:solidFill>
                  <a:srgbClr val="0001AD"/>
                </a:solidFill>
                <a:latin typeface="Arial" pitchFamily="34" charset="0"/>
              </a:rPr>
              <a:t>DD</a:t>
            </a:r>
            <a:endParaRPr kumimoji="0" lang="en-US" altLang="zh-CN" sz="3949">
              <a:latin typeface="Arial" pitchFamily="34" charset="0"/>
            </a:endParaRPr>
          </a:p>
        </p:txBody>
      </p:sp>
      <p:sp>
        <p:nvSpPr>
          <p:cNvPr id="2156" name="New shape"/>
          <p:cNvSpPr/>
          <p:nvPr/>
        </p:nvSpPr>
        <p:spPr>
          <a:xfrm>
            <a:off x="0" y="7269226"/>
            <a:ext cx="1003096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第四页，共二十七页。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1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1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base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2" grpId="0"/>
      <p:bldP spid="2153" grpId="1"/>
      <p:bldP spid="2154" grpId="2"/>
      <p:bldP spid="2155" grpId="3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58" name="Rectangle 2"/>
          <p:cNvSpPr/>
          <p:nvPr>
            <p:ph type="title" idx="4294967295"/>
          </p:nvPr>
        </p:nvSpPr>
        <p:spPr>
          <a:xfrm>
            <a:off x="752323" y="668731"/>
            <a:ext cx="8526323" cy="125387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  <a:lvl2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2pPr>
            <a:lvl3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3pPr>
            <a:lvl4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4pPr>
            <a:lvl5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5pPr>
          </a:lstStyle>
          <a:p>
            <a:pPr lvl="0"/>
            <a:r>
              <a:rPr lang="zh-CN" altLang="en-US" b="1">
                <a:solidFill>
                  <a:srgbClr val="0001AD"/>
                </a:solidFill>
              </a:rPr>
              <a:t>凝血酶原时间</a:t>
            </a:r>
            <a:r>
              <a:rPr lang="en-US" altLang="zh-CN" b="1">
                <a:solidFill>
                  <a:srgbClr val="0001AD"/>
                </a:solidFill>
              </a:rPr>
              <a:t>PT</a:t>
            </a:r>
            <a:endParaRPr lang="en-US" altLang="zh-CN" b="1"/>
          </a:p>
        </p:txBody>
      </p:sp>
      <p:sp>
        <p:nvSpPr>
          <p:cNvPr id="2159" name="Rectangle 3"/>
          <p:cNvSpPr/>
          <p:nvPr>
            <p:ph type="body" sz="half" idx="4294967295"/>
          </p:nvPr>
        </p:nvSpPr>
        <p:spPr>
          <a:xfrm>
            <a:off x="5106042" y="2340559"/>
            <a:ext cx="4423378" cy="340112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6161" indent="-376161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3072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1pPr>
            <a:lvl2pPr marL="815016" indent="-313468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633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2pPr>
            <a:lvl3pPr marL="1253871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2194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3pPr>
            <a:lvl4pPr marL="1755419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1975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4pPr>
            <a:lvl5pPr marL="2256968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en-US" altLang="en-US" sz="1975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5pPr>
          </a:lstStyle>
          <a:p>
            <a:pPr lvl="0">
              <a:spcBef>
                <a:spcPct val="0"/>
              </a:spcBef>
              <a:buClr>
                <a:srgbClr val="FFFF00"/>
              </a:buClr>
              <a:buFont typeface="Wingdings" charset="2"/>
              <a:buChar char="Ø"/>
            </a:pPr>
            <a:r>
              <a:rPr lang="zh-CN" altLang="en-US" sz="3849">
                <a:solidFill>
                  <a:srgbClr val="0001AD"/>
                </a:solidFill>
                <a:ea typeface="楷体_GB2312" charset="-122"/>
              </a:rPr>
              <a:t> </a:t>
            </a:r>
            <a:r>
              <a:rPr lang="zh-CN" altLang="en-US" b="1">
                <a:solidFill>
                  <a:srgbClr val="80822D"/>
                </a:solidFill>
                <a:ea typeface="楷体_GB2312" charset="-122"/>
              </a:rPr>
              <a:t>反映外源性凝血途径中</a:t>
            </a:r>
            <a:r>
              <a:rPr lang="en-US" altLang="zh-CN" b="1">
                <a:solidFill>
                  <a:srgbClr val="80822D"/>
                </a:solidFill>
                <a:ea typeface="楷体_GB2312" charset="-122"/>
              </a:rPr>
              <a:t>II</a:t>
            </a:r>
            <a:r>
              <a:rPr lang="zh-CN" altLang="en-US" b="1">
                <a:solidFill>
                  <a:srgbClr val="80822D"/>
                </a:solidFill>
                <a:ea typeface="楷体_GB2312" charset="-122"/>
              </a:rPr>
              <a:t>、</a:t>
            </a:r>
            <a:r>
              <a:rPr lang="en-US" altLang="zh-CN" b="1">
                <a:solidFill>
                  <a:srgbClr val="80822D"/>
                </a:solidFill>
                <a:ea typeface="楷体_GB2312" charset="-122"/>
              </a:rPr>
              <a:t>V</a:t>
            </a:r>
            <a:r>
              <a:rPr lang="zh-CN" altLang="en-US" b="1">
                <a:solidFill>
                  <a:srgbClr val="80822D"/>
                </a:solidFill>
                <a:ea typeface="楷体_GB2312" charset="-122"/>
              </a:rPr>
              <a:t>、</a:t>
            </a:r>
            <a:r>
              <a:rPr lang="en-US" altLang="zh-CN" b="1">
                <a:solidFill>
                  <a:srgbClr val="80822D"/>
                </a:solidFill>
                <a:ea typeface="楷体_GB2312" charset="-122"/>
              </a:rPr>
              <a:t>VII</a:t>
            </a:r>
            <a:r>
              <a:rPr lang="zh-CN" altLang="en-US" b="1">
                <a:solidFill>
                  <a:srgbClr val="80822D"/>
                </a:solidFill>
                <a:ea typeface="楷体_GB2312" charset="-122"/>
              </a:rPr>
              <a:t>、</a:t>
            </a:r>
            <a:r>
              <a:rPr lang="en-US" altLang="zh-CN" b="1">
                <a:solidFill>
                  <a:srgbClr val="80822D"/>
                </a:solidFill>
                <a:ea typeface="楷体_GB2312" charset="-122"/>
              </a:rPr>
              <a:t>X</a:t>
            </a:r>
            <a:r>
              <a:rPr lang="zh-CN" altLang="en-US" b="1">
                <a:solidFill>
                  <a:srgbClr val="80822D"/>
                </a:solidFill>
                <a:ea typeface="楷体_GB2312" charset="-122"/>
              </a:rPr>
              <a:t>因子水平的实验。</a:t>
            </a:r>
            <a:endParaRPr lang="zh-CN" altLang="en-US" b="1">
              <a:solidFill>
                <a:schemeClr val="bg2"/>
              </a:solidFill>
              <a:ea typeface="楷体_GB2312" charset="-122"/>
            </a:endParaRPr>
          </a:p>
        </p:txBody>
      </p:sp>
      <p:graphicFrame>
        <p:nvGraphicFramePr>
          <p:cNvPr id="2160" name="Object 2"/>
          <p:cNvGraphicFramePr>
            <a:graphicFrameLocks noChangeAspect="1"/>
          </p:cNvGraphicFramePr>
          <p:nvPr>
            <p:ph type="body" sz="half" idx="4294967295"/>
          </p:nvPr>
        </p:nvGraphicFramePr>
        <p:xfrm>
          <a:off x="17415" y="2418927"/>
          <a:ext cx="5156545" cy="5104299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8" r:id="rId2" progId="PBrush">
                  <p:embed/>
                </p:oleObj>
              </mc:Choice>
              <mc:Fallback>
                <p:oleObj r:id="rId2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17415" y="2418927"/>
                        <a:ext cx="5156545" cy="5104299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  <a:prstDash val="solid"/>
                        <a:miter lim="800000"/>
                        <a:headEnd type="none" w="med" len="med"/>
                        <a:tailEnd type="none" w="med" len="med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61" name="New shape"/>
          <p:cNvSpPr/>
          <p:nvPr/>
        </p:nvSpPr>
        <p:spPr>
          <a:xfrm>
            <a:off x="0" y="7269226"/>
            <a:ext cx="1003096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第五页，共二十七页。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63" name="Rectangle 2"/>
          <p:cNvSpPr/>
          <p:nvPr>
            <p:ph type="title" idx="4294967295"/>
          </p:nvPr>
        </p:nvSpPr>
        <p:spPr>
          <a:xfrm>
            <a:off x="752323" y="668731"/>
            <a:ext cx="8526323" cy="125387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  <a:lvl2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2pPr>
            <a:lvl3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3pPr>
            <a:lvl4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4pPr>
            <a:lvl5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5pPr>
          </a:lstStyle>
          <a:p>
            <a:pPr lvl="0"/>
            <a:r>
              <a:rPr lang="zh-CN" altLang="en-US" b="1">
                <a:solidFill>
                  <a:srgbClr val="80822D"/>
                </a:solidFill>
                <a:ea typeface="楷体_GB2312" charset="-122"/>
              </a:rPr>
              <a:t>反映外源凝血的筛选实验</a:t>
            </a:r>
            <a:endParaRPr lang="zh-CN" altLang="en-US" b="1">
              <a:solidFill>
                <a:schemeClr val="bg2"/>
              </a:solidFill>
              <a:ea typeface="楷体_GB2312" charset="-122"/>
            </a:endParaRPr>
          </a:p>
        </p:txBody>
      </p:sp>
      <p:sp>
        <p:nvSpPr>
          <p:cNvPr id="2164" name="Rectangle 3"/>
          <p:cNvSpPr/>
          <p:nvPr>
            <p:ph type="body" idx="4294967295"/>
          </p:nvPr>
        </p:nvSpPr>
        <p:spPr>
          <a:xfrm>
            <a:off x="1816372" y="4235298"/>
            <a:ext cx="8491493" cy="189648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6161" indent="-376161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3510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1pPr>
            <a:lvl2pPr marL="815016" indent="-313468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3072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2pPr>
            <a:lvl3pPr marL="1253871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2633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3pPr>
            <a:lvl4pPr marL="1755419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194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4pPr>
            <a:lvl5pPr marL="2256968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en-US" altLang="en-US" sz="2194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5pPr>
          </a:lstStyle>
          <a:p>
            <a:pPr lvl="0">
              <a:lnSpc>
                <a:spcPct val="80000"/>
              </a:lnSpc>
              <a:buFont typeface="Symbol" charset="2"/>
              <a:buNone/>
            </a:pPr>
            <a:endParaRPr lang="zh-CN" altLang="en-US" sz="3072" b="1">
              <a:solidFill>
                <a:schemeClr val="bg2"/>
              </a:solidFill>
              <a:latin typeface="楷体_GB2312" charset="-122"/>
              <a:ea typeface="楷体_GB2312" charset="-122"/>
            </a:endParaRPr>
          </a:p>
          <a:p>
            <a:pPr lvl="0">
              <a:lnSpc>
                <a:spcPct val="80000"/>
              </a:lnSpc>
              <a:buFont typeface="Symbol" charset="2"/>
              <a:buNone/>
            </a:pPr>
            <a:r>
              <a:rPr lang="zh-CN" altLang="en-US" sz="2772" b="1">
                <a:solidFill>
                  <a:srgbClr val="80822D"/>
                </a:solidFill>
                <a:latin typeface="楷体_GB2312" charset="-122"/>
                <a:ea typeface="楷体_GB2312" charset="-122"/>
              </a:rPr>
              <a:t>参考范围</a:t>
            </a:r>
            <a:endParaRPr lang="zh-CN" altLang="en-US" sz="3072" b="1">
              <a:solidFill>
                <a:schemeClr val="bg2"/>
              </a:solidFill>
              <a:latin typeface="楷体_GB2312" charset="-122"/>
              <a:ea typeface="楷体_GB2312" charset="-122"/>
            </a:endParaRPr>
          </a:p>
          <a:p>
            <a:pPr lvl="0">
              <a:lnSpc>
                <a:spcPct val="80000"/>
              </a:lnSpc>
              <a:buFont typeface="Symbol" charset="2"/>
              <a:buNone/>
            </a:pPr>
            <a:r>
              <a:rPr lang="zh-CN" altLang="en-US" sz="2972" b="1">
                <a:solidFill>
                  <a:srgbClr val="80822D"/>
                </a:solidFill>
                <a:latin typeface="楷体_GB2312" charset="-122"/>
                <a:ea typeface="楷体_GB2312" charset="-122"/>
              </a:rPr>
              <a:t>  平均值为〔12±1〕s，超过正常对照值3s</a:t>
            </a:r>
            <a:endParaRPr lang="zh-CN" altLang="en-US" sz="3072" b="1">
              <a:solidFill>
                <a:schemeClr val="bg2"/>
              </a:solidFill>
              <a:latin typeface="楷体_GB2312" charset="-122"/>
              <a:ea typeface="楷体_GB2312" charset="-122"/>
            </a:endParaRPr>
          </a:p>
          <a:p>
            <a:pPr lvl="0">
              <a:lnSpc>
                <a:spcPct val="80000"/>
              </a:lnSpc>
              <a:buFont typeface="Symbol" charset="2"/>
              <a:buNone/>
            </a:pPr>
            <a:r>
              <a:rPr lang="zh-CN" altLang="en-US" sz="2972" b="1">
                <a:solidFill>
                  <a:srgbClr val="80822D"/>
                </a:solidFill>
                <a:latin typeface="楷体_GB2312" charset="-122"/>
                <a:ea typeface="楷体_GB2312" charset="-122"/>
              </a:rPr>
              <a:t>  为异常</a:t>
            </a:r>
            <a:endParaRPr lang="zh-CN" altLang="en-US" sz="3072" b="1">
              <a:solidFill>
                <a:schemeClr val="bg2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165" name="AutoShape 4"/>
          <p:cNvSpPr/>
          <p:nvPr/>
        </p:nvSpPr>
        <p:spPr>
          <a:xfrm>
            <a:off x="2962271" y="2260451"/>
            <a:ext cx="501548" cy="1839011"/>
          </a:xfrm>
          <a:prstGeom prst="can">
            <a:avLst>
              <a:gd name="adj" fmla="val 53472"/>
            </a:avLst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166" name="AutoShape 5"/>
          <p:cNvSpPr/>
          <p:nvPr/>
        </p:nvSpPr>
        <p:spPr>
          <a:xfrm>
            <a:off x="2962271" y="3575274"/>
            <a:ext cx="501548" cy="501548"/>
          </a:xfrm>
          <a:prstGeom prst="can">
            <a:avLst>
              <a:gd name="adj" fmla="val 33204"/>
            </a:avLst>
          </a:prstGeom>
          <a:solidFill>
            <a:srgbClr val="FFFF99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cxnSp>
        <p:nvCxnSpPr>
          <p:cNvPr id="2167" name="Line 6"/>
          <p:cNvCxnSpPr/>
          <p:nvPr/>
        </p:nvCxnSpPr>
        <p:spPr>
          <a:xfrm>
            <a:off x="3831272" y="3603138"/>
            <a:ext cx="1922602" cy="0"/>
          </a:xfrm>
          <a:prstGeom prst="line">
            <a:avLst/>
          </a:prstGeom>
          <a:noFill/>
          <a:ln w="28575"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sp>
        <p:nvSpPr>
          <p:cNvPr id="2168" name="Text Box 7"/>
          <p:cNvSpPr/>
          <p:nvPr/>
        </p:nvSpPr>
        <p:spPr>
          <a:xfrm>
            <a:off x="5884487" y="3366296"/>
            <a:ext cx="1588237" cy="4621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</a:pPr>
            <a:r>
              <a:rPr lang="zh-CN" altLang="en-US" sz="2433">
                <a:solidFill>
                  <a:srgbClr val="0001AD"/>
                </a:solidFill>
              </a:rPr>
              <a:t>凝固时间</a:t>
            </a:r>
            <a:endParaRPr lang="zh-CN" altLang="en-US"/>
          </a:p>
        </p:txBody>
      </p:sp>
      <p:sp>
        <p:nvSpPr>
          <p:cNvPr id="2169" name="Text Box 8"/>
          <p:cNvSpPr/>
          <p:nvPr/>
        </p:nvSpPr>
        <p:spPr>
          <a:xfrm>
            <a:off x="1839011" y="3366296"/>
            <a:ext cx="1003097" cy="46219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</a:pPr>
            <a:r>
              <a:rPr lang="zh-CN" altLang="en-US" sz="2433">
                <a:solidFill>
                  <a:srgbClr val="0001AD"/>
                </a:solidFill>
              </a:rPr>
              <a:t>血浆</a:t>
            </a:r>
            <a:endParaRPr lang="zh-CN" altLang="en-US"/>
          </a:p>
        </p:txBody>
      </p:sp>
      <p:sp>
        <p:nvSpPr>
          <p:cNvPr id="2170" name="Text Box 9"/>
          <p:cNvSpPr/>
          <p:nvPr/>
        </p:nvSpPr>
        <p:spPr>
          <a:xfrm>
            <a:off x="3751164" y="2223880"/>
            <a:ext cx="4348495" cy="1035142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lnSpc>
                <a:spcPct val="130000"/>
              </a:lnSpc>
            </a:pPr>
            <a:r>
              <a:rPr lang="zh-CN" altLang="en-US" sz="2533">
                <a:solidFill>
                  <a:srgbClr val="0001AD"/>
                </a:solidFill>
                <a:latin typeface="宋体" charset="-122"/>
                <a:sym typeface="Wingdings 2" charset="2"/>
              </a:rPr>
              <a:t>组织凝血活酶〔含TF〕</a:t>
            </a:r>
            <a:endParaRPr lang="zh-CN" altLang="en-US">
              <a:latin typeface="宋体" charset="-122"/>
              <a:sym typeface="Wingdings 2" charset="2"/>
            </a:endParaRPr>
          </a:p>
          <a:p>
            <a:pPr marL="0" lvl="0" indent="0" eaLnBrk="1" hangingPunct="1">
              <a:lnSpc>
                <a:spcPct val="130000"/>
              </a:lnSpc>
            </a:pPr>
            <a:r>
              <a:rPr lang="zh-CN" altLang="en-US" sz="2333">
                <a:solidFill>
                  <a:srgbClr val="0001AD"/>
                </a:solidFill>
                <a:latin typeface="宋体" charset="-122"/>
                <a:sym typeface="Wingdings 2" charset="2"/>
              </a:rPr>
              <a:t>Ca2+</a:t>
            </a:r>
            <a:endParaRPr lang="zh-CN" altLang="en-US">
              <a:latin typeface="宋体" charset="-122"/>
              <a:sym typeface="Wingdings 2" charset="2"/>
            </a:endParaRPr>
          </a:p>
        </p:txBody>
      </p:sp>
      <p:sp>
        <p:nvSpPr>
          <p:cNvPr id="2171" name="AutoShape 10"/>
          <p:cNvSpPr/>
          <p:nvPr/>
        </p:nvSpPr>
        <p:spPr>
          <a:xfrm flipH="1">
            <a:off x="3119005" y="1628291"/>
            <a:ext cx="835914" cy="501548"/>
          </a:xfrm>
          <a:prstGeom prst="curvedDownArrow">
            <a:avLst>
              <a:gd name="adj1" fmla="val 32400"/>
              <a:gd name="adj2" fmla="val 65594"/>
              <a:gd name="adj3" fmla="val 33333"/>
            </a:avLst>
          </a:prstGeom>
          <a:solidFill>
            <a:srgbClr val="00CC99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172" name="New shape"/>
          <p:cNvSpPr/>
          <p:nvPr/>
        </p:nvSpPr>
        <p:spPr>
          <a:xfrm>
            <a:off x="0" y="7269226"/>
            <a:ext cx="1003096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第六页，共二十七页。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4" name="Text Box 4"/>
          <p:cNvSpPr/>
          <p:nvPr/>
        </p:nvSpPr>
        <p:spPr>
          <a:xfrm>
            <a:off x="1144158" y="522446"/>
            <a:ext cx="7841917" cy="662818"/>
          </a:xfrm>
          <a:prstGeom prst="rect">
            <a:avLst/>
          </a:prstGeom>
          <a:solidFill>
            <a:srgbClr val="3399FF"/>
          </a:solidFill>
          <a:ln w="12700">
            <a:noFill/>
            <a:prstDash val="solid"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kumimoji="0" lang="en-US" altLang="zh-CN" sz="3749" b="1">
                <a:solidFill>
                  <a:srgbClr val="000000"/>
                </a:solidFill>
                <a:ea typeface="楷体_GB2312" charset="-122"/>
              </a:rPr>
              <a:t>PT</a:t>
            </a:r>
            <a:r>
              <a:rPr kumimoji="0" lang="zh-CN" altLang="en-US" sz="3649" b="1">
                <a:solidFill>
                  <a:srgbClr val="000000"/>
                </a:solidFill>
                <a:ea typeface="楷体_GB2312" charset="-122"/>
              </a:rPr>
              <a:t>相关的一些问题</a:t>
            </a:r>
            <a:endParaRPr kumimoji="0" lang="zh-CN" altLang="en-US" sz="3949" b="1">
              <a:solidFill>
                <a:schemeClr val="bg1"/>
              </a:solidFill>
              <a:ea typeface="楷体_GB2312" charset="-122"/>
            </a:endParaRPr>
          </a:p>
        </p:txBody>
      </p:sp>
      <p:sp>
        <p:nvSpPr>
          <p:cNvPr id="2175" name="Rectangle 5"/>
          <p:cNvSpPr/>
          <p:nvPr/>
        </p:nvSpPr>
        <p:spPr>
          <a:xfrm>
            <a:off x="1539475" y="1549924"/>
            <a:ext cx="8057863" cy="4540545"/>
          </a:xfrm>
          <a:prstGeom prst="rect">
            <a:avLst/>
          </a:prstGeom>
          <a:noFill/>
          <a:ln w="12700">
            <a:solidFill>
              <a:srgbClr val="0066FF"/>
            </a:solidFill>
            <a:prstDash val="solid"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kumimoji="0" lang="zh-CN" altLang="en-US" sz="2233" b="1" u="sng">
                <a:solidFill>
                  <a:srgbClr val="FF34AD"/>
                </a:solidFill>
              </a:rPr>
              <a:t>凝血因子</a:t>
            </a:r>
            <a:r>
              <a:rPr kumimoji="0" lang="zh-CN" altLang="en-US" sz="2333" b="1">
                <a:solidFill>
                  <a:srgbClr val="FF34AD"/>
                </a:solidFill>
              </a:rPr>
              <a:t> </a:t>
            </a:r>
            <a:endParaRPr kumimoji="0" lang="zh-CN" altLang="en-US" b="1">
              <a:solidFill>
                <a:srgbClr val="FF3300"/>
              </a:solidFill>
            </a:endParaRPr>
          </a:p>
          <a:p>
            <a:pPr marL="0" lvl="0" indent="0" eaLnBrk="1" hangingPunct="1"/>
            <a:r>
              <a:rPr kumimoji="0" lang="zh-CN" altLang="en-US" sz="2333" b="1">
                <a:solidFill>
                  <a:srgbClr val="333579"/>
                </a:solidFill>
              </a:rPr>
              <a:t>◆</a:t>
            </a:r>
            <a:r>
              <a:rPr kumimoji="0" lang="en-US" altLang="zh-CN" sz="2433" b="1">
                <a:solidFill>
                  <a:srgbClr val="333579"/>
                </a:solidFill>
              </a:rPr>
              <a:t>FVII, FX, FV </a:t>
            </a:r>
            <a:r>
              <a:rPr kumimoji="0" lang="zh-CN" altLang="en-US" sz="2433" b="1">
                <a:solidFill>
                  <a:srgbClr val="333579"/>
                </a:solidFill>
              </a:rPr>
              <a:t>和凝血酶原　　　　</a:t>
            </a:r>
            <a:endParaRPr kumimoji="0" lang="zh-CN" altLang="en-US" b="1">
              <a:solidFill>
                <a:schemeClr val="accent2"/>
              </a:solidFill>
            </a:endParaRPr>
          </a:p>
          <a:p>
            <a:pPr marL="501548" lvl="1" indent="0" eaLnBrk="1" hangingPunct="1"/>
            <a:r>
              <a:rPr kumimoji="0" lang="en-US" altLang="zh-CN" sz="2533" b="1">
                <a:solidFill>
                  <a:srgbClr val="333579"/>
                </a:solidFill>
              </a:rPr>
              <a:t>PT</a:t>
            </a:r>
            <a:r>
              <a:rPr kumimoji="0" lang="zh-CN" altLang="en-US" sz="2533" b="1">
                <a:solidFill>
                  <a:srgbClr val="333579"/>
                </a:solidFill>
              </a:rPr>
              <a:t>延长可发生在 </a:t>
            </a:r>
            <a:r>
              <a:rPr kumimoji="0" lang="en-US" altLang="zh-CN" sz="2333" b="1">
                <a:solidFill>
                  <a:srgbClr val="333579"/>
                </a:solidFill>
              </a:rPr>
              <a:t>&lt; 30 %</a:t>
            </a:r>
            <a:r>
              <a:rPr kumimoji="0" lang="zh-CN" altLang="en-US" sz="2433" b="1">
                <a:solidFill>
                  <a:srgbClr val="333579"/>
                </a:solidFill>
              </a:rPr>
              <a:t>凝血酶原</a:t>
            </a:r>
            <a:r>
              <a:rPr kumimoji="0" lang="en-US" altLang="zh-CN" sz="2333" b="1">
                <a:solidFill>
                  <a:srgbClr val="333579"/>
                </a:solidFill>
              </a:rPr>
              <a:t>,</a:t>
            </a:r>
            <a:r>
              <a:rPr kumimoji="0" lang="zh-CN" altLang="en-US" sz="2433" b="1">
                <a:solidFill>
                  <a:srgbClr val="333579"/>
                </a:solidFill>
              </a:rPr>
              <a:t>或其他相关因子</a:t>
            </a:r>
            <a:r>
              <a:rPr kumimoji="0" lang="en-US" altLang="zh-CN" sz="2333" b="1">
                <a:solidFill>
                  <a:srgbClr val="333579"/>
                </a:solidFill>
              </a:rPr>
              <a:t>&lt;   10 %</a:t>
            </a:r>
            <a:endParaRPr kumimoji="0" lang="en-US" altLang="zh-CN" b="1">
              <a:solidFill>
                <a:schemeClr val="accent2"/>
              </a:solidFill>
            </a:endParaRPr>
          </a:p>
          <a:p>
            <a:pPr marL="501548" lvl="1" indent="0" eaLnBrk="1" hangingPunct="1"/>
            <a:r>
              <a:rPr kumimoji="0" lang="zh-CN" altLang="en-US" sz="2233" b="1">
                <a:solidFill>
                  <a:srgbClr val="333579"/>
                </a:solidFill>
              </a:rPr>
              <a:t>肝病导致凝血蛋白合成能力一过性下降，或总合成能力在</a:t>
            </a:r>
            <a:r>
              <a:rPr kumimoji="0" lang="en-US" altLang="zh-CN" sz="2233" b="1">
                <a:solidFill>
                  <a:srgbClr val="333579"/>
                </a:solidFill>
              </a:rPr>
              <a:t>50%</a:t>
            </a:r>
            <a:r>
              <a:rPr kumimoji="0" lang="zh-CN" altLang="en-US" sz="2433" b="1">
                <a:solidFill>
                  <a:srgbClr val="333579"/>
                </a:solidFill>
              </a:rPr>
              <a:t>以下时</a:t>
            </a:r>
            <a:endParaRPr kumimoji="0" lang="zh-CN" altLang="en-US" b="1">
              <a:solidFill>
                <a:schemeClr val="accent2"/>
              </a:solidFill>
            </a:endParaRPr>
          </a:p>
          <a:p>
            <a:pPr marL="0" lvl="0" indent="0" eaLnBrk="1" hangingPunct="1"/>
            <a:r>
              <a:rPr kumimoji="0" lang="zh-CN" altLang="en-US" sz="2433" b="1">
                <a:solidFill>
                  <a:srgbClr val="333579"/>
                </a:solidFill>
              </a:rPr>
              <a:t>◆ 纤维蛋白原</a:t>
            </a:r>
            <a:endParaRPr kumimoji="0" lang="zh-CN" altLang="en-US" b="1">
              <a:solidFill>
                <a:schemeClr val="accent2"/>
              </a:solidFill>
            </a:endParaRPr>
          </a:p>
          <a:p>
            <a:pPr marL="501548" lvl="1" indent="0" eaLnBrk="1" hangingPunct="1"/>
            <a:r>
              <a:rPr kumimoji="0" lang="zh-CN" altLang="en-US" sz="2533" b="1">
                <a:solidFill>
                  <a:srgbClr val="333579"/>
                </a:solidFill>
              </a:rPr>
              <a:t>中度肝脏病变就可以导致纤维蛋白原合成减少 或发生获得性异常纤维蛋白血症</a:t>
            </a:r>
            <a:endParaRPr kumimoji="0" lang="en-US" altLang="zh-CN" b="1">
              <a:solidFill>
                <a:schemeClr val="accent2"/>
              </a:solidFill>
            </a:endParaRPr>
          </a:p>
          <a:p>
            <a:pPr marL="501548" lvl="1" indent="0" eaLnBrk="1" hangingPunct="1"/>
            <a:r>
              <a:rPr kumimoji="0" lang="zh-CN" altLang="en-US" sz="2333" b="1">
                <a:solidFill>
                  <a:srgbClr val="333579"/>
                </a:solidFill>
              </a:rPr>
              <a:t>纤维蛋白原＜</a:t>
            </a:r>
            <a:r>
              <a:rPr kumimoji="0" lang="en-US" altLang="zh-CN" sz="2433" b="1">
                <a:solidFill>
                  <a:srgbClr val="333579"/>
                </a:solidFill>
              </a:rPr>
              <a:t>1 g/L </a:t>
            </a:r>
            <a:r>
              <a:rPr kumimoji="0" lang="zh-CN" altLang="en-US" sz="2433" b="1">
                <a:solidFill>
                  <a:srgbClr val="333579"/>
                </a:solidFill>
              </a:rPr>
              <a:t>可以导致凝血实验结果严重影响</a:t>
            </a:r>
            <a:endParaRPr kumimoji="0" lang="zh-CN" altLang="en-US" b="1">
              <a:solidFill>
                <a:schemeClr val="accent2"/>
              </a:solidFill>
            </a:endParaRPr>
          </a:p>
          <a:p>
            <a:pPr marL="501548" lvl="1" indent="0" eaLnBrk="1" hangingPunct="1"/>
            <a:r>
              <a:rPr kumimoji="0" lang="zh-CN" altLang="en-US" sz="2533" b="1">
                <a:solidFill>
                  <a:srgbClr val="333579"/>
                </a:solidFill>
              </a:rPr>
              <a:t>◆</a:t>
            </a:r>
            <a:r>
              <a:rPr kumimoji="0" lang="en-US" altLang="zh-CN" sz="2333" b="1">
                <a:solidFill>
                  <a:srgbClr val="333579"/>
                </a:solidFill>
              </a:rPr>
              <a:t> </a:t>
            </a:r>
            <a:r>
              <a:rPr kumimoji="0" lang="en-US" altLang="zh-CN" sz="2333" b="1" u="sng">
                <a:solidFill>
                  <a:srgbClr val="333579"/>
                </a:solidFill>
              </a:rPr>
              <a:t>Other factors</a:t>
            </a:r>
            <a:endParaRPr kumimoji="0" lang="en-US" altLang="zh-CN" b="1" u="sng">
              <a:solidFill>
                <a:schemeClr val="accent2"/>
              </a:solidFill>
            </a:endParaRPr>
          </a:p>
          <a:p>
            <a:pPr marL="501548" lvl="1" indent="0" eaLnBrk="1" hangingPunct="1"/>
            <a:r>
              <a:rPr kumimoji="0" lang="en-US" altLang="zh-CN" sz="2433" b="1">
                <a:solidFill>
                  <a:srgbClr val="333579"/>
                </a:solidFill>
              </a:rPr>
              <a:t>PRP  </a:t>
            </a:r>
            <a:r>
              <a:rPr kumimoji="0" lang="zh-CN" altLang="en-US" sz="2433" b="1">
                <a:solidFill>
                  <a:srgbClr val="333579"/>
                </a:solidFill>
              </a:rPr>
              <a:t>和  温度</a:t>
            </a:r>
            <a:r>
              <a:rPr kumimoji="0" lang="en-US" altLang="zh-CN" sz="2533" b="1">
                <a:solidFill>
                  <a:srgbClr val="333579"/>
                </a:solidFill>
              </a:rPr>
              <a:t>(</a:t>
            </a:r>
            <a:r>
              <a:rPr kumimoji="0" lang="zh-CN" altLang="en-US" sz="2433" b="1">
                <a:solidFill>
                  <a:srgbClr val="333579"/>
                </a:solidFill>
              </a:rPr>
              <a:t>冷血浆待测缩短</a:t>
            </a:r>
            <a:r>
              <a:rPr kumimoji="0" lang="en-US" altLang="zh-CN" sz="2433" b="1">
                <a:solidFill>
                  <a:srgbClr val="333579"/>
                </a:solidFill>
              </a:rPr>
              <a:t>)</a:t>
            </a:r>
            <a:endParaRPr kumimoji="0" lang="en-US" altLang="zh-CN" b="1">
              <a:solidFill>
                <a:schemeClr val="accent2"/>
              </a:solidFill>
            </a:endParaRPr>
          </a:p>
        </p:txBody>
      </p:sp>
      <p:sp>
        <p:nvSpPr>
          <p:cNvPr id="2176" name="New shape"/>
          <p:cNvSpPr/>
          <p:nvPr/>
        </p:nvSpPr>
        <p:spPr>
          <a:xfrm>
            <a:off x="0" y="7269226"/>
            <a:ext cx="1003096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第七页，共二十七页。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78" name="Rectangle 5"/>
          <p:cNvSpPr/>
          <p:nvPr>
            <p:ph type="body" idx="4294967295"/>
          </p:nvPr>
        </p:nvSpPr>
        <p:spPr bwMode="gray">
          <a:xfrm>
            <a:off x="987424" y="1549924"/>
            <a:ext cx="8766648" cy="537249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6161" indent="-376161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3510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1pPr>
            <a:lvl2pPr marL="815016" indent="-313468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3072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2pPr>
            <a:lvl3pPr marL="1253871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2633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3pPr>
            <a:lvl4pPr marL="1755419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194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4pPr>
            <a:lvl5pPr marL="2256968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en-US" altLang="en-US" sz="2194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5pPr>
          </a:lstStyle>
          <a:p>
            <a:pPr lvl="0" eaLnBrk="1" hangingPunct="1">
              <a:lnSpc>
                <a:spcPct val="90000"/>
              </a:lnSpc>
              <a:buNone/>
            </a:pPr>
            <a:r>
              <a:rPr kumimoji="0" lang="zh-CN" altLang="en-US" sz="2972">
                <a:solidFill>
                  <a:srgbClr val="0001AD"/>
                </a:solidFill>
              </a:rPr>
              <a:t>◆ 各种血栓性疾病的二级预防：如华法令</a:t>
            </a:r>
            <a:br>
              <a:rPr kumimoji="0" lang="zh-CN" altLang="en-US" sz="2972">
                <a:solidFill>
                  <a:srgbClr val="0001AD"/>
                </a:solidFill>
              </a:rPr>
            </a:br>
            <a:endParaRPr kumimoji="0" lang="zh-CN" altLang="en-US" sz="3072"/>
          </a:p>
          <a:p>
            <a:pPr lvl="0" eaLnBrk="1" hangingPunct="1">
              <a:lnSpc>
                <a:spcPct val="90000"/>
              </a:lnSpc>
              <a:buNone/>
            </a:pPr>
            <a:r>
              <a:rPr kumimoji="0" lang="zh-CN" altLang="en-US" sz="2772">
                <a:solidFill>
                  <a:srgbClr val="0001AD"/>
                </a:solidFill>
              </a:rPr>
              <a:t>◆ 遗传性或获得性出血的筛查</a:t>
            </a:r>
            <a:endParaRPr kumimoji="0" lang="zh-CN" altLang="en-US" sz="3072"/>
          </a:p>
          <a:p>
            <a:pPr lvl="0" eaLnBrk="1" hangingPunct="1">
              <a:lnSpc>
                <a:spcPct val="90000"/>
              </a:lnSpc>
              <a:buNone/>
            </a:pPr>
            <a:r>
              <a:rPr kumimoji="0" lang="zh-CN" altLang="en-US" sz="2672">
                <a:solidFill>
                  <a:srgbClr val="0001AD"/>
                </a:solidFill>
              </a:rPr>
              <a:t>　－出血性疾病(如VK缺陷，延长在INR2以上〕 </a:t>
            </a:r>
            <a:endParaRPr kumimoji="0" lang="zh-CN" altLang="en-US" sz="3072"/>
          </a:p>
          <a:p>
            <a:pPr lvl="0" eaLnBrk="1" hangingPunct="1">
              <a:lnSpc>
                <a:spcPct val="90000"/>
              </a:lnSpc>
              <a:buNone/>
            </a:pPr>
            <a:r>
              <a:rPr kumimoji="0" lang="zh-CN" altLang="en-US" sz="2972">
                <a:solidFill>
                  <a:srgbClr val="0001AD"/>
                </a:solidFill>
              </a:rPr>
              <a:t>in patients who actually bleed(如DIC，但主要用于评估DIC开展阶段，不作为诊断的主要依据)</a:t>
            </a:r>
            <a:endParaRPr kumimoji="0" lang="zh-CN" altLang="en-US" sz="3072"/>
          </a:p>
          <a:p>
            <a:pPr lvl="0" eaLnBrk="1" hangingPunct="1">
              <a:lnSpc>
                <a:spcPct val="90000"/>
              </a:lnSpc>
              <a:buNone/>
            </a:pPr>
            <a:r>
              <a:rPr kumimoji="0" lang="zh-CN" altLang="en-US" sz="2972">
                <a:solidFill>
                  <a:srgbClr val="0001AD"/>
                </a:solidFill>
              </a:rPr>
              <a:t>screening before surgery〔单纯粹常或延长都缺乏以确定是否出血〕</a:t>
            </a:r>
            <a:endParaRPr kumimoji="0" lang="zh-CN" altLang="en-US" sz="3072"/>
          </a:p>
          <a:p>
            <a:pPr lvl="0" eaLnBrk="1" hangingPunct="1">
              <a:lnSpc>
                <a:spcPct val="90000"/>
              </a:lnSpc>
              <a:buNone/>
            </a:pPr>
            <a:r>
              <a:rPr kumimoji="0" lang="zh-CN" altLang="en-US" sz="2872">
                <a:solidFill>
                  <a:srgbClr val="0001AD"/>
                </a:solidFill>
              </a:rPr>
              <a:t>coagulation factor assays (FVII, FX, FV, FII)少见 </a:t>
            </a:r>
            <a:endParaRPr kumimoji="0" lang="zh-CN" altLang="en-US" sz="3072"/>
          </a:p>
          <a:p>
            <a:pPr lvl="0" eaLnBrk="1" hangingPunct="1">
              <a:lnSpc>
                <a:spcPct val="90000"/>
              </a:lnSpc>
              <a:buNone/>
            </a:pPr>
            <a:r>
              <a:rPr kumimoji="0" lang="zh-CN" altLang="en-US" sz="2772">
                <a:solidFill>
                  <a:srgbClr val="0001AD"/>
                </a:solidFill>
              </a:rPr>
              <a:t>PT-based assays in combination with factor deficient plasmas</a:t>
            </a:r>
            <a:br>
              <a:rPr kumimoji="0" lang="zh-CN" altLang="en-US" sz="2772">
                <a:solidFill>
                  <a:srgbClr val="0001AD"/>
                </a:solidFill>
              </a:rPr>
            </a:br>
            <a:endParaRPr kumimoji="0" lang="zh-CN" altLang="en-US" sz="3072"/>
          </a:p>
        </p:txBody>
      </p:sp>
      <p:sp>
        <p:nvSpPr>
          <p:cNvPr id="2179" name="Text Box 6"/>
          <p:cNvSpPr/>
          <p:nvPr/>
        </p:nvSpPr>
        <p:spPr>
          <a:xfrm>
            <a:off x="1144158" y="522446"/>
            <a:ext cx="7841917" cy="678058"/>
          </a:xfrm>
          <a:prstGeom prst="rect">
            <a:avLst/>
          </a:prstGeom>
          <a:solidFill>
            <a:srgbClr val="3399FF"/>
          </a:solidFill>
          <a:ln w="12700">
            <a:noFill/>
            <a:prstDash val="solid"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kumimoji="0" lang="en-US" altLang="zh-CN" sz="3849" b="1">
                <a:solidFill>
                  <a:srgbClr val="000000"/>
                </a:solidFill>
                <a:ea typeface="楷体_GB2312" charset="-122"/>
              </a:rPr>
              <a:t>PT</a:t>
            </a:r>
            <a:r>
              <a:rPr kumimoji="0" lang="zh-CN" altLang="en-US" sz="3649" b="1">
                <a:solidFill>
                  <a:srgbClr val="000000"/>
                </a:solidFill>
                <a:ea typeface="楷体_GB2312" charset="-122"/>
              </a:rPr>
              <a:t>相关的一些问题</a:t>
            </a:r>
            <a:endParaRPr kumimoji="0" lang="zh-CN" altLang="en-US" sz="3949" b="1">
              <a:solidFill>
                <a:schemeClr val="bg1"/>
              </a:solidFill>
              <a:ea typeface="楷体_GB2312" charset="-122"/>
            </a:endParaRPr>
          </a:p>
        </p:txBody>
      </p:sp>
      <p:sp>
        <p:nvSpPr>
          <p:cNvPr id="2180" name="New shape"/>
          <p:cNvSpPr/>
          <p:nvPr/>
        </p:nvSpPr>
        <p:spPr>
          <a:xfrm>
            <a:off x="0" y="7269226"/>
            <a:ext cx="1003096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第八页，共二十七页。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2" name="Rectangle 2"/>
          <p:cNvSpPr/>
          <p:nvPr>
            <p:ph type="title" idx="4294967295"/>
          </p:nvPr>
        </p:nvSpPr>
        <p:spPr>
          <a:xfrm>
            <a:off x="501548" y="532895"/>
            <a:ext cx="9027871" cy="125387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  <a:lvl2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2pPr>
            <a:lvl3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3pPr>
            <a:lvl4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4pPr>
            <a:lvl5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5pPr>
          </a:lstStyle>
          <a:p>
            <a:pPr lvl="0"/>
            <a:r>
              <a:rPr>
                <a:solidFill>
                  <a:srgbClr val="0001AD"/>
                </a:solidFill>
              </a:rPr>
              <a:t>活化部份凝血活酶时间APTT</a:t>
            </a:r>
          </a:p>
        </p:txBody>
      </p:sp>
      <p:sp>
        <p:nvSpPr>
          <p:cNvPr id="2183" name="Rectangle 3"/>
          <p:cNvSpPr/>
          <p:nvPr>
            <p:ph type="body" sz="half" idx="4294967295"/>
          </p:nvPr>
        </p:nvSpPr>
        <p:spPr>
          <a:xfrm>
            <a:off x="5106042" y="2431116"/>
            <a:ext cx="4423378" cy="496498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6161" indent="-376161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3072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1pPr>
            <a:lvl2pPr marL="815016" indent="-313468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633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2pPr>
            <a:lvl3pPr marL="1253871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2194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3pPr>
            <a:lvl4pPr marL="1755419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1975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4pPr>
            <a:lvl5pPr marL="2256968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en-US" altLang="en-US" sz="1975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5pPr>
          </a:lstStyle>
          <a:p>
            <a:pPr lvl="0" algn="just">
              <a:lnSpc>
                <a:spcPct val="90000"/>
              </a:lnSpc>
              <a:buClr>
                <a:srgbClr val="FFFF00"/>
              </a:buClr>
              <a:buFont typeface="Wingdings" charset="2"/>
              <a:buChar char="Ø"/>
            </a:pPr>
            <a:r>
              <a:rPr lang="zh-CN" altLang="en-US" b="1">
                <a:solidFill>
                  <a:srgbClr val="80822D"/>
                </a:solidFill>
                <a:latin typeface="楷体_GB2312" charset="-122"/>
                <a:ea typeface="楷体_GB2312" charset="-122"/>
              </a:rPr>
              <a:t>是反映</a:t>
            </a:r>
            <a:r>
              <a:rPr lang="zh-CN" altLang="en-US" b="1">
                <a:solidFill>
                  <a:srgbClr val="000000"/>
                </a:solidFill>
                <a:latin typeface="楷体_GB2312" charset="-122"/>
                <a:ea typeface="楷体_GB2312" charset="-122"/>
              </a:rPr>
              <a:t>内源性凝血途径</a:t>
            </a:r>
            <a:r>
              <a:rPr lang="zh-CN" altLang="en-US" b="1">
                <a:solidFill>
                  <a:srgbClr val="80822D"/>
                </a:solidFill>
                <a:latin typeface="楷体_GB2312" charset="-122"/>
                <a:ea typeface="楷体_GB2312" charset="-122"/>
              </a:rPr>
              <a:t>中</a:t>
            </a:r>
            <a:r>
              <a:rPr lang="en-US" altLang="zh-CN" b="1">
                <a:solidFill>
                  <a:srgbClr val="80822D"/>
                </a:solidFill>
                <a:latin typeface="楷体_GB2312" charset="-122"/>
                <a:ea typeface="楷体_GB2312" charset="-122"/>
              </a:rPr>
              <a:t>VIII</a:t>
            </a:r>
            <a:r>
              <a:rPr lang="zh-CN" altLang="en-US" b="1">
                <a:solidFill>
                  <a:srgbClr val="80822D"/>
                </a:solidFill>
                <a:latin typeface="楷体_GB2312" charset="-122"/>
                <a:ea typeface="楷体_GB2312" charset="-122"/>
              </a:rPr>
              <a:t>、</a:t>
            </a:r>
            <a:r>
              <a:rPr lang="en-US" altLang="zh-CN" b="1">
                <a:solidFill>
                  <a:srgbClr val="80822D"/>
                </a:solidFill>
                <a:latin typeface="楷体_GB2312" charset="-122"/>
                <a:ea typeface="楷体_GB2312" charset="-122"/>
              </a:rPr>
              <a:t>IX</a:t>
            </a:r>
            <a:r>
              <a:rPr lang="zh-CN" altLang="en-US" b="1">
                <a:solidFill>
                  <a:srgbClr val="80822D"/>
                </a:solidFill>
                <a:latin typeface="楷体_GB2312" charset="-122"/>
                <a:ea typeface="楷体_GB2312" charset="-122"/>
              </a:rPr>
              <a:t>、</a:t>
            </a:r>
            <a:r>
              <a:rPr lang="en-US" altLang="zh-CN" b="1">
                <a:solidFill>
                  <a:srgbClr val="80822D"/>
                </a:solidFill>
                <a:latin typeface="楷体_GB2312" charset="-122"/>
                <a:ea typeface="楷体_GB2312" charset="-122"/>
              </a:rPr>
              <a:t>XI</a:t>
            </a:r>
            <a:r>
              <a:rPr lang="zh-CN" altLang="en-US" b="1">
                <a:solidFill>
                  <a:srgbClr val="80822D"/>
                </a:solidFill>
                <a:latin typeface="楷体_GB2312" charset="-122"/>
                <a:ea typeface="楷体_GB2312" charset="-122"/>
              </a:rPr>
              <a:t>、</a:t>
            </a:r>
            <a:r>
              <a:rPr lang="en-US" altLang="zh-CN" b="1">
                <a:solidFill>
                  <a:srgbClr val="80822D"/>
                </a:solidFill>
                <a:latin typeface="楷体_GB2312" charset="-122"/>
                <a:ea typeface="楷体_GB2312" charset="-122"/>
              </a:rPr>
              <a:t>XII</a:t>
            </a:r>
            <a:r>
              <a:rPr lang="zh-CN" altLang="en-US" b="1">
                <a:solidFill>
                  <a:srgbClr val="80822D"/>
                </a:solidFill>
                <a:latin typeface="楷体_GB2312" charset="-122"/>
                <a:ea typeface="楷体_GB2312" charset="-122"/>
              </a:rPr>
              <a:t>因子水平的实验，</a:t>
            </a:r>
            <a:r>
              <a:rPr lang="en-US" altLang="zh-CN">
                <a:solidFill>
                  <a:srgbClr val="FF01AD"/>
                </a:solidFill>
                <a:latin typeface="楷体_GB2312" charset="-122"/>
                <a:ea typeface="楷体_GB2312" charset="-122"/>
              </a:rPr>
              <a:t>APTT</a:t>
            </a:r>
            <a:r>
              <a:rPr lang="zh-CN" altLang="en-US">
                <a:solidFill>
                  <a:srgbClr val="FF01AD"/>
                </a:solidFill>
                <a:latin typeface="楷体_GB2312" charset="-122"/>
                <a:ea typeface="楷体_GB2312" charset="-122"/>
              </a:rPr>
              <a:t>只反映因子水平，并不反映凝血因子是否活化。</a:t>
            </a:r>
            <a:endParaRPr lang="zh-CN" altLang="en-US">
              <a:solidFill>
                <a:srgbClr val="FF0000"/>
              </a:solidFill>
              <a:latin typeface="楷体_GB2312" charset="-122"/>
              <a:ea typeface="楷体_GB2312" charset="-122"/>
            </a:endParaRPr>
          </a:p>
        </p:txBody>
      </p:sp>
      <p:graphicFrame>
        <p:nvGraphicFramePr>
          <p:cNvPr id="2184" name="Object 2"/>
          <p:cNvGraphicFramePr>
            <a:graphicFrameLocks noChangeAspect="1"/>
          </p:cNvGraphicFramePr>
          <p:nvPr>
            <p:ph type="body" sz="half" idx="4294967295"/>
          </p:nvPr>
        </p:nvGraphicFramePr>
        <p:xfrm>
          <a:off x="0" y="2340559"/>
          <a:ext cx="4924927" cy="5182667"/>
        </p:xfrm>
        <a:graphic>
          <a:graphicData uri="http://schemas.openxmlformats.org/presentationml/2006/ole">
            <mc:AlternateContent>
              <mc:Choice xmlns:v="urn:schemas-microsoft-com:vml" Requires="v">
                <p:oleObj spid="_x0000_s1039" r:id="rId2" progId="PBrush">
                  <p:embed/>
                </p:oleObj>
              </mc:Choice>
              <mc:Fallback>
                <p:oleObj r:id="rId2" progId="PBrush">
                  <p:embed/>
                  <p:pic>
                    <p:nvPicPr>
                      <p:cNvPr id="0" name="OLE substitute image"/>
                      <p:cNvPicPr/>
                      <p:nvPr/>
                    </p:nvPicPr>
                    <p:blipFill>
                      <a:blip r:embed="rId3"/>
                      <a:stretch>
                        <a:fillRect/>
                      </a:stretch>
                    </p:blipFill>
                    <p:spPr>
                      <a:xfrm>
                        <a:off x="0" y="2340559"/>
                        <a:ext cx="4924927" cy="5182667"/>
                      </a:xfrm>
                      <a:prstGeom prst="rect">
                        <a:avLst/>
                      </a:prstGeom>
                      <a:noFill/>
                      <a:ln cap="flat">
                        <a:noFill/>
                        <a:prstDash val="solid"/>
                        <a:miter lim="800000"/>
                        <a:headEnd type="none" w="med" len="med"/>
                        <a:tailEnd type="none" w="med" len="med"/>
                      </a:ln>
                    </p:spPr>
                  </p:pic>
                </p:oleObj>
              </mc:Fallback>
            </mc:AlternateContent>
          </a:graphicData>
        </a:graphic>
      </p:graphicFrame>
      <p:sp>
        <p:nvSpPr>
          <p:cNvPr id="2185" name="New shape"/>
          <p:cNvSpPr/>
          <p:nvPr/>
        </p:nvSpPr>
        <p:spPr>
          <a:xfrm>
            <a:off x="0" y="7269226"/>
            <a:ext cx="1003096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第九页，共二十七页。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87" name="Rectangle 2"/>
          <p:cNvSpPr/>
          <p:nvPr>
            <p:ph type="title" idx="4294967295"/>
          </p:nvPr>
        </p:nvSpPr>
        <p:spPr>
          <a:xfrm>
            <a:off x="752323" y="668731"/>
            <a:ext cx="8526323" cy="125387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  <a:lvl2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2pPr>
            <a:lvl3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3pPr>
            <a:lvl4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4pPr>
            <a:lvl5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5pPr>
          </a:lstStyle>
          <a:p>
            <a:pPr lvl="0"/>
            <a:r>
              <a:rPr lang="zh-CN" altLang="en-US" b="1">
                <a:solidFill>
                  <a:srgbClr val="80822D"/>
                </a:solidFill>
                <a:ea typeface="楷体_GB2312" charset="-122"/>
              </a:rPr>
              <a:t>反映内源凝血的筛选实验</a:t>
            </a:r>
            <a:endParaRPr lang="zh-CN" altLang="en-US" b="1">
              <a:solidFill>
                <a:schemeClr val="bg2"/>
              </a:solidFill>
              <a:ea typeface="楷体_GB2312" charset="-122"/>
            </a:endParaRPr>
          </a:p>
        </p:txBody>
      </p:sp>
      <p:sp>
        <p:nvSpPr>
          <p:cNvPr id="2188" name="Rectangle 3"/>
          <p:cNvSpPr/>
          <p:nvPr>
            <p:ph type="body" idx="4294967295"/>
          </p:nvPr>
        </p:nvSpPr>
        <p:spPr>
          <a:xfrm>
            <a:off x="1003097" y="1628292"/>
            <a:ext cx="9027871" cy="496498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6161" indent="-376161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3510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1pPr>
            <a:lvl2pPr marL="815016" indent="-313468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3072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2pPr>
            <a:lvl3pPr marL="1253871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2633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3pPr>
            <a:lvl4pPr marL="1755419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194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4pPr>
            <a:lvl5pPr marL="2256968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en-US" altLang="en-US" sz="2194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5pPr>
          </a:lstStyle>
          <a:p>
            <a:pPr lvl="0"/>
            <a:endParaRPr lang="zh-CN" altLang="en-US" b="1">
              <a:solidFill>
                <a:schemeClr val="bg2"/>
              </a:solidFill>
              <a:latin typeface="楷体_GB2312" charset="-122"/>
              <a:ea typeface="楷体_GB2312" charset="-122"/>
            </a:endParaRPr>
          </a:p>
          <a:p>
            <a:pPr lvl="0"/>
            <a:endParaRPr lang="zh-CN" altLang="en-US" b="1">
              <a:solidFill>
                <a:schemeClr val="bg2"/>
              </a:solidFill>
              <a:latin typeface="楷体_GB2312" charset="-122"/>
              <a:ea typeface="楷体_GB2312" charset="-122"/>
            </a:endParaRPr>
          </a:p>
          <a:p>
            <a:pPr lvl="0"/>
            <a:endParaRPr lang="zh-CN" altLang="en-US" b="1">
              <a:solidFill>
                <a:schemeClr val="bg2"/>
              </a:solidFill>
              <a:latin typeface="楷体_GB2312" charset="-122"/>
              <a:ea typeface="楷体_GB2312" charset="-122"/>
            </a:endParaRPr>
          </a:p>
          <a:p>
            <a:pPr lvl="0"/>
            <a:endParaRPr lang="zh-CN" altLang="en-US" b="1">
              <a:solidFill>
                <a:schemeClr val="bg2"/>
              </a:solidFill>
              <a:latin typeface="楷体_GB2312" charset="-122"/>
              <a:ea typeface="楷体_GB2312" charset="-122"/>
            </a:endParaRPr>
          </a:p>
          <a:p>
            <a:pPr lvl="0">
              <a:buClr>
                <a:srgbClr val="FFFF00"/>
              </a:buClr>
              <a:buFont typeface="Wingdings" charset="2"/>
            </a:pPr>
            <a:r>
              <a:rPr lang="zh-CN" altLang="en-US" b="1">
                <a:solidFill>
                  <a:srgbClr val="80822D"/>
                </a:solidFill>
                <a:latin typeface="楷体_GB2312" charset="-122"/>
                <a:ea typeface="楷体_GB2312" charset="-122"/>
              </a:rPr>
              <a:t>参考范围</a:t>
            </a:r>
            <a:endParaRPr lang="zh-CN" altLang="en-US" b="1">
              <a:solidFill>
                <a:schemeClr val="bg2"/>
              </a:solidFill>
              <a:latin typeface="楷体_GB2312" charset="-122"/>
              <a:ea typeface="楷体_GB2312" charset="-122"/>
            </a:endParaRPr>
          </a:p>
          <a:p>
            <a:pPr lvl="0">
              <a:buFont typeface="Symbol" charset="2"/>
              <a:buNone/>
            </a:pPr>
            <a:r>
              <a:rPr lang="zh-CN" altLang="en-US" b="1">
                <a:solidFill>
                  <a:srgbClr val="80822D"/>
                </a:solidFill>
                <a:latin typeface="楷体_GB2312" charset="-122"/>
                <a:ea typeface="楷体_GB2312" charset="-122"/>
              </a:rPr>
              <a:t>  </a:t>
            </a:r>
            <a:r>
              <a:rPr lang="en-US" altLang="zh-CN" b="1">
                <a:solidFill>
                  <a:srgbClr val="80822D"/>
                </a:solidFill>
                <a:latin typeface="楷体_GB2312" charset="-122"/>
                <a:ea typeface="楷体_GB2312" charset="-122"/>
              </a:rPr>
              <a:t>32-43</a:t>
            </a:r>
            <a:r>
              <a:rPr lang="zh-CN" altLang="en-US" b="1">
                <a:solidFill>
                  <a:srgbClr val="80822D"/>
                </a:solidFill>
                <a:latin typeface="楷体_GB2312" charset="-122"/>
                <a:ea typeface="楷体_GB2312" charset="-122"/>
              </a:rPr>
              <a:t>秒，受检者较正常对照值延长</a:t>
            </a:r>
            <a:r>
              <a:rPr lang="en-US" altLang="zh-CN" b="1">
                <a:solidFill>
                  <a:srgbClr val="80822D"/>
                </a:solidFill>
                <a:latin typeface="楷体_GB2312" charset="-122"/>
                <a:ea typeface="楷体_GB2312" charset="-122"/>
              </a:rPr>
              <a:t>10s</a:t>
            </a:r>
            <a:r>
              <a:rPr lang="zh-CN" altLang="en-US" b="1">
                <a:solidFill>
                  <a:srgbClr val="80822D"/>
                </a:solidFill>
                <a:latin typeface="楷体_GB2312" charset="-122"/>
                <a:ea typeface="楷体_GB2312" charset="-122"/>
              </a:rPr>
              <a:t>以上才有意义。</a:t>
            </a:r>
            <a:endParaRPr lang="zh-CN" altLang="en-US" b="1">
              <a:solidFill>
                <a:schemeClr val="bg2"/>
              </a:solidFill>
              <a:latin typeface="楷体_GB2312" charset="-122"/>
              <a:ea typeface="楷体_GB2312" charset="-122"/>
            </a:endParaRPr>
          </a:p>
          <a:p>
            <a:pPr lvl="0"/>
            <a:endParaRPr lang="zh-CN" altLang="en-US" b="1">
              <a:solidFill>
                <a:schemeClr val="bg2"/>
              </a:solidFill>
              <a:latin typeface="楷体_GB2312" charset="-122"/>
              <a:ea typeface="楷体_GB2312" charset="-122"/>
            </a:endParaRPr>
          </a:p>
        </p:txBody>
      </p:sp>
      <p:sp>
        <p:nvSpPr>
          <p:cNvPr id="2189" name="AutoShape 4"/>
          <p:cNvSpPr/>
          <p:nvPr/>
        </p:nvSpPr>
        <p:spPr>
          <a:xfrm>
            <a:off x="2962271" y="2260451"/>
            <a:ext cx="501548" cy="1839011"/>
          </a:xfrm>
          <a:prstGeom prst="can">
            <a:avLst>
              <a:gd name="adj" fmla="val 53472"/>
            </a:avLst>
          </a:prstGeom>
          <a:noFill/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190" name="AutoShape 5"/>
          <p:cNvSpPr/>
          <p:nvPr/>
        </p:nvSpPr>
        <p:spPr>
          <a:xfrm>
            <a:off x="2962271" y="3575274"/>
            <a:ext cx="501548" cy="501548"/>
          </a:xfrm>
          <a:prstGeom prst="can">
            <a:avLst>
              <a:gd name="adj" fmla="val 33204"/>
            </a:avLst>
          </a:prstGeom>
          <a:solidFill>
            <a:srgbClr val="FFFF99"/>
          </a:solidFill>
          <a:ln cap="flat">
            <a:solidFill>
              <a:srgbClr val="000000"/>
            </a:solidFill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191" name="Text Box 6"/>
          <p:cNvSpPr/>
          <p:nvPr/>
        </p:nvSpPr>
        <p:spPr>
          <a:xfrm>
            <a:off x="3594430" y="2086302"/>
            <a:ext cx="4183053" cy="1299363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spcBef>
                <a:spcPct val="50000"/>
              </a:spcBef>
              <a:buClr>
                <a:srgbClr val="FFFF00"/>
              </a:buClr>
              <a:buFont typeface="Wingdings" charset="2"/>
              <a:buChar char="l"/>
            </a:pPr>
            <a:r>
              <a:rPr lang="zh-CN" altLang="en-US" sz="2094">
                <a:solidFill>
                  <a:srgbClr val="0001AD"/>
                </a:solidFill>
              </a:rPr>
              <a:t>白陶土〔接触因子激活剂〕</a:t>
            </a:r>
            <a:endParaRPr lang="zh-CN" altLang="en-US" sz="2194"/>
          </a:p>
          <a:p>
            <a:pPr marL="0" lvl="0" indent="0" eaLnBrk="1" hangingPunct="1">
              <a:spcBef>
                <a:spcPct val="50000"/>
              </a:spcBef>
              <a:buClr>
                <a:srgbClr val="FFFF00"/>
              </a:buClr>
              <a:buFont typeface="Wingdings" charset="2"/>
              <a:buChar char="l"/>
            </a:pPr>
            <a:r>
              <a:rPr lang="zh-CN" altLang="en-US" sz="1894">
                <a:solidFill>
                  <a:srgbClr val="0001AD"/>
                </a:solidFill>
              </a:rPr>
              <a:t>局部凝血活酶〔脑磷脂〕</a:t>
            </a:r>
            <a:endParaRPr lang="zh-CN" altLang="en-US" sz="2194"/>
          </a:p>
          <a:p>
            <a:pPr marL="0" lvl="0" indent="0" eaLnBrk="1" hangingPunct="1">
              <a:spcBef>
                <a:spcPct val="50000"/>
              </a:spcBef>
              <a:buClr>
                <a:srgbClr val="FFFF00"/>
              </a:buClr>
              <a:buFont typeface="Wingdings" charset="2"/>
              <a:buChar char="l"/>
            </a:pPr>
            <a:r>
              <a:rPr lang="zh-CN" altLang="en-US" sz="1994">
                <a:solidFill>
                  <a:srgbClr val="0001AD"/>
                </a:solidFill>
              </a:rPr>
              <a:t>Ca2+</a:t>
            </a:r>
            <a:endParaRPr lang="zh-CN" altLang="en-US" sz="2194"/>
          </a:p>
        </p:txBody>
      </p:sp>
      <p:cxnSp>
        <p:nvCxnSpPr>
          <p:cNvPr id="2192" name="Line 7"/>
          <p:cNvCxnSpPr/>
          <p:nvPr/>
        </p:nvCxnSpPr>
        <p:spPr>
          <a:xfrm>
            <a:off x="3831272" y="3603138"/>
            <a:ext cx="1922602" cy="0"/>
          </a:xfrm>
          <a:prstGeom prst="line">
            <a:avLst/>
          </a:prstGeom>
          <a:noFill/>
          <a:ln w="28575"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sp>
        <p:nvSpPr>
          <p:cNvPr id="2193" name="Text Box 8"/>
          <p:cNvSpPr/>
          <p:nvPr/>
        </p:nvSpPr>
        <p:spPr>
          <a:xfrm>
            <a:off x="5884487" y="3366295"/>
            <a:ext cx="1588237" cy="47743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</a:pPr>
            <a:r>
              <a:rPr lang="zh-CN" altLang="en-US" sz="2533">
                <a:solidFill>
                  <a:srgbClr val="0001AD"/>
                </a:solidFill>
              </a:rPr>
              <a:t>凝固时间</a:t>
            </a:r>
            <a:endParaRPr lang="zh-CN" altLang="en-US"/>
          </a:p>
        </p:txBody>
      </p:sp>
      <p:sp>
        <p:nvSpPr>
          <p:cNvPr id="2194" name="Text Box 9"/>
          <p:cNvSpPr/>
          <p:nvPr/>
        </p:nvSpPr>
        <p:spPr>
          <a:xfrm>
            <a:off x="1839011" y="3366295"/>
            <a:ext cx="1003097" cy="47743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</a:pPr>
            <a:r>
              <a:rPr lang="zh-CN" altLang="en-US" sz="2533">
                <a:solidFill>
                  <a:srgbClr val="0001AD"/>
                </a:solidFill>
              </a:rPr>
              <a:t>血浆</a:t>
            </a:r>
            <a:endParaRPr lang="zh-CN" altLang="en-US"/>
          </a:p>
        </p:txBody>
      </p:sp>
      <p:sp>
        <p:nvSpPr>
          <p:cNvPr id="2195" name="AutoShape 10"/>
          <p:cNvSpPr/>
          <p:nvPr/>
        </p:nvSpPr>
        <p:spPr>
          <a:xfrm flipH="1">
            <a:off x="3119005" y="1600428"/>
            <a:ext cx="835914" cy="501548"/>
          </a:xfrm>
          <a:prstGeom prst="curvedDownArrow">
            <a:avLst>
              <a:gd name="adj1" fmla="val 32400"/>
              <a:gd name="adj2" fmla="val 65594"/>
              <a:gd name="adj3" fmla="val 33333"/>
            </a:avLst>
          </a:prstGeom>
          <a:solidFill>
            <a:srgbClr val="00CC99"/>
          </a:solidFill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endParaRPr lang="zh-CN" altLang="en-US"/>
          </a:p>
        </p:txBody>
      </p:sp>
      <p:sp>
        <p:nvSpPr>
          <p:cNvPr id="2196" name="New shape"/>
          <p:cNvSpPr/>
          <p:nvPr/>
        </p:nvSpPr>
        <p:spPr>
          <a:xfrm>
            <a:off x="0" y="7269226"/>
            <a:ext cx="1003096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第十页，共二十七页。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198" name="Rectangle 3"/>
          <p:cNvSpPr/>
          <p:nvPr>
            <p:ph type="body" idx="4294967295"/>
          </p:nvPr>
        </p:nvSpPr>
        <p:spPr>
          <a:xfrm>
            <a:off x="1144158" y="1313081"/>
            <a:ext cx="8526323" cy="5295864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6161" indent="-376161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3510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1pPr>
            <a:lvl2pPr marL="815016" indent="-313468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3072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2pPr>
            <a:lvl3pPr marL="1253871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2633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3pPr>
            <a:lvl4pPr marL="1755419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194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4pPr>
            <a:lvl5pPr marL="2256968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en-US" altLang="en-US" sz="2194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5pPr>
          </a:lstStyle>
          <a:p>
            <a:pPr lvl="0" eaLnBrk="1" hangingPunct="1">
              <a:lnSpc>
                <a:spcPct val="90000"/>
              </a:lnSpc>
            </a:pPr>
            <a:r>
              <a:rPr lang="zh-CN" altLang="en-US" sz="1994" b="1">
                <a:solidFill>
                  <a:srgbClr val="FF34AD"/>
                </a:solidFill>
              </a:rPr>
              <a:t>临床意义：APTT为内源凝血系统较为敏感、简单和常用的筛选试验。</a:t>
            </a:r>
            <a:endParaRPr lang="zh-CN" altLang="en-US" sz="2194" b="1">
              <a:solidFill>
                <a:srgbClr val="FF3300"/>
              </a:solidFill>
            </a:endParaRPr>
          </a:p>
          <a:p>
            <a:pPr lvl="0" eaLnBrk="1" hangingPunct="1">
              <a:lnSpc>
                <a:spcPct val="90000"/>
              </a:lnSpc>
            </a:pPr>
            <a:endParaRPr lang="zh-CN" altLang="en-US" sz="2194" b="1">
              <a:solidFill>
                <a:srgbClr val="FF3300"/>
              </a:solidFill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1994" b="1">
                <a:solidFill>
                  <a:srgbClr val="FF34AD"/>
                </a:solidFill>
              </a:rPr>
              <a:t>APTT延长见于内源凝血系统的因子〔XII、XI、X、IX、VIII、V、II、I〕先天性减少、缺乏，纤溶亢进，维生素K缺乏症，严重肝脏疾病；</a:t>
            </a:r>
            <a:endParaRPr lang="zh-CN" altLang="en-US" sz="2194" b="1">
              <a:solidFill>
                <a:srgbClr val="FF3300"/>
              </a:solidFill>
            </a:endParaRPr>
          </a:p>
          <a:p>
            <a:pPr lvl="0" eaLnBrk="1" hangingPunct="1">
              <a:lnSpc>
                <a:spcPct val="90000"/>
              </a:lnSpc>
            </a:pPr>
            <a:endParaRPr lang="zh-CN" altLang="en-US" sz="2194" b="1">
              <a:solidFill>
                <a:srgbClr val="FF3300"/>
              </a:solidFill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1994" b="1">
                <a:solidFill>
                  <a:srgbClr val="FF34AD"/>
                </a:solidFill>
              </a:rPr>
              <a:t>APTT缩短见于先天性因子Ⅴ增多症，口服避孕药，高凝状态和血栓形成性疾病；</a:t>
            </a:r>
            <a:endParaRPr lang="zh-CN" altLang="en-US" sz="2194" b="1">
              <a:solidFill>
                <a:srgbClr val="FF3300"/>
              </a:solidFill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2094" b="1">
                <a:solidFill>
                  <a:srgbClr val="FF34AD"/>
                </a:solidFill>
              </a:rPr>
              <a:t>应用：</a:t>
            </a:r>
            <a:endParaRPr lang="zh-CN" altLang="en-US" sz="2194" b="1">
              <a:solidFill>
                <a:srgbClr val="FF3300"/>
              </a:solidFill>
            </a:endParaRPr>
          </a:p>
          <a:p>
            <a:pPr lvl="0" eaLnBrk="1" hangingPunct="1">
              <a:lnSpc>
                <a:spcPct val="90000"/>
              </a:lnSpc>
            </a:pPr>
            <a:r>
              <a:rPr lang="zh-CN" altLang="en-US" sz="1894" b="1">
                <a:solidFill>
                  <a:srgbClr val="FF34AD"/>
                </a:solidFill>
              </a:rPr>
              <a:t>     普通肝素治疗的首选监测指标。 </a:t>
            </a:r>
            <a:endParaRPr lang="zh-CN" altLang="en-US" sz="2194" b="1">
              <a:solidFill>
                <a:srgbClr val="FF3300"/>
              </a:solidFill>
            </a:endParaRPr>
          </a:p>
        </p:txBody>
      </p:sp>
      <p:sp>
        <p:nvSpPr>
          <p:cNvPr id="2199" name="Text Box 4"/>
          <p:cNvSpPr/>
          <p:nvPr/>
        </p:nvSpPr>
        <p:spPr>
          <a:xfrm>
            <a:off x="1224267" y="522446"/>
            <a:ext cx="6793543" cy="647578"/>
          </a:xfrm>
          <a:prstGeom prst="rect">
            <a:avLst/>
          </a:prstGeom>
          <a:solidFill>
            <a:srgbClr val="3399FF"/>
          </a:solidFill>
          <a:ln w="12700">
            <a:noFill/>
            <a:prstDash val="solid"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kumimoji="0" lang="en-US" altLang="zh-CN" sz="3649" b="1">
                <a:solidFill>
                  <a:srgbClr val="000000"/>
                </a:solidFill>
                <a:ea typeface="楷体_GB2312" charset="-122"/>
              </a:rPr>
              <a:t>APTT</a:t>
            </a:r>
            <a:endParaRPr kumimoji="0" lang="en-US" altLang="zh-CN" sz="3949" b="1">
              <a:solidFill>
                <a:schemeClr val="bg1"/>
              </a:solidFill>
              <a:ea typeface="楷体_GB2312" charset="-122"/>
            </a:endParaRPr>
          </a:p>
        </p:txBody>
      </p:sp>
      <p:sp>
        <p:nvSpPr>
          <p:cNvPr id="2200" name="矩形 3"/>
          <p:cNvSpPr/>
          <p:nvPr/>
        </p:nvSpPr>
        <p:spPr>
          <a:xfrm>
            <a:off x="1567339" y="5015484"/>
            <a:ext cx="6034255" cy="47743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en-US" sz="1794" b="1">
                <a:solidFill>
                  <a:srgbClr val="003579"/>
                </a:solidFill>
              </a:rPr>
              <a:t>遗传或后天出血筛选</a:t>
            </a:r>
            <a:r>
              <a:rPr lang="en-US" altLang="zh-CN" sz="2233" b="1">
                <a:solidFill>
                  <a:srgbClr val="003579"/>
                </a:solidFill>
              </a:rPr>
              <a:t>(</a:t>
            </a:r>
            <a:r>
              <a:rPr lang="zh-CN" altLang="en-US" sz="2333" b="1">
                <a:solidFill>
                  <a:srgbClr val="003579"/>
                </a:solidFill>
              </a:rPr>
              <a:t>如血友病</a:t>
            </a:r>
            <a:r>
              <a:rPr lang="en-US" altLang="zh-CN" sz="2433" b="1">
                <a:solidFill>
                  <a:srgbClr val="003579"/>
                </a:solidFill>
              </a:rPr>
              <a:t>A,B</a:t>
            </a:r>
            <a:r>
              <a:rPr lang="zh-CN" altLang="en-US" sz="2533" b="1">
                <a:solidFill>
                  <a:srgbClr val="003579"/>
                </a:solidFill>
              </a:rPr>
              <a:t>中型以上</a:t>
            </a:r>
            <a:r>
              <a:rPr lang="en-US" altLang="zh-CN" sz="2233" b="1">
                <a:solidFill>
                  <a:srgbClr val="003579"/>
                </a:solidFill>
              </a:rPr>
              <a:t>) </a:t>
            </a:r>
            <a:endParaRPr lang="en-US" altLang="zh-CN" b="1">
              <a:solidFill>
                <a:srgbClr val="0033CC"/>
              </a:solidFill>
            </a:endParaRPr>
          </a:p>
        </p:txBody>
      </p:sp>
      <p:sp>
        <p:nvSpPr>
          <p:cNvPr id="2201" name="矩形 4"/>
          <p:cNvSpPr/>
          <p:nvPr/>
        </p:nvSpPr>
        <p:spPr>
          <a:xfrm>
            <a:off x="1645706" y="6190989"/>
            <a:ext cx="2260854" cy="367580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en-US" sz="1794" b="1">
                <a:solidFill>
                  <a:srgbClr val="003579"/>
                </a:solidFill>
              </a:rPr>
              <a:t>狼疮抗凝血物的筛选</a:t>
            </a:r>
            <a:endParaRPr lang="en-US" altLang="zh-CN" sz="2194" b="1">
              <a:solidFill>
                <a:srgbClr val="0033CC"/>
              </a:solidFill>
            </a:endParaRPr>
          </a:p>
        </p:txBody>
      </p:sp>
      <p:sp>
        <p:nvSpPr>
          <p:cNvPr id="2202" name="New shape"/>
          <p:cNvSpPr/>
          <p:nvPr/>
        </p:nvSpPr>
        <p:spPr>
          <a:xfrm>
            <a:off x="0" y="7269226"/>
            <a:ext cx="1003096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第十一页，共二十七页。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04" name="Rectangle 2"/>
          <p:cNvSpPr/>
          <p:nvPr>
            <p:ph type="title" idx="4294967295"/>
          </p:nvPr>
        </p:nvSpPr>
        <p:spPr>
          <a:xfrm>
            <a:off x="501548" y="696595"/>
            <a:ext cx="9027871" cy="85332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ctr" anchorCtr="0"/>
          <a:lstStyle>
            <a:lvl1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1pPr>
            <a:lvl2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2pPr>
            <a:lvl3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3pPr>
            <a:lvl4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4pPr>
            <a:lvl5pPr marL="0" indent="0" algn="ctr" defTabSz="1003097" rtl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4827" b="0" i="0" u="none">
                <a:solidFill>
                  <a:schemeClr val="tx2"/>
                </a:solidFill>
                <a:latin typeface="Times New Roman" charset="0"/>
                <a:ea typeface="宋体" charset="-122"/>
              </a:defRPr>
            </a:lvl5pPr>
          </a:lstStyle>
          <a:p>
            <a:pPr lvl="0"/>
            <a:r>
              <a:rPr lang="zh-CN" altLang="en-US" sz="5066" b="1">
                <a:solidFill>
                  <a:srgbClr val="80822D"/>
                </a:solidFill>
                <a:latin typeface="楷体_GB2312" charset="-122"/>
                <a:ea typeface="楷体_GB2312" charset="-122"/>
              </a:rPr>
              <a:t>凝血酶时间</a:t>
            </a:r>
            <a:r>
              <a:rPr lang="en-US" altLang="zh-CN" sz="5166" b="1">
                <a:solidFill>
                  <a:srgbClr val="80822D"/>
                </a:solidFill>
                <a:latin typeface="楷体_GB2312" charset="-122"/>
                <a:ea typeface="楷体_GB2312" charset="-122"/>
              </a:rPr>
              <a:t>TT</a:t>
            </a:r>
            <a:br>
              <a:rPr lang="en-US" altLang="zh-CN" sz="5166" b="1">
                <a:solidFill>
                  <a:srgbClr val="80822D"/>
                </a:solidFill>
                <a:latin typeface="楷体_GB2312" charset="-122"/>
                <a:ea typeface="楷体_GB2312" charset="-122"/>
              </a:rPr>
            </a:br>
            <a:r>
              <a:rPr lang="zh-CN" altLang="en-US" sz="2533" b="1">
                <a:solidFill>
                  <a:srgbClr val="0000AD">
                    <a:alpha val="0"/>
                  </a:srgbClr>
                </a:solidFill>
                <a:ea typeface="楷体_GB2312" charset="-122"/>
              </a:rPr>
              <a:t>反映共同途径是否存在抗凝或纤溶亢进</a:t>
            </a:r>
            <a:br>
              <a:rPr lang="zh-CN" altLang="en-US" sz="3849">
                <a:solidFill>
                  <a:srgbClr val="0000AD">
                    <a:alpha val="0"/>
                  </a:srgbClr>
                </a:solidFill>
                <a:ea typeface="楷体_GB2312" charset="-122"/>
              </a:rPr>
            </a:br>
            <a:endParaRPr lang="zh-CN" altLang="en-US" sz="3949">
              <a:solidFill>
                <a:srgbClr val="FFFF00"/>
              </a:solidFill>
              <a:ea typeface="楷体_GB2312" charset="-122"/>
            </a:endParaRPr>
          </a:p>
        </p:txBody>
      </p:sp>
      <p:grpSp>
        <p:nvGrpSpPr>
          <p:cNvPr id="2205" name=""/>
          <p:cNvGrpSpPr/>
          <p:nvPr/>
        </p:nvGrpSpPr>
        <p:grpSpPr>
          <a:xfrm>
            <a:off x="3761613" y="1945242"/>
            <a:ext cx="835914" cy="1922603"/>
            <a:chOff x="210" y="108"/>
            <a:chExt cx="527" cy="1211"/>
          </a:xfrm>
        </p:grpSpPr>
        <p:sp>
          <p:nvSpPr>
            <p:cNvPr id="2206" name="AutoShape 4"/>
            <p:cNvSpPr/>
            <p:nvPr/>
          </p:nvSpPr>
          <p:spPr>
            <a:xfrm>
              <a:off x="210" y="372"/>
              <a:ext cx="263" cy="948"/>
            </a:xfrm>
            <a:prstGeom prst="can">
              <a:avLst>
                <a:gd name="adj" fmla="val 30000"/>
              </a:avLst>
            </a:prstGeom>
            <a:noFill/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en-US"/>
              </a:defPPr>
              <a:lvl1pPr marL="0" indent="0" algn="l" defTabSz="1003097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633" b="0" i="0" u="none" kern="1200">
                  <a:solidFill>
                    <a:schemeClr val="tx1"/>
                  </a:solidFill>
                  <a:latin typeface="Times New Roman" charset="0"/>
                  <a:ea typeface="宋体" charset="-122"/>
                  <a:cs typeface="+mn-cs"/>
                </a:defRPr>
              </a:lvl1pPr>
              <a:lvl2pPr marL="501548" indent="0" algn="l" defTabSz="1003097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633" b="0" i="0" u="none" kern="1200">
                  <a:solidFill>
                    <a:schemeClr val="tx1"/>
                  </a:solidFill>
                  <a:latin typeface="Times New Roman" charset="0"/>
                  <a:ea typeface="宋体" charset="-122"/>
                  <a:cs typeface="+mn-cs"/>
                </a:defRPr>
              </a:lvl2pPr>
              <a:lvl3pPr marL="1003097" indent="0" algn="l" defTabSz="1003097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633" b="0" i="0" u="none" kern="1200">
                  <a:solidFill>
                    <a:schemeClr val="tx1"/>
                  </a:solidFill>
                  <a:latin typeface="Times New Roman" charset="0"/>
                  <a:ea typeface="宋体" charset="-122"/>
                  <a:cs typeface="+mn-cs"/>
                </a:defRPr>
              </a:lvl3pPr>
              <a:lvl4pPr marL="1504645" indent="0" algn="l" defTabSz="1003097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633" b="0" i="0" u="none" kern="1200">
                  <a:solidFill>
                    <a:schemeClr val="tx1"/>
                  </a:solidFill>
                  <a:latin typeface="Times New Roman" charset="0"/>
                  <a:ea typeface="宋体" charset="-122"/>
                  <a:cs typeface="+mn-cs"/>
                </a:defRPr>
              </a:lvl4pPr>
              <a:lvl5pPr marL="2006194" indent="0" algn="l" defTabSz="1003097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633" b="0" i="0" u="none" kern="1200">
                  <a:solidFill>
                    <a:schemeClr val="tx1"/>
                  </a:solidFill>
                  <a:latin typeface="Times New Roman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207" name="AutoShape 5"/>
            <p:cNvSpPr/>
            <p:nvPr/>
          </p:nvSpPr>
          <p:spPr>
            <a:xfrm>
              <a:off x="210" y="1056"/>
              <a:ext cx="263" cy="263"/>
            </a:xfrm>
            <a:prstGeom prst="can">
              <a:avLst>
                <a:gd name="adj" fmla="val 33204"/>
              </a:avLst>
            </a:prstGeom>
            <a:solidFill>
              <a:srgbClr val="FFFF99"/>
            </a:solidFill>
            <a:ln cap="flat">
              <a:solidFill>
                <a:srgbClr val="000000"/>
              </a:solidFill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en-US"/>
              </a:defPPr>
              <a:lvl1pPr marL="0" indent="0" algn="l" defTabSz="1003097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633" b="0" i="0" u="none" kern="1200">
                  <a:solidFill>
                    <a:schemeClr val="tx1"/>
                  </a:solidFill>
                  <a:latin typeface="Times New Roman" charset="0"/>
                  <a:ea typeface="宋体" charset="-122"/>
                  <a:cs typeface="+mn-cs"/>
                </a:defRPr>
              </a:lvl1pPr>
              <a:lvl2pPr marL="501548" indent="0" algn="l" defTabSz="1003097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633" b="0" i="0" u="none" kern="1200">
                  <a:solidFill>
                    <a:schemeClr val="tx1"/>
                  </a:solidFill>
                  <a:latin typeface="Times New Roman" charset="0"/>
                  <a:ea typeface="宋体" charset="-122"/>
                  <a:cs typeface="+mn-cs"/>
                </a:defRPr>
              </a:lvl2pPr>
              <a:lvl3pPr marL="1003097" indent="0" algn="l" defTabSz="1003097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633" b="0" i="0" u="none" kern="1200">
                  <a:solidFill>
                    <a:schemeClr val="tx1"/>
                  </a:solidFill>
                  <a:latin typeface="Times New Roman" charset="0"/>
                  <a:ea typeface="宋体" charset="-122"/>
                  <a:cs typeface="+mn-cs"/>
                </a:defRPr>
              </a:lvl3pPr>
              <a:lvl4pPr marL="1504645" indent="0" algn="l" defTabSz="1003097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633" b="0" i="0" u="none" kern="1200">
                  <a:solidFill>
                    <a:schemeClr val="tx1"/>
                  </a:solidFill>
                  <a:latin typeface="Times New Roman" charset="0"/>
                  <a:ea typeface="宋体" charset="-122"/>
                  <a:cs typeface="+mn-cs"/>
                </a:defRPr>
              </a:lvl4pPr>
              <a:lvl5pPr marL="2006194" indent="0" algn="l" defTabSz="1003097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633" b="0" i="0" u="none" kern="1200">
                  <a:solidFill>
                    <a:schemeClr val="tx1"/>
                  </a:solidFill>
                  <a:latin typeface="Times New Roman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  <p:sp>
          <p:nvSpPr>
            <p:cNvPr id="2208" name="AutoShape 6"/>
            <p:cNvSpPr/>
            <p:nvPr/>
          </p:nvSpPr>
          <p:spPr>
            <a:xfrm flipH="1">
              <a:off x="210" y="108"/>
              <a:ext cx="527" cy="316"/>
            </a:xfrm>
            <a:prstGeom prst="curvedDownArrow">
              <a:avLst>
                <a:gd name="adj1" fmla="val 32400"/>
                <a:gd name="adj2" fmla="val 65594"/>
                <a:gd name="adj3" fmla="val 33333"/>
              </a:avLst>
            </a:prstGeom>
            <a:solidFill>
              <a:srgbClr val="00CC99"/>
            </a:solidFill>
            <a:ln cap="flat">
              <a:noFill/>
              <a:prstDash val="solid"/>
              <a:miter lim="800000"/>
              <a:headEnd type="none" w="med" len="med"/>
              <a:tailEnd type="none" w="med" len="med"/>
            </a:ln>
          </p:spPr>
          <p:txBody>
            <a:bodyPr wrap="none" anchor="ctr" anchorCtr="0"/>
            <a:lstStyle>
              <a:defPPr>
                <a:defRPr lang="en-US"/>
              </a:defPPr>
              <a:lvl1pPr marL="0" indent="0" algn="l" defTabSz="1003097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633" b="0" i="0" u="none" kern="1200">
                  <a:solidFill>
                    <a:schemeClr val="tx1"/>
                  </a:solidFill>
                  <a:latin typeface="Times New Roman" charset="0"/>
                  <a:ea typeface="宋体" charset="-122"/>
                  <a:cs typeface="+mn-cs"/>
                </a:defRPr>
              </a:lvl1pPr>
              <a:lvl2pPr marL="501548" indent="0" algn="l" defTabSz="1003097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633" b="0" i="0" u="none" kern="1200">
                  <a:solidFill>
                    <a:schemeClr val="tx1"/>
                  </a:solidFill>
                  <a:latin typeface="Times New Roman" charset="0"/>
                  <a:ea typeface="宋体" charset="-122"/>
                  <a:cs typeface="+mn-cs"/>
                </a:defRPr>
              </a:lvl2pPr>
              <a:lvl3pPr marL="1003097" indent="0" algn="l" defTabSz="1003097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633" b="0" i="0" u="none" kern="1200">
                  <a:solidFill>
                    <a:schemeClr val="tx1"/>
                  </a:solidFill>
                  <a:latin typeface="Times New Roman" charset="0"/>
                  <a:ea typeface="宋体" charset="-122"/>
                  <a:cs typeface="+mn-cs"/>
                </a:defRPr>
              </a:lvl3pPr>
              <a:lvl4pPr marL="1504645" indent="0" algn="l" defTabSz="1003097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633" b="0" i="0" u="none" kern="1200">
                  <a:solidFill>
                    <a:schemeClr val="tx1"/>
                  </a:solidFill>
                  <a:latin typeface="Times New Roman" charset="0"/>
                  <a:ea typeface="宋体" charset="-122"/>
                  <a:cs typeface="+mn-cs"/>
                </a:defRPr>
              </a:lvl4pPr>
              <a:lvl5pPr marL="2006194" indent="0" algn="l" defTabSz="1003097" rtl="0" eaLnBrk="0" fontAlgn="base" latinLnBrk="0" hangingPunct="0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 kumimoji="1" lang="en-US" altLang="en-US" sz="2633" b="0" i="0" u="none" kern="1200">
                  <a:solidFill>
                    <a:schemeClr val="tx1"/>
                  </a:solidFill>
                  <a:latin typeface="Times New Roman" charset="0"/>
                  <a:ea typeface="宋体" charset="-122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lvl="0" indent="0" eaLnBrk="1" hangingPunct="1"/>
              <a:endParaRPr lang="zh-CN" altLang="en-US"/>
            </a:p>
          </p:txBody>
        </p:sp>
      </p:grpSp>
      <p:cxnSp>
        <p:nvCxnSpPr>
          <p:cNvPr id="2209" name="Line 7"/>
          <p:cNvCxnSpPr/>
          <p:nvPr/>
        </p:nvCxnSpPr>
        <p:spPr>
          <a:xfrm>
            <a:off x="4681119" y="3446404"/>
            <a:ext cx="1253871" cy="0"/>
          </a:xfrm>
          <a:prstGeom prst="line">
            <a:avLst/>
          </a:prstGeom>
          <a:noFill/>
          <a:ln w="28575" cap="flat">
            <a:solidFill>
              <a:srgbClr val="000000"/>
            </a:solidFill>
            <a:prstDash val="solid"/>
            <a:miter lim="800000"/>
            <a:headEnd type="none" w="med" len="med"/>
            <a:tailEnd type="triangle" w="med" len="med"/>
          </a:ln>
        </p:spPr>
      </p:cxnSp>
      <p:sp>
        <p:nvSpPr>
          <p:cNvPr id="2210" name="Text Box 8"/>
          <p:cNvSpPr/>
          <p:nvPr>
            <p:ph type="body" idx="4294967295"/>
          </p:nvPr>
        </p:nvSpPr>
        <p:spPr>
          <a:xfrm>
            <a:off x="1765868" y="3063277"/>
            <a:ext cx="1906930" cy="698336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vert="horz" wrap="square" lIns="91440" tIns="45720" rIns="91440" bIns="45720" anchor="t" anchorCtr="0"/>
          <a:lstStyle>
            <a:lvl1pPr marL="376161" indent="-376161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3510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1pPr>
            <a:lvl2pPr marL="815016" indent="-313468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3072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2pPr>
            <a:lvl3pPr marL="1253871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•"/>
              <a:defRPr kumimoji="1" lang="en-US" altLang="en-US" sz="2633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3pPr>
            <a:lvl4pPr marL="1755419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–"/>
              <a:defRPr kumimoji="1" lang="en-US" altLang="en-US" sz="2194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4pPr>
            <a:lvl5pPr marL="2256968" indent="-250774" algn="l" defTabSz="1003097" rtl="0" eaLnBrk="0" fontAlgn="base" hangingPunct="0">
              <a:lnSpc>
                <a:spcPct val="100000"/>
              </a:lnSpc>
              <a:spcBef>
                <a:spcPct val="20000"/>
              </a:spcBef>
              <a:spcAft>
                <a:spcPct val="0"/>
              </a:spcAft>
              <a:buClrTx/>
              <a:buSzTx/>
              <a:buFontTx/>
              <a:buChar char="»"/>
              <a:defRPr kumimoji="1" lang="en-US" altLang="en-US" sz="2194" b="0" i="0" u="none">
                <a:solidFill>
                  <a:schemeClr val="tx1"/>
                </a:solidFill>
                <a:latin typeface="Times New Roman" charset="0"/>
                <a:ea typeface="宋体" charset="-122"/>
              </a:defRPr>
            </a:lvl5pPr>
          </a:lstStyle>
          <a:p>
            <a:pPr lvl="0" algn="ctr">
              <a:spcBef>
                <a:spcPct val="50000"/>
              </a:spcBef>
              <a:buNone/>
            </a:pPr>
            <a:r>
              <a:rPr lang="zh-CN" altLang="en-US" sz="2872" b="1">
                <a:solidFill>
                  <a:srgbClr val="0001AD"/>
                </a:solidFill>
              </a:rPr>
              <a:t>血浆</a:t>
            </a:r>
            <a:endParaRPr lang="zh-CN" altLang="en-US" sz="3072" b="1"/>
          </a:p>
        </p:txBody>
      </p:sp>
      <p:sp>
        <p:nvSpPr>
          <p:cNvPr id="2211" name="Text Box 9"/>
          <p:cNvSpPr/>
          <p:nvPr/>
        </p:nvSpPr>
        <p:spPr>
          <a:xfrm>
            <a:off x="6102172" y="3287928"/>
            <a:ext cx="1755419" cy="47743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</a:pPr>
            <a:r>
              <a:rPr lang="zh-CN" altLang="en-US" sz="2533">
                <a:solidFill>
                  <a:srgbClr val="0001AD"/>
                </a:solidFill>
              </a:rPr>
              <a:t>凝固时间</a:t>
            </a:r>
            <a:endParaRPr lang="zh-CN" altLang="en-US"/>
          </a:p>
        </p:txBody>
      </p:sp>
      <p:sp>
        <p:nvSpPr>
          <p:cNvPr id="2212" name="Text Box 10"/>
          <p:cNvSpPr/>
          <p:nvPr/>
        </p:nvSpPr>
        <p:spPr>
          <a:xfrm>
            <a:off x="3592689" y="2549538"/>
            <a:ext cx="3476009" cy="446959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>
              <a:spcBef>
                <a:spcPct val="50000"/>
              </a:spcBef>
            </a:pPr>
            <a:r>
              <a:rPr lang="zh-CN" altLang="en-US" sz="2333">
                <a:solidFill>
                  <a:srgbClr val="0001AD"/>
                </a:solidFill>
              </a:rPr>
              <a:t>标准凝血酶</a:t>
            </a:r>
            <a:endParaRPr lang="zh-CN" altLang="en-US"/>
          </a:p>
        </p:txBody>
      </p:sp>
      <p:sp>
        <p:nvSpPr>
          <p:cNvPr id="2213" name="Rectangle 11"/>
          <p:cNvSpPr/>
          <p:nvPr/>
        </p:nvSpPr>
        <p:spPr>
          <a:xfrm>
            <a:off x="1201626" y="4482589"/>
            <a:ext cx="9027871" cy="1253871"/>
          </a:xfrm>
          <a:prstGeom prst="rect">
            <a:avLst/>
          </a:prstGeom>
          <a:noFill/>
          <a:ln cap="flat">
            <a:noFill/>
            <a:prstDash val="solid"/>
            <a:miter lim="800000"/>
            <a:headEnd type="none" w="med" len="med"/>
            <a:tailEnd type="none" w="med" len="med"/>
          </a:ln>
        </p:spPr>
        <p:txBody>
          <a:bodyPr anchor="ctr" anchorCtr="0"/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>
              <a:buClr>
                <a:srgbClr val="FFFF00"/>
              </a:buClr>
              <a:buFont typeface="Wingdings" charset="2"/>
              <a:buChar char="Ø"/>
            </a:pPr>
            <a:r>
              <a:rPr lang="zh-CN" altLang="en-US" sz="2433">
                <a:solidFill>
                  <a:srgbClr val="0001AD"/>
                </a:solidFill>
                <a:latin typeface="楷体_GB2312" charset="-122"/>
                <a:ea typeface="楷体_GB2312" charset="-122"/>
              </a:rPr>
              <a:t>参考范围：</a:t>
            </a:r>
            <a:r>
              <a:rPr lang="en-US" altLang="zh-CN" sz="2433">
                <a:solidFill>
                  <a:srgbClr val="0001AD"/>
                </a:solidFill>
                <a:latin typeface="楷体_GB2312" charset="-122"/>
                <a:ea typeface="楷体_GB2312" charset="-122"/>
              </a:rPr>
              <a:t>16-18</a:t>
            </a:r>
            <a:r>
              <a:rPr lang="zh-CN" altLang="en-US" sz="2333">
                <a:solidFill>
                  <a:srgbClr val="0001AD"/>
                </a:solidFill>
                <a:latin typeface="楷体_GB2312" charset="-122"/>
                <a:ea typeface="楷体_GB2312" charset="-122"/>
              </a:rPr>
              <a:t>秒，</a:t>
            </a:r>
            <a:br>
              <a:rPr lang="zh-CN" altLang="en-US" sz="2333">
                <a:solidFill>
                  <a:srgbClr val="0001AD"/>
                </a:solidFill>
                <a:latin typeface="楷体_GB2312" charset="-122"/>
                <a:ea typeface="楷体_GB2312" charset="-122"/>
              </a:rPr>
            </a:br>
            <a:r>
              <a:rPr lang="zh-CN" altLang="en-US" sz="2333">
                <a:solidFill>
                  <a:srgbClr val="0001AD"/>
                </a:solidFill>
                <a:latin typeface="楷体_GB2312" charset="-122"/>
                <a:ea typeface="楷体_GB2312" charset="-122"/>
              </a:rPr>
              <a:t>          以超过正常对照</a:t>
            </a:r>
            <a:r>
              <a:rPr lang="en-US" altLang="zh-CN" sz="2433">
                <a:solidFill>
                  <a:srgbClr val="0001AD"/>
                </a:solidFill>
                <a:latin typeface="楷体_GB2312" charset="-122"/>
                <a:ea typeface="楷体_GB2312" charset="-122"/>
              </a:rPr>
              <a:t>3</a:t>
            </a:r>
            <a:r>
              <a:rPr lang="zh-CN" altLang="en-US" sz="2233">
                <a:solidFill>
                  <a:srgbClr val="0001AD"/>
                </a:solidFill>
                <a:latin typeface="楷体_GB2312" charset="-122"/>
                <a:ea typeface="楷体_GB2312" charset="-122"/>
              </a:rPr>
              <a:t>秒以上为有病理意义</a:t>
            </a:r>
            <a:br>
              <a:rPr sz="3210">
                <a:solidFill>
                  <a:srgbClr val="0001AD"/>
                </a:solidFill>
                <a:latin typeface="楷体_GB2312" charset="-122"/>
                <a:ea typeface="楷体_GB2312" charset="-122"/>
              </a:rPr>
            </a:br>
            <a:endParaRPr sz="3510">
              <a:latin typeface="楷体_GB2312" charset="-122"/>
              <a:ea typeface="楷体_GB2312" charset="-122"/>
            </a:endParaRPr>
          </a:p>
        </p:txBody>
      </p:sp>
      <p:sp>
        <p:nvSpPr>
          <p:cNvPr id="2214" name="New shape"/>
          <p:cNvSpPr/>
          <p:nvPr/>
        </p:nvSpPr>
        <p:spPr>
          <a:xfrm>
            <a:off x="0" y="7269226"/>
            <a:ext cx="1003096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第十二页，共二十七页。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216" name="Text Box 4"/>
          <p:cNvSpPr/>
          <p:nvPr/>
        </p:nvSpPr>
        <p:spPr>
          <a:xfrm>
            <a:off x="1224266" y="522446"/>
            <a:ext cx="7030385" cy="580705"/>
          </a:xfrm>
          <a:prstGeom prst="rect">
            <a:avLst/>
          </a:prstGeom>
          <a:solidFill>
            <a:srgbClr val="3399FF"/>
          </a:solidFill>
          <a:ln w="12700">
            <a:noFill/>
            <a:prstDash val="solid"/>
            <a:miter lim="800000"/>
            <a:headEnd type="none" w="sm" len="sm"/>
            <a:tailEnd type="none" w="sm" len="sm"/>
          </a:ln>
        </p:spPr>
        <p:txBody>
          <a:bodyPr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algn="ctr" eaLnBrk="1" hangingPunct="1"/>
            <a:r>
              <a:rPr kumimoji="0" lang="zh-CN" altLang="en-US" sz="3210" b="1">
                <a:solidFill>
                  <a:srgbClr val="000000"/>
                </a:solidFill>
                <a:ea typeface="楷体_GB2312" charset="-122"/>
              </a:rPr>
              <a:t>ＴＴ</a:t>
            </a:r>
            <a:endParaRPr kumimoji="0" lang="en-US" altLang="zh-CN" sz="3510" b="1">
              <a:solidFill>
                <a:schemeClr val="bg1"/>
              </a:solidFill>
              <a:ea typeface="楷体_GB2312" charset="-122"/>
            </a:endParaRPr>
          </a:p>
        </p:txBody>
      </p:sp>
      <p:sp>
        <p:nvSpPr>
          <p:cNvPr id="2217" name="Text Box 5"/>
          <p:cNvSpPr/>
          <p:nvPr/>
        </p:nvSpPr>
        <p:spPr>
          <a:xfrm>
            <a:off x="1144158" y="1471557"/>
            <a:ext cx="8677561" cy="4708175"/>
          </a:xfrm>
          <a:prstGeom prst="rect">
            <a:avLst/>
          </a:prstGeom>
          <a:noFill/>
          <a:ln w="12700">
            <a:noFill/>
            <a:prstDash val="solid"/>
            <a:miter lim="800000"/>
            <a:headEnd type="none" w="sm" len="sm"/>
            <a:tailEnd type="none" w="sm" len="sm"/>
          </a:ln>
        </p:spPr>
        <p:txBody>
          <a:bodyPr wrap="none">
            <a:spAutoFit/>
          </a:bodyPr>
          <a:lstStyle>
            <a:defPPr>
              <a:defRPr lang="en-US"/>
            </a:defPPr>
            <a:lvl1pPr marL="0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1pPr>
            <a:lvl2pPr marL="501548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2pPr>
            <a:lvl3pPr marL="1003097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3pPr>
            <a:lvl4pPr marL="1504645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4pPr>
            <a:lvl5pPr marL="2006194" indent="0" algn="l" defTabSz="1003097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 kumimoji="1" lang="en-US" altLang="en-US" sz="2633" b="0" i="0" u="none" kern="1200">
                <a:solidFill>
                  <a:schemeClr val="tx1"/>
                </a:solidFill>
                <a:latin typeface="Times New Roman" charset="0"/>
                <a:ea typeface="宋体" charset="-122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0" eaLnBrk="1" hangingPunct="1"/>
            <a:r>
              <a:rPr lang="zh-CN" altLang="en-US" sz="3110" b="1">
                <a:solidFill>
                  <a:srgbClr val="333579"/>
                </a:solidFill>
                <a:latin typeface="宋体" charset="-122"/>
              </a:rPr>
              <a:t>临床意义：</a:t>
            </a:r>
            <a:endParaRPr lang="zh-CN" altLang="en-US" sz="3510" b="1">
              <a:solidFill>
                <a:schemeClr val="accent2"/>
              </a:solidFill>
              <a:latin typeface="宋体" charset="-122"/>
            </a:endParaRPr>
          </a:p>
          <a:p>
            <a:pPr marL="0" lvl="0" indent="0" eaLnBrk="1" hangingPunct="1"/>
            <a:endParaRPr lang="zh-CN" altLang="en-US" sz="3510" b="1">
              <a:solidFill>
                <a:schemeClr val="accent2"/>
              </a:solidFill>
              <a:latin typeface="宋体" charset="-122"/>
            </a:endParaRPr>
          </a:p>
          <a:p>
            <a:pPr marL="0" lvl="0" indent="0" eaLnBrk="1" hangingPunct="1"/>
            <a:r>
              <a:rPr lang="zh-CN" altLang="en-US" sz="3310" b="1">
                <a:solidFill>
                  <a:srgbClr val="333579"/>
                </a:solidFill>
                <a:latin typeface="宋体" charset="-122"/>
              </a:rPr>
              <a:t>TT延长  表示纤维蛋白原数量或功能下降；抗</a:t>
            </a:r>
            <a:endParaRPr lang="zh-CN" altLang="en-US" sz="3510" b="1">
              <a:solidFill>
                <a:schemeClr val="accent2"/>
              </a:solidFill>
              <a:latin typeface="宋体" charset="-122"/>
            </a:endParaRPr>
          </a:p>
          <a:p>
            <a:pPr marL="0" lvl="0" indent="0" eaLnBrk="1" hangingPunct="1"/>
            <a:r>
              <a:rPr lang="zh-CN" altLang="en-US" sz="3110" b="1">
                <a:solidFill>
                  <a:srgbClr val="333579"/>
                </a:solidFill>
                <a:latin typeface="宋体" charset="-122"/>
              </a:rPr>
              <a:t>凝物增加〔以DIC时纤维蛋白原消耗为多见，</a:t>
            </a:r>
            <a:endParaRPr lang="zh-CN" altLang="en-US" sz="3510" b="1">
              <a:solidFill>
                <a:schemeClr val="accent2"/>
              </a:solidFill>
              <a:latin typeface="宋体" charset="-122"/>
            </a:endParaRPr>
          </a:p>
          <a:p>
            <a:pPr marL="0" lvl="0" indent="0" eaLnBrk="1" hangingPunct="1"/>
            <a:r>
              <a:rPr lang="zh-CN" altLang="en-US" sz="3410" b="1">
                <a:solidFill>
                  <a:srgbClr val="333579"/>
                </a:solidFill>
                <a:latin typeface="宋体" charset="-122"/>
              </a:rPr>
              <a:t>也可见于先天性低〔无〕纤维蛋白原血症、</a:t>
            </a:r>
            <a:endParaRPr lang="zh-CN" altLang="en-US" sz="3510" b="1">
              <a:solidFill>
                <a:schemeClr val="accent2"/>
              </a:solidFill>
              <a:latin typeface="宋体" charset="-122"/>
            </a:endParaRPr>
          </a:p>
          <a:p>
            <a:pPr marL="0" lvl="0" indent="0" eaLnBrk="1" hangingPunct="1"/>
            <a:r>
              <a:rPr lang="zh-CN" altLang="en-US" sz="3210" b="1">
                <a:solidFill>
                  <a:srgbClr val="333579"/>
                </a:solidFill>
                <a:latin typeface="宋体" charset="-122"/>
              </a:rPr>
              <a:t>原发性纤溶、肝脏病变、肝素增多或类肝</a:t>
            </a:r>
            <a:endParaRPr lang="zh-CN" altLang="en-US" sz="3510" b="1">
              <a:solidFill>
                <a:schemeClr val="accent2"/>
              </a:solidFill>
              <a:latin typeface="宋体" charset="-122"/>
            </a:endParaRPr>
          </a:p>
          <a:p>
            <a:pPr marL="0" lvl="0" indent="0" eaLnBrk="1" hangingPunct="1"/>
            <a:r>
              <a:rPr lang="zh-CN" altLang="en-US" sz="3410" b="1">
                <a:solidFill>
                  <a:srgbClr val="333579"/>
                </a:solidFill>
                <a:latin typeface="宋体" charset="-122"/>
              </a:rPr>
              <a:t>素抗凝物质增多及FDP增多等。〕</a:t>
            </a:r>
            <a:endParaRPr lang="zh-CN" altLang="en-US" sz="3510" b="1">
              <a:solidFill>
                <a:schemeClr val="accent2"/>
              </a:solidFill>
              <a:latin typeface="宋体" charset="-122"/>
            </a:endParaRPr>
          </a:p>
          <a:p>
            <a:pPr marL="0" lvl="0" indent="0" eaLnBrk="1" hangingPunct="1"/>
            <a:endParaRPr lang="zh-CN" altLang="en-US" sz="3510" b="1">
              <a:solidFill>
                <a:schemeClr val="accent2"/>
              </a:solidFill>
              <a:latin typeface="宋体" charset="-122"/>
            </a:endParaRPr>
          </a:p>
          <a:p>
            <a:pPr marL="0" lvl="0" indent="0" eaLnBrk="1" hangingPunct="1"/>
            <a:r>
              <a:rPr lang="zh-CN" altLang="en-US" sz="3410" b="1">
                <a:solidFill>
                  <a:srgbClr val="333579"/>
                </a:solidFill>
                <a:latin typeface="宋体" charset="-122"/>
              </a:rPr>
              <a:t>TT缩短　主要见于高纤维蛋白原血症。 </a:t>
            </a:r>
            <a:endParaRPr lang="zh-CN" altLang="en-US" sz="3510" b="1">
              <a:solidFill>
                <a:schemeClr val="accent2"/>
              </a:solidFill>
              <a:latin typeface="宋体" charset="-122"/>
            </a:endParaRPr>
          </a:p>
        </p:txBody>
      </p:sp>
      <p:sp>
        <p:nvSpPr>
          <p:cNvPr id="2218" name="New shape"/>
          <p:cNvSpPr/>
          <p:nvPr/>
        </p:nvSpPr>
        <p:spPr>
          <a:xfrm>
            <a:off x="0" y="7269226"/>
            <a:ext cx="10030968" cy="254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 pitchFamily="34" charset="0"/>
                <a:ea typeface="+mn-ea"/>
                <a:cs typeface="+mn-cs"/>
              </a:defRPr>
            </a:lvl9pPr>
          </a:lstStyle>
          <a:p>
            <a:pPr algn="ctr"/>
            <a:r>
              <a:rPr sz="800" b="0">
                <a:solidFill>
                  <a:srgbClr val="000000"/>
                </a:solidFill>
              </a:rPr>
              <a:t>第十三页，共二十七页。</a:t>
            </a: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p14:dur="100">
        <p:cut/>
      </p:transition>
    </mc:Choice>
    <mc:Fallback>
      <p:transition>
        <p:cut/>
      </p:transition>
    </mc:Fallback>
  </mc:AlternateContent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8760968" cy="6253226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https://d.book118.com/356133230002010053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第2母版">
  <a:themeElements>
    <a:clrScheme name="特检科检查项目和几点建议 2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CCCCFF"/>
      </a:hlink>
      <a:folHlink>
        <a:srgbClr val="B2B2B2"/>
      </a:folHlink>
    </a:clrScheme>
    <a:fontScheme name="特检科检查项目和几点建议">
      <a:majorFont>
        <a:latin typeface="Arial" pitchFamily="34" charset="0"/>
        <a:ea typeface="Arial" pitchFamily="34" charset="0"/>
        <a:cs typeface="Arial" pitchFamily="34" charset="0"/>
      </a:majorFont>
      <a:minorFont>
        <a:latin typeface="Arial" pitchFamily="34" charset="0"/>
        <a:ea typeface="Arial" pitchFamily="34" charset="0"/>
        <a:cs typeface="Arial" pitchFamily="34" charset="0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prstClr val="black">
                <a:alpha val="38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</a:effectStyle>
        <a:effectStyle>
          <a:effectLst>
            <a:outerShdw blurRad="40000" dist="23000" dir="5400000" rotWithShape="0">
              <a:prstClr val="black">
                <a:alpha val="35000"/>
              </a:prst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raClrSchemeLst>
    <a:extraClrScheme>
      <a:clrScheme name="特检科检查项目和几点建议 1">
        <a:dk1>
          <a:srgbClr val="000000"/>
        </a:dk1>
        <a:lt1>
          <a:srgbClr val="FFFFFF"/>
        </a:lt1>
        <a:dk2>
          <a:srgbClr val="FFFF00"/>
        </a:dk2>
        <a:lt2>
          <a:srgbClr val="0000FF"/>
        </a:lt2>
        <a:accent1>
          <a:srgbClr val="FF9900"/>
        </a:accent1>
        <a:accent2>
          <a:srgbClr val="00FF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969696"/>
        </a:folHlink>
      </a:clrScheme>
      <a:clrMap bg1="lt1" tx1="dk1" bg2="dk2" tx2="lt2" accent1="accent1" accent2="accent2" accent3="accent3" accent4="accent4" accent5="accent5" accent6="accent6" hlink="hlink" folHlink="folHlink"/>
    </a:extraClrScheme>
    <a:extraClrScheme>
      <a:clrScheme name="特检科检查项目和几点建议 2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00CC99"/>
        </a:accent1>
        <a:accent2>
          <a:srgbClr val="3333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CCFF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特检科检查项目和几点建议 3">
        <a:dk1>
          <a:srgbClr val="000000"/>
        </a:dk1>
        <a:lt1>
          <a:srgbClr val="FFFFFF"/>
        </a:lt1>
        <a:dk2>
          <a:srgbClr val="000000"/>
        </a:dk2>
        <a:lt2>
          <a:srgbClr val="333333"/>
        </a:lt2>
        <a:accent1>
          <a:srgbClr val="DDDDDD"/>
        </a:accent1>
        <a:accent2>
          <a:srgbClr val="80808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4D4D4D"/>
        </a:hlink>
        <a:folHlink>
          <a:srgbClr val="EAEAE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特检科检查项目和几点建议 4">
        <a:dk1>
          <a:srgbClr val="000000"/>
        </a:dk1>
        <a:lt1>
          <a:srgbClr val="FFFFCC"/>
        </a:lt1>
        <a:dk2>
          <a:srgbClr val="808000"/>
        </a:dk2>
        <a:lt2>
          <a:srgbClr val="666633"/>
        </a:lt2>
        <a:accent1>
          <a:srgbClr val="339933"/>
        </a:accent1>
        <a:accent2>
          <a:srgbClr val="800000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0033CC"/>
        </a:hlink>
        <a:folHlink>
          <a:srgbClr val="FFCC66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特检科检查项目和几点建议 5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FFCC66"/>
        </a:accent1>
        <a:accent2>
          <a:srgbClr val="0000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特检科检查项目和几点建议 6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C0C0C0"/>
        </a:accent1>
        <a:accent2>
          <a:srgbClr val="0066FF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FF0000"/>
        </a:hlink>
        <a:folHlink>
          <a:srgbClr val="00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特检科检查项目和几点建议 7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3399FF"/>
        </a:accent1>
        <a:accent2>
          <a:srgbClr val="99FFCC"/>
        </a:accent2>
        <a:accent3>
          <a:srgbClr val="9BBB59"/>
        </a:accent3>
        <a:accent4>
          <a:srgbClr val="8064A2"/>
        </a:accent4>
        <a:accent5>
          <a:srgbClr val="4BACC6"/>
        </a:accent5>
        <a:accent6>
          <a:srgbClr val="F79646"/>
        </a:accent6>
        <a:hlink>
          <a:srgbClr val="CC00CC"/>
        </a:hlink>
        <a:folHlink>
          <a:srgbClr val="B2B2B2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8">
      <vt:lpstr>Arial</vt:lpstr>
      <vt:lpstr>Calibri</vt:lpstr>
      <vt:lpstr>Times New Roman</vt:lpstr>
      <vt:lpstr>宋体</vt:lpstr>
      <vt:lpstr>楷体_GB2312</vt:lpstr>
      <vt:lpstr>Arial Unicode MS</vt:lpstr>
      <vt:lpstr>仿宋_GB2312</vt:lpstr>
      <vt:lpstr>华文新魏</vt:lpstr>
      <vt:lpstr>黑体</vt:lpstr>
      <vt:lpstr>隶书</vt:lpstr>
      <vt:lpstr>Wingdings</vt:lpstr>
      <vt:lpstr>Symbol</vt:lpstr>
      <vt:lpstr>Wingdings 2</vt:lpstr>
      <vt:lpstr>Office Theme</vt:lpstr>
      <vt:lpstr>PowerPoint Presentation</vt:lpstr>
      <vt:lpstr>平衡：多系统间的相互制约</vt:lpstr>
      <vt:lpstr>PowerPoint Presentation</vt:lpstr>
      <vt:lpstr>PowerPoint Presentation</vt:lpstr>
      <vt:lpstr>凝血酶原时间PT</vt:lpstr>
      <vt:lpstr>反映外源凝血的筛选实验</vt:lpstr>
      <vt:lpstr>PowerPoint Presentation</vt:lpstr>
      <vt:lpstr>PowerPoint Presentation</vt:lpstr>
      <vt:lpstr>活化部份凝血活酶时间APTT</vt:lpstr>
      <vt:lpstr>反映内源凝血的筛选实验</vt:lpstr>
      <vt:lpstr>PowerPoint Presentation</vt:lpstr>
      <vt:lpstr>凝血酶时间TT反映共同途径是否存在抗凝或纤溶亢进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2024-09-19T15:13:58.941</cp:lastPrinted>
  <dcterms:created xsi:type="dcterms:W3CDTF">2024-09-19T07:13:58Z</dcterms:created>
  <dcterms:modified xsi:type="dcterms:W3CDTF">2024-09-19T07:14:00Z</dcterms:modified>
</cp:coreProperties>
</file>