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10F43C-BD19-4FD5-9C03-7CE436C1F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B683C7-59B7-447B-B438-537C85CEB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BCBE49-0836-410B-A07D-3B1D8D8722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9725B1-6D38-41FA-BF46-077B2975D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250493-3F61-4DA5-A525-E235BA6541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1D6C65-F075-421A-96AB-2C49F5C52F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5FACC5-C36E-42DD-8B12-9CD098090A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C59ED7-CD21-41B3-A92B-623F0EA59E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F666CF-D91B-4DF5-8540-D6D4F03F0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1FC42-034C-4BF6-AE6B-65D709382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DCC1B3-D5BD-43E1-9EA3-AFA6CDBDF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12144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矿产行业金融支持与风险</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矿产行业概述与现状
 金融支持矿产行业的方式
 矿产行业金融支持的必要性
 矿产行业面临的主要风险
 风险管理与防控措施
 案例分析与经验教训
 未来趋势与发展展望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矿产行业概述与现状</a:t>
            </a:r>
          </a:p>
        </p:txBody>
      </p:sp>
      <p:sp>
        <p:nvSpPr>
          <p:cNvPr id="3" name="Subtitle 2"/>
          <p:cNvSpPr>
            <a:spLocks noGrp="1"/>
          </p:cNvSpPr>
          <p:nvPr>
            <p:ph type="subTitle" idx="1"/>
          </p:nvPr>
        </p:nvSpPr>
        <p:spPr/>
        <p:txBody>
          <a:bodyPr/>
          <a:lstStyle/>
          <a:p>
            <a:r>
              <a:t>矿产行业金融支持与风险</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矿产行业概述与现状</a:t>
            </a:r>
          </a:p>
        </p:txBody>
      </p:sp>
      <p:sp>
        <p:nvSpPr>
          <p:cNvPr id="3" name="Text Placeholder 2"/>
          <p:cNvSpPr>
            <a:spLocks noGrp="1"/>
          </p:cNvSpPr>
          <p:nvPr>
            <p:ph type="body" idx="1"/>
          </p:nvPr>
        </p:nvSpPr>
        <p:spPr/>
        <p:txBody>
          <a:bodyPr/>
          <a:lstStyle/>
          <a:p>
            <a:r>
              <a:t>矿产行业概述</a:t>
            </a:r>
          </a:p>
        </p:txBody>
      </p:sp>
      <p:sp>
        <p:nvSpPr>
          <p:cNvPr id="4" name="Content Placeholder 3"/>
          <p:cNvSpPr>
            <a:spLocks noGrp="1"/>
          </p:cNvSpPr>
          <p:nvPr>
            <p:ph sz="half" idx="2"/>
          </p:nvPr>
        </p:nvSpPr>
        <p:spPr/>
        <p:txBody>
          <a:bodyPr/>
          <a:lstStyle/>
          <a:p>
            <a:r>
              <a:t>1.矿产行业是一个重要的经济领域，涉及到从矿产勘探、开采、加工到销售的整个产业链。这个行业的发展对于保障国家经济安全、促进区域经济发展以及提升国家竞争力具有重要意义。</a:t>
            </a:r>
          </a:p>
          <a:p>
            <a:r>
              <a:t>2.全球矿产资源的分布不均，各国对于矿产资源的依赖程度也不同。因此，矿产行业的国际竞争与合作日益加剧，矿产资源的争夺也成为国际政治经济关系的一个重要方面。</a:t>
            </a:r>
          </a:p>
          <a:p/>
        </p:txBody>
      </p:sp>
      <p:sp>
        <p:nvSpPr>
          <p:cNvPr id="5" name="Text Placeholder 4"/>
          <p:cNvSpPr>
            <a:spLocks noGrp="1"/>
          </p:cNvSpPr>
          <p:nvPr>
            <p:ph type="body" idx="3"/>
          </p:nvPr>
        </p:nvSpPr>
        <p:spPr/>
        <p:txBody>
          <a:bodyPr/>
          <a:lstStyle/>
          <a:p>
            <a:r>
              <a:t>矿产行业现状</a:t>
            </a:r>
          </a:p>
        </p:txBody>
      </p:sp>
      <p:sp>
        <p:nvSpPr>
          <p:cNvPr id="6" name="Content Placeholder 5"/>
          <p:cNvSpPr>
            <a:spLocks noGrp="1"/>
          </p:cNvSpPr>
          <p:nvPr>
            <p:ph sz="half" idx="4"/>
          </p:nvPr>
        </p:nvSpPr>
        <p:spPr/>
        <p:txBody>
          <a:bodyPr/>
          <a:lstStyle/>
          <a:p>
            <a:r>
              <a:t>1.随着科技的进步，矿产行业的生产方式和技术也在不断改进，矿业生产效率得到了显著提升。然而，行业也面临着许多挑战，如资源短缺、环境保护、劳动成本等问题。</a:t>
            </a:r>
          </a:p>
          <a:p>
            <a:r>
              <a:t>2.当前，绿色、可持续的发展理念逐渐成为全球共识，这对矿产行业提出了新的要求。矿产企业需要加强技术创新，提高资源利用效率，减少环境污染，以适应新的发展趋势。</a:t>
            </a:r>
          </a:p>
          <a:p>
            <a:r>
              <a:t>3.随着数字化和智能化技术的应用，矿产行业的生产和管理方式也正在发生变革。数字化技术有助于提高生产效率、降低成本、提升矿产资源利用率，同时也为行业带来了新的发展机遇。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金融支持矿产行业的方式</a:t>
            </a:r>
          </a:p>
        </p:txBody>
      </p:sp>
      <p:sp>
        <p:nvSpPr>
          <p:cNvPr id="3" name="Subtitle 2"/>
          <p:cNvSpPr>
            <a:spLocks noGrp="1"/>
          </p:cNvSpPr>
          <p:nvPr>
            <p:ph type="subTitle" idx="1"/>
          </p:nvPr>
        </p:nvSpPr>
        <p:spPr/>
        <p:txBody>
          <a:bodyPr/>
          <a:lstStyle/>
          <a:p>
            <a:r>
              <a:t>矿产行业金融支持与风险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金融支持矿产行业的方式</a:t>
            </a:r>
          </a:p>
        </p:txBody>
      </p:sp>
      <p:sp>
        <p:nvSpPr>
          <p:cNvPr id="3" name="Text Placeholder 2"/>
          <p:cNvSpPr>
            <a:spLocks noGrp="1"/>
          </p:cNvSpPr>
          <p:nvPr>
            <p:ph type="body" idx="1"/>
          </p:nvPr>
        </p:nvSpPr>
        <p:spPr/>
        <p:txBody>
          <a:bodyPr/>
          <a:lstStyle/>
          <a:p>
            <a:r>
              <a:t>银行贷款</a:t>
            </a:r>
          </a:p>
        </p:txBody>
      </p:sp>
      <p:sp>
        <p:nvSpPr>
          <p:cNvPr id="4" name="Content Placeholder 3"/>
          <p:cNvSpPr>
            <a:spLocks noGrp="1"/>
          </p:cNvSpPr>
          <p:nvPr>
            <p:ph sz="half" idx="2"/>
          </p:nvPr>
        </p:nvSpPr>
        <p:spPr/>
        <p:txBody>
          <a:bodyPr/>
          <a:lstStyle/>
          <a:p>
            <a:r>
              <a:t>1.银行贷款是矿产行业主要的金融支持方式，可提供长期、稳定的资金来源。</a:t>
            </a:r>
          </a:p>
          <a:p>
            <a:r>
              <a:t>2.随着矿产行业风险加大，银行贷款审批趋于严格，企业需要提高信用评级以获取更优惠的贷款条件。</a:t>
            </a:r>
          </a:p>
          <a:p>
            <a:r>
              <a:t>3.银行贷款通常需要提供担保或抵押，企业需要评估自身资产情况以确定可行的贷款方案。</a:t>
            </a:r>
          </a:p>
          <a:p/>
        </p:txBody>
      </p:sp>
      <p:sp>
        <p:nvSpPr>
          <p:cNvPr id="5" name="Text Placeholder 4"/>
          <p:cNvSpPr>
            <a:spLocks noGrp="1"/>
          </p:cNvSpPr>
          <p:nvPr>
            <p:ph type="body" idx="3"/>
          </p:nvPr>
        </p:nvSpPr>
        <p:spPr/>
        <p:txBody>
          <a:bodyPr/>
          <a:lstStyle/>
          <a:p>
            <a:r>
              <a:t>股票市场融资</a:t>
            </a:r>
          </a:p>
        </p:txBody>
      </p:sp>
      <p:sp>
        <p:nvSpPr>
          <p:cNvPr id="6" name="Content Placeholder 5"/>
          <p:cNvSpPr>
            <a:spLocks noGrp="1"/>
          </p:cNvSpPr>
          <p:nvPr>
            <p:ph sz="half" idx="4"/>
          </p:nvPr>
        </p:nvSpPr>
        <p:spPr/>
        <p:txBody>
          <a:bodyPr/>
          <a:lstStyle/>
          <a:p>
            <a:r>
              <a:t>1.通过股票市场发行股票或债券，可以为矿产企业提供大量的资金支持。</a:t>
            </a:r>
          </a:p>
          <a:p>
            <a:r>
              <a:t>2.股票市场融资能够提高企业知名度，吸引更多投资者关注，有利于企业的长期发展。</a:t>
            </a:r>
          </a:p>
          <a:p>
            <a:r>
              <a:t>3.股票市场的波动可能对企业融资产生不利影响，企业需要做好市场风险评估和投资者关系管理。</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金融支持矿产行业的方式</a:t>
            </a:r>
          </a:p>
        </p:txBody>
      </p:sp>
      <p:sp>
        <p:nvSpPr>
          <p:cNvPr id="3" name="Text Placeholder 2"/>
          <p:cNvSpPr>
            <a:spLocks noGrp="1"/>
          </p:cNvSpPr>
          <p:nvPr>
            <p:ph type="body" idx="1"/>
          </p:nvPr>
        </p:nvSpPr>
        <p:spPr/>
        <p:txBody>
          <a:bodyPr/>
          <a:lstStyle/>
          <a:p>
            <a:r>
              <a:t>私募股权融资</a:t>
            </a:r>
          </a:p>
        </p:txBody>
      </p:sp>
      <p:sp>
        <p:nvSpPr>
          <p:cNvPr id="4" name="Content Placeholder 3"/>
          <p:cNvSpPr>
            <a:spLocks noGrp="1"/>
          </p:cNvSpPr>
          <p:nvPr>
            <p:ph sz="half" idx="2"/>
          </p:nvPr>
        </p:nvSpPr>
        <p:spPr/>
        <p:txBody>
          <a:bodyPr/>
          <a:lstStyle/>
          <a:p>
            <a:r>
              <a:t>1.私募股权融资能够为矿产企业提供高额度的资金支持，同时带来管理、法律和财务方面的专业帮助。</a:t>
            </a:r>
          </a:p>
          <a:p>
            <a:r>
              <a:t>2.私募股权投资者通常要求参与企业的管理和决策，企业需要评估自身接受程度。</a:t>
            </a:r>
          </a:p>
          <a:p>
            <a:r>
              <a:t>3.私募股权融资的成本相对较高，企业需要权衡融资成本与获得的收益。</a:t>
            </a:r>
          </a:p>
          <a:p/>
        </p:txBody>
      </p:sp>
      <p:sp>
        <p:nvSpPr>
          <p:cNvPr id="5" name="Text Placeholder 4"/>
          <p:cNvSpPr>
            <a:spLocks noGrp="1"/>
          </p:cNvSpPr>
          <p:nvPr>
            <p:ph type="body" idx="3"/>
          </p:nvPr>
        </p:nvSpPr>
        <p:spPr/>
        <p:txBody>
          <a:bodyPr/>
          <a:lstStyle/>
          <a:p>
            <a:r>
              <a:t>项目融资</a:t>
            </a:r>
          </a:p>
        </p:txBody>
      </p:sp>
      <p:sp>
        <p:nvSpPr>
          <p:cNvPr id="6" name="Content Placeholder 5"/>
          <p:cNvSpPr>
            <a:spLocks noGrp="1"/>
          </p:cNvSpPr>
          <p:nvPr>
            <p:ph sz="half" idx="4"/>
          </p:nvPr>
        </p:nvSpPr>
        <p:spPr/>
        <p:txBody>
          <a:bodyPr/>
          <a:lstStyle/>
          <a:p>
            <a:r>
              <a:t>1.项目融资以项目未来的收益为还款来源，适用于大型矿产开发项目。</a:t>
            </a:r>
          </a:p>
          <a:p>
            <a:r>
              <a:t>2.项目融资能够降低企业的资产负债率，提高企业的再融资能力。</a:t>
            </a:r>
          </a:p>
          <a:p>
            <a:r>
              <a:t>3.项目融资需要评估项目的未来收益和风险，确定可行的还款计划。</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金融支持矿产行业的方式</a:t>
            </a:r>
          </a:p>
        </p:txBody>
      </p:sp>
      <p:sp>
        <p:nvSpPr>
          <p:cNvPr id="3" name="Text Placeholder 2"/>
          <p:cNvSpPr>
            <a:spLocks noGrp="1"/>
          </p:cNvSpPr>
          <p:nvPr>
            <p:ph type="body" idx="1"/>
          </p:nvPr>
        </p:nvSpPr>
        <p:spPr/>
        <p:txBody>
          <a:bodyPr/>
          <a:lstStyle/>
          <a:p>
            <a:r>
              <a:t>政策性金融支持</a:t>
            </a:r>
          </a:p>
        </p:txBody>
      </p:sp>
      <p:sp>
        <p:nvSpPr>
          <p:cNvPr id="4" name="Content Placeholder 3"/>
          <p:cNvSpPr>
            <a:spLocks noGrp="1"/>
          </p:cNvSpPr>
          <p:nvPr>
            <p:ph sz="half" idx="2"/>
          </p:nvPr>
        </p:nvSpPr>
        <p:spPr/>
        <p:txBody>
          <a:bodyPr/>
          <a:lstStyle/>
          <a:p>
            <a:r>
              <a:t>1.政府通过政策性银行或专项资金，为矿产行业提供低成本的金融支持。</a:t>
            </a:r>
          </a:p>
          <a:p>
            <a:r>
              <a:t>2.政策性金融支持通常具有定向性，企业需要了解政策要求并积极申请。</a:t>
            </a:r>
          </a:p>
          <a:p>
            <a:r>
              <a:t>3.获得政策性金融支持的企业需要遵守相关政策规定，确保资金使用的合规性。</a:t>
            </a:r>
          </a:p>
          <a:p/>
        </p:txBody>
      </p:sp>
      <p:sp>
        <p:nvSpPr>
          <p:cNvPr id="5" name="Text Placeholder 4"/>
          <p:cNvSpPr>
            <a:spLocks noGrp="1"/>
          </p:cNvSpPr>
          <p:nvPr>
            <p:ph type="body" idx="3"/>
          </p:nvPr>
        </p:nvSpPr>
        <p:spPr/>
        <p:txBody>
          <a:bodyPr/>
          <a:lstStyle/>
          <a:p>
            <a:r>
              <a:t>国际合作与融资</a:t>
            </a:r>
          </a:p>
        </p:txBody>
      </p:sp>
      <p:sp>
        <p:nvSpPr>
          <p:cNvPr id="6" name="Content Placeholder 5"/>
          <p:cNvSpPr>
            <a:spLocks noGrp="1"/>
          </p:cNvSpPr>
          <p:nvPr>
            <p:ph sz="half" idx="4"/>
          </p:nvPr>
        </p:nvSpPr>
        <p:spPr/>
        <p:txBody>
          <a:bodyPr/>
          <a:lstStyle/>
          <a:p>
            <a:r>
              <a:t>1.矿产企业可以通过与国际金融机构或跨国公司合作，获得资金支持和技术帮助。</a:t>
            </a:r>
          </a:p>
          <a:p>
            <a:r>
              <a:t>2.国际合作与融资有助于企业拓展海外市场，提高国际竞争力。</a:t>
            </a:r>
          </a:p>
          <a:p>
            <a:r>
              <a:t>3.企业需要评估国际合作的伙伴和项目的风险，确保合作的可行性和稳定性。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矿产行业金融支持的必要性</a:t>
            </a:r>
          </a:p>
        </p:txBody>
      </p:sp>
      <p:sp>
        <p:nvSpPr>
          <p:cNvPr id="3" name="Subtitle 2"/>
          <p:cNvSpPr>
            <a:spLocks noGrp="1"/>
          </p:cNvSpPr>
          <p:nvPr>
            <p:ph type="subTitle" idx="1"/>
          </p:nvPr>
        </p:nvSpPr>
        <p:spPr/>
        <p:txBody>
          <a:bodyPr/>
          <a:lstStyle/>
          <a:p>
            <a:r>
              <a:t>矿产行业金融支持与风险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矿产行业金融支持的必要性</a:t>
            </a:r>
          </a:p>
        </p:txBody>
      </p:sp>
      <p:sp>
        <p:nvSpPr>
          <p:cNvPr id="3" name="Text Placeholder 2"/>
          <p:cNvSpPr>
            <a:spLocks noGrp="1"/>
          </p:cNvSpPr>
          <p:nvPr>
            <p:ph type="body" idx="1"/>
          </p:nvPr>
        </p:nvSpPr>
        <p:spPr/>
        <p:txBody>
          <a:bodyPr/>
          <a:lstStyle/>
          <a:p>
            <a:r>
              <a:t>矿产行业金融支持的必要性</a:t>
            </a:r>
          </a:p>
        </p:txBody>
      </p:sp>
      <p:sp>
        <p:nvSpPr>
          <p:cNvPr id="4" name="Content Placeholder 3"/>
          <p:cNvSpPr>
            <a:spLocks noGrp="1"/>
          </p:cNvSpPr>
          <p:nvPr>
            <p:ph sz="half" idx="2"/>
          </p:nvPr>
        </p:nvSpPr>
        <p:spPr/>
        <p:txBody>
          <a:bodyPr/>
          <a:lstStyle/>
          <a:p>
            <a:r>
              <a:t>1.行业资金需求大：矿产行业的勘探、开发、生产等环节需要大量的资金投入，单靠企业自有资金难以满足，因此需要外部金融支持。</a:t>
            </a:r>
          </a:p>
          <a:p>
            <a:r>
              <a:t>2.降低财务风险：通过金融支持，矿产企业可以获得更多的资金来源，降低资金成本，减少财务风险，保证企业的稳健经营。</a:t>
            </a:r>
          </a:p>
          <a:p>
            <a:r>
              <a:t>3.提高市场竞争力：有足够的资金支持，矿产企业可以扩大规模，提高技术水平，提升市场竞争力，获取更多的市场份额。</a:t>
            </a:r>
          </a:p>
          <a:p/>
        </p:txBody>
      </p:sp>
      <p:sp>
        <p:nvSpPr>
          <p:cNvPr id="5" name="Text Placeholder 4"/>
          <p:cNvSpPr>
            <a:spLocks noGrp="1"/>
          </p:cNvSpPr>
          <p:nvPr>
            <p:ph type="body" idx="3"/>
          </p:nvPr>
        </p:nvSpPr>
        <p:spPr/>
        <p:txBody>
          <a:bodyPr/>
          <a:lstStyle/>
          <a:p>
            <a:r>
              <a:t>矿产行业金融支持的发展趋势</a:t>
            </a:r>
          </a:p>
        </p:txBody>
      </p:sp>
      <p:sp>
        <p:nvSpPr>
          <p:cNvPr id="6" name="Content Placeholder 5"/>
          <p:cNvSpPr>
            <a:spLocks noGrp="1"/>
          </p:cNvSpPr>
          <p:nvPr>
            <p:ph sz="half" idx="4"/>
          </p:nvPr>
        </p:nvSpPr>
        <p:spPr/>
        <p:txBody>
          <a:bodyPr/>
          <a:lstStyle/>
          <a:p>
            <a:r>
              <a:t>1.多元化融资方式：随着金融市场的不断发展，矿产企业可以通过发行股票、债券、资产证券化等多种融资方式获取资金。</a:t>
            </a:r>
          </a:p>
          <a:p>
            <a:r>
              <a:t>2.金融机构合作：矿产企业与金融机构的合作将更加紧密，金融机构可以提供更加定制化的金融服务，满足企业的个性化需求。</a:t>
            </a:r>
          </a:p>
          <a:p>
            <a:r>
              <a:t>3.金融科技应用：金融科技的应用将为矿产行业的金融支持提供更加便捷、高效的服务，提高融资效率，降低融资成本。</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矿产行业金融支持的必要性</a:t>
            </a:r>
          </a:p>
        </p:txBody>
      </p:sp>
      <p:sp>
        <p:nvSpPr>
          <p:cNvPr id="3" name="Text Placeholder 2"/>
          <p:cNvSpPr>
            <a:spLocks noGrp="1"/>
          </p:cNvSpPr>
          <p:nvPr>
            <p:ph type="body" idx="1"/>
          </p:nvPr>
        </p:nvSpPr>
        <p:spPr/>
        <p:txBody>
          <a:bodyPr/>
          <a:lstStyle/>
          <a:p>
            <a:r>
              <a:t>矿产行业金融支持的风险</a:t>
            </a:r>
          </a:p>
        </p:txBody>
      </p:sp>
      <p:sp>
        <p:nvSpPr>
          <p:cNvPr id="4" name="Content Placeholder 3"/>
          <p:cNvSpPr>
            <a:spLocks noGrp="1"/>
          </p:cNvSpPr>
          <p:nvPr>
            <p:ph sz="half" idx="2"/>
          </p:nvPr>
        </p:nvSpPr>
        <p:spPr/>
        <p:txBody>
          <a:bodyPr/>
          <a:lstStyle/>
          <a:p>
            <a:r>
              <a:t>1.市场风险：金融市场波动可能导致矿产企业的融资成本上升，影响企业的偿债能力和经营效益。</a:t>
            </a:r>
          </a:p>
          <a:p>
            <a:r>
              <a:t>2.信用风险：矿产企业的信用风险可能导致金融机构对其融资的限制或收缩，影响企业的资金周转和生产经营。</a:t>
            </a:r>
          </a:p>
          <a:p>
            <a:r>
              <a:t>3.操作风险：在金融支持过程中，可能存在操作风险，如融资合同的违约、资金使用的违规等问题，需要企业加强内部管理和风险控制。</a:t>
            </a:r>
          </a:p>
          <a:p>
            <a:r>
              <a:t>以上内容仅供参考，具体内容可以根据实际情况进行调整和修改。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矿产行业面临的主要风险</a:t>
            </a:r>
          </a:p>
        </p:txBody>
      </p:sp>
      <p:sp>
        <p:nvSpPr>
          <p:cNvPr id="3" name="Subtitle 2"/>
          <p:cNvSpPr>
            <a:spLocks noGrp="1"/>
          </p:cNvSpPr>
          <p:nvPr>
            <p:ph type="subTitle" idx="1"/>
          </p:nvPr>
        </p:nvSpPr>
        <p:spPr/>
        <p:txBody>
          <a:bodyPr/>
          <a:lstStyle/>
          <a:p>
            <a:r>
              <a:t>矿产行业金融支持与风险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矿产行业面临的主要风险</a:t>
            </a:r>
          </a:p>
        </p:txBody>
      </p:sp>
      <p:sp>
        <p:nvSpPr>
          <p:cNvPr id="3" name="Text Placeholder 2"/>
          <p:cNvSpPr>
            <a:spLocks noGrp="1"/>
          </p:cNvSpPr>
          <p:nvPr>
            <p:ph type="body" idx="1"/>
          </p:nvPr>
        </p:nvSpPr>
        <p:spPr/>
        <p:txBody>
          <a:bodyPr/>
          <a:lstStyle/>
          <a:p>
            <a:r>
              <a:t>地质风险</a:t>
            </a:r>
          </a:p>
        </p:txBody>
      </p:sp>
      <p:sp>
        <p:nvSpPr>
          <p:cNvPr id="4" name="Content Placeholder 3"/>
          <p:cNvSpPr>
            <a:spLocks noGrp="1"/>
          </p:cNvSpPr>
          <p:nvPr>
            <p:ph sz="half" idx="2"/>
          </p:nvPr>
        </p:nvSpPr>
        <p:spPr/>
        <p:txBody>
          <a:bodyPr/>
          <a:lstStyle/>
          <a:p>
            <a:r>
              <a:t>1.矿产资源的地理位置和地质条件是影响矿产开采的主要因素。地理位置偏远或地质条件复杂的矿藏，其开采难度和成本将大大增加。</a:t>
            </a:r>
          </a:p>
          <a:p>
            <a:r>
              <a:t>2.地质风险还包括矿产资源的储量和品质的不确定性。矿产资源的实际储量和品质可能与预期存在较大差异，这将直接影响到矿产项目的经济效益。</a:t>
            </a:r>
          </a:p>
          <a:p/>
        </p:txBody>
      </p:sp>
      <p:sp>
        <p:nvSpPr>
          <p:cNvPr id="5" name="Text Placeholder 4"/>
          <p:cNvSpPr>
            <a:spLocks noGrp="1"/>
          </p:cNvSpPr>
          <p:nvPr>
            <p:ph type="body" idx="3"/>
          </p:nvPr>
        </p:nvSpPr>
        <p:spPr/>
        <p:txBody>
          <a:bodyPr/>
          <a:lstStyle/>
          <a:p>
            <a:r>
              <a:t>市场风险</a:t>
            </a:r>
          </a:p>
        </p:txBody>
      </p:sp>
      <p:sp>
        <p:nvSpPr>
          <p:cNvPr id="6" name="Content Placeholder 5"/>
          <p:cNvSpPr>
            <a:spLocks noGrp="1"/>
          </p:cNvSpPr>
          <p:nvPr>
            <p:ph sz="half" idx="4"/>
          </p:nvPr>
        </p:nvSpPr>
        <p:spPr/>
        <p:txBody>
          <a:bodyPr/>
          <a:lstStyle/>
          <a:p>
            <a:r>
              <a:t>1.矿产品的市场价格波动对矿产行业的影响非常大。市场价格的波动可能导致矿产项目的盈利能力下降，甚至出现亏损。</a:t>
            </a:r>
          </a:p>
          <a:p>
            <a:r>
              <a:t>2.市场竞争也是矿产行业面临的重要风险。激烈的市场竞争可能导致矿产品价格下跌，影响矿产企业的盈利。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矿产行业面临的主要风险</a:t>
            </a:r>
          </a:p>
        </p:txBody>
      </p:sp>
      <p:sp>
        <p:nvSpPr>
          <p:cNvPr id="3" name="Text Placeholder 2"/>
          <p:cNvSpPr>
            <a:spLocks noGrp="1"/>
          </p:cNvSpPr>
          <p:nvPr>
            <p:ph type="body" idx="1"/>
          </p:nvPr>
        </p:nvSpPr>
        <p:spPr/>
        <p:txBody>
          <a:bodyPr/>
          <a:lstStyle/>
          <a:p>
            <a:r>
              <a:t>政策风险</a:t>
            </a:r>
          </a:p>
        </p:txBody>
      </p:sp>
      <p:sp>
        <p:nvSpPr>
          <p:cNvPr id="4" name="Content Placeholder 3"/>
          <p:cNvSpPr>
            <a:spLocks noGrp="1"/>
          </p:cNvSpPr>
          <p:nvPr>
            <p:ph sz="half" idx="2"/>
          </p:nvPr>
        </p:nvSpPr>
        <p:spPr/>
        <p:txBody>
          <a:bodyPr/>
          <a:lstStyle/>
          <a:p>
            <a:r>
              <a:t>1.政府对矿产行业的政策变化可能直接影响到矿产企业的经营。例如，环保政策的加强可能导致矿产企业的生产成本增加。</a:t>
            </a:r>
          </a:p>
          <a:p>
            <a:r>
              <a:t>2.政策风险还包括政府对矿产资源的所有权和使用权的规定。这些规定的变化可能对矿产企业的经营产生重大影响。</a:t>
            </a:r>
          </a:p>
          <a:p/>
        </p:txBody>
      </p:sp>
      <p:sp>
        <p:nvSpPr>
          <p:cNvPr id="5" name="Text Placeholder 4"/>
          <p:cNvSpPr>
            <a:spLocks noGrp="1"/>
          </p:cNvSpPr>
          <p:nvPr>
            <p:ph type="body" idx="3"/>
          </p:nvPr>
        </p:nvSpPr>
        <p:spPr/>
        <p:txBody>
          <a:bodyPr/>
          <a:lstStyle/>
          <a:p>
            <a:r>
              <a:t>技术风险</a:t>
            </a:r>
          </a:p>
        </p:txBody>
      </p:sp>
      <p:sp>
        <p:nvSpPr>
          <p:cNvPr id="6" name="Content Placeholder 5"/>
          <p:cNvSpPr>
            <a:spLocks noGrp="1"/>
          </p:cNvSpPr>
          <p:nvPr>
            <p:ph sz="half" idx="4"/>
          </p:nvPr>
        </p:nvSpPr>
        <p:spPr/>
        <p:txBody>
          <a:bodyPr/>
          <a:lstStyle/>
          <a:p>
            <a:r>
              <a:t>1.矿产开采和加工技术的复杂性可能导致技术问题的出现。技术问题可能影响到矿产项目的顺利进行，甚至引发安全事故。</a:t>
            </a:r>
          </a:p>
          <a:p>
            <a:r>
              <a:t>2.技术更新也是矿产行业面临的风险之一。新技术的出现可能使得旧的矿产项目变得不经济，导致矿产企业的投资亏损。</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矿产行业面临的主要风险</a:t>
            </a:r>
          </a:p>
        </p:txBody>
      </p:sp>
      <p:sp>
        <p:nvSpPr>
          <p:cNvPr id="3" name="Content Placeholder 2"/>
          <p:cNvSpPr>
            <a:spLocks noGrp="1"/>
          </p:cNvSpPr>
          <p:nvPr>
            <p:ph sz="half" idx="2"/>
          </p:nvPr>
        </p:nvSpPr>
        <p:spPr/>
        <p:txBody>
          <a:bodyPr/>
          <a:lstStyle/>
          <a:p>
            <a:r>
              <a:t>1.矿产开采和加工过程中可能产生环境污染，这将对周边环境和居民生活产生影响，可能引发社会问题和法律纠纷。</a:t>
            </a:r>
          </a:p>
          <a:p>
            <a:r>
              <a:t>2.环保政策的加强和公众环保意识的提高使得环保风险成为矿产行业不可忽视的问题。企业需要在环保方面进行投入，确保符合相关法规，避免因环保问题影响经营。</a:t>
            </a:r>
          </a:p>
          <a:p/>
        </p:txBody>
      </p:sp>
      <p:sp>
        <p:nvSpPr>
          <p:cNvPr id="4" name="Text Placeholder 3"/>
          <p:cNvSpPr>
            <a:spLocks noGrp="1"/>
          </p:cNvSpPr>
          <p:nvPr>
            <p:ph type="body" idx="3"/>
          </p:nvPr>
        </p:nvSpPr>
        <p:spPr/>
        <p:txBody>
          <a:bodyPr/>
          <a:lstStyle/>
          <a:p>
            <a:r>
              <a:t>金融风险</a:t>
            </a:r>
          </a:p>
        </p:txBody>
      </p:sp>
      <p:sp>
        <p:nvSpPr>
          <p:cNvPr id="5" name="Content Placeholder 4"/>
          <p:cNvSpPr>
            <a:spLocks noGrp="1"/>
          </p:cNvSpPr>
          <p:nvPr>
            <p:ph sz="half" idx="4"/>
          </p:nvPr>
        </p:nvSpPr>
        <p:spPr/>
        <p:txBody>
          <a:bodyPr/>
          <a:lstStyle/>
          <a:p>
            <a:r>
              <a:t>1.矿产行业的投资规模大，回报周期长，因此金融风险较大。市场利率的波动可能导致企业融资成本的增加，影响项目的盈利能力。</a:t>
            </a:r>
          </a:p>
          <a:p>
            <a:r>
              <a:t>2.金融风险还包括汇率风险。对于涉及跨国业务的矿产企业，汇率的波动可能导致企业利润的波动，增加企业的经营风险。</a:t>
            </a:r>
          </a:p>
        </p:txBody>
      </p:sp>
      <p:sp>
        <p:nvSpPr>
          <p:cNvPr id="6" name="Text Placeholder 5"/>
          <p:cNvSpPr>
            <a:spLocks noGrp="1"/>
          </p:cNvSpPr>
          <p:nvPr>
            <p:ph type="body" idx="1"/>
          </p:nvPr>
        </p:nvSpPr>
        <p:spPr/>
        <p:txBody>
          <a:bodyPr/>
          <a:lstStyle/>
          <a:p>
            <a:r>
              <a:t>环保风险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https://d.book118.com/356212144124010034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矿产行业概述与现状</vt:lpstr>
      <vt:lpstr> 矿产行业概述与现状</vt:lpstr>
      <vt:lpstr> 金融支持矿产行业的方式</vt:lpstr>
      <vt:lpstr> 金融支持矿产行业的方式</vt:lpstr>
      <vt:lpstr> 金融支持矿产行业的方式</vt:lpstr>
      <vt:lpstr> 金融支持矿产行业的方式</vt:lpstr>
      <vt:lpstr> 矿产行业金融支持的必要性</vt:lpstr>
      <vt:lpstr> 矿产行业金融支持的必要性</vt:lpstr>
      <vt:lpstr> 矿产行业金融支持的必要性</vt:lpstr>
      <vt:lpstr> 矿产行业面临的主要风险</vt:lpstr>
      <vt:lpstr> 矿产行业面临的主要风险</vt:lpstr>
      <vt:lpstr> 矿产行业面临的主要风险</vt:lpstr>
      <vt:lpstr> 矿产行业面临的主要风险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2024-09-03T20:04:12.612</cp:lastPrinted>
  <dcterms:created xsi:type="dcterms:W3CDTF">2024-09-03T12:04:12Z</dcterms:created>
  <dcterms:modified xsi:type="dcterms:W3CDTF">2024-09-03T12:04:14Z</dcterms:modified>
</cp:coreProperties>
</file>