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CDE8D6F-0BF1-400E-BF60-48128A6677F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9BE20B1-41F5-418B-A764-1405DE9CD2E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5C39085-1D6F-4430-B751-237AA6B7639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5CDAE4-969E-4256-B203-EF4AC8AC2F4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F280FB3D-A202-40D2-B7A0-65F9AFA6536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0F4A42C1-73F8-41F6-BD16-22732DE7E65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0B66C7CC-C172-47C7-8B68-3DD7CEFC9E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6409B0C-7B4A-4617-AD51-C59F12DF88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9662515-F80F-4834-A383-B0D25DEF285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154AB03-DE9E-410B-95F8-D5A7DFCEB3F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B94689D-C6FE-452B-8CDC-DE5ED8305D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6.jpeg" /><Relationship Id="rId4" Type="http://schemas.openxmlformats.org/officeDocument/2006/relationships/image" Target="../media/image7.jpeg" /><Relationship Id="rId5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12.jpeg" /><Relationship Id="rId6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35623021223201005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2024-01-21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自然灾害风险评估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自然灾害风险管理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自然灾害风险减缓措施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自然灾害风险监测与预警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自然灾害风险应对与挑战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自然灾害概述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551" r="32551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551" r="3255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自然灾害是指由自然因素引起的、对人类生命财产和生存环境造成危害的各种现象。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根据灾害成因和性质，自然灾害可分为气象灾害、地质灾害、海洋灾害、生物灾害等。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分类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定义与分类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2964" b="296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全球范围内，自然灾害发生频率和强度呈上升趋势，如极端气候事件增多、地震活动频繁等。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自然灾害波及范围广泛，不仅影响人类生命安全，还对经济、社会、环境等多方面造成深远影响。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全球自然灾害现状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影响广泛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灾害频发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9006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人员伤亡</a:t>
            </a:r>
            <a:endParaRPr lang="en-US" sz="1100"/>
          </a:p>
        </p:txBody>
      </p:sp>
      <p:sp>
        <p:nvSpPr>
          <p:cNvPr id="3" name="AutoShape 3"/>
          <p:cNvSpPr/>
          <p:nvPr/>
        </p:nvSpPr>
        <p:spPr>
          <a:xfrm>
            <a:off x="3575643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经济损失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6220535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社会秩序紊乱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8927174" y="4720386"/>
            <a:ext cx="2415272" cy="37040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环境破坏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自然灾害对人类社会的影响</a:t>
              </a:r>
            </a:p>
          </p:txBody>
        </p:sp>
      </p:grpSp>
      <p:pic>
        <p:nvPicPr>
          <p:cNvPr id="28" name="Picture 28"/>
          <p:cNvPicPr>
            <a:picLocks noChangeAspect="1"/>
          </p:cNvPicPr>
          <p:nvPr/>
        </p:nvPicPr>
        <p:blipFill>
          <a:blip r:embed="rId2"/>
          <a:srcRect l="15545" r="15545"/>
          <a:stretch>
            <a:fillRect/>
          </a:stretch>
        </p:blipFill>
        <p:spPr>
          <a:xfrm>
            <a:off x="892584" y="1337857"/>
            <a:ext cx="2465519" cy="2459823"/>
          </a:xfrm>
          <a:prstGeom prst="rect">
            <a:avLst/>
          </a:prstGeom>
        </p:spPr>
      </p:pic>
      <p:pic>
        <p:nvPicPr>
          <p:cNvPr id="29" name="Picture 29"/>
          <p:cNvPicPr>
            <a:picLocks noChangeAspect="1"/>
          </p:cNvPicPr>
          <p:nvPr/>
        </p:nvPicPr>
        <p:blipFill>
          <a:blip r:embed="rId3"/>
          <a:srcRect l="17091" r="17091"/>
          <a:stretch>
            <a:fillRect/>
          </a:stretch>
        </p:blipFill>
        <p:spPr>
          <a:xfrm>
            <a:off x="3570781" y="1337857"/>
            <a:ext cx="2465519" cy="2459823"/>
          </a:xfrm>
          <a:prstGeom prst="rect">
            <a:avLst/>
          </a:prstGeom>
        </p:spPr>
      </p:pic>
      <p:pic>
        <p:nvPicPr>
          <p:cNvPr id="30" name="Picture 30"/>
          <p:cNvPicPr>
            <a:picLocks noChangeAspect="1"/>
          </p:cNvPicPr>
          <p:nvPr/>
        </p:nvPicPr>
        <p:blipFill>
          <a:blip r:embed="rId4"/>
          <a:srcRect l="16548" r="16548"/>
          <a:stretch>
            <a:fillRect/>
          </a:stretch>
        </p:blipFill>
        <p:spPr>
          <a:xfrm>
            <a:off x="6248977" y="1337857"/>
            <a:ext cx="2465519" cy="2459823"/>
          </a:xfrm>
          <a:prstGeom prst="rect">
            <a:avLst/>
          </a:prstGeom>
        </p:spPr>
      </p:pic>
      <p:pic>
        <p:nvPicPr>
          <p:cNvPr id="31" name="Picture 31"/>
          <p:cNvPicPr>
            <a:picLocks noChangeAspect="1"/>
          </p:cNvPicPr>
          <p:nvPr/>
        </p:nvPicPr>
        <p:blipFill>
          <a:blip r:embed="rId5"/>
          <a:srcRect l="12443" r="12443"/>
          <a:stretch>
            <a:fillRect/>
          </a:stretch>
        </p:blipFill>
        <p:spPr>
          <a:xfrm>
            <a:off x="8927174" y="1337857"/>
            <a:ext cx="2465519" cy="2459823"/>
          </a:xfrm>
          <a:prstGeom prst="rect">
            <a:avLst/>
          </a:prstGeom>
        </p:spPr>
      </p:pic>
      <p:sp>
        <p:nvSpPr>
          <p:cNvPr id="32" name="AutoShape 32"/>
          <p:cNvSpPr/>
          <p:nvPr/>
        </p:nvSpPr>
        <p:spPr>
          <a:xfrm>
            <a:off x="1410969" y="3111016"/>
            <a:ext cx="1428750" cy="1428750"/>
          </a:xfrm>
          <a:prstGeom prst="rect">
            <a:avLst/>
          </a:prstGeom>
          <a:solidFill>
            <a:schemeClr val="accent1">
              <a:alpha val="7225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3" name="AutoShape 33"/>
          <p:cNvSpPr/>
          <p:nvPr/>
        </p:nvSpPr>
        <p:spPr>
          <a:xfrm>
            <a:off x="4089165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4" name="AutoShape 34"/>
          <p:cNvSpPr/>
          <p:nvPr/>
        </p:nvSpPr>
        <p:spPr>
          <a:xfrm>
            <a:off x="9445558" y="3111016"/>
            <a:ext cx="1428750" cy="1428750"/>
          </a:xfrm>
          <a:prstGeom prst="rect">
            <a:avLst/>
          </a:prstGeom>
          <a:solidFill>
            <a:schemeClr val="accent1">
              <a:lumMod val="50000"/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5" name="AutoShape 35"/>
          <p:cNvSpPr/>
          <p:nvPr/>
        </p:nvSpPr>
        <p:spPr>
          <a:xfrm>
            <a:off x="6767362" y="3111016"/>
            <a:ext cx="1428750" cy="1428750"/>
          </a:xfrm>
          <a:prstGeom prst="rect">
            <a:avLst/>
          </a:prstGeom>
          <a:solidFill>
            <a:schemeClr val="accent1">
              <a:alpha val="8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6" name="TextBox 36"/>
          <p:cNvSpPr txBox="1"/>
          <p:nvPr/>
        </p:nvSpPr>
        <p:spPr>
          <a:xfrm>
            <a:off x="1441168" y="3500231"/>
            <a:ext cx="1368351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37" name="TextBox 37"/>
          <p:cNvSpPr txBox="1"/>
          <p:nvPr/>
        </p:nvSpPr>
        <p:spPr>
          <a:xfrm>
            <a:off x="4121550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6799747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9477944" y="3500231"/>
            <a:ext cx="1363980" cy="68199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  <p:sp>
        <p:nvSpPr>
          <p:cNvPr id="40" name="AutoShape 40"/>
          <p:cNvSpPr/>
          <p:nvPr/>
        </p:nvSpPr>
        <p:spPr>
          <a:xfrm>
            <a:off x="91770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自然灾害往往造成大量人员伤亡，给受灾地区居民带来巨大痛苦。</a:t>
            </a:r>
            <a:endParaRPr lang="en-US" sz="1100"/>
          </a:p>
        </p:txBody>
      </p:sp>
      <p:sp>
        <p:nvSpPr>
          <p:cNvPr id="41" name="AutoShape 41"/>
          <p:cNvSpPr/>
          <p:nvPr/>
        </p:nvSpPr>
        <p:spPr>
          <a:xfrm>
            <a:off x="3595904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自然灾害对基础设施、农业生产、工业生产等造成严重破坏，导致巨大经济损失。</a:t>
            </a:r>
            <a:endParaRPr lang="en-US" sz="1100"/>
          </a:p>
        </p:txBody>
      </p:sp>
      <p:sp>
        <p:nvSpPr>
          <p:cNvPr id="42" name="AutoShape 42"/>
          <p:cNvSpPr/>
          <p:nvPr/>
        </p:nvSpPr>
        <p:spPr>
          <a:xfrm>
            <a:off x="6274100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自然灾害会引起社会恐慌和混乱，对受灾地区的社会秩序和稳定造成威胁。</a:t>
            </a:r>
            <a:endParaRPr lang="en-US" sz="1100"/>
          </a:p>
        </p:txBody>
      </p:sp>
      <p:sp>
        <p:nvSpPr>
          <p:cNvPr id="43" name="AutoShape 43"/>
          <p:cNvSpPr/>
          <p:nvPr/>
        </p:nvSpPr>
        <p:spPr>
          <a:xfrm>
            <a:off x="8952297" y="5153111"/>
            <a:ext cx="2415273" cy="99992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40000"/>
              </a:lnSpc>
              <a:spcBef>
                <a:spcPct val="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自然灾害如地震、洪水等会对生态环境造成严重破坏，影响生态平衡和可持续发展。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自然灾害风险评估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灾害危险性评估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分析历史灾害数据，结合灾害类型的特点和规律，评估灾害发生的可能性和危险性。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风险评估模型构建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基于灾害危险性、承灾体脆弱性和暴露度等因素，构建风险评估模型，计算风险指数。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承灾体脆弱性评估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调查承灾体的类型、分布和特征，分析其对不同灾害的抵御能力和脆弱性。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灾害类型识别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根据地理位置、气候条件和地质构造等因素，识别可能发生的自然灾害类型，如地震、洪水、台风等。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风险评估方法与流程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/>
          </a:blip>
          <a:srcRect l="29042" r="29042"/>
          <a:stretch>
            <a:fillRect/>
          </a:stretch>
        </p:blipFill>
        <p:spPr>
          <a:xfrm>
            <a:off x="7092557" y="1559288"/>
            <a:ext cx="4492828" cy="4492828"/>
          </a:xfrm>
          <a:prstGeom prst="roundRect">
            <a:avLst/>
          </a:prstGeom>
        </p:spPr>
      </p:pic>
      <p:sp>
        <p:nvSpPr>
          <p:cNvPr id="3" name="Freeform 3"/>
          <p:cNvSpPr/>
          <p:nvPr/>
        </p:nvSpPr>
        <p:spPr>
          <a:xfrm>
            <a:off x="539110" y="148837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739477" y="137065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1</a:t>
            </a:r>
          </a:p>
        </p:txBody>
      </p:sp>
      <p:sp>
        <p:nvSpPr>
          <p:cNvPr id="5" name="Freeform 5"/>
          <p:cNvSpPr/>
          <p:nvPr/>
        </p:nvSpPr>
        <p:spPr>
          <a:xfrm>
            <a:off x="539110" y="3205847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739477" y="3088125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</a:t>
            </a:r>
          </a:p>
        </p:txBody>
      </p:sp>
      <p:sp>
        <p:nvSpPr>
          <p:cNvPr id="7" name="Freeform 7"/>
          <p:cNvSpPr/>
          <p:nvPr/>
        </p:nvSpPr>
        <p:spPr>
          <a:xfrm>
            <a:off x="539110" y="4984278"/>
            <a:ext cx="1511760" cy="1373901"/>
          </a:xfrm>
          <a:custGeom>
            <a:rect l="l" t="t" r="r" b="b"/>
            <a:pathLst>
              <a:path w="1181062" h="1073360">
                <a:moveTo>
                  <a:pt x="0" y="0"/>
                </a:moveTo>
                <a:lnTo>
                  <a:pt x="1046892" y="0"/>
                </a:lnTo>
                <a:quadBezTo>
                  <a:pt x="1181062" y="0"/>
                  <a:pt x="1181062" y="134170"/>
                </a:quadBezTo>
                <a:lnTo>
                  <a:pt x="1181062" y="1073360"/>
                </a:lnTo>
                <a:lnTo>
                  <a:pt x="134170" y="1073360"/>
                </a:lnTo>
                <a:quadBezTo>
                  <a:pt x="0" y="1073360"/>
                  <a:pt x="0" y="939190"/>
                </a:quadBez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739477" y="4866556"/>
            <a:ext cx="1111026" cy="16154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3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2248535" y="1715158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收集历史灾害数据，包括灾害类型、发生时间、地点、影响范围、损失程度等信息，并进行整理分类。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2248535" y="1250513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数据收集与整理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2248535" y="3368732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运用统计学方法，对历史灾害数据进行描述性统计、趋势分析和相关性分析，揭示灾害发生的规律和特点。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2248535" y="2928472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统计分析方法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2248535" y="5134585"/>
            <a:ext cx="4235703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通过图表、报告等形式呈现统计分析结果，解释历史灾害数据的内涵和意义，为风险评估提供依据。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2248535" y="4694325"/>
            <a:ext cx="4219575" cy="6286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结果呈现与解释</a:t>
            </a:r>
          </a:p>
        </p:txBody>
      </p: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历史灾害数据统计分析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749579" y="1319127"/>
            <a:ext cx="5106411" cy="51064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/>
          </a:blip>
          <a:stretch>
            <a:fillRect/>
          </a:stretch>
        </p:blipFill>
        <p:spPr>
          <a:xfrm>
            <a:off x="-484350" y="1584357"/>
            <a:ext cx="4575952" cy="4575952"/>
          </a:xfrm>
          <a:prstGeom prst="ellipse">
            <a:avLst/>
          </a:prstGeom>
        </p:spPr>
      </p:pic>
      <p:sp>
        <p:nvSpPr>
          <p:cNvPr id="4" name="AutoShape 4"/>
          <p:cNvSpPr/>
          <p:nvPr/>
        </p:nvSpPr>
        <p:spPr>
          <a:xfrm>
            <a:off x="4935912" y="509596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35912" y="525146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074571" y="4851539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不确定性分析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074571" y="534100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分析预测结果的不确定性来源和影响程度，提出相应的应对措施和建议，降低未来灾害的风险。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4935912" y="181958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4935912" y="197508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6074571" y="1538583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预测模型构建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074571" y="2003667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基于历史灾害数据和风险评估结果，构建未来灾害趋势预测模型，包括时间序列分析、回归分析、机器学习等方法。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4935912" y="3457771"/>
            <a:ext cx="993758" cy="99375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TextBox 13"/>
          <p:cNvSpPr txBox="1"/>
          <p:nvPr/>
        </p:nvSpPr>
        <p:spPr>
          <a:xfrm>
            <a:off x="4935912" y="3613274"/>
            <a:ext cx="964530" cy="682752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6074571" y="3188965"/>
            <a:ext cx="5683179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预测结果分析与解释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6074571" y="3666241"/>
            <a:ext cx="5486256" cy="9753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对预测结果进行分析和解释，揭示未来灾害可能发生的时间、地点和影响程度等信息。</a:t>
            </a:r>
          </a:p>
        </p:txBody>
      </p:sp>
      <p:grpSp>
        <p:nvGrpSpPr>
          <p:cNvPr id="16" name="Group 1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7" name="AutoShape 1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TextBox 3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未来灾害趋势预测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自然灾害风险管理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978" r="1978"/>
          <a:stretch>
            <a:fillRect/>
          </a:stretch>
        </p:blipFill>
        <p:spPr>
          <a:xfrm>
            <a:off x="454963" y="1569535"/>
            <a:ext cx="4219249" cy="4219249"/>
          </a:xfrm>
          <a:prstGeom prst="ellipse">
            <a:avLst/>
          </a:prstGeom>
        </p:spPr>
      </p:pic>
      <p:grpSp>
        <p:nvGrpSpPr>
          <p:cNvPr id="3" name="Group 3"/>
          <p:cNvGrpSpPr/>
          <p:nvPr/>
        </p:nvGrpSpPr>
        <p:grpSpPr>
          <a:xfrm>
            <a:off x="5163133" y="1294832"/>
            <a:ext cx="6264882" cy="1468186"/>
            <a:chOff x="5163133" y="1294832"/>
            <a:chExt cx="6264882" cy="1468186"/>
          </a:xfrm>
        </p:grpSpPr>
        <p:sp>
          <p:nvSpPr>
            <p:cNvPr id="4" name="AutoShape 4"/>
            <p:cNvSpPr/>
            <p:nvPr/>
          </p:nvSpPr>
          <p:spPr>
            <a:xfrm>
              <a:off x="5328795" y="1294832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TextBox 5"/>
            <p:cNvSpPr txBox="1"/>
            <p:nvPr/>
          </p:nvSpPr>
          <p:spPr>
            <a:xfrm>
              <a:off x="5632910" y="1424361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风险识别</a:t>
              </a:r>
            </a:p>
          </p:txBody>
        </p:sp>
        <p:sp>
          <p:nvSpPr>
            <p:cNvPr id="6" name="TextBox 6"/>
            <p:cNvSpPr txBox="1"/>
            <p:nvPr/>
          </p:nvSpPr>
          <p:spPr>
            <a:xfrm>
              <a:off x="5632910" y="1910708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通过对历史灾害数据、地理环境、气候变化等因素的分析，识别出可能发生的自然灾害类型及其风险。</a:t>
              </a:r>
            </a:p>
          </p:txBody>
        </p:sp>
        <p:sp>
          <p:nvSpPr>
            <p:cNvPr id="7" name="AutoShape 7"/>
            <p:cNvSpPr/>
            <p:nvPr/>
          </p:nvSpPr>
          <p:spPr>
            <a:xfrm>
              <a:off x="5163133" y="1294832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5163133" y="2945066"/>
            <a:ext cx="6264882" cy="1468186"/>
            <a:chOff x="5163133" y="2945066"/>
            <a:chExt cx="6264882" cy="1468186"/>
          </a:xfrm>
        </p:grpSpPr>
        <p:sp>
          <p:nvSpPr>
            <p:cNvPr id="9" name="AutoShape 9"/>
            <p:cNvSpPr/>
            <p:nvPr/>
          </p:nvSpPr>
          <p:spPr>
            <a:xfrm>
              <a:off x="5328795" y="2945066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TextBox 10"/>
            <p:cNvSpPr txBox="1"/>
            <p:nvPr/>
          </p:nvSpPr>
          <p:spPr>
            <a:xfrm>
              <a:off x="5632910" y="3074595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风险评估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32910" y="3560941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对识别出的自然灾害风险进行定量或定性评估，确定风险的等级、影响范围和可能造成的损失。</a:t>
              </a:r>
            </a:p>
          </p:txBody>
        </p:sp>
        <p:sp>
          <p:nvSpPr>
            <p:cNvPr id="12" name="AutoShape 12"/>
            <p:cNvSpPr/>
            <p:nvPr/>
          </p:nvSpPr>
          <p:spPr>
            <a:xfrm>
              <a:off x="5163133" y="2945066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5163133" y="4595300"/>
            <a:ext cx="6264882" cy="1468186"/>
            <a:chOff x="5163133" y="4595300"/>
            <a:chExt cx="6264882" cy="1468186"/>
          </a:xfrm>
        </p:grpSpPr>
        <p:sp>
          <p:nvSpPr>
            <p:cNvPr id="14" name="AutoShape 14"/>
            <p:cNvSpPr/>
            <p:nvPr/>
          </p:nvSpPr>
          <p:spPr>
            <a:xfrm>
              <a:off x="5328795" y="4595300"/>
              <a:ext cx="6099220" cy="1468186"/>
            </a:xfrm>
            <a:prstGeom prst="rect">
              <a:avLst/>
            </a:prstGeom>
            <a:solidFill>
              <a:schemeClr val="accent2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TextBox 15"/>
            <p:cNvSpPr txBox="1"/>
            <p:nvPr/>
          </p:nvSpPr>
          <p:spPr>
            <a:xfrm>
              <a:off x="5632910" y="4724828"/>
              <a:ext cx="3055242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  <a:spcBef>
                  <a:spcPts val="450"/>
                </a:spcBef>
              </a:pPr>
              <a:r>
                <a:rPr lang="en-US" sz="23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风险应对策略制定</a:t>
              </a:r>
            </a:p>
          </p:txBody>
        </p:sp>
        <p:sp>
          <p:nvSpPr>
            <p:cNvPr id="16" name="TextBox 16"/>
            <p:cNvSpPr txBox="1"/>
            <p:nvPr/>
          </p:nvSpPr>
          <p:spPr>
            <a:xfrm>
              <a:off x="5632910" y="5211175"/>
              <a:ext cx="5568066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根据风险评估结果，制定相应的预防、减轻、应对和恢复策略，以降低灾害风险。</a:t>
              </a:r>
            </a:p>
          </p:txBody>
        </p:sp>
        <p:sp>
          <p:nvSpPr>
            <p:cNvPr id="17" name="AutoShape 17"/>
            <p:cNvSpPr/>
            <p:nvPr/>
          </p:nvSpPr>
          <p:spPr>
            <a:xfrm>
              <a:off x="5163133" y="4595300"/>
              <a:ext cx="165663" cy="1468186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风险管理策略制定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>
            <a:alphaModFix amt="70000"/>
          </a:blip>
          <a:srcRect l="16542" r="16542"/>
          <a:stretch>
            <a:fillRect/>
          </a:stretch>
        </p:blipFill>
        <p:spPr>
          <a:xfrm>
            <a:off x="939482" y="1415327"/>
            <a:ext cx="4843295" cy="4843295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261748" y="2005888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针对可能发生的自然灾害，编制详细的应急预案，明确应急组织、通讯联络、现场处置、医疗救护、安全防护等方面的措施。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261748" y="1352723"/>
            <a:ext cx="4638675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应急预案编制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261748" y="4499375"/>
            <a:ext cx="4762500" cy="1838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定期组织应急演练，提高应急响应能力和协同作战能力，确保在灾害发生时能够迅速、有效地开展应急救援工作。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261748" y="3870593"/>
            <a:ext cx="5124450" cy="8382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86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应急演练</a:t>
            </a:r>
          </a:p>
        </p:txBody>
      </p:sp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应急预案编制与演练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https://d.book118.com/356230212232010050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82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2024-09-16T10:48:35.021</cp:lastPrinted>
  <dcterms:created xsi:type="dcterms:W3CDTF">2024-09-16T02:48:35Z</dcterms:created>
  <dcterms:modified xsi:type="dcterms:W3CDTF">2024-09-16T02:48:36Z</dcterms:modified>
</cp:coreProperties>
</file>