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B402245-D230-409D-A7A0-91B61A7BA8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67EFC8-5BB3-49E5-A6A5-E86964B59D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F2C1102-CEEB-4BFB-96E0-6453E75D46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47DB246-F800-478E-937C-C50CC053614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AE34E1B-7CA2-4F9C-85DC-8C793AAEBB9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7FD04F8-62C4-4E58-91A7-15226B79D11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6DFEB26-35FA-4B06-B8FB-29456B2A637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56B6B57-DC30-448B-B17B-F1D98130F2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A160648-B475-4325-9F26-7926936A6B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BB0E92-1D4F-4E6D-8105-7A80AB3C39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975FD8-BC15-4D05-BC64-986634CDC0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6234142232010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中国物业管理市场现状及前景分析报告</a:t>
            </a:r>
          </a:p>
        </p:txBody>
      </p:sp>
      <p:sp>
        <p:nvSpPr>
          <p:cNvPr id="3" name="TextBox 3"/>
          <p:cNvSpPr txBox="1"/>
          <p:nvPr/>
        </p:nvSpPr>
        <p:spPr>
          <a:xfrm>
            <a:off x="9537462" y="5117274"/>
            <a:ext cx="1750777" cy="3120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汇报人：XX</a:t>
            </a:r>
          </a:p>
        </p:txBody>
      </p:sp>
      <p:sp>
        <p:nvSpPr>
          <p:cNvPr id="4" name="TextBox 4"/>
          <p:cNvSpPr txBox="1"/>
          <p:nvPr/>
        </p:nvSpPr>
        <p:spPr>
          <a:xfrm>
            <a:off x="9525270" y="5572213"/>
            <a:ext cx="2181295" cy="348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2024-01-16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市场概述与发展历程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现状分析：竞争格局与服务水平</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挑战与机遇：市场变革中寻求突破</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前景展望：智能化、绿色化、专业化趋势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建议和对策：推动行业健康可持续发展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总结回顾与未来展望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市场概述与发展历程</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76773" y="2562728"/>
            <a:ext cx="2438400" cy="24384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76903" y="1099688"/>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物业管理定义</a:t>
            </a:r>
          </a:p>
        </p:txBody>
      </p:sp>
      <p:sp>
        <p:nvSpPr>
          <p:cNvPr id="4" name="TextBox 4"/>
          <p:cNvSpPr txBox="1"/>
          <p:nvPr/>
        </p:nvSpPr>
        <p:spPr>
          <a:xfrm>
            <a:off x="7334724" y="1099688"/>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环境卫生管理</a:t>
            </a:r>
          </a:p>
        </p:txBody>
      </p:sp>
      <p:sp>
        <p:nvSpPr>
          <p:cNvPr id="5" name="TextBox 5"/>
          <p:cNvSpPr txBox="1"/>
          <p:nvPr/>
        </p:nvSpPr>
        <p:spPr>
          <a:xfrm>
            <a:off x="7334724" y="2964493"/>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安全管理</a:t>
            </a:r>
          </a:p>
        </p:txBody>
      </p:sp>
      <p:sp>
        <p:nvSpPr>
          <p:cNvPr id="6" name="TextBox 6"/>
          <p:cNvSpPr txBox="1"/>
          <p:nvPr/>
        </p:nvSpPr>
        <p:spPr>
          <a:xfrm>
            <a:off x="7334724" y="4921535"/>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客户服务</a:t>
            </a:r>
          </a:p>
        </p:txBody>
      </p:sp>
      <p:sp>
        <p:nvSpPr>
          <p:cNvPr id="7" name="TextBox 7"/>
          <p:cNvSpPr txBox="1"/>
          <p:nvPr/>
        </p:nvSpPr>
        <p:spPr>
          <a:xfrm>
            <a:off x="376903" y="4921535"/>
            <a:ext cx="4414526" cy="624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950" b="1">
                <a:solidFill>
                  <a:schemeClr val="accent1">
                    <a:alpha val="100000"/>
                  </a:schemeClr>
                </a:solidFill>
                <a:latin typeface="Microsoft Yahei"/>
                <a:ea typeface="Microsoft Yahei"/>
                <a:cs typeface="Microsoft Yahei"/>
              </a:rPr>
              <a:t>房屋及设施设备管理</a:t>
            </a:r>
          </a:p>
        </p:txBody>
      </p:sp>
      <p:sp>
        <p:nvSpPr>
          <p:cNvPr id="8" name="TextBox 8"/>
          <p:cNvSpPr txBox="1"/>
          <p:nvPr/>
        </p:nvSpPr>
        <p:spPr>
          <a:xfrm>
            <a:off x="376903" y="2964493"/>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物业管理功能</a:t>
            </a:r>
          </a:p>
        </p:txBody>
      </p:sp>
      <p:sp>
        <p:nvSpPr>
          <p:cNvPr id="9" name="TextBox 9"/>
          <p:cNvSpPr txBox="1"/>
          <p:nvPr/>
        </p:nvSpPr>
        <p:spPr>
          <a:xfrm>
            <a:off x="376903"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物业管理是指对房地产项目进行全面、系统的管理和服务，包括房屋维护、设备设施管理、环境卫生管理、安全管理等方面，以确保房地产项目的正常运行和良好使用。</a:t>
            </a:r>
          </a:p>
        </p:txBody>
      </p:sp>
      <p:sp>
        <p:nvSpPr>
          <p:cNvPr id="10" name="TextBox 10"/>
          <p:cNvSpPr txBox="1"/>
          <p:nvPr/>
        </p:nvSpPr>
        <p:spPr>
          <a:xfrm>
            <a:off x="376903"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物业管理的主要功能包括以下几个方面</a:t>
            </a:r>
          </a:p>
        </p:txBody>
      </p:sp>
      <p:sp>
        <p:nvSpPr>
          <p:cNvPr id="11" name="TextBox 11"/>
          <p:cNvSpPr txBox="1"/>
          <p:nvPr/>
        </p:nvSpPr>
        <p:spPr>
          <a:xfrm>
            <a:off x="376903"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负责房屋及设施设备的维护、保养和更新，确保其正常运行。</a:t>
            </a:r>
          </a:p>
        </p:txBody>
      </p:sp>
      <p:sp>
        <p:nvSpPr>
          <p:cNvPr id="12" name="TextBox 12"/>
          <p:cNvSpPr txBox="1"/>
          <p:nvPr/>
        </p:nvSpPr>
        <p:spPr>
          <a:xfrm>
            <a:off x="7334724"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负责公共区域的清洁、绿化和美化，提供舒适的居住环境。</a:t>
            </a:r>
          </a:p>
        </p:txBody>
      </p:sp>
      <p:sp>
        <p:nvSpPr>
          <p:cNvPr id="13" name="TextBox 13"/>
          <p:cNvSpPr txBox="1"/>
          <p:nvPr/>
        </p:nvSpPr>
        <p:spPr>
          <a:xfrm>
            <a:off x="7334724"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负责物业项目的安全保卫工作，包括防火、防盗、防事故等方面。</a:t>
            </a:r>
          </a:p>
        </p:txBody>
      </p:sp>
      <p:sp>
        <p:nvSpPr>
          <p:cNvPr id="14" name="TextBox 14"/>
          <p:cNvSpPr txBox="1"/>
          <p:nvPr/>
        </p:nvSpPr>
        <p:spPr>
          <a:xfrm>
            <a:off x="7334724"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为业主和租户提供优质的客户服务，包括投诉处理、报修服务等。</a:t>
            </a:r>
          </a:p>
        </p:txBody>
      </p:sp>
      <p:sp>
        <p:nvSpPr>
          <p:cNvPr id="15" name="Freeform 15"/>
          <p:cNvSpPr/>
          <p:nvPr/>
        </p:nvSpPr>
        <p:spPr>
          <a:xfrm>
            <a:off x="5496912" y="3182867"/>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物业管理定义及功能</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中国物业管理发展历程</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政府加强对物业管理行业的监管，推动行业规范化发展。物业管理企业不断提高服务水平，拓展服务领域，行业规模持续扩大。</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规范阶段（2000年代中至今）</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中国物业管理起源于80年代，随着住房制度改革的推进，物业管理逐渐受到重视。此阶段主要以国有企业为主，管理水平较低。</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起步阶段（1980年代-1990年代初）</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随着房地产市场的快速发展，物业管理行业进入快速发展阶段。民营企业和外资企业逐渐进入市场，市场竞争加剧。</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发展阶段（1990年代中-2000年代初）</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中国物业管理市场规模庞大，涉及住宅、商业、工业等多种物业类型。随着城市化进程的加速和房地产市场的持续发展，物业管理市场规模不断扩大。</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市场规模</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近年来，中国物业管理市场保持稳定增长态势。未来几年，随着政府对城市管理和社区建设的重视程度不断提高以及居民对高品质生活的追求，物业管理市场将继续保持快速增长。同时，随着科技的不断进步和应用，智慧物业、绿色物业等新兴业态将不断涌现，为物业管理市场带来新的增长点。</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增长趋势</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市场规模与增长趋势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现状分析：竞争格局与服务水平</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外资企业</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带来先进的物业管理理念和技术，但本土化程度和市场占有率有待提高。</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国有企业</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凭借政府背景和资源优势，在市场中占据主导地位，但面临创新能力和服务质量的挑战。</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民营企业</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以灵活的经营策略和优质的服务为特点，在市场中逐渐壮大，但资金实力和品牌影响力相对较弱。</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主要参与者及竞争格局</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服务水平评估与提升策略</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服务质量参差不齐</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当前物业管理服务水平存在较大的差异，部分企业提供的服务质量较高，而部分企业则存在服务不到位、态度不佳等问题。</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提升策略</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通过加强员工培训、完善服务流程和标准、引入智能化技术等手段，提高物业管理服务质量和效率。</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法规政策概述</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近年来，国家相继出台了一系列物业管理相关法规政策，如《物业管理条例》、《物业服务收费管理办法》等，对物业管理市场进行规范和引导。</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对市场的影响</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法规政策的出台促进了物业管理市场的规范化和专业化发展，同时也对企业提出了更高的要求和挑战。企业需要不断适应政策变化，加强合规管理，提高服务质量和竞争力。</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4656" r="1465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行业法规政策及其影响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挑战与机遇：市场变革中寻求突破</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520" b="252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2523" b="12523"/>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当前面临的主要挑战</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市场竞争激烈</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随着物业管理市场的开放和外资的进入，国内物业管理企业面临着来自国际和国内同行的双重竞争压力。</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服务品质提升</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消费者对物业管理服务的要求日益提高，包括安全、环境、设施维护等多方面的需求，对企业服务品质提出了更高要求。</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法规政策调整</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政府对物业管理市场的监管政策不断调整，企业需要不断适应政策变化，加强合规管理。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利用物联网、大数据、人工智能等先进技术提升物业管理效率和服务品质，降低运营成本。</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智能化技术应用</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多元化服务拓展</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资本市场助力</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75" r="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根据消费者需求，提供多元化、个性化的增值服务，如社区文化、健康养老、智能家居等。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借助资本市场，通过上市、并购等方式筹集资金，扩大企业规模，提升品牌影响力。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抓住机遇，实现跨越式发展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https://d.book118.com/356234142232010055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2024-09-23T16:31:15.515</cp:lastPrinted>
  <dcterms:created xsi:type="dcterms:W3CDTF">2024-09-23T08:31:15Z</dcterms:created>
  <dcterms:modified xsi:type="dcterms:W3CDTF">2024-09-23T08:31:17Z</dcterms:modified>
</cp:coreProperties>
</file>