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6A62110-193B-4326-B466-037BE54FE8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F0CCD88-386F-4001-B462-5153620AB0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76A6677-392D-4029-B2E7-F4B39C948C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32DB189-1A18-410E-8DAB-4D90CD9624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6A5C014-C01F-4DA8-BB5D-863DCB7DBC5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B11E9A1-6289-469C-8295-17B64555998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DA1E0A8-C105-4B8C-B88A-FFA19F32767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975B59B-206E-4CD1-BF9E-6ACD1FA16D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66C75E3-1665-4BAF-911F-B26737C0AA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959B8E4-F93E-42CC-A235-1AB874322C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FA8C99-7A53-4501-AF46-762EA4B335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6.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9.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0.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4.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17.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6242030032010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TextBox 4"/>
          <p:cNvSpPr txBox="1"/>
          <p:nvPr/>
        </p:nvSpPr>
        <p:spPr>
          <a:xfrm>
            <a:off x="1233806" y="1310470"/>
            <a:ext cx="8696325" cy="2219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Microsoft Yahei"/>
                <a:ea typeface="Microsoft Yahei"/>
                <a:cs typeface="Microsoft Yahei"/>
              </a:rPr>
              <a:t>宁波市公共上网服务场所信息网络安全管理</a:t>
            </a:r>
          </a:p>
        </p:txBody>
      </p:sp>
      <p:sp>
        <p:nvSpPr>
          <p:cNvPr id="5" name="TextBox 5"/>
          <p:cNvSpPr txBox="1"/>
          <p:nvPr/>
        </p:nvSpPr>
        <p:spPr>
          <a:xfrm>
            <a:off x="1233806" y="4402664"/>
            <a:ext cx="79629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solidFill>
                <a:latin typeface="Microsoft Yahei"/>
                <a:ea typeface="Microsoft Yahei"/>
                <a:cs typeface="Microsoft Yahei"/>
              </a:rPr>
              <a:t>汇报人：</a:t>
            </a:r>
          </a:p>
        </p:txBody>
      </p:sp>
      <p:sp>
        <p:nvSpPr>
          <p:cNvPr id="6" name="TextBox 6"/>
          <p:cNvSpPr txBox="1"/>
          <p:nvPr/>
        </p:nvSpPr>
        <p:spPr>
          <a:xfrm>
            <a:off x="1233806" y="5011290"/>
            <a:ext cx="7315200"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solidFill>
                <a:latin typeface="Microsoft Yahei"/>
                <a:ea typeface="Microsoft Yahei"/>
                <a:cs typeface="Microsoft Yahei"/>
              </a:rPr>
              <a:t>日期: </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TextBox 4"/>
          <p:cNvSpPr txBox="1"/>
          <p:nvPr/>
        </p:nvSpPr>
        <p:spPr>
          <a:xfrm>
            <a:off x="5860682" y="1004888"/>
            <a:ext cx="4382213" cy="4848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公共上网服务场所的信息网络安全管理现状</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公共上网服务场所信息网络安全风险及威胁</a:t>
            </a:r>
          </a:p>
        </p:txBody>
      </p:sp>
      <p:sp>
        <p:nvSpPr>
          <p:cNvPr id="5" name="TextBox 5"/>
          <p:cNvSpPr txBox="1"/>
          <p:nvPr/>
        </p:nvSpPr>
        <p:spPr>
          <a:xfrm>
            <a:off x="2384673" y="2576513"/>
            <a:ext cx="253278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TextBox 4"/>
          <p:cNvSpPr txBox="1"/>
          <p:nvPr/>
        </p:nvSpPr>
        <p:spPr>
          <a:xfrm>
            <a:off x="5860682" y="1004888"/>
            <a:ext cx="4382213" cy="4848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solidFill>
                <a:latin typeface="Microsoft Yahei"/>
                <a:ea typeface="Microsoft Yahei"/>
                <a:cs typeface="Microsoft Yahei"/>
              </a:rPr>
              <a:t>公共上网服务场所信息网络安全管理对策与建议</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公共上网服务场所信息网络安全管理展望与未来发展趋势</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结论与参考文献</a:t>
            </a:r>
          </a:p>
        </p:txBody>
      </p:sp>
      <p:sp>
        <p:nvSpPr>
          <p:cNvPr id="5" name="TextBox 5"/>
          <p:cNvSpPr txBox="1"/>
          <p:nvPr/>
        </p:nvSpPr>
        <p:spPr>
          <a:xfrm>
            <a:off x="2384673" y="2576513"/>
            <a:ext cx="253278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目录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TextBox 4"/>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引言</a:t>
            </a:r>
          </a:p>
        </p:txBody>
      </p:sp>
      <p:sp>
        <p:nvSpPr>
          <p:cNvPr id="5" name="TextBox 5"/>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Freeform 4"/>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AutoShape 5"/>
          <p:cNvSpPr/>
          <p:nvPr/>
        </p:nvSpPr>
        <p:spPr>
          <a:xfrm>
            <a:off x="472404" y="1375400"/>
            <a:ext cx="11247191" cy="4699510"/>
          </a:xfrm>
          <a:prstGeom prst="rect">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6" name="Picture 6"/>
          <p:cNvPicPr>
            <a:picLocks noChangeAspect="1"/>
          </p:cNvPicPr>
          <p:nvPr/>
        </p:nvPicPr>
        <p:blipFill>
          <a:blip r:embed="rId3">
            <a:alphaModFix amt="70000"/>
          </a:blip>
          <a:srcRect l="25000" r="25000"/>
          <a:stretch>
            <a:fillRect/>
          </a:stretch>
        </p:blipFill>
        <p:spPr>
          <a:xfrm>
            <a:off x="740688" y="1168478"/>
            <a:ext cx="3679824" cy="4906431"/>
          </a:xfrm>
          <a:prstGeom prst="parallelogram">
            <a:avLst/>
          </a:prstGeom>
        </p:spPr>
      </p:pic>
      <p:sp>
        <p:nvSpPr>
          <p:cNvPr id="7" name="AutoShape 7"/>
          <p:cNvSpPr/>
          <p:nvPr/>
        </p:nvSpPr>
        <p:spPr>
          <a:xfrm>
            <a:off x="2499430" y="6236295"/>
            <a:ext cx="9220165" cy="67345"/>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AutoShape 8"/>
          <p:cNvSpPr/>
          <p:nvPr/>
        </p:nvSpPr>
        <p:spPr>
          <a:xfrm>
            <a:off x="483810" y="6236295"/>
            <a:ext cx="740059" cy="67345"/>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AutoShape 9"/>
          <p:cNvSpPr/>
          <p:nvPr/>
        </p:nvSpPr>
        <p:spPr>
          <a:xfrm>
            <a:off x="1375876" y="6200641"/>
            <a:ext cx="158719" cy="15871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AutoShape 10"/>
          <p:cNvSpPr/>
          <p:nvPr/>
        </p:nvSpPr>
        <p:spPr>
          <a:xfrm>
            <a:off x="1607200" y="6207253"/>
            <a:ext cx="147382" cy="147382"/>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1827186" y="6213864"/>
            <a:ext cx="136045" cy="136045"/>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2027323" y="6220476"/>
            <a:ext cx="124708" cy="124708"/>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2224635" y="6214895"/>
            <a:ext cx="113371" cy="113371"/>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TextBox 14"/>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宁波市作为浙江省的发达城市，拥有众多的公共上网服务场所，如图书馆、博物馆、科技馆、学校等。这些场所通常提供互联网接入服务，吸引大量市民和游客访问。</a:t>
            </a:r>
          </a:p>
        </p:txBody>
      </p:sp>
      <p:sp>
        <p:nvSpPr>
          <p:cNvPr id="15" name="TextBox 15"/>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随着信息技术的迅猛发展，网络安全威胁日益严重，网络攻击事件频发，对公共上网服务场所的信息网络安全构成了严重威胁。</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背景介绍</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604606" y="1508032"/>
            <a:ext cx="3311882" cy="4326814"/>
          </a:xfrm>
          <a:prstGeom prst="roundRect">
            <a:avLst>
              <a:gd name="adj" fmla="val 957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AutoShape 5"/>
          <p:cNvSpPr/>
          <p:nvPr/>
        </p:nvSpPr>
        <p:spPr>
          <a:xfrm>
            <a:off x="4391478" y="1508032"/>
            <a:ext cx="3311882" cy="4326814"/>
          </a:xfrm>
          <a:prstGeom prst="roundRect">
            <a:avLst>
              <a:gd name="adj" fmla="val 10537"/>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AutoShape 6"/>
          <p:cNvSpPr/>
          <p:nvPr/>
        </p:nvSpPr>
        <p:spPr>
          <a:xfrm>
            <a:off x="8167153" y="1508032"/>
            <a:ext cx="3311882" cy="4326814"/>
          </a:xfrm>
          <a:prstGeom prst="roundRect">
            <a:avLst>
              <a:gd name="adj" fmla="val 9247"/>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TextBox 7"/>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网络攻击事件会导致数据泄露、系统崩溃、恶意软件传播等后果，对个人隐私和企业商业秘密构成威胁。</a:t>
            </a:r>
          </a:p>
        </p:txBody>
      </p:sp>
      <p:sp>
        <p:nvSpPr>
          <p:cNvPr id="8" name="TextBox 8"/>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信息网络安全有助于维护社会诚信体系，防止网络欺诈和网络犯罪。</a:t>
            </a:r>
          </a:p>
        </p:txBody>
      </p:sp>
      <p:pic>
        <p:nvPicPr>
          <p:cNvPr id="9" name="Picture 9"/>
          <p:cNvPicPr>
            <a:picLocks noChangeAspect="1"/>
          </p:cNvPicPr>
          <p:nvPr/>
        </p:nvPicPr>
        <p:blipFill>
          <a:blip r:embed="rId3"/>
          <a:srcRect t="525" b="525"/>
          <a:stretch>
            <a:fillRect/>
          </a:stretch>
        </p:blipFill>
        <p:spPr>
          <a:xfrm>
            <a:off x="921958" y="1771933"/>
            <a:ext cx="2672865" cy="2203993"/>
          </a:xfrm>
          <a:prstGeom prst="roundRect">
            <a:avLst/>
          </a:prstGeom>
        </p:spPr>
      </p:pic>
      <p:pic>
        <p:nvPicPr>
          <p:cNvPr id="10" name="Picture 10"/>
          <p:cNvPicPr>
            <a:picLocks noChangeAspect="1"/>
          </p:cNvPicPr>
          <p:nvPr/>
        </p:nvPicPr>
        <p:blipFill>
          <a:blip r:embed="rId4"/>
          <a:srcRect l="9575" r="9575"/>
          <a:stretch>
            <a:fillRect/>
          </a:stretch>
        </p:blipFill>
        <p:spPr>
          <a:xfrm>
            <a:off x="4710987" y="1771933"/>
            <a:ext cx="2672865" cy="2203993"/>
          </a:xfrm>
          <a:prstGeom prst="roundRect">
            <a:avLst/>
          </a:prstGeom>
        </p:spPr>
      </p:pic>
      <p:pic>
        <p:nvPicPr>
          <p:cNvPr id="11" name="Picture 11"/>
          <p:cNvPicPr>
            <a:picLocks noChangeAspect="1"/>
          </p:cNvPicPr>
          <p:nvPr/>
        </p:nvPicPr>
        <p:blipFill>
          <a:blip r:embed="rId5"/>
          <a:srcRect l="27312" r="27312"/>
          <a:stretch>
            <a:fillRect/>
          </a:stretch>
        </p:blipFill>
        <p:spPr>
          <a:xfrm>
            <a:off x="8486661" y="1771933"/>
            <a:ext cx="2672865" cy="2203993"/>
          </a:xfrm>
          <a:prstGeom prst="roundRect">
            <a:avLst/>
          </a:prstGeom>
        </p:spPr>
      </p:pic>
      <p:sp>
        <p:nvSpPr>
          <p:cNvPr id="12" name="TextBox 12"/>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信息网络安全是保障国家安全、社会稳定和公民权益的重要基石。</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信息网络安全的重要性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nvGrpSpPr>
          <p:cNvPr id="4" name="Group 4"/>
          <p:cNvGrpSpPr/>
          <p:nvPr/>
        </p:nvGrpSpPr>
        <p:grpSpPr>
          <a:xfrm>
            <a:off x="981837" y="1604867"/>
            <a:ext cx="3394996" cy="2116741"/>
            <a:chOff x="981837" y="1604867"/>
            <a:chExt cx="3394996" cy="2116741"/>
          </a:xfrm>
        </p:grpSpPr>
        <p:sp>
          <p:nvSpPr>
            <p:cNvPr id="5" name="AutoShape 5"/>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6" name="Group 6"/>
          <p:cNvGrpSpPr/>
          <p:nvPr/>
        </p:nvGrpSpPr>
        <p:grpSpPr>
          <a:xfrm>
            <a:off x="4376738" y="3721608"/>
            <a:ext cx="3394996" cy="2116741"/>
            <a:chOff x="4376738" y="3721608"/>
            <a:chExt cx="3394996" cy="2116741"/>
          </a:xfrm>
        </p:grpSpPr>
        <p:sp>
          <p:nvSpPr>
            <p:cNvPr id="7" name="AutoShape 7"/>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grpSp>
        <p:nvGrpSpPr>
          <p:cNvPr id="8" name="Group 8"/>
          <p:cNvGrpSpPr/>
          <p:nvPr/>
        </p:nvGrpSpPr>
        <p:grpSpPr>
          <a:xfrm>
            <a:off x="7771733" y="1604867"/>
            <a:ext cx="3394996" cy="2116741"/>
            <a:chOff x="7771733" y="1604867"/>
            <a:chExt cx="3394996" cy="2116741"/>
          </a:xfrm>
        </p:grpSpPr>
        <p:sp>
          <p:nvSpPr>
            <p:cNvPr id="9" name="AutoShape 9"/>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pic>
        <p:nvPicPr>
          <p:cNvPr id="10" name="Picture 10"/>
          <p:cNvPicPr>
            <a:picLocks noChangeAspect="1"/>
          </p:cNvPicPr>
          <p:nvPr/>
        </p:nvPicPr>
        <p:blipFill>
          <a:blip r:embed="rId3"/>
          <a:srcRect t="2757" b="2757"/>
          <a:stretch>
            <a:fillRect/>
          </a:stretch>
        </p:blipFill>
        <p:spPr>
          <a:xfrm>
            <a:off x="981837" y="3694465"/>
            <a:ext cx="3394942" cy="2143864"/>
          </a:xfrm>
          <a:prstGeom prst="rect">
            <a:avLst/>
          </a:prstGeom>
        </p:spPr>
      </p:pic>
      <p:pic>
        <p:nvPicPr>
          <p:cNvPr id="11" name="Picture 11"/>
          <p:cNvPicPr>
            <a:picLocks noChangeAspect="1"/>
          </p:cNvPicPr>
          <p:nvPr/>
        </p:nvPicPr>
        <p:blipFill>
          <a:blip r:embed="rId4"/>
          <a:srcRect t="2638" b="2638"/>
          <a:stretch>
            <a:fillRect/>
          </a:stretch>
        </p:blipFill>
        <p:spPr>
          <a:xfrm>
            <a:off x="4376812" y="1577730"/>
            <a:ext cx="3394942" cy="2143864"/>
          </a:xfrm>
          <a:prstGeom prst="rect">
            <a:avLst/>
          </a:prstGeom>
        </p:spPr>
      </p:pic>
      <p:pic>
        <p:nvPicPr>
          <p:cNvPr id="12" name="Picture 12"/>
          <p:cNvPicPr>
            <a:picLocks noChangeAspect="1"/>
          </p:cNvPicPr>
          <p:nvPr/>
        </p:nvPicPr>
        <p:blipFill>
          <a:blip r:embed="rId5"/>
          <a:srcRect l="580" r="580"/>
          <a:stretch>
            <a:fillRect/>
          </a:stretch>
        </p:blipFill>
        <p:spPr>
          <a:xfrm>
            <a:off x="7771733" y="3721608"/>
            <a:ext cx="3394942" cy="2143864"/>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宁波市公共上网服务场所的特殊性</a:t>
              </a:r>
            </a:p>
          </p:txBody>
        </p:sp>
      </p:grpSp>
      <p:grpSp>
        <p:nvGrpSpPr>
          <p:cNvPr id="35" name="Group 35"/>
          <p:cNvGrpSpPr/>
          <p:nvPr/>
        </p:nvGrpSpPr>
        <p:grpSpPr>
          <a:xfrm>
            <a:off x="1057922" y="1822244"/>
            <a:ext cx="3286271" cy="1654845"/>
            <a:chOff x="1057922" y="1822244"/>
            <a:chExt cx="3286271" cy="1654845"/>
          </a:xfrm>
        </p:grpSpPr>
        <p:sp>
          <p:nvSpPr>
            <p:cNvPr id="36" name="TextBox 36"/>
            <p:cNvSpPr txBox="1"/>
            <p:nvPr/>
          </p:nvSpPr>
          <p:spPr>
            <a:xfrm>
              <a:off x="1057922" y="182224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公共上网服务场所是公众聚集的场所，人员流动性大，网络环境复杂。</a:t>
              </a:r>
            </a:p>
          </p:txBody>
        </p:sp>
      </p:grpSp>
      <p:grpSp>
        <p:nvGrpSpPr>
          <p:cNvPr id="37" name="Group 37"/>
          <p:cNvGrpSpPr/>
          <p:nvPr/>
        </p:nvGrpSpPr>
        <p:grpSpPr>
          <a:xfrm>
            <a:off x="4452917" y="3966127"/>
            <a:ext cx="3286271" cy="1654845"/>
            <a:chOff x="4452917" y="3966127"/>
            <a:chExt cx="3286271" cy="1654845"/>
          </a:xfrm>
        </p:grpSpPr>
        <p:sp>
          <p:nvSpPr>
            <p:cNvPr id="38" name="TextBox 38"/>
            <p:cNvSpPr txBox="1"/>
            <p:nvPr/>
          </p:nvSpPr>
          <p:spPr>
            <a:xfrm>
              <a:off x="4452917" y="3966127"/>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这些场所通常涉及多种业务系统，如图书馆管理系统、展览展示系统等，信息网络安全问题更容易引发社会关注。</a:t>
              </a:r>
            </a:p>
          </p:txBody>
        </p:sp>
      </p:grpSp>
      <p:grpSp>
        <p:nvGrpSpPr>
          <p:cNvPr id="39" name="Group 39"/>
          <p:cNvGrpSpPr/>
          <p:nvPr/>
        </p:nvGrpSpPr>
        <p:grpSpPr>
          <a:xfrm>
            <a:off x="7847818" y="1822244"/>
            <a:ext cx="3286271" cy="1654845"/>
            <a:chOff x="7847818" y="1822244"/>
            <a:chExt cx="3286271" cy="1654845"/>
          </a:xfrm>
        </p:grpSpPr>
        <p:sp>
          <p:nvSpPr>
            <p:cNvPr id="40" name="TextBox 40"/>
            <p:cNvSpPr txBox="1"/>
            <p:nvPr/>
          </p:nvSpPr>
          <p:spPr>
            <a:xfrm>
              <a:off x="7847818" y="182224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宁波市作为沿海发达城市，对外交流广泛，公共上网服务场所也更容易受到国际网络攻击威胁。</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TextBox 4"/>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公共上网服务场所的信息网络安全管理现状</a:t>
            </a:r>
          </a:p>
        </p:txBody>
      </p:sp>
      <p:sp>
        <p:nvSpPr>
          <p:cNvPr id="5" name="TextBox 5"/>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TextBox 4"/>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制定和完善相关政策法规</a:t>
            </a:r>
          </a:p>
        </p:txBody>
      </p:sp>
      <p:sp>
        <p:nvSpPr>
          <p:cNvPr id="5" name="TextBox 5"/>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宁波市政府及相关部门制定了《公共上网服务场所信息网络安全管理办法》等政策法规，明确了公共上网服务场所的信息网络安全管理要求和责任。</a:t>
            </a:r>
          </a:p>
        </p:txBody>
      </p:sp>
      <p:sp>
        <p:nvSpPr>
          <p:cNvPr id="6" name="TextBox 6"/>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加强执法和监管</a:t>
            </a:r>
          </a:p>
        </p:txBody>
      </p:sp>
      <p:sp>
        <p:nvSpPr>
          <p:cNvPr id="7" name="TextBox 7"/>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相关部门加大对公共上网服务场所的执法和监管力度，对违反信息网络安全管理规定的场所进行处罚，确保政策法规的有效实施。</a:t>
            </a:r>
          </a:p>
        </p:txBody>
      </p:sp>
      <p:sp>
        <p:nvSpPr>
          <p:cNvPr id="8" name="AutoShape 8"/>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11" name="Connector 11"/>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3">
            <a:alphaModFix amt="70000"/>
          </a:blip>
          <a:srcRect l="20188" r="20188"/>
          <a:stretch>
            <a:fillRect/>
          </a:stretch>
        </p:blipFill>
        <p:spPr>
          <a:xfrm>
            <a:off x="7803289" y="1299241"/>
            <a:ext cx="3679824" cy="4906431"/>
          </a:xfrm>
          <a:prstGeom prst="rect">
            <a:avLst/>
          </a:prstGeom>
        </p:spPr>
      </p:pic>
      <p:sp>
        <p:nvSpPr>
          <p:cNvPr id="13" name="AutoShape 13"/>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16" name="Connector 16"/>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网络安全管理政策法规</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3574882" y="1165346"/>
            <a:ext cx="5016408" cy="5733525"/>
          </a:xfrm>
          <a:prstGeom prst="parallelogram">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5" name="Picture 5"/>
          <p:cNvPicPr>
            <a:picLocks noChangeAspect="1"/>
          </p:cNvPicPr>
          <p:nvPr/>
        </p:nvPicPr>
        <p:blipFill>
          <a:blip r:embed="rId3">
            <a:alphaModFix amt="70000"/>
          </a:blip>
          <a:srcRect l="25062" r="25062"/>
          <a:stretch>
            <a:fillRect/>
          </a:stretch>
        </p:blipFill>
        <p:spPr>
          <a:xfrm>
            <a:off x="161995" y="1165346"/>
            <a:ext cx="4300144" cy="5733525"/>
          </a:xfrm>
          <a:prstGeom prst="parallelogram">
            <a:avLst/>
          </a:prstGeom>
        </p:spPr>
      </p:pic>
      <p:sp>
        <p:nvSpPr>
          <p:cNvPr id="6" name="TextBox 6"/>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建立网络安全管理制度</a:t>
            </a:r>
          </a:p>
        </p:txBody>
      </p:sp>
      <p:sp>
        <p:nvSpPr>
          <p:cNvPr id="7" name="AutoShape 7"/>
          <p:cNvSpPr/>
          <p:nvPr/>
        </p:nvSpPr>
        <p:spPr>
          <a:xfrm>
            <a:off x="3908867" y="1360418"/>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AutoShape 8"/>
          <p:cNvSpPr/>
          <p:nvPr/>
        </p:nvSpPr>
        <p:spPr>
          <a:xfrm>
            <a:off x="4351619"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AutoShape 9"/>
          <p:cNvSpPr/>
          <p:nvPr/>
        </p:nvSpPr>
        <p:spPr>
          <a:xfrm>
            <a:off x="3633815"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TextBox 10"/>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01</a:t>
            </a:r>
          </a:p>
        </p:txBody>
      </p:sp>
      <p:sp>
        <p:nvSpPr>
          <p:cNvPr id="11" name="TextBox 11"/>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公共上网服务场所应建立完善的信息网络安全管理制度，包括网络安全设备配置、网络安全事件处置、网络安全培训等方面的规定。</a:t>
            </a:r>
          </a:p>
        </p:txBody>
      </p:sp>
      <p:sp>
        <p:nvSpPr>
          <p:cNvPr id="12" name="TextBox 12"/>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加强网络安全设备配置</a:t>
            </a:r>
          </a:p>
        </p:txBody>
      </p:sp>
      <p:sp>
        <p:nvSpPr>
          <p:cNvPr id="13" name="AutoShape 13"/>
          <p:cNvSpPr/>
          <p:nvPr/>
        </p:nvSpPr>
        <p:spPr>
          <a:xfrm>
            <a:off x="3469283" y="3099207"/>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3912035"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3194231"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TextBox 16"/>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02</a:t>
            </a:r>
          </a:p>
        </p:txBody>
      </p:sp>
      <p:sp>
        <p:nvSpPr>
          <p:cNvPr id="17" name="TextBox 17"/>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公共上网服务场所应配置防火墙、入侵检测系统、安全审计系统等网络安全设备，确保网络边界安全。</a:t>
            </a:r>
          </a:p>
        </p:txBody>
      </p:sp>
      <p:sp>
        <p:nvSpPr>
          <p:cNvPr id="18" name="TextBox 18"/>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实施网络安全监控和处置</a:t>
            </a:r>
          </a:p>
        </p:txBody>
      </p:sp>
      <p:sp>
        <p:nvSpPr>
          <p:cNvPr id="19" name="AutoShape 19"/>
          <p:cNvSpPr/>
          <p:nvPr/>
        </p:nvSpPr>
        <p:spPr>
          <a:xfrm>
            <a:off x="3068208" y="4837996"/>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3510960"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2793156"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TextBox 22"/>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03</a:t>
            </a:r>
          </a:p>
        </p:txBody>
      </p:sp>
      <p:sp>
        <p:nvSpPr>
          <p:cNvPr id="23" name="TextBox 23"/>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公共上网服务场所应建立网络安全监控机制，及时发现和处置网络安全事件，确保网络运行安全。</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网络安全管理技术手段</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Freeform 4"/>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Freeform 5"/>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Freeform 6"/>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Freeform 7"/>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nvGrpSpPr>
          <p:cNvPr id="8" name="Group 8"/>
          <p:cNvGrpSpPr/>
          <p:nvPr/>
        </p:nvGrpSpPr>
        <p:grpSpPr>
          <a:xfrm>
            <a:off x="6184200" y="2878170"/>
            <a:ext cx="461677" cy="550831"/>
            <a:chOff x="6184200" y="2878170"/>
            <a:chExt cx="461677" cy="550831"/>
          </a:xfrm>
        </p:grpSpPr>
        <p:sp>
          <p:nvSpPr>
            <p:cNvPr id="9" name="Freeform 9"/>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Freeform 10"/>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grpSp>
        <p:nvGrpSpPr>
          <p:cNvPr id="11" name="Group 11"/>
          <p:cNvGrpSpPr/>
          <p:nvPr/>
        </p:nvGrpSpPr>
        <p:grpSpPr>
          <a:xfrm>
            <a:off x="1996032" y="4065529"/>
            <a:ext cx="664560" cy="579786"/>
            <a:chOff x="1996032" y="4065529"/>
            <a:chExt cx="664560" cy="579786"/>
          </a:xfrm>
        </p:grpSpPr>
        <p:sp>
          <p:nvSpPr>
            <p:cNvPr id="12" name="Freeform 12"/>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Freeform 13"/>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grpSp>
        <p:nvGrpSpPr>
          <p:cNvPr id="14" name="Group 14"/>
          <p:cNvGrpSpPr/>
          <p:nvPr/>
        </p:nvGrpSpPr>
        <p:grpSpPr>
          <a:xfrm>
            <a:off x="4836987" y="4210981"/>
            <a:ext cx="577691" cy="614457"/>
            <a:chOff x="4836987" y="4210981"/>
            <a:chExt cx="577691" cy="614457"/>
          </a:xfrm>
        </p:grpSpPr>
        <p:sp>
          <p:nvSpPr>
            <p:cNvPr id="15" name="Freeform 15"/>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Freeform 16"/>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Freeform 17"/>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Freeform 18"/>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grpSp>
        <p:nvGrpSpPr>
          <p:cNvPr id="19" name="Group 19"/>
          <p:cNvGrpSpPr/>
          <p:nvPr/>
        </p:nvGrpSpPr>
        <p:grpSpPr>
          <a:xfrm>
            <a:off x="3390861" y="2655299"/>
            <a:ext cx="559445" cy="701973"/>
            <a:chOff x="3390861" y="2655299"/>
            <a:chExt cx="559445" cy="701973"/>
          </a:xfrm>
        </p:grpSpPr>
        <p:sp>
          <p:nvSpPr>
            <p:cNvPr id="20" name="Freeform 20"/>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Freeform 21"/>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Freeform 22"/>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网络安全管理人才队伍</a:t>
              </a:r>
            </a:p>
          </p:txBody>
        </p:sp>
      </p:grpSp>
      <p:grpSp>
        <p:nvGrpSpPr>
          <p:cNvPr id="45" name="Group 45"/>
          <p:cNvGrpSpPr/>
          <p:nvPr/>
        </p:nvGrpSpPr>
        <p:grpSpPr>
          <a:xfrm>
            <a:off x="7809821" y="1388973"/>
            <a:ext cx="2987778" cy="490334"/>
            <a:chOff x="7809821" y="1388973"/>
            <a:chExt cx="2987778" cy="490334"/>
          </a:xfrm>
        </p:grpSpPr>
        <p:sp>
          <p:nvSpPr>
            <p:cNvPr id="46" name="TextBox 46"/>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加强人才队伍建设</a:t>
              </a:r>
            </a:p>
          </p:txBody>
        </p:sp>
      </p:grpSp>
      <p:grpSp>
        <p:nvGrpSpPr>
          <p:cNvPr id="47" name="Group 47"/>
          <p:cNvGrpSpPr/>
          <p:nvPr/>
        </p:nvGrpSpPr>
        <p:grpSpPr>
          <a:xfrm>
            <a:off x="7809821" y="1823726"/>
            <a:ext cx="3286271" cy="1875094"/>
            <a:chOff x="7809821" y="1823726"/>
            <a:chExt cx="3286271" cy="1875094"/>
          </a:xfrm>
        </p:grpSpPr>
        <p:sp>
          <p:nvSpPr>
            <p:cNvPr id="48" name="TextBox 48"/>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宁波市政府及相关部门重视公共上网服务场所信息网络安全管理人才队伍建设，通过培训、引进等方式提高管理人员的专业素质和技能水平。</a:t>
              </a:r>
            </a:p>
          </p:txBody>
        </p:sp>
      </p:grpSp>
      <p:grpSp>
        <p:nvGrpSpPr>
          <p:cNvPr id="49" name="Group 49"/>
          <p:cNvGrpSpPr/>
          <p:nvPr/>
        </p:nvGrpSpPr>
        <p:grpSpPr>
          <a:xfrm>
            <a:off x="7809821" y="3814445"/>
            <a:ext cx="2987778" cy="490334"/>
            <a:chOff x="7809821" y="3814445"/>
            <a:chExt cx="2987778" cy="490334"/>
          </a:xfrm>
        </p:grpSpPr>
        <p:sp>
          <p:nvSpPr>
            <p:cNvPr id="50" name="TextBox 5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建立人才激励机制</a:t>
              </a:r>
            </a:p>
          </p:txBody>
        </p:sp>
      </p:grpSp>
      <p:grpSp>
        <p:nvGrpSpPr>
          <p:cNvPr id="51" name="Group 51"/>
          <p:cNvGrpSpPr/>
          <p:nvPr/>
        </p:nvGrpSpPr>
        <p:grpSpPr>
          <a:xfrm>
            <a:off x="7809821" y="4249198"/>
            <a:ext cx="3286271" cy="1875094"/>
            <a:chOff x="7809821" y="4249198"/>
            <a:chExt cx="3286271" cy="1875094"/>
          </a:xfrm>
        </p:grpSpPr>
        <p:sp>
          <p:nvSpPr>
            <p:cNvPr id="52" name="TextBox 52"/>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建立健全的信息网络安全管理人才激励机制，通过给予优秀人才奖励、晋升机会等方式，激发人才创新创造活力。</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TextBox 4"/>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公共上网服务场所信息网络安全风险及威胁</a:t>
            </a:r>
          </a:p>
        </p:txBody>
      </p:sp>
      <p:sp>
        <p:nvSpPr>
          <p:cNvPr id="5" name="TextBox 5"/>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TextBox 5"/>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攻击者可能会伪造信任的网站或电子邮件，诱导用户输入个人信息或执行恶意操作。</a:t>
            </a:r>
          </a:p>
        </p:txBody>
      </p:sp>
      <p:sp>
        <p:nvSpPr>
          <p:cNvPr id="6" name="TextBox 6"/>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伪造信任网站</a:t>
            </a:r>
          </a:p>
        </p:txBody>
      </p:sp>
      <p:cxnSp>
        <p:nvCxnSpPr>
          <p:cNvPr id="7" name="Connector 7"/>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9" name="Freeform 9"/>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AutoShape 10"/>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11" name="Picture 11"/>
          <p:cNvPicPr>
            <a:picLocks noChangeAspect="1"/>
          </p:cNvPicPr>
          <p:nvPr/>
        </p:nvPicPr>
        <p:blipFill>
          <a:blip r:embed="rId3"/>
          <a:srcRect l="13667" r="13667"/>
          <a:stretch>
            <a:fillRect/>
          </a:stretch>
        </p:blipFill>
        <p:spPr>
          <a:xfrm>
            <a:off x="5039938" y="1393187"/>
            <a:ext cx="2231507" cy="2231507"/>
          </a:xfrm>
          <a:prstGeom prst="ellipse">
            <a:avLst/>
          </a:prstGeom>
        </p:spPr>
      </p:pic>
      <p:sp>
        <p:nvSpPr>
          <p:cNvPr id="12" name="TextBox 12"/>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窃取用户信息</a:t>
            </a:r>
          </a:p>
        </p:txBody>
      </p:sp>
      <p:cxnSp>
        <p:nvCxnSpPr>
          <p:cNvPr id="13" name="Connector 13"/>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4" name="Connector 14"/>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5" name="Freeform 15"/>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17" name="Picture 17"/>
          <p:cNvPicPr>
            <a:picLocks noChangeAspect="1"/>
          </p:cNvPicPr>
          <p:nvPr/>
        </p:nvPicPr>
        <p:blipFill>
          <a:blip r:embed="rId4"/>
          <a:srcRect l="16833" r="16833"/>
          <a:stretch>
            <a:fillRect/>
          </a:stretch>
        </p:blipFill>
        <p:spPr>
          <a:xfrm>
            <a:off x="8741656" y="1393187"/>
            <a:ext cx="2231507" cy="2231507"/>
          </a:xfrm>
          <a:prstGeom prst="ellipse">
            <a:avLst/>
          </a:prstGeom>
        </p:spPr>
      </p:pic>
      <p:sp>
        <p:nvSpPr>
          <p:cNvPr id="18" name="TextBox 18"/>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破坏数据完整性</a:t>
            </a:r>
          </a:p>
        </p:txBody>
      </p:sp>
      <p:cxnSp>
        <p:nvCxnSpPr>
          <p:cNvPr id="19" name="Connector 19"/>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20" name="Connector 20"/>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21" name="Freeform 21"/>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22" name="Picture 22"/>
          <p:cNvPicPr>
            <a:picLocks noChangeAspect="1"/>
          </p:cNvPicPr>
          <p:nvPr/>
        </p:nvPicPr>
        <p:blipFill>
          <a:blip r:embed="rId5"/>
          <a:srcRect l="6417" r="6417"/>
          <a:stretch>
            <a:fillRect/>
          </a:stretch>
        </p:blipFill>
        <p:spPr>
          <a:xfrm>
            <a:off x="1358558" y="1454147"/>
            <a:ext cx="2231507" cy="2231507"/>
          </a:xfrm>
          <a:prstGeom prst="ellipse">
            <a:avLst/>
          </a:prstGeom>
        </p:spPr>
      </p:pic>
      <p:sp>
        <p:nvSpPr>
          <p:cNvPr id="23" name="TextBox 23"/>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通过钓鱼攻击，攻击者可以窃取用户的个人信息，如账号、密码、信用卡信息等。</a:t>
            </a:r>
          </a:p>
        </p:txBody>
      </p:sp>
      <p:sp>
        <p:nvSpPr>
          <p:cNvPr id="24" name="TextBox 24"/>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攻击者可能会篡改用户的数据或文件，导致数据损坏或丢失。</a:t>
            </a:r>
          </a:p>
        </p:txBody>
      </p:sp>
      <p:sp>
        <p:nvSpPr>
          <p:cNvPr id="25" name="TextBox 25"/>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6" name="TextBox 26"/>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7" name="TextBox 27"/>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网络钓鱼攻击</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AutoShape 5"/>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AutoShape 6"/>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TextBox 7"/>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公共上网服务场所的计算机设备可能被恶意软件感染，这些软件可能会窃取个人信息、破坏数据或造成系统崩溃。</a:t>
            </a:r>
          </a:p>
        </p:txBody>
      </p:sp>
      <p:pic>
        <p:nvPicPr>
          <p:cNvPr id="8" name="Picture 8"/>
          <p:cNvPicPr>
            <a:picLocks noChangeAspect="1"/>
          </p:cNvPicPr>
          <p:nvPr/>
        </p:nvPicPr>
        <p:blipFill>
          <a:blip r:embed="rId3"/>
          <a:srcRect l="12500" r="12500"/>
          <a:stretch>
            <a:fillRect/>
          </a:stretch>
        </p:blipFill>
        <p:spPr>
          <a:xfrm>
            <a:off x="5399254" y="1623909"/>
            <a:ext cx="1500254" cy="1500254"/>
          </a:xfrm>
          <a:prstGeom prst="ellipse">
            <a:avLst/>
          </a:prstGeom>
        </p:spPr>
      </p:pic>
      <p:sp>
        <p:nvSpPr>
          <p:cNvPr id="9" name="TextBox 9"/>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恶意软件感染</a:t>
            </a:r>
          </a:p>
        </p:txBody>
      </p:sp>
      <p:sp>
        <p:nvSpPr>
          <p:cNvPr id="10" name="TextBox 10"/>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恶意软件可能会通过电子邮件、网络共享等方式传播病毒和蠕虫，进一步扩大攻击范围。</a:t>
            </a:r>
          </a:p>
        </p:txBody>
      </p:sp>
      <p:sp>
        <p:nvSpPr>
          <p:cNvPr id="11" name="TextBox 11"/>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传播病毒和蠕虫</a:t>
            </a:r>
          </a:p>
        </p:txBody>
      </p:sp>
      <p:pic>
        <p:nvPicPr>
          <p:cNvPr id="12" name="Picture 12"/>
          <p:cNvPicPr>
            <a:picLocks noChangeAspect="1"/>
          </p:cNvPicPr>
          <p:nvPr/>
        </p:nvPicPr>
        <p:blipFill>
          <a:blip r:embed="rId4"/>
          <a:srcRect l="13792" r="13792"/>
          <a:stretch>
            <a:fillRect/>
          </a:stretch>
        </p:blipFill>
        <p:spPr>
          <a:xfrm>
            <a:off x="5820154" y="3595858"/>
            <a:ext cx="2380229" cy="2380229"/>
          </a:xfrm>
          <a:prstGeom prst="ellipse">
            <a:avLst/>
          </a:prstGeom>
        </p:spPr>
      </p:pic>
      <p:pic>
        <p:nvPicPr>
          <p:cNvPr id="13" name="Picture 13"/>
          <p:cNvPicPr>
            <a:picLocks noChangeAspect="1"/>
          </p:cNvPicPr>
          <p:nvPr/>
        </p:nvPicPr>
        <p:blipFill>
          <a:blip r:embed="rId5"/>
          <a:srcRect l="16667" r="16667"/>
          <a:stretch>
            <a:fillRect/>
          </a:stretch>
        </p:blipFill>
        <p:spPr>
          <a:xfrm>
            <a:off x="3637042" y="3234923"/>
            <a:ext cx="1651452" cy="1651452"/>
          </a:xfrm>
          <a:prstGeom prst="ellipse">
            <a:avLst/>
          </a:prstGeom>
        </p:spPr>
      </p:pic>
      <p:sp>
        <p:nvSpPr>
          <p:cNvPr id="14" name="TextBox 14"/>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恶意软件可能会阻止公共上网服务场所的正常服务，如网络连接、文件共享等。</a:t>
            </a:r>
          </a:p>
        </p:txBody>
      </p:sp>
      <p:sp>
        <p:nvSpPr>
          <p:cNvPr id="15" name="TextBox 15"/>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阻止正常服务</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恶意软件传播</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https://d.book118.com/356242030032010031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2024-08-29T14:22:24.865</cp:lastPrinted>
  <dcterms:created xsi:type="dcterms:W3CDTF">2024-08-29T06:22:24Z</dcterms:created>
  <dcterms:modified xsi:type="dcterms:W3CDTF">2024-08-29T06:22:27Z</dcterms:modified>
</cp:coreProperties>
</file>