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55B6BB-4A17-472F-A5DD-7DC3BD6071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B4F4B9-7A6D-4B79-8AED-EE58046137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E4875B6-1C4B-4B4C-80BC-0D601E2C87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D5C65A8-E98D-4507-AD68-930A7978F1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BCC6972-FAF8-4334-BB95-547919051CE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131FFE7-5E4D-4569-9D1C-1A186510477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B5B12AC-DE9B-4FDE-9036-B25DC24885F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7C52E6-A136-4E52-8FC3-F418DE5026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6FEBC3-F5C4-488A-8335-531B49BD20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23EE1F-9DEB-4FF6-A64A-9908CF8174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0056E3-5A99-4918-9CDF-AA8E3D7D4D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6243205122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52425" y="2559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XX</a:t>
            </a:r>
            <a:endParaRPr lang="en-US" sz="1100"/>
          </a:p>
        </p:txBody>
      </p:sp>
      <p:sp>
        <p:nvSpPr>
          <p:cNvPr id="3" name="TextBox 3"/>
          <p:cNvSpPr txBox="1"/>
          <p:nvPr/>
        </p:nvSpPr>
        <p:spPr>
          <a:xfrm>
            <a:off x="1032908" y="1995037"/>
            <a:ext cx="6249900" cy="19773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rgbClr val="754807">
                    <a:alpha val="100000"/>
                  </a:srgbClr>
                </a:solidFill>
                <a:latin typeface="Microsoft Yahei"/>
                <a:ea typeface="Microsoft Yahei"/>
                <a:cs typeface="Microsoft Yahei"/>
              </a:rPr>
              <a:t>风险分级管控在商贸仓储企业安全生产中的医疗应急准备研究</a:t>
            </a:r>
          </a:p>
        </p:txBody>
      </p:sp>
      <p:sp>
        <p:nvSpPr>
          <p:cNvPr id="4" name="TextBox 4"/>
          <p:cNvSpPr txBox="1"/>
          <p:nvPr/>
        </p:nvSpPr>
        <p:spPr>
          <a:xfrm>
            <a:off x="1631828" y="4629987"/>
            <a:ext cx="2411730" cy="3867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800">
                <a:solidFill>
                  <a:srgbClr val="754807">
                    <a:alpha val="100000"/>
                  </a:srgbClr>
                </a:solidFill>
                <a:latin typeface="Microsoft Yahei"/>
                <a:ea typeface="Microsoft Yahei"/>
                <a:cs typeface="Microsoft Yahei"/>
              </a:rPr>
              <a:t>汇报人：XX</a:t>
            </a:r>
          </a:p>
        </p:txBody>
      </p:sp>
      <p:sp>
        <p:nvSpPr>
          <p:cNvPr id="5" name="TextBox 5"/>
          <p:cNvSpPr txBox="1"/>
          <p:nvPr/>
        </p:nvSpPr>
        <p:spPr>
          <a:xfrm>
            <a:off x="4532395" y="4606174"/>
            <a:ext cx="24117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800">
                <a:solidFill>
                  <a:srgbClr val="754807">
                    <a:alpha val="100000"/>
                  </a:srgbClr>
                </a:solidFill>
                <a:latin typeface="Microsoft Yahei"/>
                <a:ea typeface="Microsoft Yahei"/>
                <a:cs typeface="Microsoft Yahei"/>
              </a:rPr>
              <a:t>xx年xx月xx日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579590" y="309453"/>
            <a:ext cx="2040255" cy="11772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rgbClr val="754807">
                    <a:alpha val="100000"/>
                  </a:srgbClr>
                </a:solidFill>
                <a:latin typeface="Microsoft Yahei"/>
                <a:ea typeface="Microsoft Yahei"/>
                <a:cs typeface="Microsoft Yahei"/>
              </a:rPr>
              <a:t>目 录</a:t>
            </a:r>
          </a:p>
        </p:txBody>
      </p:sp>
      <p:sp>
        <p:nvSpPr>
          <p:cNvPr id="4" name="TextBox 4"/>
          <p:cNvSpPr txBox="1"/>
          <p:nvPr/>
        </p:nvSpPr>
        <p:spPr>
          <a:xfrm>
            <a:off x="9584732" y="1439118"/>
            <a:ext cx="2127531" cy="35645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DE9A39">
                    <a:alpha val="60000"/>
                  </a:srgbClr>
                </a:solidFill>
                <a:latin typeface="Microsoft Yahei"/>
                <a:ea typeface="Microsoft Yahei"/>
                <a:cs typeface="Microsoft Yahei"/>
              </a:rPr>
              <a:t>CATALOGUE</a:t>
            </a:r>
          </a:p>
        </p:txBody>
      </p:sp>
      <p:sp>
        <p:nvSpPr>
          <p:cNvPr id="5" name="TextBox 5"/>
          <p:cNvSpPr txBox="1"/>
          <p:nvPr/>
        </p:nvSpPr>
        <p:spPr>
          <a:xfrm>
            <a:off x="4470410" y="1406395"/>
            <a:ext cx="4818538"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引言</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商贸仓储企业安全生产现状及风险分析</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医疗应急准备在商贸仓储企业中的应用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579590" y="309453"/>
            <a:ext cx="2040255" cy="11772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rgbClr val="754807">
                    <a:alpha val="100000"/>
                  </a:srgbClr>
                </a:solidFill>
                <a:latin typeface="Microsoft Yahei"/>
                <a:ea typeface="Microsoft Yahei"/>
                <a:cs typeface="Microsoft Yahei"/>
              </a:rPr>
              <a:t>目 录</a:t>
            </a:r>
          </a:p>
        </p:txBody>
      </p:sp>
      <p:sp>
        <p:nvSpPr>
          <p:cNvPr id="4" name="TextBox 4"/>
          <p:cNvSpPr txBox="1"/>
          <p:nvPr/>
        </p:nvSpPr>
        <p:spPr>
          <a:xfrm>
            <a:off x="9584732" y="1439118"/>
            <a:ext cx="2127531" cy="35645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DE9A39">
                    <a:alpha val="60000"/>
                  </a:srgbClr>
                </a:solidFill>
                <a:latin typeface="Microsoft Yahei"/>
                <a:ea typeface="Microsoft Yahei"/>
                <a:cs typeface="Microsoft Yahei"/>
              </a:rPr>
              <a:t>CATALOGUE</a:t>
            </a:r>
          </a:p>
        </p:txBody>
      </p:sp>
      <p:sp>
        <p:nvSpPr>
          <p:cNvPr id="5" name="TextBox 5"/>
          <p:cNvSpPr txBox="1"/>
          <p:nvPr/>
        </p:nvSpPr>
        <p:spPr>
          <a:xfrm>
            <a:off x="4470410" y="1406395"/>
            <a:ext cx="4818538"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风险分级管控与医疗应急准备的关联性分析</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商贸仓储企业安全生产中医疗应急准备的优化建议</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01</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引言</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XX</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30251" y="2158898"/>
            <a:ext cx="2995145" cy="38340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风险分级管控在医疗应急准备中的重要作用：风险分级管控是一种有效的安全管理方法，可以根据风险等级采取相应的管控措施，提高安全管理的针对性和有效性。在商贸仓储企业安全生产中，将风险分级管控应用于医疗应急准备，可以实现对不同等级风险的精准管理，提升医疗应急准备的水平和效果。</a:t>
            </a:r>
          </a:p>
        </p:txBody>
      </p:sp>
      <p:sp>
        <p:nvSpPr>
          <p:cNvPr id="3" name="AutoShape 3"/>
          <p:cNvSpPr/>
          <p:nvPr/>
        </p:nvSpPr>
        <p:spPr>
          <a:xfrm>
            <a:off x="539110" y="1433724"/>
            <a:ext cx="674481" cy="674481"/>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5954" y="1531301"/>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50313" y="5750483"/>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851612" y="2027330"/>
            <a:ext cx="10894" cy="4074239"/>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H="1">
            <a:off x="851612" y="6101568"/>
            <a:ext cx="3028272" cy="0"/>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1031952" y="2158898"/>
            <a:ext cx="2995145" cy="38340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商贸仓储企业安全生产形势严峻：近年来，商贸仓储企业安全生产事故频发，给人民群众生命财产安全带来严重威胁。因此，加强商贸仓储企业安全生产管理，提高应对突发事件的能力显得尤为重要。</a:t>
            </a:r>
          </a:p>
        </p:txBody>
      </p:sp>
      <p:sp>
        <p:nvSpPr>
          <p:cNvPr id="9" name="AutoShape 9"/>
          <p:cNvSpPr/>
          <p:nvPr/>
        </p:nvSpPr>
        <p:spPr>
          <a:xfrm>
            <a:off x="4090774" y="1433724"/>
            <a:ext cx="674481" cy="674481"/>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187618" y="1531301"/>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01977" y="5750483"/>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2" name="Connector 12"/>
          <p:cNvCxnSpPr/>
          <p:nvPr/>
        </p:nvCxnSpPr>
        <p:spPr>
          <a:xfrm>
            <a:off x="4403275" y="2027330"/>
            <a:ext cx="10894" cy="4074239"/>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flipH="1">
            <a:off x="4403275" y="6101568"/>
            <a:ext cx="3028272" cy="0"/>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7855770" y="1433724"/>
            <a:ext cx="674481" cy="674481"/>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52615" y="1531301"/>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166974" y="5750483"/>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8168272" y="2027330"/>
            <a:ext cx="10894" cy="4074239"/>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H="1">
            <a:off x="8168272" y="6101568"/>
            <a:ext cx="3028272" cy="0"/>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4723075" y="2158898"/>
            <a:ext cx="2995145" cy="38340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医疗应急准备是安全生产的重要环节：在商贸仓储企业安全生产过程中，医疗应急准备是预防和应对事故的重要环节。通过建立完善的医疗应急准备体系，可以最大限度地减少事故造成的人员伤亡和财产损失，保障企业生产安全。</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国外在风险分级管控和医疗应急准备方面起步较早，已经形成了较为成熟的理论体系和实践经验。例如，美国、欧洲等发达国家在风险管理、应急救援等领域积累了丰富的经验和技术成果，可以为我国商贸仓储企业安全生产提供借鉴和参考。</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国外研究现状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近年来，我国政府和学术界对商贸仓储企业安全生产和医疗应急准备越来越重视，相关研究成果不断涌现。然而，目前我国在风险分级管控和医疗应急准备方面的研究和实践尚处于初级阶段，尚未形成完善的理论体系和实践经验，需要进一步加强研究和探索。</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国内研究现状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本研究旨在通过对商贸仓储企业安全生产中的风险进行分级管控，建立完善的医疗应急准备体系，提高企业应对突发事件的能力和水平，保障企业生产安全。</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研究内容</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本研究将从以下几个方面展开研究：（1）分析商贸仓储企业安全生产中的风险类型和等级；（2）探讨风险分级管控在商贸仓储企业安全生产中的应用；（3）研究建立完善的医疗应急准备体系的方法和措施；（4）通过案例分析验证风险分级管控和医疗应急准备在商贸仓储企业安全生产中的实际效果。</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研究目的</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研究目的和内容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02</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商贸仓储企业安全生产现状及风险分析</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XX</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7451" b="2745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1139" b="11139"/>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3915" b="13915"/>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商贸仓储企业安全生产现状</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安全生产意识不强</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部分商贸仓储企业对安全生产的重视程度不够，缺乏全员安全意识，导致事故隐患不能及时发现和消除。</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安全管理制度不完善</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部分企业安全管理制度不健全，缺乏针对性和可操作性，难以有效指导实际工作。</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安全投入不足</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一些企业在安全设施、安全培训、应急救援等方面的投入不足，难以满足安全生产的基本需要。</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风险识别</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通过对商贸仓储企业的全面排查，识别出存在的主要风险点，如火灾、爆炸、中毒窒息、坍塌等。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风险评估</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对识别出的风险点进行定量或定性评估，确定风险等级，为后续的风险管控提供依据。</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风险监测</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建立风险监测机制，对重点风险点进行实时监测和预警，及时发现和处置潜在的安全隐患。</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安全生产风险识别与评估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风险防控</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针对不同等级的风险点，制定相应的防控措施，如加强安全设施建设、完善安全管理制度、提高员工安全素质等。</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应急准备</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建立健全应急救援机制，制定应急预案并进行定期演练，确保在事故发生时能够迅速响应、有效处置。</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分级管理</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根据风险评估结果，对商贸仓储企业的风险点进行分级管理，明确各级风险的管控责任和措施。</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风险分级管控策略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03</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医疗应急准备在商贸仓储企业中的应用</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XX</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医疗应急准备的重要性</a:t>
              </a:r>
            </a:p>
          </p:txBody>
        </p:sp>
      </p:grpSp>
      <p:sp>
        <p:nvSpPr>
          <p:cNvPr id="27" name="TextBox 27"/>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在商贸仓储企业中，员工可能面临各种意外伤害风险。充分的医疗应急准备能够及时救治伤员，最大限度地保障员工生命安全。</a:t>
            </a:r>
          </a:p>
        </p:txBody>
      </p:sp>
      <p:sp>
        <p:nvSpPr>
          <p:cNvPr id="28" name="TextBox 28"/>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降低企业经济损失</a:t>
            </a:r>
          </a:p>
        </p:txBody>
      </p:sp>
      <p:sp>
        <p:nvSpPr>
          <p:cNvPr id="29" name="TextBox 29"/>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有效的医疗应急措施可以避免因员工伤亡导致的生产停滞、赔偿纠纷等经济损失，维护企业的正常运营和声誉。</a:t>
            </a:r>
          </a:p>
        </p:txBody>
      </p:sp>
      <p:sp>
        <p:nvSpPr>
          <p:cNvPr id="30" name="TextBox 3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提升企业社会责任形象</a:t>
            </a:r>
          </a:p>
        </p:txBody>
      </p:sp>
      <p:sp>
        <p:nvSpPr>
          <p:cNvPr id="31" name="TextBox 31"/>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积极履行医疗应急准备责任，展现了企业对员工生命安全和健康的重视，有利于提升企业的社会形象和公众认可度。</a:t>
            </a:r>
          </a:p>
        </p:txBody>
      </p:sp>
      <p:sp>
        <p:nvSpPr>
          <p:cNvPr id="32" name="TextBox 32"/>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保障员工生命安全</a:t>
            </a:r>
          </a:p>
        </p:txBody>
      </p:sp>
      <p:sp>
        <p:nvSpPr>
          <p:cNvPr id="33" name="AutoShape 33"/>
          <p:cNvSpPr/>
          <p:nvPr/>
        </p:nvSpPr>
        <p:spPr>
          <a:xfrm>
            <a:off x="616886" y="1350481"/>
            <a:ext cx="4929007" cy="4929007"/>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1224015" y="1957609"/>
            <a:ext cx="3714750" cy="371475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1795515" y="2529109"/>
            <a:ext cx="2571750" cy="257175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533112" y="3266707"/>
            <a:ext cx="1096555" cy="1096555"/>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https://d.book118.com/356243205122010050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CFB"/>
      </a:lt1>
      <a:dk2>
        <a:srgbClr val="000000"/>
      </a:dk2>
      <a:lt2>
        <a:srgbClr val="FFFFFF"/>
      </a:lt2>
      <a:accent1>
        <a:srgbClr val="754807"/>
      </a:accent1>
      <a:accent2>
        <a:srgbClr val="B57016"/>
      </a:accent2>
      <a:accent3>
        <a:srgbClr val="DE9A39"/>
      </a:accent3>
      <a:accent4>
        <a:srgbClr val="F2B168"/>
      </a:accent4>
      <a:accent5>
        <a:srgbClr val="FDBE00"/>
      </a:accent5>
      <a:accent6>
        <a:srgbClr val="D16A1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2024-09-15T19:05:30.401</cp:lastPrinted>
  <dcterms:created xsi:type="dcterms:W3CDTF">2024-09-15T11:05:30Z</dcterms:created>
  <dcterms:modified xsi:type="dcterms:W3CDTF">2024-09-15T11:05:32Z</dcterms:modified>
</cp:coreProperties>
</file>