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EC91AB-A3AB-481F-AAE3-DDBAB60B85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1E33EB-922D-4653-9128-B495C30192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E2B197-8C8B-4B6A-99BF-4BC3A9E7F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5664239-CCB5-4B90-8663-02C95FC807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781375-A1E9-4D6E-9C4B-A996E8A603B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C25E3F5-AD50-4BA2-9B95-124E69F26D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776063C-EBE2-4EF3-BFF7-06612C9629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023AF9-96D4-4C56-A8EB-1F0F6B06BE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802133-096D-4678-BF5B-377E02AD76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2BD28F-0422-4906-8E78-09249CB68E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CC0302-4793-4E61-9481-5832E8E533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34D8298-1039-45B2-8B8F-9DB09484DD6C}" type="datetimeFigureOut">
              <a:rPr lang="zh-CN" altLang="en-US"/>
              <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24966B0-CA69-4014-836F-45A25B0E1489}" type="slidenum">
              <a:rPr lang="zh-CN" altLang="en-US"/>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7E7D4DE-4295-4A15-96A1-8DA59476CCA1}" type="datetimeFigureOut">
              <a:rPr lang="zh-CN" altLang="en-US"/>
              <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1984B38-8FFF-4993-BD54-164079664EB4}" type="slidenum">
              <a:rPr lang="zh-CN" altLang="en-US"/>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19BC83D-AE8F-499A-A715-2AF3128B9A67}" type="datetimeFigureOut">
              <a:rPr lang="zh-CN" altLang="en-US"/>
              <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049CF76-D317-4B41-9683-65113890844D}" type="slidenum">
              <a:rPr lang="zh-CN" altLang="en-US"/>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02C1281-8CA5-4BE7-8C4C-56BC80BFD2FF}" type="datetimeFigureOut">
              <a:rPr lang="zh-CN" altLang="en-US"/>
              <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C035B7F-E241-4B92-8E85-0849FFA10F95}" type="slidenum">
              <a:rPr lang="zh-CN" altLang="en-US"/>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9578954-413D-4167-A743-655AE9A4E714}" type="datetimeFigureOut">
              <a:rPr lang="zh-CN" altLang="en-US"/>
              <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1EFEFB0-4946-45C5-BA32-A2BB4579451F}" type="slidenum">
              <a:rPr lang="zh-CN" altLang="en-US"/>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B2CAFF3F-805D-4441-8F14-EF9ADAD5F495}" type="datetimeFigureOut">
              <a:rPr lang="zh-CN" altLang="en-US"/>
              <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EB154AEE-163B-49B4-9EE4-0FF0BE53CC65}" type="slidenum">
              <a:rPr lang="zh-CN" altLang="en-US"/>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3"/>
          <p:cNvSpPr>
            <a:spLocks noGrp="1"/>
          </p:cNvSpPr>
          <p:nvPr>
            <p:ph type="dt" sz="half" idx="10"/>
          </p:nvPr>
        </p:nvSpPr>
        <p:spPr/>
        <p:txBody>
          <a:bodyPr/>
          <a:lstStyle>
            <a:lvl1pPr>
              <a:defRPr/>
            </a:lvl1pPr>
          </a:lstStyle>
          <a:p>
            <a:pPr>
              <a:defRPr/>
            </a:pPr>
            <a:fld id="{6E44D565-FD15-488D-B9A0-B70BF691C83A}" type="datetimeFigureOut">
              <a:rPr lang="zh-CN" altLang="en-US"/>
              <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F4514C8-D4DF-4CC2-B0C8-60CC412237F6}" type="slidenum">
              <a:rPr lang="zh-CN" altLang="en-US"/>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7A21D222-1CE8-4735-88FC-0481916C2EDD}" type="datetimeFigureOut">
              <a:rPr lang="zh-CN" altLang="en-US"/>
              <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4F4E78B-CD65-4E44-AE88-FB0270334B24}" type="slidenum">
              <a:rPr lang="zh-CN" altLang="en-US"/>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5DC19037-A3BE-4A45-864F-401F60EE4D00}" type="datetimeFigureOut">
              <a:rPr lang="zh-CN" altLang="en-US"/>
              <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607A6C-563C-429B-85A0-899DDEB34465}" type="slidenum">
              <a:rPr lang="zh-CN" altLang="en-US"/>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82DFD30-0E1E-441C-97F5-8CBDDB0151D8}" type="datetimeFigureOut">
              <a:rPr lang="zh-CN" altLang="en-US"/>
              <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513E592-04AA-4B26-96FA-DBB4D2AFE956}" type="slidenum">
              <a:rPr lang="zh-CN" altLang="en-US"/>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6FC4254-9426-4407-A20E-1472D611AEED}" type="datetimeFigureOut">
              <a:rPr lang="zh-CN" altLang="en-US"/>
              <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3FFE92-711D-4D05-B12E-E47265B97ABB}" type="slidenum">
              <a:rPr lang="zh-CN" altLang="en-US"/>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noFill/>
        <a:effectLst/>
      </p:bgPr>
    </p:bg>
    <p:spTree>
      <p:nvGrpSpPr>
        <p:cNvPr id="1" name=""/>
        <p:cNvGrpSpPr/>
        <p:nvPr/>
      </p:nvGrpSpPr>
      <p:grpSpPr>
        <a:xfrm>
          <a:off x="0" y="0"/>
          <a: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algn="l"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defRPr/>
            </a:pPr>
            <a:fld id="{34C6B7DD-819E-4897-91A3-4F498EC40FC7}" type="datetimeFigureOut">
              <a:rPr lang="zh-CN" altLang="en-US"/>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algn="ctr"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algn="r"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defRPr/>
            </a:pPr>
            <a:fld id="{08D06C82-ED22-474A-B598-E7CD8C7AED03}" type="slidenum">
              <a:rPr lang="zh-CN" altLang="en-US"/>
              <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rtl="0" fontAlgn="base">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2pPr>
      <a:lvl3pPr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3pPr>
      <a:lvl4pPr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4pPr>
      <a:lvl5pPr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panose="02010600030101010101" charset="-122"/>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等线" panose="02010600030101010101" charset="-122"/>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等线" panose="02010600030101010101" charset="-122"/>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等线" panose="02010600030101010101" charset="-122"/>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等线" panose="02010600030101010101" charset="-122"/>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等线" panose="02010600030101010101"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jpeg"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701401214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13315" name="文本框 11"/>
          <p:cNvSpPr txBox="1">
            <a:spLocks noChangeArrowheads="1"/>
          </p:cNvSpPr>
          <p:nvPr/>
        </p:nvSpPr>
        <p:spPr bwMode="auto">
          <a:xfrm>
            <a:off x="7885113" y="4852988"/>
            <a:ext cx="4024312" cy="400050"/>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r>
              <a:rPr lang="en-US" altLang="zh-CN" sz="2000">
                <a:solidFill>
                  <a:srgbClr val="FFFFD2"/>
                </a:solidFill>
                <a:latin typeface="Constantia" panose="02030602050306030303" pitchFamily="18" charset="0"/>
                <a:ea typeface="Aharoni" panose="02010803020104030203"/>
                <a:cs typeface="Aharoni" panose="02010803020104030203"/>
              </a:rPr>
              <a:t>You could add something here</a:t>
            </a:r>
            <a:endParaRPr lang="zh-CN" altLang="en-US" sz="2000">
              <a:solidFill>
                <a:srgbClr val="FFFFD2"/>
              </a:solidFill>
              <a:latin typeface="Constantia" panose="02030602050306030303" pitchFamily="18" charset="0"/>
              <a:ea typeface="Aharoni" panose="02010803020104030203"/>
              <a:cs typeface="Aharoni" panose="02010803020104030203"/>
            </a:endParaRPr>
          </a:p>
        </p:txBody>
      </p:sp>
      <p:sp>
        <p:nvSpPr>
          <p:cNvPr id="8194" name="标题 1"/>
          <p:cNvSpPr>
            <a:spLocks noGrp="1"/>
          </p:cNvSpPr>
          <p:nvPr>
            <p:ph type="title" idx="4294967295"/>
          </p:nvPr>
        </p:nvSpPr>
        <p:spPr>
          <a:xfrm>
            <a:off x="387985" y="1511935"/>
            <a:ext cx="9144000" cy="1031240"/>
          </a:xfrm>
        </p:spPr>
        <p:txBody>
          <a:bodyPr/>
          <a:lstStyle/>
          <a:p>
            <a:pPr algn="l" eaLnBrk="1" hangingPunct="1">
              <a:defRPr/>
            </a:pPr>
            <a:r>
              <a:rPr lang="en-US" altLang="zh-CN" sz="4000" b="1" smtClean="0">
                <a:solidFill>
                  <a:schemeClr val="tx1"/>
                </a:solidFill>
                <a:latin typeface="黑体" panose="02010609060101010101" pitchFamily="2" charset="-122"/>
                <a:ea typeface="黑体" panose="02010609060101010101" pitchFamily="2" charset="-122"/>
                <a:cs typeface="黑体" panose="02010609060101010101" pitchFamily="2" charset="-122"/>
              </a:rPr>
              <a:t>        </a:t>
            </a:r>
            <a:r>
              <a:rPr lang="zh-CN" altLang="en-US" sz="4400" b="1" smtClean="0">
                <a:solidFill>
                  <a:schemeClr val="tx1"/>
                </a:solidFill>
                <a:latin typeface="黑体" panose="02010609060101010101" pitchFamily="2" charset="-122"/>
                <a:ea typeface="黑体" panose="02010609060101010101" pitchFamily="2" charset="-122"/>
                <a:cs typeface="黑体" panose="02010609060101010101" pitchFamily="2" charset="-122"/>
              </a:rPr>
              <a:t>肺恶性肿瘤的护理查房</a:t>
            </a:r>
            <a:endParaRPr lang="zh-CN" altLang="en-US" sz="4400" b="1" smtClean="0">
              <a:solidFill>
                <a:schemeClr val="tx1"/>
              </a:solidFill>
              <a:latin typeface="黑体" panose="02010609060101010101" pitchFamily="2" charset="-122"/>
              <a:ea typeface="黑体" panose="02010609060101010101" pitchFamily="2" charset="-122"/>
              <a:cs typeface="黑体" panose="02010609060101010101" pitchFamily="2" charset="-122"/>
            </a:endParaRPr>
          </a:p>
        </p:txBody>
      </p:sp>
    </p:spTree>
  </p:cSld>
  <p:clrMapOvr>
    <a:masterClrMapping/>
  </p:clrMapOvr>
  <p:transition spd="slow">
    <p:fad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14337" name="标题 9"/>
          <p:cNvSpPr>
            <a:spLocks noGrp="1"/>
          </p:cNvSpPr>
          <p:nvPr>
            <p:ph type="title"/>
          </p:nvPr>
        </p:nvSpPr>
        <p:spPr>
          <a:xfrm>
            <a:off x="880745" y="2046605"/>
            <a:ext cx="10429875" cy="3644265"/>
          </a:xfrm>
        </p:spPr>
        <p:txBody>
          <a:bodyPr/>
          <a:lstStyle/>
          <a:p>
            <a:pPr eaLnBrk="1" latinLnBrk="0" hangingPunct="1">
              <a:lnSpc>
                <a:spcPct val="130000"/>
              </a:lnSpc>
            </a:pPr>
            <a:r>
              <a:rPr lang="zh-CN" altLang="en-US" sz="2800" smtClean="0">
                <a:latin typeface="黑体" panose="02010609060101010101" pitchFamily="2" charset="-122"/>
                <a:ea typeface="黑体" panose="02010609060101010101" pitchFamily="2" charset="-122"/>
                <a:cs typeface="黑体" panose="02010609060101010101" pitchFamily="2" charset="-122"/>
              </a:rPr>
              <a:t>     </a:t>
            </a:r>
            <a:endParaRPr lang="en-US" altLang="zh-CN" sz="2800" smtClean="0">
              <a:latin typeface="黑体" panose="02010609060101010101" pitchFamily="2" charset="-122"/>
              <a:ea typeface="黑体" panose="02010609060101010101" pitchFamily="2" charset="-122"/>
              <a:cs typeface="黑体" panose="02010609060101010101" pitchFamily="2" charset="-122"/>
            </a:endParaRPr>
          </a:p>
        </p:txBody>
      </p:sp>
      <p:sp>
        <p:nvSpPr>
          <p:cNvPr id="5123" name="文本占位符 5122"/>
          <p:cNvSpPr>
            <a:spLocks noGrp="1"/>
          </p:cNvSpPr>
          <p:nvPr>
            <p:ph type="body" idx="4294967295"/>
          </p:nvPr>
        </p:nvSpPr>
        <p:spPr>
          <a:xfrm>
            <a:off x="6188710" y="1182370"/>
            <a:ext cx="4638040" cy="4305300"/>
          </a:xfrm>
        </p:spPr>
        <p:txBody>
          <a:bodyPr/>
          <a:lstStyle/>
          <a:p>
            <a:r>
              <a:rPr lang="zh-CN" altLang="en-US" sz="4000" b="1">
                <a:solidFill>
                  <a:srgbClr val="FF0000"/>
                </a:solidFill>
              </a:rPr>
              <a:t>肺癌：</a:t>
            </a:r>
            <a:r>
              <a:rPr lang="zh-CN" altLang="en-US" sz="3600" b="1">
                <a:ea typeface="楷体_GB2312" pitchFamily="49" charset="-122"/>
              </a:rPr>
              <a:t>是支气管、肺的癌，称为支气管肺癌；绝大多数源于支气管粘膜上皮或腺体，是常见的肺部原发性恶性肿瘤。常有区域性淋巴转移和血行播散。</a:t>
            </a:r>
            <a:endParaRPr lang="en-US" altLang="zh-CN" b="1">
              <a:latin typeface="楷体_GB2312" pitchFamily="49" charset="-122"/>
              <a:ea typeface="楷体_GB2312" pitchFamily="49" charset="-122"/>
            </a:endParaRPr>
          </a:p>
        </p:txBody>
      </p:sp>
      <p:pic>
        <p:nvPicPr>
          <p:cNvPr id="9219" name="图片 5"/>
          <p:cNvPicPr/>
          <p:nvPr/>
        </p:nvPicPr>
        <p:blipFill>
          <a:blip r:embed="rId2"/>
          <a:stretch>
            <a:fillRect/>
          </a:stretch>
        </p:blipFill>
        <p:spPr>
          <a:xfrm>
            <a:off x="748030" y="1715770"/>
            <a:ext cx="4827905" cy="4387850"/>
          </a:xfrm>
          <a:prstGeom prst="rect">
            <a:avLst/>
          </a:prstGeom>
          <a:noFill/>
          <a:ln w="9525">
            <a:noFill/>
          </a:ln>
        </p:spPr>
      </p:pic>
      <p:sp>
        <p:nvSpPr>
          <p:cNvPr id="8194" name="标题 1"/>
          <p:cNvSpPr>
            <a:spLocks noGrp="1"/>
          </p:cNvSpPr>
          <p:nvPr/>
        </p:nvSpPr>
        <p:spPr>
          <a:xfrm>
            <a:off x="433705" y="871855"/>
            <a:ext cx="5334000" cy="666115"/>
          </a:xfrm>
          <a:prstGeom prst="rect">
            <a:avLst/>
          </a:prstGeom>
          <a:noFill/>
          <a:ln w="9525">
            <a:noFill/>
            <a:miter lim="800000"/>
          </a:ln>
        </p:spPr>
        <p:txBody>
          <a:bodyPr vert="horz" wrap="square" lIns="91440" tIns="45720" rIns="91440" bIns="45720" numCol="1" anchor="b" anchorCtr="0" compatLnSpc="1"/>
          <a:lstStyle>
            <a:defPPr>
              <a:defRPr lang="zh-CN"/>
            </a:defPPr>
            <a:lvl1pPr algn="ctr" rtl="0" fontAlgn="base">
              <a:lnSpc>
                <a:spcPct val="90000"/>
              </a:lnSpc>
              <a:spcBef>
                <a:spcPct val="0"/>
              </a:spcBef>
              <a:spcAft>
                <a:spcPct val="0"/>
              </a:spcAft>
              <a:defRPr sz="6000" kern="1200">
                <a:solidFill>
                  <a:schemeClr val="tx1"/>
                </a:solidFill>
                <a:latin typeface="+mj-lt"/>
                <a:ea typeface="+mj-ea"/>
                <a:cs typeface="等线 Light" panose="02010600030101010101" charset="-122"/>
              </a:defRPr>
            </a:lvl1pPr>
            <a:lvl2pPr marL="457200" algn="l" rtl="0" fontAlgn="base">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2pPr>
            <a:lvl3pPr marL="914400" algn="l" rtl="0" fontAlgn="base">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3pPr>
            <a:lvl4pPr marL="1371600" algn="l" rtl="0" fontAlgn="base">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4pPr>
            <a:lvl5pPr marL="1828800" algn="l" rtl="0" fontAlgn="base">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5pPr>
            <a:lvl6pPr marL="457200" algn="l" defTabSz="914400" rtl="0" eaLnBrk="1" fontAlgn="base" latinLnBrk="0" hangingPunct="1">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6pPr>
            <a:lvl7pPr marL="914400" algn="l" defTabSz="914400" rtl="0" eaLnBrk="1" fontAlgn="base" latinLnBrk="0" hangingPunct="1">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7pPr>
            <a:lvl8pPr marL="1371600" algn="l" defTabSz="914400" rtl="0" eaLnBrk="1" fontAlgn="base" latinLnBrk="0" hangingPunct="1">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8pPr>
            <a:lvl9pPr marL="1828800" algn="l" defTabSz="914400" rtl="0" eaLnBrk="1" fontAlgn="base" latinLnBrk="0" hangingPunct="1">
              <a:lnSpc>
                <a:spcPct val="90000"/>
              </a:lnSpc>
              <a:spcBef>
                <a:spcPct val="0"/>
              </a:spcBef>
              <a:spcAft>
                <a:spcPct val="0"/>
              </a:spcAft>
              <a:defRPr sz="4400" kern="1200">
                <a:solidFill>
                  <a:schemeClr val="tx1"/>
                </a:solidFill>
                <a:latin typeface="等线 Light"/>
                <a:ea typeface="等线 Light"/>
                <a:cs typeface="等线 Light" panose="02010600030101010101" charset="-122"/>
              </a:defRPr>
            </a:lvl9pPr>
          </a:lstStyle>
          <a:p>
            <a:pPr algn="l" eaLnBrk="1" hangingPunct="1">
              <a:defRPr/>
            </a:pPr>
            <a:r>
              <a:rPr lang="en-US" altLang="zh-CN" sz="4000" b="1" smtClean="0">
                <a:solidFill>
                  <a:schemeClr val="tx1"/>
                </a:solidFill>
                <a:latin typeface="黑体" panose="02010609060101010101" pitchFamily="2" charset="-122"/>
                <a:ea typeface="黑体" panose="02010609060101010101" pitchFamily="2" charset="-122"/>
                <a:cs typeface="黑体" panose="02010609060101010101" pitchFamily="2" charset="-122"/>
              </a:rPr>
              <a:t>     </a:t>
            </a:r>
            <a:r>
              <a:rPr lang="zh-CN" altLang="en-US" sz="4400" b="1" smtClean="0">
                <a:solidFill>
                  <a:schemeClr val="tx1"/>
                </a:solidFill>
                <a:latin typeface="黑体" panose="02010609060101010101" pitchFamily="2" charset="-122"/>
                <a:ea typeface="黑体" panose="02010609060101010101" pitchFamily="2" charset="-122"/>
                <a:cs typeface="黑体" panose="02010609060101010101" pitchFamily="2" charset="-122"/>
              </a:rPr>
              <a:t>肺的解剖图</a:t>
            </a:r>
            <a:endParaRPr lang="zh-CN" altLang="en-US" sz="4400" b="1" smtClean="0">
              <a:solidFill>
                <a:schemeClr val="tx1"/>
              </a:solidFill>
              <a:latin typeface="黑体" panose="02010609060101010101" pitchFamily="2" charset="-122"/>
              <a:ea typeface="黑体" panose="02010609060101010101" pitchFamily="2" charset="-122"/>
              <a:cs typeface="黑体" panose="02010609060101010101" pitchFamily="2"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15361" name="标题 1"/>
          <p:cNvSpPr>
            <a:spLocks noGrp="1"/>
          </p:cNvSpPr>
          <p:nvPr>
            <p:ph type="title"/>
          </p:nvPr>
        </p:nvSpPr>
        <p:spPr>
          <a:xfrm>
            <a:off x="4383405" y="302895"/>
            <a:ext cx="2999105" cy="1325880"/>
          </a:xfrm>
        </p:spPr>
        <p:txBody>
          <a:bodyPr/>
          <a:lstStyle/>
          <a:p>
            <a:pPr algn="ctr" eaLnBrk="1" hangingPunct="1"/>
            <a:r>
              <a:rPr lang="zh-CN" altLang="en-US" sz="4800" b="1" smtClean="0">
                <a:latin typeface="微软雅黑" panose="020b0503020204020204" charset="-122"/>
                <a:ea typeface="微软雅黑" panose="020b0503020204020204" charset="-122"/>
              </a:rPr>
              <a:t>病因</a:t>
            </a:r>
            <a:endParaRPr lang="zh-CN" altLang="en-US" sz="4800" b="1" smtClean="0">
              <a:latin typeface="微软雅黑" panose="020b0503020204020204" charset="-122"/>
              <a:ea typeface="微软雅黑" panose="020b0503020204020204" charset="-122"/>
            </a:endParaRPr>
          </a:p>
        </p:txBody>
      </p:sp>
      <p:sp>
        <p:nvSpPr>
          <p:cNvPr id="3" name="Text Box 4"/>
          <p:cNvSpPr txBox="1">
            <a:spLocks noChangeArrowheads="1"/>
          </p:cNvSpPr>
          <p:nvPr/>
        </p:nvSpPr>
        <p:spPr bwMode="auto">
          <a:xfrm>
            <a:off x="1398270" y="2334260"/>
            <a:ext cx="10260330" cy="460375"/>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endParaRPr lang="zh-CN" altLang="en-US" sz="2400">
              <a:ea typeface="宋体" panose="02010600030101010101" pitchFamily="2" charset="-122"/>
              <a:sym typeface="+mn-ea"/>
            </a:endParaRPr>
          </a:p>
        </p:txBody>
      </p:sp>
      <p:sp>
        <p:nvSpPr>
          <p:cNvPr id="4" name="Text Box 4"/>
          <p:cNvSpPr txBox="1">
            <a:spLocks noChangeArrowheads="1"/>
          </p:cNvSpPr>
          <p:nvPr/>
        </p:nvSpPr>
        <p:spPr bwMode="auto">
          <a:xfrm>
            <a:off x="1398270" y="2334260"/>
            <a:ext cx="10260330" cy="460375"/>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endParaRPr lang="zh-CN" altLang="en-US" sz="2400">
              <a:ea typeface="宋体" panose="02010600030101010101" pitchFamily="2" charset="-122"/>
              <a:sym typeface="+mn-ea"/>
            </a:endParaRPr>
          </a:p>
        </p:txBody>
      </p:sp>
      <p:pic>
        <p:nvPicPr>
          <p:cNvPr id="10243" name="Picture 12"/>
          <p:cNvPicPr/>
          <p:nvPr/>
        </p:nvPicPr>
        <p:blipFill>
          <a:blip r:embed="rId2"/>
          <a:stretch>
            <a:fillRect/>
          </a:stretch>
        </p:blipFill>
        <p:spPr>
          <a:xfrm>
            <a:off x="262573" y="1504950"/>
            <a:ext cx="4471987" cy="4725988"/>
          </a:xfrm>
          <a:prstGeom prst="rect">
            <a:avLst/>
          </a:prstGeom>
          <a:noFill/>
          <a:ln w="9525">
            <a:noFill/>
          </a:ln>
        </p:spPr>
      </p:pic>
      <p:sp>
        <p:nvSpPr>
          <p:cNvPr id="10242" name="内容占位符 3"/>
          <p:cNvSpPr/>
          <p:nvPr>
            <p:ph idx="1"/>
          </p:nvPr>
        </p:nvSpPr>
        <p:spPr>
          <a:xfrm>
            <a:off x="5988050" y="1628458"/>
            <a:ext cx="3959225" cy="4176712"/>
          </a:xfrm>
        </p:spPr>
        <p:txBody>
          <a:bodyPr vert="horz" lIns="83415" tIns="41707" rIns="83415" bIns="41707" anchor="t"/>
          <a:lstStyle/>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1</a:t>
            </a:r>
            <a:r>
              <a:rPr lang="zh-CN" altLang="en-US" sz="2000" b="1" kern="1200" baseline="0">
                <a:latin typeface="Verdana" panose="020b0604030504040204" pitchFamily="34" charset="0"/>
                <a:ea typeface="微软雅黑" panose="020b0503020204020204" charset="-122"/>
                <a:sym typeface="黑体" panose="02010609060101010101" pitchFamily="2" charset="-122"/>
              </a:rPr>
              <a:t>、长期大量吸烟 </a:t>
            </a:r>
            <a:r>
              <a:rPr lang="en-US" altLang="zh-CN" sz="2000" b="1" kern="1200" baseline="0">
                <a:latin typeface="Verdana" panose="020b0604030504040204" pitchFamily="34" charset="0"/>
                <a:ea typeface="微软雅黑" panose="020b0503020204020204" charset="-122"/>
                <a:sym typeface="黑体" panose="02010609060101010101" pitchFamily="2" charset="-122"/>
              </a:rPr>
              <a:t>: </a:t>
            </a:r>
            <a:r>
              <a:rPr lang="zh-CN" altLang="en-US" sz="2000" b="1" kern="1200" baseline="0">
                <a:latin typeface="Verdana" panose="020b0604030504040204" pitchFamily="34" charset="0"/>
                <a:ea typeface="微软雅黑" panose="020b0503020204020204" charset="-122"/>
                <a:sym typeface="黑体" panose="02010609060101010101" pitchFamily="2" charset="-122"/>
              </a:rPr>
              <a:t>重要致病因素</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2</a:t>
            </a:r>
            <a:r>
              <a:rPr lang="zh-CN" altLang="en-US" sz="2000" b="1" kern="1200" baseline="0">
                <a:latin typeface="Verdana" panose="020b0604030504040204" pitchFamily="34" charset="0"/>
                <a:ea typeface="微软雅黑" panose="020b0503020204020204" charset="-122"/>
                <a:sym typeface="黑体" panose="02010609060101010101" pitchFamily="2" charset="-122"/>
              </a:rPr>
              <a:t>、职业致癌因子：如石棉、煤焦油、沥青、石油、无机烟草加热产物、铬、镍等</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3</a:t>
            </a:r>
            <a:r>
              <a:rPr lang="zh-CN" altLang="en-US" sz="2000" b="1" kern="1200" baseline="0">
                <a:latin typeface="Verdana" panose="020b0604030504040204" pitchFamily="34" charset="0"/>
                <a:ea typeface="微软雅黑" panose="020b0503020204020204" charset="-122"/>
                <a:sym typeface="黑体" panose="02010609060101010101" pitchFamily="2" charset="-122"/>
              </a:rPr>
              <a:t>、空气污染</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4</a:t>
            </a:r>
            <a:r>
              <a:rPr lang="zh-CN" altLang="en-US" sz="2000" b="1" kern="1200" baseline="0">
                <a:latin typeface="Verdana" panose="020b0604030504040204" pitchFamily="34" charset="0"/>
                <a:ea typeface="微软雅黑" panose="020b0503020204020204" charset="-122"/>
                <a:sym typeface="黑体" panose="02010609060101010101" pitchFamily="2" charset="-122"/>
              </a:rPr>
              <a:t>、电离辐射</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5</a:t>
            </a:r>
            <a:r>
              <a:rPr lang="zh-CN" altLang="en-US" sz="2000" b="1" kern="1200" baseline="0">
                <a:latin typeface="Verdana" panose="020b0604030504040204" pitchFamily="34" charset="0"/>
                <a:ea typeface="微软雅黑" panose="020b0503020204020204" charset="-122"/>
                <a:sym typeface="黑体" panose="02010609060101010101" pitchFamily="2" charset="-122"/>
              </a:rPr>
              <a:t>、人体内在因素：如免疫</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zh-CN" altLang="en-US" sz="2000" b="1" kern="1200" baseline="0">
                <a:latin typeface="Verdana" panose="020b0604030504040204" pitchFamily="34" charset="0"/>
                <a:ea typeface="微软雅黑" panose="020b0503020204020204" charset="-122"/>
                <a:sym typeface="黑体" panose="02010609060101010101" pitchFamily="2" charset="-122"/>
              </a:rPr>
              <a:t>  因素，代谢活动，</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r>
              <a:rPr lang="en-US" altLang="zh-CN" sz="2000" b="1" kern="1200" baseline="0">
                <a:latin typeface="Verdana" panose="020b0604030504040204" pitchFamily="34" charset="0"/>
                <a:ea typeface="微软雅黑" panose="020b0503020204020204" charset="-122"/>
                <a:sym typeface="黑体" panose="02010609060101010101" pitchFamily="2" charset="-122"/>
              </a:rPr>
              <a:t> 6</a:t>
            </a:r>
            <a:r>
              <a:rPr lang="zh-CN" altLang="en-US" sz="2000" b="1" kern="1200" baseline="0">
                <a:latin typeface="Verdana" panose="020b0604030504040204" pitchFamily="34" charset="0"/>
                <a:ea typeface="微软雅黑" panose="020b0503020204020204" charset="-122"/>
                <a:sym typeface="黑体" panose="02010609060101010101" pitchFamily="2" charset="-122"/>
              </a:rPr>
              <a:t>、遗传因素</a:t>
            </a: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buClr>
                <a:schemeClr val="folHlink"/>
              </a:buClr>
              <a:buSzTx/>
              <a:buFont typeface="Wingdings" panose="05000000000000000000" pitchFamily="2" charset="2"/>
              <a:buChar char="u"/>
            </a:pPr>
            <a:endParaRPr lang="zh-CN" altLang="en-US" sz="2000" b="1" kern="1200" baseline="0">
              <a:latin typeface="Verdana" panose="020b0604030504040204" pitchFamily="34" charset="0"/>
              <a:ea typeface="微软雅黑" panose="020b0503020204020204" charset="-122"/>
              <a:sym typeface="黑体" panose="02010609060101010101" pitchFamily="2" charset="-122"/>
            </a:endParaRPr>
          </a:p>
          <a:p>
            <a:pPr marL="313055" indent="-313055" algn="l" defTabSz="0">
              <a:lnSpc>
                <a:spcPct val="120000"/>
              </a:lnSpc>
              <a:buClr>
                <a:schemeClr val="folHlink"/>
              </a:buClr>
              <a:buSzTx/>
              <a:buFont typeface="Wingdings" panose="05000000000000000000" pitchFamily="2" charset="2"/>
              <a:buChar char="u"/>
            </a:pPr>
            <a:endParaRPr lang="zh-CN" altLang="en-US" sz="1100" kern="1200" baseline="0">
              <a:latin typeface="黑体" panose="02010609060101010101" pitchFamily="2" charset="-122"/>
              <a:ea typeface="微软雅黑" panose="020b0503020204020204" charset="-122"/>
              <a:sym typeface="黑体" panose="02010609060101010101" pitchFamily="2"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16386" name="内容占位符 2"/>
          <p:cNvSpPr>
            <a:spLocks noGrp="1"/>
          </p:cNvSpPr>
          <p:nvPr>
            <p:ph idx="1"/>
          </p:nvPr>
        </p:nvSpPr>
        <p:spPr>
          <a:xfrm>
            <a:off x="706755" y="735330"/>
            <a:ext cx="10946130" cy="5046345"/>
          </a:xfrm>
        </p:spPr>
        <p:txBody>
          <a:bodyPr/>
          <a:lstStyle/>
          <a:p>
            <a:pPr algn="l" eaLnBrk="1" hangingPunct="1">
              <a:buFont typeface="Arial" pitchFamily="34" charset="0"/>
              <a:buNone/>
            </a:pPr>
            <a:r>
              <a:rPr lang="zh-CN" altLang="en-US" sz="2400" smtClean="0">
                <a:latin typeface="黑体" panose="02010609060101010101" pitchFamily="2" charset="-122"/>
                <a:ea typeface="黑体" panose="02010609060101010101" pitchFamily="2" charset="-122"/>
                <a:cs typeface="黑体" panose="02010609060101010101" pitchFamily="2" charset="-122"/>
              </a:rPr>
              <a:t> </a:t>
            </a:r>
            <a:r>
              <a:rPr lang="zh-CN" altLang="en-US" sz="2400" b="1" smtClean="0">
                <a:latin typeface="黑体" panose="02010609060101010101" pitchFamily="2" charset="-122"/>
                <a:ea typeface="黑体" panose="02010609060101010101" pitchFamily="2" charset="-122"/>
                <a:cs typeface="黑体" panose="02010609060101010101" pitchFamily="2" charset="-122"/>
              </a:rPr>
              <a:t> </a:t>
            </a:r>
            <a:endParaRPr lang="zh-CN" altLang="en-US" sz="2400" b="1" smtClean="0">
              <a:latin typeface="黑体" panose="02010609060101010101" pitchFamily="2" charset="-122"/>
              <a:ea typeface="黑体" panose="02010609060101010101" pitchFamily="2" charset="-122"/>
              <a:cs typeface="黑体" panose="02010609060101010101" pitchFamily="2" charset="-122"/>
            </a:endParaRPr>
          </a:p>
          <a:p>
            <a:pPr algn="ctr" eaLnBrk="1" hangingPunct="1">
              <a:buFont typeface="Arial" pitchFamily="34" charset="0"/>
              <a:buNone/>
            </a:pPr>
            <a:r>
              <a:rPr lang="zh-CN" altLang="en-US" sz="2400" b="1" smtClean="0">
                <a:latin typeface="微软雅黑" panose="020b0503020204020204" charset="-122"/>
                <a:ea typeface="微软雅黑" panose="020b0503020204020204" charset="-122"/>
                <a:cs typeface="微软雅黑" panose="020b0503020204020204" charset="-122"/>
              </a:rPr>
              <a:t> </a:t>
            </a:r>
            <a:r>
              <a:rPr lang="zh-CN" altLang="en-US" sz="4400" b="1" smtClean="0">
                <a:latin typeface="微软雅黑" panose="020b0503020204020204" charset="-122"/>
                <a:ea typeface="微软雅黑" panose="020b0503020204020204" charset="-122"/>
                <a:cs typeface="微软雅黑" panose="020b0503020204020204" charset="-122"/>
              </a:rPr>
              <a:t>病理分类</a:t>
            </a:r>
            <a:endParaRPr lang="zh-CN" altLang="en-US" sz="4000" b="1" smtClean="0">
              <a:latin typeface="微软雅黑" panose="020b0503020204020204" charset="-122"/>
              <a:ea typeface="微软雅黑" panose="020b0503020204020204" charset="-122"/>
              <a:cs typeface="微软雅黑" panose="020b0503020204020204" charset="-122"/>
            </a:endParaRPr>
          </a:p>
          <a:p>
            <a:pPr marL="0" indent="0" fontAlgn="base">
              <a:lnSpc>
                <a:spcPct val="150000"/>
              </a:lnSpc>
              <a:buNone/>
            </a:pPr>
            <a:r>
              <a:rPr lang="en-US" altLang="zh-CN" sz="3200" b="1">
                <a:solidFill>
                  <a:srgbClr val="4D4D4D"/>
                </a:solidFill>
                <a:sym typeface="宋体" panose="02010600030101010101" pitchFamily="2" charset="-122"/>
              </a:rPr>
              <a:t>1</a:t>
            </a:r>
            <a:r>
              <a:rPr lang="zh-CN" altLang="en-US" sz="3200" b="1">
                <a:solidFill>
                  <a:srgbClr val="4D4D4D"/>
                </a:solidFill>
                <a:sym typeface="宋体" panose="02010600030101010101" pitchFamily="2" charset="-122"/>
              </a:rPr>
              <a:t>、按解剖学部位分类：中央型和周围型肺癌</a:t>
            </a:r>
            <a:endParaRPr lang="zh-CN" altLang="en-US" sz="3200">
              <a:ea typeface="宋体" panose="02010600030101010101" pitchFamily="2" charset="-122"/>
            </a:endParaRPr>
          </a:p>
          <a:p>
            <a:pPr marL="0" indent="0" fontAlgn="base">
              <a:lnSpc>
                <a:spcPct val="150000"/>
              </a:lnSpc>
              <a:buNone/>
            </a:pPr>
            <a:r>
              <a:rPr lang="en-US" altLang="zh-CN" sz="3200" b="1">
                <a:solidFill>
                  <a:srgbClr val="4D4D4D"/>
                </a:solidFill>
                <a:latin typeface="宋体" panose="02010600030101010101" pitchFamily="2" charset="-122"/>
                <a:ea typeface="宋体" panose="02010600030101010101" pitchFamily="2" charset="-122"/>
                <a:sym typeface="宋体" panose="02010600030101010101" pitchFamily="2" charset="-122"/>
              </a:rPr>
              <a:t>2</a:t>
            </a:r>
            <a:r>
              <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rPr>
              <a:t>、按组织病理学分类：小细胞和非小细胞癌</a:t>
            </a:r>
            <a:endPar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endParaRPr>
          </a:p>
          <a:p>
            <a:pPr marL="0" indent="0" fontAlgn="base">
              <a:buNone/>
            </a:pPr>
            <a:r>
              <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rPr>
              <a:t>  （</a:t>
            </a:r>
            <a:r>
              <a:rPr lang="en-US" altLang="zh-CN" sz="3200" b="1">
                <a:solidFill>
                  <a:srgbClr val="4D4D4D"/>
                </a:solidFill>
                <a:latin typeface="宋体" panose="02010600030101010101" pitchFamily="2" charset="-122"/>
                <a:ea typeface="宋体" panose="02010600030101010101" pitchFamily="2" charset="-122"/>
                <a:sym typeface="宋体" panose="02010600030101010101" pitchFamily="2" charset="-122"/>
              </a:rPr>
              <a:t>1</a:t>
            </a:r>
            <a:r>
              <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rPr>
              <a:t>）非小细胞癌：鳞癌、腺癌、大细胞癌</a:t>
            </a:r>
            <a:endPar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endParaRPr>
          </a:p>
          <a:p>
            <a:pPr marL="0" indent="0" fontAlgn="base">
              <a:buNone/>
            </a:pPr>
            <a:r>
              <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rPr>
              <a:t>  （</a:t>
            </a:r>
            <a:r>
              <a:rPr lang="en-US" altLang="zh-CN" sz="3200" b="1">
                <a:solidFill>
                  <a:srgbClr val="4D4D4D"/>
                </a:solidFill>
                <a:latin typeface="宋体" panose="02010600030101010101" pitchFamily="2" charset="-122"/>
                <a:ea typeface="宋体" panose="02010600030101010101" pitchFamily="2" charset="-122"/>
                <a:sym typeface="宋体" panose="02010600030101010101" pitchFamily="2" charset="-122"/>
              </a:rPr>
              <a:t>2</a:t>
            </a:r>
            <a:r>
              <a:rPr lang="zh-CN" altLang="en-US" sz="3200" b="1">
                <a:solidFill>
                  <a:srgbClr val="4D4D4D"/>
                </a:solidFill>
                <a:latin typeface="宋体" panose="02010600030101010101" pitchFamily="2" charset="-122"/>
                <a:ea typeface="宋体" panose="02010600030101010101" pitchFamily="2" charset="-122"/>
                <a:sym typeface="宋体" panose="02010600030101010101" pitchFamily="2" charset="-122"/>
              </a:rPr>
              <a:t>）小细胞癌：燕麦细胞型、中间细胞型、复合燕麦细胞型。</a:t>
            </a:r>
            <a:endParaRPr lang="zh-CN" altLang="en-US" sz="3200">
              <a:ea typeface="宋体" panose="02010600030101010101" pitchFamily="2" charset="-122"/>
            </a:endParaRPr>
          </a:p>
          <a:p>
            <a:pPr algn="l" eaLnBrk="1" latinLnBrk="0" hangingPunct="1">
              <a:lnSpc>
                <a:spcPct val="100000"/>
              </a:lnSpc>
              <a:buFont typeface="Arial" pitchFamily="34" charset="0"/>
              <a:buNone/>
            </a:pPr>
            <a:endParaRPr lang="zh-CN" altLang="en-US" sz="3200" smtClean="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17410" name="标题 1"/>
          <p:cNvSpPr>
            <a:spLocks noGrp="1"/>
          </p:cNvSpPr>
          <p:nvPr>
            <p:ph type="title" idx="4294967295"/>
          </p:nvPr>
        </p:nvSpPr>
        <p:spPr>
          <a:xfrm>
            <a:off x="978535" y="676275"/>
            <a:ext cx="9144000" cy="626745"/>
          </a:xfrm>
        </p:spPr>
        <p:txBody>
          <a:bodyPr/>
          <a:lstStyle/>
          <a:p>
            <a:pPr eaLnBrk="1" hangingPunct="1">
              <a:defRPr/>
            </a:pPr>
            <a:r>
              <a:rPr lang="zh-CN" altLang="en-US" sz="3200" b="1" smtClean="0">
                <a:solidFill>
                  <a:schemeClr val="tx1"/>
                </a:solidFill>
                <a:latin typeface="微软雅黑" panose="020b0503020204020204" charset="-122"/>
                <a:ea typeface="微软雅黑" panose="020b0503020204020204" charset="-122"/>
                <a:cs typeface="微软雅黑" panose="020b0503020204020204" charset="-122"/>
              </a:rPr>
              <a:t>肺癌的分期</a:t>
            </a:r>
            <a:endParaRPr lang="zh-CN" altLang="en-US" sz="3200" b="1"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21920" y="1220470"/>
            <a:ext cx="11548745" cy="5507990"/>
          </a:xfrm>
          <a:prstGeom prst="rect">
            <a:avLst/>
          </a:prstGeom>
          <a:noFill/>
        </p:spPr>
        <p:txBody>
          <a:bodyPr wrap="square" rtlCol="0" anchor="t">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lgn="just"/>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T——</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原发肿瘤  </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                                                                                                                            </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0D0D0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0D0D0D"/>
                </a:solidFill>
                <a:latin typeface="微软雅黑" panose="020b0503020204020204" charset="-122"/>
                <a:ea typeface="微软雅黑" panose="020b0503020204020204" charset="-122"/>
                <a:sym typeface="微软雅黑" panose="020b0503020204020204" charset="-122"/>
              </a:rPr>
              <a:t>X </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原发不能评价或、支气管分泌物中找到有诊断意义的癌细胞，但X线和纤维支气管镜检查未见到肿瘤</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0</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无原发肿证据             </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T1</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肿瘤最大直径≤</a:t>
            </a:r>
            <a:r>
              <a:rPr lang="en-US" altLang="zh-CN" sz="1600">
                <a:solidFill>
                  <a:srgbClr val="4D4D4D"/>
                </a:solidFill>
                <a:latin typeface="微软雅黑" panose="020b0503020204020204" charset="-122"/>
                <a:ea typeface="微软雅黑" panose="020b0503020204020204" charset="-122"/>
                <a:sym typeface="微软雅黑" panose="020b0503020204020204" charset="-122"/>
              </a:rPr>
              <a:t>3cm,</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周围被肺组织或脏层胸膜包裹，支气管镜经检查未累及叶支气管以上</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2</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肿瘤最大直径＞3cm但≤7cm，或符合以下任何一点</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2a</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＞3cm但≤5cm：Ta＞5cm但≤7cm</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3</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最大直径＞7cm或任何大小的肿直接侵犯了胸壁（包括</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a:solidFill>
                  <a:srgbClr val="4D4D4D"/>
                </a:solidFill>
                <a:latin typeface="微软雅黑" panose="020b0503020204020204" charset="-122"/>
                <a:ea typeface="微软雅黑" panose="020b0503020204020204" charset="-122"/>
                <a:sym typeface="微软雅黑" panose="020b0503020204020204" charset="-122"/>
              </a:rPr>
              <a:t>上湾种）、膈肌、纵隔胸膜、隔神经或心包之一者，位于距离隆突2cm之内的主支气管但未累隆突：全肺的肺不张或阻塞性炎症：原发肿同一叶内出现单个或多个卫星结节，</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T</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4</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任何大小的肿直接侵犯下列结构之一者：织隔、心脏、大血管、气管、食管、椎体隆突同侧非原发肿瘤所在叶的其他肺叶出现单个或多个卫星结节</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chemeClr val="tx1"/>
                </a:solidFill>
                <a:latin typeface="微软雅黑" panose="020b0503020204020204" charset="-122"/>
                <a:ea typeface="微软雅黑" panose="020b0503020204020204" charset="-122"/>
                <a:sym typeface="微软雅黑" panose="020b0503020204020204" charset="-122"/>
              </a:rPr>
              <a:t>N</a:t>
            </a:r>
            <a:r>
              <a:rPr lang="en-US" altLang="zh-CN" sz="1600" b="1">
                <a:solidFill>
                  <a:schemeClr val="tx1"/>
                </a:solidFill>
                <a:latin typeface="微软雅黑" panose="020b0503020204020204" charset="-122"/>
                <a:ea typeface="微软雅黑" panose="020b0503020204020204" charset="-122"/>
                <a:sym typeface="微软雅黑" panose="020b0503020204020204" charset="-122"/>
              </a:rPr>
              <a:t>——</a:t>
            </a:r>
            <a:r>
              <a:rPr lang="zh-CN" altLang="en-US" sz="1600" b="1">
                <a:solidFill>
                  <a:schemeClr val="tx1"/>
                </a:solidFill>
                <a:latin typeface="微软雅黑" panose="020b0503020204020204" charset="-122"/>
                <a:ea typeface="微软雅黑" panose="020b0503020204020204" charset="-122"/>
                <a:sym typeface="微软雅黑" panose="020b0503020204020204" charset="-122"/>
              </a:rPr>
              <a:t>区域性淋巴结的侵犯</a:t>
            </a:r>
            <a:endParaRPr lang="zh-CN" altLang="en-US" sz="1600" b="1">
              <a:solidFill>
                <a:schemeClr val="tx1"/>
              </a:solidFill>
              <a:latin typeface="微软雅黑" panose="020b0503020204020204" charset="-122"/>
              <a:ea typeface="微软雅黑" panose="020b0503020204020204" charset="-122"/>
              <a:sym typeface="微软雅黑" panose="020b0503020204020204" charset="-122"/>
            </a:endParaRPr>
          </a:p>
          <a:p>
            <a:pPr algn="just"/>
            <a:r>
              <a:rPr lang="zh-CN" altLang="en-US" sz="1600">
                <a:solidFill>
                  <a:srgbClr val="4D4D4D"/>
                </a:solidFill>
                <a:latin typeface="微软雅黑" panose="020b0503020204020204" charset="-122"/>
                <a:ea typeface="微软雅黑" panose="020b0503020204020204" charset="-122"/>
                <a:sym typeface="微软雅黑" panose="020b0503020204020204" charset="-122"/>
              </a:rPr>
              <a:t> </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N</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x</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局部淋巴结侵犯不能评价。</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N</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0</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未发现局部淋巴结侵犯。</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 N</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1</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同侧支气管周围的和（或）同侧肺门淋巴结转移，包括原发肿宿直接侵及  肺内淋巴结。</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a:solidFill>
                  <a:srgbClr val="4D4D4D"/>
                </a:solidFill>
                <a:latin typeface="微软雅黑" panose="020b0503020204020204" charset="-122"/>
                <a:ea typeface="微软雅黑" panose="020b0503020204020204" charset="-122"/>
                <a:sym typeface="微软雅黑" panose="020b0503020204020204" charset="-122"/>
              </a:rPr>
              <a:t> </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N</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2</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同侧纵隔淋巴结和（或）隆突下淋巴结转移。</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a:solidFill>
                  <a:srgbClr val="4D4D4D"/>
                </a:solidFill>
                <a:latin typeface="微软雅黑" panose="020b0503020204020204" charset="-122"/>
                <a:ea typeface="微软雅黑" panose="020b0503020204020204" charset="-122"/>
                <a:sym typeface="微软雅黑" panose="020b0503020204020204" charset="-122"/>
              </a:rPr>
              <a:t> </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N</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3</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对侧纵隔淋巴结，对侧肺门淋巴结，同侧或对侧斜角肌淋巴结或锁骨上淋巴结转移</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M</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远处转移</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M</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0</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没有远处转移。</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M</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1</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有远处转移  </a:t>
            </a:r>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M</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1a</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对侧肺叶出现的肿痛结节、胸膜结节、惡性胸腔积液或恶性心包积液。</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r>
              <a:rPr lang="zh-CN" altLang="en-US" sz="1600" b="1">
                <a:solidFill>
                  <a:srgbClr val="4D4D4D"/>
                </a:solidFill>
                <a:latin typeface="微软雅黑" panose="020b0503020204020204" charset="-122"/>
                <a:ea typeface="微软雅黑" panose="020b0503020204020204" charset="-122"/>
                <a:sym typeface="微软雅黑" panose="020b0503020204020204" charset="-122"/>
              </a:rPr>
              <a:t>M</a:t>
            </a:r>
            <a:r>
              <a:rPr lang="en-US" altLang="zh-CN" sz="1600" b="1">
                <a:solidFill>
                  <a:srgbClr val="4D4D4D"/>
                </a:solidFill>
                <a:latin typeface="微软雅黑" panose="020b0503020204020204" charset="-122"/>
                <a:ea typeface="微软雅黑" panose="020b0503020204020204" charset="-122"/>
                <a:sym typeface="微软雅黑" panose="020b0503020204020204" charset="-122"/>
              </a:rPr>
              <a:t>1b</a:t>
            </a:r>
            <a:r>
              <a:rPr lang="zh-CN" altLang="en-US" sz="1600">
                <a:solidFill>
                  <a:srgbClr val="4D4D4D"/>
                </a:solidFill>
                <a:latin typeface="微软雅黑" panose="020b0503020204020204" charset="-122"/>
                <a:ea typeface="微软雅黑" panose="020b0503020204020204" charset="-122"/>
                <a:sym typeface="微软雅黑" panose="020b0503020204020204" charset="-122"/>
              </a:rPr>
              <a:t>远处器官转移</a:t>
            </a:r>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endParaRPr lang="zh-CN" altLang="en-US" sz="1600">
              <a:solidFill>
                <a:srgbClr val="4D4D4D"/>
              </a:solidFill>
              <a:latin typeface="微软雅黑" panose="020b0503020204020204" charset="-122"/>
              <a:ea typeface="微软雅黑" panose="020b0503020204020204" charset="-122"/>
              <a:sym typeface="微软雅黑" panose="020b0503020204020204" charset="-122"/>
            </a:endParaRPr>
          </a:p>
          <a:p>
            <a:pPr algn="just"/>
            <a:endParaRPr lang="zh-CN" altLang="en-US" sz="1600"/>
          </a:p>
        </p:txBody>
      </p:sp>
    </p:spTree>
  </p:cSld>
  <p:clrMapOvr>
    <a:masterClrMapping/>
  </p:clrMapOvr>
  <p:transition spd="slow">
    <p:checke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838200" y="610870"/>
            <a:ext cx="10515600" cy="1042670"/>
          </a:xfrm>
        </p:spPr>
        <p:txBody>
          <a:bodyPr/>
          <a:lstStyle/>
          <a:p>
            <a:r>
              <a:rPr lang="zh-CN" altLang="en-US" sz="4000">
                <a:latin typeface="微软雅黑" panose="020b0503020204020204" charset="-122"/>
                <a:ea typeface="微软雅黑" panose="020b0503020204020204" charset="-122"/>
              </a:rPr>
              <a:t>临床表现</a:t>
            </a:r>
            <a:endParaRPr lang="zh-CN" altLang="en-US" sz="4000">
              <a:latin typeface="微软雅黑" panose="020b0503020204020204" charset="-122"/>
              <a:ea typeface="微软雅黑" panose="020b0503020204020204" charset="-122"/>
            </a:endParaRPr>
          </a:p>
        </p:txBody>
      </p:sp>
      <p:sp>
        <p:nvSpPr>
          <p:cNvPr id="4" name="内容占位符 3"/>
          <p:cNvSpPr/>
          <p:nvPr>
            <p:ph idx="1"/>
          </p:nvPr>
        </p:nvSpPr>
        <p:spPr>
          <a:xfrm>
            <a:off x="838200" y="1434465"/>
            <a:ext cx="10515600" cy="4742815"/>
          </a:xfrm>
        </p:spPr>
        <p:txBody>
          <a:bodyPr/>
          <a:lstStyle/>
          <a:p>
            <a:pPr marL="0" indent="0" algn="l" defTabSz="0">
              <a:buSzTx/>
              <a:buNone/>
            </a:pPr>
            <a:r>
              <a:rPr lang="en-US" altLang="zh-CN" sz="1800" b="1">
                <a:latin typeface="Verdana" panose="020b0604030504040204" pitchFamily="34" charset="0"/>
                <a:ea typeface="微软雅黑" panose="020b0503020204020204" charset="-122"/>
                <a:sym typeface="+mn-ea"/>
              </a:rPr>
              <a:t>1</a:t>
            </a:r>
            <a:r>
              <a:rPr lang="zh-CN" altLang="en-US" sz="1800" b="1">
                <a:latin typeface="Verdana" panose="020b0604030504040204" pitchFamily="34" charset="0"/>
                <a:ea typeface="微软雅黑" panose="020b0503020204020204" charset="-122"/>
                <a:sym typeface="+mn-ea"/>
              </a:rPr>
              <a:t>、由原发肿瘤引起的症状和体征：</a:t>
            </a:r>
            <a:endParaRPr lang="zh-CN" altLang="en-US" sz="1800" b="1" kern="1200" baseline="0">
              <a:latin typeface="Verdana" panose="020b0604030504040204" pitchFamily="34" charset="0"/>
              <a:ea typeface="微软雅黑" panose="020b0503020204020204" charset="-122"/>
            </a:endParaRPr>
          </a:p>
          <a:p>
            <a:pPr marL="0" indent="0" algn="l" defTabSz="0">
              <a:buSzTx/>
              <a:buNone/>
            </a:pPr>
            <a:r>
              <a:rPr lang="zh-CN" altLang="en-US" sz="1200" b="1">
                <a:latin typeface="Verdana" panose="020b0604030504040204" pitchFamily="34" charset="0"/>
                <a:ea typeface="微软雅黑" panose="020b0503020204020204" charset="-122"/>
                <a:sym typeface="+mn-ea"/>
              </a:rPr>
              <a:t>      </a:t>
            </a:r>
            <a:r>
              <a:rPr lang="zh-CN" altLang="en-US" sz="1600" b="1">
                <a:latin typeface="Verdana" panose="020b0604030504040204" pitchFamily="34" charset="0"/>
                <a:ea typeface="微软雅黑" panose="020b0503020204020204" charset="-122"/>
                <a:sym typeface="+mn-ea"/>
              </a:rPr>
              <a:t>（</a:t>
            </a:r>
            <a:r>
              <a:rPr lang="en-US" altLang="zh-CN" sz="1600" b="1">
                <a:latin typeface="Verdana" panose="020b0604030504040204" pitchFamily="34" charset="0"/>
                <a:ea typeface="微软雅黑" panose="020b0503020204020204" charset="-122"/>
                <a:sym typeface="+mn-ea"/>
              </a:rPr>
              <a:t>1</a:t>
            </a:r>
            <a:r>
              <a:rPr lang="zh-CN" altLang="en-US" sz="1600" b="1">
                <a:latin typeface="Verdana" panose="020b0604030504040204" pitchFamily="34" charset="0"/>
                <a:ea typeface="微软雅黑" panose="020b0503020204020204" charset="-122"/>
                <a:sym typeface="+mn-ea"/>
              </a:rPr>
              <a:t>）咳嗽：早起多见为刺激性干咳</a:t>
            </a:r>
            <a:r>
              <a:rPr lang="en-US" altLang="zh-CN" sz="1600" b="1">
                <a:latin typeface="Verdana" panose="020b0604030504040204" pitchFamily="34" charset="0"/>
                <a:ea typeface="微软雅黑" panose="020b0503020204020204" charset="-122"/>
                <a:sym typeface="+mn-ea"/>
              </a:rPr>
              <a:t>    </a:t>
            </a:r>
            <a:r>
              <a:rPr lang="zh-CN" altLang="en-US" sz="1600" b="1">
                <a:latin typeface="Verdana" panose="020b0604030504040204" pitchFamily="34" charset="0"/>
                <a:ea typeface="微软雅黑" panose="020b0503020204020204" charset="-122"/>
                <a:sym typeface="+mn-ea"/>
              </a:rPr>
              <a:t>（</a:t>
            </a:r>
            <a:r>
              <a:rPr lang="en-US" altLang="zh-CN" sz="1600" b="1">
                <a:latin typeface="Verdana" panose="020b0604030504040204" pitchFamily="34" charset="0"/>
                <a:ea typeface="微软雅黑" panose="020b0503020204020204" charset="-122"/>
                <a:sym typeface="+mn-ea"/>
              </a:rPr>
              <a:t>2</a:t>
            </a:r>
            <a:r>
              <a:rPr lang="zh-CN" altLang="en-US" sz="1600" b="1">
                <a:latin typeface="Verdana" panose="020b0604030504040204" pitchFamily="34" charset="0"/>
                <a:ea typeface="微软雅黑" panose="020b0503020204020204" charset="-122"/>
                <a:sym typeface="+mn-ea"/>
              </a:rPr>
              <a:t>）咯血：多见于中央型肺</a:t>
            </a:r>
            <a:r>
              <a:rPr lang="en-US" altLang="zh-CN" sz="1600" b="1">
                <a:latin typeface="Verdana" panose="020b0604030504040204" pitchFamily="34" charset="0"/>
                <a:ea typeface="微软雅黑" panose="020b0503020204020204" charset="-122"/>
                <a:sym typeface="+mn-ea"/>
              </a:rPr>
              <a:t> </a:t>
            </a:r>
            <a:endParaRPr lang="zh-CN" altLang="en-US" sz="1600" b="1" kern="1200" baseline="0">
              <a:latin typeface="Verdana" panose="020b0604030504040204" pitchFamily="34" charset="0"/>
              <a:ea typeface="微软雅黑" panose="020b0503020204020204" charset="-122"/>
            </a:endParaRPr>
          </a:p>
          <a:p>
            <a:pPr marL="0" indent="0" algn="l" defTabSz="0">
              <a:buSzTx/>
              <a:buNone/>
            </a:pPr>
            <a:r>
              <a:rPr lang="en-US" altLang="zh-CN" sz="1600" b="1">
                <a:latin typeface="Verdana" panose="020b0604030504040204" pitchFamily="34" charset="0"/>
                <a:ea typeface="微软雅黑" panose="020b0503020204020204" charset="-122"/>
                <a:sym typeface="+mn-ea"/>
              </a:rPr>
              <a:t>      </a:t>
            </a:r>
            <a:r>
              <a:rPr lang="zh-CN" altLang="en-US" sz="1600" b="1">
                <a:latin typeface="Verdana" panose="020b0604030504040204" pitchFamily="34" charset="0"/>
                <a:ea typeface="微软雅黑" panose="020b0503020204020204" charset="-122"/>
                <a:sym typeface="+mn-ea"/>
              </a:rPr>
              <a:t>（</a:t>
            </a:r>
            <a:r>
              <a:rPr lang="en-US" altLang="zh-CN" sz="1600" b="1">
                <a:latin typeface="Verdana" panose="020b0604030504040204" pitchFamily="34" charset="0"/>
                <a:ea typeface="微软雅黑" panose="020b0503020204020204" charset="-122"/>
                <a:sym typeface="+mn-ea"/>
              </a:rPr>
              <a:t>3</a:t>
            </a:r>
            <a:r>
              <a:rPr lang="zh-CN" altLang="en-US" sz="1600" b="1">
                <a:latin typeface="Verdana" panose="020b0604030504040204" pitchFamily="34" charset="0"/>
                <a:ea typeface="微软雅黑" panose="020b0503020204020204" charset="-122"/>
                <a:sym typeface="+mn-ea"/>
              </a:rPr>
              <a:t>）胸闷气短</a:t>
            </a:r>
            <a:r>
              <a:rPr lang="en-US" altLang="zh-CN" sz="1600" b="1">
                <a:latin typeface="Verdana" panose="020b0604030504040204" pitchFamily="34" charset="0"/>
                <a:ea typeface="微软雅黑" panose="020b0503020204020204" charset="-122"/>
                <a:sym typeface="+mn-ea"/>
              </a:rPr>
              <a:t>                              </a:t>
            </a:r>
            <a:r>
              <a:rPr lang="zh-CN" altLang="en-US" sz="1600" b="1">
                <a:latin typeface="Verdana" panose="020b0604030504040204" pitchFamily="34" charset="0"/>
                <a:ea typeface="微软雅黑" panose="020b0503020204020204" charset="-122"/>
                <a:sym typeface="+mn-ea"/>
              </a:rPr>
              <a:t>（</a:t>
            </a:r>
            <a:r>
              <a:rPr lang="en-US" altLang="zh-CN" sz="1600" b="1">
                <a:latin typeface="Verdana" panose="020b0604030504040204" pitchFamily="34" charset="0"/>
                <a:ea typeface="微软雅黑" panose="020b0503020204020204" charset="-122"/>
                <a:sym typeface="+mn-ea"/>
              </a:rPr>
              <a:t>4</a:t>
            </a:r>
            <a:r>
              <a:rPr lang="zh-CN" altLang="en-US" sz="1600" b="1">
                <a:latin typeface="Verdana" panose="020b0604030504040204" pitchFamily="34" charset="0"/>
                <a:ea typeface="微软雅黑" panose="020b0503020204020204" charset="-122"/>
                <a:sym typeface="+mn-ea"/>
              </a:rPr>
              <a:t>）体重下降</a:t>
            </a:r>
            <a:endParaRPr lang="zh-CN" altLang="en-US" sz="1600" b="1" kern="1200" baseline="0">
              <a:latin typeface="Verdana" panose="020b0604030504040204" pitchFamily="34" charset="0"/>
              <a:ea typeface="微软雅黑" panose="020b0503020204020204" charset="-122"/>
            </a:endParaRPr>
          </a:p>
          <a:p>
            <a:pPr algn="l" defTabSz="0">
              <a:buSzTx/>
            </a:pPr>
            <a:endParaRPr lang="zh-CN" altLang="en-US" sz="1600" b="1" kern="1200" baseline="0">
              <a:latin typeface="Verdana" panose="020b0604030504040204" pitchFamily="34" charset="0"/>
              <a:ea typeface="新宋体" panose="02010609030101010101" charset="-122"/>
            </a:endParaRPr>
          </a:p>
          <a:p>
            <a:pPr fontAlgn="base">
              <a:spcBef>
                <a:spcPct val="20000"/>
              </a:spcBef>
              <a:buClr>
                <a:schemeClr val="folHlink"/>
              </a:buClr>
              <a:buNone/>
            </a:pPr>
            <a:r>
              <a:rPr lang="en-US" altLang="zh-CN" sz="1800" b="1">
                <a:solidFill>
                  <a:schemeClr val="tx1"/>
                </a:solidFill>
                <a:latin typeface="黑体" panose="02010609060101010101" pitchFamily="2" charset="-122"/>
                <a:ea typeface="新宋体" panose="02010609030101010101" charset="-122"/>
                <a:sym typeface="黑体" panose="02010609060101010101" pitchFamily="2" charset="-122"/>
              </a:rPr>
              <a:t>2</a:t>
            </a:r>
            <a:r>
              <a:rPr lang="zh-CN" altLang="en-US" sz="1800" b="1">
                <a:solidFill>
                  <a:schemeClr val="tx1"/>
                </a:solidFill>
                <a:latin typeface="黑体" panose="02010609060101010101" pitchFamily="2" charset="-122"/>
                <a:ea typeface="新宋体" panose="02010609030101010101" charset="-122"/>
                <a:sym typeface="黑体" panose="02010609060101010101" pitchFamily="2" charset="-122"/>
              </a:rPr>
              <a:t>、肿瘤局部扩展引起的症状和体征：</a:t>
            </a:r>
            <a:endPar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endParaRPr>
          </a:p>
          <a:p>
            <a:pPr fontAlgn="base">
              <a:spcBef>
                <a:spcPct val="20000"/>
              </a:spcBef>
              <a:buClr>
                <a:schemeClr val="folHlink"/>
              </a:buClr>
              <a:buNone/>
            </a:pPr>
            <a:r>
              <a:rPr lang="zh-CN" altLang="en-US" sz="1200" b="1">
                <a:solidFill>
                  <a:schemeClr val="tx1"/>
                </a:solidFill>
                <a:latin typeface="黑体" panose="02010609060101010101" pitchFamily="2" charset="-122"/>
                <a:ea typeface="新宋体" panose="02010609030101010101" charset="-122"/>
                <a:sym typeface="黑体" panose="02010609060101010101" pitchFamily="2" charset="-122"/>
              </a:rPr>
              <a:t>   </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1</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）胸痛（</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2</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）呼吸困难（</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3</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）咽下困难（</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4</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）声音嘶哑</a:t>
            </a:r>
            <a:endPar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endParaRPr>
          </a:p>
          <a:p>
            <a:pPr fontAlgn="base">
              <a:lnSpc>
                <a:spcPct val="150000"/>
              </a:lnSpc>
              <a:spcBef>
                <a:spcPct val="20000"/>
              </a:spcBef>
              <a:buClr>
                <a:schemeClr val="folHlink"/>
              </a:buClr>
              <a:buNone/>
            </a:pP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   （</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5</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）上腔静脉综合征：肿瘤侵犯纵膈，压迫上腔静脉，使上腔静脉回流受阻，产生头面部、颈部、上肢水肿以及胸前部淤血。</a:t>
            </a:r>
            <a:endPar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endParaRPr>
          </a:p>
          <a:p>
            <a:pPr fontAlgn="base">
              <a:lnSpc>
                <a:spcPct val="150000"/>
              </a:lnSpc>
              <a:spcBef>
                <a:spcPct val="20000"/>
              </a:spcBef>
              <a:buClr>
                <a:schemeClr val="folHlink"/>
              </a:buClr>
              <a:buNone/>
            </a:pP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   （</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6</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Honer</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综合症（颈交感神经麻痹综合征）</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 </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位于肺尖部的肺癌称上沟癌，若压迫颈部交感神经，引起患侧瞳孔缩</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 </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小、眼球内陷、上睑下垂及患侧面部无汗的综合征。</a:t>
            </a:r>
            <a:endPar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endParaRPr>
          </a:p>
          <a:p>
            <a:pPr fontAlgn="base">
              <a:lnSpc>
                <a:spcPct val="150000"/>
              </a:lnSpc>
              <a:spcBef>
                <a:spcPct val="20000"/>
              </a:spcBef>
              <a:buClr>
                <a:schemeClr val="folHlink"/>
              </a:buClr>
              <a:buNone/>
            </a:pPr>
            <a:r>
              <a:rPr lang="en-US" altLang="zh-CN" sz="1800" b="1">
                <a:solidFill>
                  <a:schemeClr val="tx1"/>
                </a:solidFill>
                <a:latin typeface="黑体" panose="02010609060101010101" pitchFamily="2" charset="-122"/>
                <a:ea typeface="新宋体" panose="02010609030101010101" charset="-122"/>
                <a:sym typeface="黑体" panose="02010609060101010101" pitchFamily="2" charset="-122"/>
              </a:rPr>
              <a:t>3</a:t>
            </a:r>
            <a:r>
              <a:rPr lang="zh-CN" altLang="en-US" sz="1800" b="1">
                <a:solidFill>
                  <a:schemeClr val="tx1"/>
                </a:solidFill>
                <a:latin typeface="黑体" panose="02010609060101010101" pitchFamily="2" charset="-122"/>
                <a:ea typeface="新宋体" panose="02010609030101010101" charset="-122"/>
                <a:sym typeface="黑体" panose="02010609060101010101" pitchFamily="2" charset="-122"/>
              </a:rPr>
              <a:t>、肺外转移引起的症状和体征</a:t>
            </a:r>
            <a:endParaRPr lang="zh-CN" altLang="en-US" sz="1800" b="1">
              <a:solidFill>
                <a:schemeClr val="tx1"/>
              </a:solidFill>
              <a:latin typeface="黑体" panose="02010609060101010101" pitchFamily="2" charset="-122"/>
              <a:ea typeface="新宋体" panose="02010609030101010101" charset="-122"/>
              <a:sym typeface="黑体" panose="02010609060101010101" pitchFamily="2" charset="-122"/>
            </a:endParaRPr>
          </a:p>
          <a:p>
            <a:pPr fontAlgn="base">
              <a:lnSpc>
                <a:spcPct val="150000"/>
              </a:lnSpc>
              <a:spcBef>
                <a:spcPct val="20000"/>
              </a:spcBef>
              <a:buClr>
                <a:schemeClr val="folHlink"/>
              </a:buClr>
              <a:buNone/>
            </a:pPr>
            <a:r>
              <a:rPr lang="zh-CN" altLang="en-US" sz="1200" b="1">
                <a:solidFill>
                  <a:schemeClr val="tx1"/>
                </a:solidFill>
                <a:latin typeface="黑体" panose="02010609060101010101" pitchFamily="2" charset="-122"/>
                <a:ea typeface="新宋体" panose="02010609030101010101" charset="-122"/>
                <a:sym typeface="黑体" panose="02010609060101010101" pitchFamily="2" charset="-122"/>
              </a:rPr>
              <a:t>  </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1</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）中枢神经系统的转移（</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2</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）骨转移（</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3</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）肝转移（</a:t>
            </a:r>
            <a:r>
              <a:rPr lang="en-US" altLang="zh-CN" sz="1600" b="1">
                <a:solidFill>
                  <a:schemeClr val="tx1"/>
                </a:solidFill>
                <a:latin typeface="黑体" panose="02010609060101010101" pitchFamily="2" charset="-122"/>
                <a:ea typeface="新宋体" panose="02010609030101010101" charset="-122"/>
                <a:sym typeface="黑体" panose="02010609060101010101" pitchFamily="2" charset="-122"/>
              </a:rPr>
              <a:t>4</a:t>
            </a:r>
            <a:r>
              <a:rPr lang="zh-CN" altLang="en-US" sz="1600" b="1">
                <a:solidFill>
                  <a:schemeClr val="tx1"/>
                </a:solidFill>
                <a:latin typeface="黑体" panose="02010609060101010101" pitchFamily="2" charset="-122"/>
                <a:ea typeface="新宋体" panose="02010609030101010101" charset="-122"/>
                <a:sym typeface="黑体" panose="02010609060101010101" pitchFamily="2" charset="-122"/>
              </a:rPr>
              <a:t>）淋巴结转移</a:t>
            </a:r>
            <a:endParaRPr lang="zh-CN" altLang="en-US" sz="1600">
              <a:solidFill>
                <a:schemeClr val="tx1"/>
              </a:solidFill>
              <a:ea typeface="宋体" panose="02010600030101010101" pitchFamily="2" charset="-122"/>
            </a:endParaRPr>
          </a:p>
          <a:p>
            <a:pPr fontAlgn="base">
              <a:lnSpc>
                <a:spcPct val="150000"/>
              </a:lnSpc>
              <a:spcBef>
                <a:spcPct val="20000"/>
              </a:spcBef>
              <a:buClr>
                <a:schemeClr val="folHlink"/>
              </a:buClr>
              <a:buNone/>
            </a:pPr>
            <a:r>
              <a:rPr lang="zh-CN" altLang="en-US" sz="1400" b="1">
                <a:solidFill>
                  <a:srgbClr val="4D4D4D"/>
                </a:solidFill>
                <a:latin typeface="黑体" panose="02010609060101010101" pitchFamily="2" charset="-122"/>
                <a:ea typeface="新宋体" panose="02010609030101010101" charset="-122"/>
                <a:sym typeface="黑体" panose="02010609060101010101" pitchFamily="2" charset="-122"/>
              </a:rPr>
              <a:t> </a:t>
            </a:r>
            <a:endParaRPr lang="zh-CN" altLang="en-US" sz="1400" b="1">
              <a:solidFill>
                <a:srgbClr val="4D4D4D"/>
              </a:solidFill>
              <a:latin typeface="黑体" panose="02010609060101010101" pitchFamily="2" charset="-122"/>
              <a:ea typeface="新宋体" panose="02010609030101010101" charset="-122"/>
              <a:sym typeface="黑体" panose="02010609060101010101" pitchFamily="2" charset="-122"/>
            </a:endParaRPr>
          </a:p>
          <a:p>
            <a:pPr fontAlgn="base">
              <a:lnSpc>
                <a:spcPct val="150000"/>
              </a:lnSpc>
              <a:spcBef>
                <a:spcPct val="20000"/>
              </a:spcBef>
              <a:buClr>
                <a:schemeClr val="folHlink"/>
              </a:buClr>
              <a:buNone/>
            </a:pPr>
            <a:endParaRPr lang="zh-CN" altLang="en-US" b="1">
              <a:solidFill>
                <a:srgbClr val="4D4D4D"/>
              </a:solidFill>
              <a:latin typeface="黑体" panose="02010609060101010101" pitchFamily="2" charset="-122"/>
              <a:ea typeface="新宋体" panose="02010609030101010101" charset="-122"/>
              <a:sym typeface="黑体" panose="02010609060101010101" pitchFamily="2" charset="-122"/>
            </a:endParaRPr>
          </a:p>
          <a:p>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838200" y="821690"/>
            <a:ext cx="10515600" cy="1003935"/>
          </a:xfrm>
        </p:spPr>
        <p:txBody>
          <a:bodyPr/>
          <a:lstStyle/>
          <a:p>
            <a:r>
              <a:rPr lang="zh-CN" altLang="en-US" sz="4000" b="1">
                <a:ln w="9525" cap="flat" cmpd="sng">
                  <a:solidFill>
                    <a:srgbClr val="000000"/>
                  </a:solidFill>
                  <a:prstDash val="solid"/>
                  <a:headEnd type="none" w="med" len="med"/>
                  <a:tailEnd type="none" w="med" len="med"/>
                </a:ln>
                <a:solidFill>
                  <a:schemeClr val="tx1"/>
                </a:solidFill>
                <a:latin typeface="仿宋" panose="02010609060101010101" charset="-122"/>
                <a:ea typeface="仿宋" panose="02010609060101010101" charset="-122"/>
                <a:sym typeface="+mn-ea"/>
              </a:rPr>
              <a:t>辅助检查</a:t>
            </a:r>
            <a:endParaRPr lang="zh-CN" altLang="en-US" sz="4000" b="1">
              <a:ln w="9525" cap="flat" cmpd="sng">
                <a:solidFill>
                  <a:srgbClr val="000000"/>
                </a:solidFill>
                <a:prstDash val="solid"/>
                <a:headEnd type="none" w="med" len="med"/>
                <a:tailEnd type="none" w="med" len="med"/>
              </a:ln>
              <a:solidFill>
                <a:schemeClr val="tx1"/>
              </a:solidFill>
              <a:latin typeface="仿宋" panose="02010609060101010101" charset="-122"/>
              <a:ea typeface="仿宋" panose="02010609060101010101" charset="-122"/>
              <a:sym typeface="+mn-ea"/>
            </a:endParaRPr>
          </a:p>
        </p:txBody>
      </p:sp>
      <p:sp>
        <p:nvSpPr>
          <p:cNvPr id="3" name="内容占位符 2"/>
          <p:cNvSpPr>
            <a:spLocks noGrp="1"/>
          </p:cNvSpPr>
          <p:nvPr>
            <p:ph idx="1"/>
          </p:nvPr>
        </p:nvSpPr>
        <p:spPr>
          <a:xfrm>
            <a:off x="838200" y="1619250"/>
            <a:ext cx="10515600" cy="4751070"/>
          </a:xfrm>
        </p:spPr>
        <p:txBody>
          <a:bodyPr/>
          <a:lstStyle/>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（一、体格检查肺癌早期可无阳性体征</a:t>
            </a:r>
            <a:endParaRPr lang="zh-CN" altLang="en-US" sz="1535">
              <a:solidFill>
                <a:srgbClr val="080808"/>
              </a:solidFill>
              <a:latin typeface="宋体" panose="02010600030101010101" pitchFamily="2" charset="-122"/>
              <a:ea typeface="宋体" panose="02010600030101010101" pitchFamily="2" charset="-122"/>
              <a:sym typeface="宋体" panose="02010600030101010101" pitchFamily="2" charset="-122"/>
            </a:endParaRPr>
          </a:p>
          <a:p>
            <a:pPr algn="just" fontAlgn="base">
              <a:buClr>
                <a:srgbClr val="FF0000"/>
              </a:buClr>
              <a:buSzPct val="70000"/>
              <a:buNone/>
            </a:pPr>
            <a:r>
              <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rPr>
              <a:t>  癌肿致部分支气管阻塞时，体检可发现单侧局限性哮鸣音和湿音。随着病情的进展患者可出现消瘦，应仔细检查有无气管移位、肺不张、肺炎及胸腔积液等体征。肺癌晚期压迫侵犯邻近器官，可有声音嘶哑前胸浅静脉怒张、锁骨上及腋下淋巴结肿大部分患者有杵状指、库欣综合征等体征。</a:t>
            </a:r>
            <a:endPar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（二）影像学检查</a:t>
            </a:r>
            <a:endParaRPr lang="zh-CN" altLang="en-US" sz="1535">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rPr>
              <a:t>1、X线检查</a:t>
            </a:r>
            <a:endPar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rPr>
              <a:t>2、胸部CT和MRI</a:t>
            </a:r>
            <a:endPar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600" b="1">
                <a:solidFill>
                  <a:srgbClr val="080808"/>
                </a:solidFill>
                <a:latin typeface="宋体" panose="02010600030101010101" pitchFamily="2" charset="-122"/>
                <a:ea typeface="宋体" panose="02010600030101010101" pitchFamily="2" charset="-122"/>
                <a:sym typeface="宋体" panose="02010600030101010101" pitchFamily="2" charset="-122"/>
              </a:rPr>
              <a:t>3、放射性核素扫描、支气管或血管造影</a:t>
            </a:r>
            <a:r>
              <a:rPr lang="zh-CN" altLang="en-US" sz="1535">
                <a:solidFill>
                  <a:srgbClr val="080808"/>
                </a:solidFill>
                <a:latin typeface="宋体" panose="02010600030101010101" pitchFamily="2" charset="-122"/>
                <a:ea typeface="宋体" panose="02010600030101010101" pitchFamily="2" charset="-122"/>
                <a:sym typeface="宋体" panose="02010600030101010101" pitchFamily="2" charset="-122"/>
              </a:rPr>
              <a:t>  </a:t>
            </a:r>
            <a:endParaRPr lang="zh-CN" altLang="en-US" sz="1535">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（三）脱落细胞学检查</a:t>
            </a:r>
            <a:endPar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（四）支气管镜检查</a:t>
            </a:r>
            <a:endPar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（五）、经皮肺穿刺活检经胸壁肺穿刺检查</a:t>
            </a:r>
            <a:endPar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endParaRPr>
          </a:p>
          <a:p>
            <a:pPr fontAlgn="base">
              <a:buClr>
                <a:srgbClr val="FF0000"/>
              </a:buClr>
              <a:buSzPct val="70000"/>
              <a:buNone/>
            </a:pPr>
            <a:r>
              <a:rPr lang="zh-CN" altLang="en-US" sz="1800" b="1">
                <a:solidFill>
                  <a:srgbClr val="080808"/>
                </a:solidFill>
                <a:latin typeface="宋体" panose="02010600030101010101" pitchFamily="2" charset="-122"/>
                <a:ea typeface="宋体" panose="02010600030101010101" pitchFamily="2" charset="-122"/>
                <a:sym typeface="宋体" panose="02010600030101010101" pitchFamily="2" charset="-122"/>
              </a:rPr>
              <a:t>（六）、其他有淋巴结活检、经支气管细针穿刺活检、胸腔镜检查、纵膈镜检查、肿瘤标记物检查、开胸肺活检等。</a:t>
            </a:r>
            <a:endParaRPr lang="zh-CN" altLang="zh-CN" sz="1800" b="1"/>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20484" name="文本框 13"/>
          <p:cNvSpPr txBox="1">
            <a:spLocks noChangeArrowheads="1"/>
          </p:cNvSpPr>
          <p:nvPr/>
        </p:nvSpPr>
        <p:spPr bwMode="auto">
          <a:xfrm>
            <a:off x="1911350" y="193675"/>
            <a:ext cx="8024813" cy="1014730"/>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lgn="ctr"/>
            <a:r>
              <a:rPr lang="zh-CN" altLang="en-US" sz="6000" b="1">
                <a:solidFill>
                  <a:schemeClr val="tx1"/>
                </a:solidFill>
                <a:effectLst/>
                <a:latin typeface="黑体" panose="02010609060101010101" pitchFamily="2" charset="-122"/>
                <a:ea typeface="黑体" panose="02010609060101010101" pitchFamily="2" charset="-122"/>
              </a:rPr>
              <a:t>病例介绍</a:t>
            </a:r>
            <a:endParaRPr lang="zh-CN" altLang="en-US" sz="6000" b="1">
              <a:solidFill>
                <a:schemeClr val="tx1"/>
              </a:solidFill>
              <a:effectLst/>
              <a:latin typeface="黑体" panose="02010609060101010101" pitchFamily="2" charset="-122"/>
              <a:ea typeface="黑体" panose="02010609060101010101" pitchFamily="2" charset="-122"/>
            </a:endParaRPr>
          </a:p>
        </p:txBody>
      </p:sp>
      <p:sp>
        <p:nvSpPr>
          <p:cNvPr id="20485" name="文本框 16"/>
          <p:cNvSpPr txBox="1">
            <a:spLocks noChangeArrowheads="1"/>
          </p:cNvSpPr>
          <p:nvPr/>
        </p:nvSpPr>
        <p:spPr bwMode="auto">
          <a:xfrm>
            <a:off x="689928" y="1392555"/>
            <a:ext cx="10812462" cy="4892675"/>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eaLnBrk="1" latinLnBrk="0" hangingPunct="1">
              <a:lnSpc>
                <a:spcPct val="120000"/>
              </a:lnSpc>
            </a:pPr>
            <a:r>
              <a:rPr lang="en-US" altLang="zh-CN" sz="2000">
                <a:solidFill>
                  <a:schemeClr val="tx1"/>
                </a:solidFill>
                <a:effectLst/>
                <a:latin typeface="黑体" panose="02010609060101010101" pitchFamily="2" charset="-122"/>
                <a:ea typeface="黑体" panose="02010609060101010101" pitchFamily="2" charset="-122"/>
                <a:cs typeface="黑体" panose="02010609060101010101" pitchFamily="2" charset="-122"/>
              </a:rPr>
              <a:t>  </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  </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患者、男 、</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34</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岁 、 因发现肺癌多发转移2月余于202</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3</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01</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26</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 </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09:05</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轮椅入院 </a:t>
            </a:r>
            <a:endParaRPr lang="zh-CN" altLang="en-US" sz="2000">
              <a:solidFill>
                <a:schemeClr val="tx1"/>
              </a:solidFill>
              <a:effectLst/>
              <a:latin typeface="微软雅黑" panose="020b0503020204020204" charset="-122"/>
              <a:ea typeface="微软雅黑" panose="020b0503020204020204" charset="-122"/>
              <a:cs typeface="微软雅黑" panose="020b0503020204020204" charset="-122"/>
            </a:endParaRPr>
          </a:p>
          <a:p>
            <a:pPr eaLnBrk="1" latinLnBrk="0" hangingPunct="1">
              <a:lnSpc>
                <a:spcPct val="120000"/>
              </a:lnSpc>
            </a:pPr>
            <a:endParaRPr lang="zh-CN" altLang="en-US" sz="2000">
              <a:solidFill>
                <a:schemeClr val="tx1"/>
              </a:solidFill>
              <a:effectLst/>
              <a:latin typeface="微软雅黑" panose="020b0503020204020204" charset="-122"/>
              <a:ea typeface="微软雅黑" panose="020b0503020204020204" charset="-122"/>
              <a:cs typeface="微软雅黑" panose="020b0503020204020204" charset="-122"/>
            </a:endParaRPr>
          </a:p>
          <a:p>
            <a:pPr eaLnBrk="1" latinLnBrk="0" hangingPunct="1">
              <a:lnSpc>
                <a:spcPct val="120000"/>
              </a:lnSpc>
            </a:pP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    体格检查：</a:t>
            </a:r>
            <a:r>
              <a:rPr sz="2000">
                <a:solidFill>
                  <a:schemeClr val="tx1"/>
                </a:solidFill>
                <a:effectLst/>
                <a:latin typeface="微软雅黑" panose="020b0503020204020204" charset="-122"/>
                <a:ea typeface="微软雅黑" panose="020b0503020204020204" charset="-122"/>
                <a:cs typeface="微软雅黑" panose="020b0503020204020204" charset="-122"/>
              </a:rPr>
              <a:t>T：36.</a:t>
            </a:r>
            <a:r>
              <a:rPr lang="en-US" sz="2000">
                <a:solidFill>
                  <a:schemeClr val="tx1"/>
                </a:solidFill>
                <a:effectLst/>
                <a:latin typeface="微软雅黑" panose="020b0503020204020204" charset="-122"/>
                <a:ea typeface="微软雅黑" panose="020b0503020204020204" charset="-122"/>
                <a:cs typeface="微软雅黑" panose="020b0503020204020204" charset="-122"/>
              </a:rPr>
              <a:t>5</a:t>
            </a:r>
            <a:r>
              <a:rPr sz="2000">
                <a:solidFill>
                  <a:schemeClr val="tx1"/>
                </a:solidFill>
                <a:effectLst/>
                <a:latin typeface="微软雅黑" panose="020b0503020204020204" charset="-122"/>
                <a:ea typeface="微软雅黑" panose="020b0503020204020204" charset="-122"/>
                <a:cs typeface="微软雅黑" panose="020b0503020204020204" charset="-122"/>
              </a:rPr>
              <a:t>℃ P：</a:t>
            </a:r>
            <a:r>
              <a:rPr lang="en-US" sz="2000">
                <a:solidFill>
                  <a:schemeClr val="tx1"/>
                </a:solidFill>
                <a:effectLst/>
                <a:latin typeface="微软雅黑" panose="020b0503020204020204" charset="-122"/>
                <a:ea typeface="微软雅黑" panose="020b0503020204020204" charset="-122"/>
                <a:cs typeface="微软雅黑" panose="020b0503020204020204" charset="-122"/>
              </a:rPr>
              <a:t>102</a:t>
            </a:r>
            <a:r>
              <a:rPr sz="2000">
                <a:solidFill>
                  <a:schemeClr val="tx1"/>
                </a:solidFill>
                <a:effectLst/>
                <a:latin typeface="微软雅黑" panose="020b0503020204020204" charset="-122"/>
                <a:ea typeface="微软雅黑" panose="020b0503020204020204" charset="-122"/>
                <a:cs typeface="微软雅黑" panose="020b0503020204020204" charset="-122"/>
              </a:rPr>
              <a:t>次/分 R：20次/分 BP：</a:t>
            </a:r>
            <a:r>
              <a:rPr lang="en-US" sz="2000">
                <a:solidFill>
                  <a:schemeClr val="tx1"/>
                </a:solidFill>
                <a:effectLst/>
                <a:latin typeface="微软雅黑" panose="020b0503020204020204" charset="-122"/>
                <a:ea typeface="微软雅黑" panose="020b0503020204020204" charset="-122"/>
                <a:cs typeface="微软雅黑" panose="020b0503020204020204" charset="-122"/>
              </a:rPr>
              <a:t>124</a:t>
            </a:r>
            <a:r>
              <a:rPr sz="2000">
                <a:solidFill>
                  <a:schemeClr val="tx1"/>
                </a:solidFill>
                <a:effectLst/>
                <a:latin typeface="微软雅黑" panose="020b0503020204020204" charset="-122"/>
                <a:ea typeface="微软雅黑" panose="020b0503020204020204" charset="-122"/>
                <a:cs typeface="微软雅黑" panose="020b0503020204020204" charset="-122"/>
              </a:rPr>
              <a:t>/</a:t>
            </a:r>
            <a:r>
              <a:rPr lang="en-US" sz="2000">
                <a:solidFill>
                  <a:schemeClr val="tx1"/>
                </a:solidFill>
                <a:effectLst/>
                <a:latin typeface="微软雅黑" panose="020b0503020204020204" charset="-122"/>
                <a:ea typeface="微软雅黑" panose="020b0503020204020204" charset="-122"/>
                <a:cs typeface="微软雅黑" panose="020b0503020204020204" charset="-122"/>
              </a:rPr>
              <a:t>84</a:t>
            </a:r>
            <a:r>
              <a:rPr sz="2000">
                <a:solidFill>
                  <a:schemeClr val="tx1"/>
                </a:solidFill>
                <a:effectLst/>
                <a:latin typeface="微软雅黑" panose="020b0503020204020204" charset="-122"/>
                <a:ea typeface="微软雅黑" panose="020b0503020204020204" charset="-122"/>
                <a:cs typeface="微软雅黑" panose="020b0503020204020204" charset="-122"/>
              </a:rPr>
              <a:t>mmHg </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神志清楚。</a:t>
            </a:r>
            <a:r>
              <a:rPr lang="zh-CN" altLang="en-US" sz="2000">
                <a:effectLst/>
                <a:latin typeface="微软雅黑" panose="020b0503020204020204" charset="-122"/>
                <a:ea typeface="微软雅黑" panose="020b0503020204020204" charset="-122"/>
                <a:cs typeface="微软雅黑" panose="020b0503020204020204" charset="-122"/>
                <a:sym typeface="+mn-ea"/>
              </a:rPr>
              <a:t>带入骶尾部</a:t>
            </a:r>
            <a:r>
              <a:rPr lang="en-US" altLang="zh-CN" sz="2000">
                <a:effectLst/>
                <a:latin typeface="微软雅黑" panose="020b0503020204020204" charset="-122"/>
                <a:ea typeface="微软雅黑" panose="020b0503020204020204" charset="-122"/>
                <a:cs typeface="微软雅黑" panose="020b0503020204020204" charset="-122"/>
                <a:sym typeface="+mn-ea"/>
              </a:rPr>
              <a:t>6*5*0.1</a:t>
            </a:r>
            <a:r>
              <a:rPr lang="zh-CN" altLang="en-US" sz="2000">
                <a:effectLst/>
                <a:latin typeface="微软雅黑" panose="020b0503020204020204" charset="-122"/>
                <a:ea typeface="微软雅黑" panose="020b0503020204020204" charset="-122"/>
                <a:cs typeface="微软雅黑" panose="020b0503020204020204" charset="-122"/>
                <a:sym typeface="+mn-ea"/>
              </a:rPr>
              <a:t>㎝</a:t>
            </a:r>
            <a:r>
              <a:rPr lang="en-US" altLang="zh-CN" sz="2000">
                <a:effectLst/>
                <a:latin typeface="微软雅黑" panose="020b0503020204020204" charset="-122"/>
                <a:ea typeface="微软雅黑" panose="020b0503020204020204" charset="-122"/>
                <a:cs typeface="微软雅黑" panose="020b0503020204020204" charset="-122"/>
                <a:sym typeface="+mn-ea"/>
              </a:rPr>
              <a:t>II</a:t>
            </a:r>
            <a:r>
              <a:rPr lang="zh-CN" altLang="en-US" sz="2000">
                <a:effectLst/>
                <a:latin typeface="微软雅黑" panose="020b0503020204020204" charset="-122"/>
                <a:ea typeface="微软雅黑" panose="020b0503020204020204" charset="-122"/>
                <a:cs typeface="微软雅黑" panose="020b0503020204020204" charset="-122"/>
                <a:sym typeface="+mn-ea"/>
              </a:rPr>
              <a:t>期压疮。</a:t>
            </a:r>
            <a:endParaRPr lang="zh-CN" altLang="en-US" sz="2000">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20000"/>
              </a:lnSpc>
            </a:pPr>
            <a:endParaRPr lang="zh-CN" altLang="en-US" sz="2000">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20000"/>
              </a:lnSpc>
            </a:pPr>
            <a:r>
              <a:rPr lang="zh-CN" altLang="en-US" sz="2000">
                <a:effectLst/>
                <a:latin typeface="微软雅黑" panose="020b0503020204020204" charset="-122"/>
                <a:ea typeface="微软雅黑" panose="020b0503020204020204" charset="-122"/>
                <a:cs typeface="微软雅黑" panose="020b0503020204020204" charset="-122"/>
                <a:sym typeface="+mn-ea"/>
              </a:rPr>
              <a:t>    </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巴塞尔评分入院时</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55</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月</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1</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日评分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30</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分，跌倒坠床评分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35</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分，压疮风险评入院时</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12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月</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4</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日评分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9</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分，营养评定</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分，疼痛评分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分，</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月</a:t>
            </a:r>
            <a:r>
              <a:rPr lang="en-US" altLang="zh-CN" sz="2000">
                <a:solidFill>
                  <a:schemeClr val="tx1"/>
                </a:solidFill>
                <a:effectLst/>
                <a:latin typeface="微软雅黑" panose="020b0503020204020204" charset="-122"/>
                <a:ea typeface="微软雅黑" panose="020b0503020204020204" charset="-122"/>
                <a:cs typeface="微软雅黑" panose="020b0503020204020204" charset="-122"/>
              </a:rPr>
              <a:t>9</a:t>
            </a:r>
            <a:r>
              <a:rPr lang="zh-CN" altLang="en-US" sz="2000">
                <a:solidFill>
                  <a:schemeClr val="tx1"/>
                </a:solidFill>
                <a:effectLst/>
                <a:latin typeface="微软雅黑" panose="020b0503020204020204" charset="-122"/>
                <a:ea typeface="微软雅黑" panose="020b0503020204020204" charset="-122"/>
                <a:cs typeface="微软雅黑" panose="020b0503020204020204" charset="-122"/>
              </a:rPr>
              <a:t>日起反复发烧，头颅皮下散在多出结节。患者目前精神、食欲、睡眠差，大便难解，小便无异常，近月体重减轻约5kg。</a:t>
            </a:r>
            <a:endParaRPr lang="zh-CN" altLang="en-US" sz="2000">
              <a:solidFill>
                <a:schemeClr val="tx1"/>
              </a:solidFill>
              <a:effectLst/>
              <a:latin typeface="微软雅黑" panose="020b0503020204020204" charset="-122"/>
              <a:ea typeface="微软雅黑" panose="020b0503020204020204" charset="-122"/>
              <a:cs typeface="微软雅黑" panose="020b0503020204020204" charset="-122"/>
            </a:endParaRPr>
          </a:p>
          <a:p>
            <a:pPr eaLnBrk="1" latinLnBrk="0" hangingPunct="1">
              <a:lnSpc>
                <a:spcPct val="120000"/>
              </a:lnSpc>
            </a:pPr>
            <a:r>
              <a:rPr lang="zh-CN" altLang="en-US" sz="2000">
                <a:effectLst/>
                <a:latin typeface="微软雅黑" panose="020b0503020204020204" charset="-122"/>
                <a:ea typeface="微软雅黑" panose="020b0503020204020204" charset="-122"/>
                <a:cs typeface="微软雅黑" panose="020b0503020204020204" charset="-122"/>
                <a:sym typeface="+mn-ea"/>
              </a:rPr>
              <a:t>    </a:t>
            </a:r>
            <a:endParaRPr lang="zh-CN" altLang="en-US" sz="2000">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20000"/>
              </a:lnSpc>
            </a:pPr>
            <a:r>
              <a:rPr lang="zh-CN" altLang="en-US" sz="2000">
                <a:effectLst/>
                <a:latin typeface="微软雅黑" panose="020b0503020204020204" charset="-122"/>
                <a:ea typeface="微软雅黑" panose="020b0503020204020204" charset="-122"/>
                <a:cs typeface="微软雅黑" panose="020b0503020204020204" charset="-122"/>
                <a:sym typeface="+mn-ea"/>
              </a:rPr>
              <a:t> </a:t>
            </a:r>
            <a:r>
              <a:rPr lang="en-US" altLang="zh-CN" sz="2000">
                <a:effectLst/>
                <a:latin typeface="微软雅黑" panose="020b0503020204020204" charset="-122"/>
                <a:ea typeface="微软雅黑" panose="020b0503020204020204" charset="-122"/>
                <a:cs typeface="微软雅黑" panose="020b0503020204020204" charset="-122"/>
                <a:sym typeface="+mn-ea"/>
              </a:rPr>
              <a:t>   </a:t>
            </a:r>
            <a:r>
              <a:rPr lang="zh-CN" altLang="en-US" sz="2000">
                <a:effectLst/>
                <a:latin typeface="微软雅黑" panose="020b0503020204020204" charset="-122"/>
                <a:ea typeface="微软雅黑" panose="020b0503020204020204" charset="-122"/>
                <a:cs typeface="微软雅黑" panose="020b0503020204020204" charset="-122"/>
                <a:sym typeface="+mn-ea"/>
              </a:rPr>
              <a:t>既往史：无</a:t>
            </a:r>
            <a:r>
              <a:rPr lang="en-US" altLang="zh-CN" sz="2000">
                <a:effectLst/>
                <a:latin typeface="微软雅黑" panose="020b0503020204020204" charset="-122"/>
                <a:ea typeface="微软雅黑" panose="020b0503020204020204" charset="-122"/>
                <a:cs typeface="微软雅黑" panose="020b0503020204020204" charset="-122"/>
                <a:sym typeface="+mn-ea"/>
              </a:rPr>
              <a:t>  </a:t>
            </a:r>
            <a:r>
              <a:rPr lang="zh-CN" altLang="en-US" sz="2000">
                <a:effectLst/>
                <a:latin typeface="微软雅黑" panose="020b0503020204020204" charset="-122"/>
                <a:ea typeface="微软雅黑" panose="020b0503020204020204" charset="-122"/>
                <a:cs typeface="微软雅黑" panose="020b0503020204020204" charset="-122"/>
                <a:sym typeface="+mn-ea"/>
              </a:rPr>
              <a:t>。</a:t>
            </a:r>
            <a:endParaRPr lang="zh-CN" altLang="en-US" sz="2000">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20000"/>
              </a:lnSpc>
            </a:pPr>
            <a:endParaRPr lang="zh-CN" altLang="en-US" sz="2000">
              <a:solidFill>
                <a:schemeClr val="tx1"/>
              </a:solidFill>
              <a:effectLst/>
              <a:latin typeface="微软雅黑" panose="020b0503020204020204" charset="-122"/>
              <a:ea typeface="微软雅黑" panose="020b0503020204020204" charset="-122"/>
              <a:cs typeface="微软雅黑" panose="020b0503020204020204" charset="-122"/>
            </a:endParaRPr>
          </a:p>
          <a:p>
            <a:pPr eaLnBrk="1" latinLnBrk="0" hangingPunct="1">
              <a:lnSpc>
                <a:spcPct val="120000"/>
              </a:lnSpc>
            </a:pPr>
            <a:r>
              <a:rPr lang="zh-CN" altLang="en-US" sz="2000">
                <a:effectLst/>
                <a:latin typeface="微软雅黑" panose="020b0503020204020204" charset="-122"/>
                <a:ea typeface="微软雅黑" panose="020b0503020204020204" charset="-122"/>
                <a:cs typeface="微软雅黑" panose="020b0503020204020204" charset="-122"/>
                <a:sym typeface="+mn-ea"/>
              </a:rPr>
              <a:t>    过敏史：无。</a:t>
            </a:r>
            <a:endParaRPr lang="zh-CN" altLang="en-US" sz="2000">
              <a:solidFill>
                <a:schemeClr val="tx1"/>
              </a:solidFill>
              <a:effectLst/>
              <a:latin typeface="黑体" panose="02010609060101010101" pitchFamily="2" charset="-122"/>
              <a:ea typeface="黑体" panose="02010609060101010101" pitchFamily="2" charset="-122"/>
              <a:cs typeface="黑体" panose="02010609060101010101" pitchFamily="2" charset="-122"/>
            </a:endParaRPr>
          </a:p>
          <a:p>
            <a:pPr eaLnBrk="1" latinLnBrk="0" hangingPunct="1">
              <a:lnSpc>
                <a:spcPct val="120000"/>
              </a:lnSpc>
            </a:pPr>
            <a:endParaRPr lang="zh-CN" altLang="en-US" sz="2000">
              <a:solidFill>
                <a:schemeClr val="tx1"/>
              </a:solidFill>
              <a:effectLst/>
              <a:latin typeface="黑体" panose="02010609060101010101" pitchFamily="2" charset="-122"/>
              <a:ea typeface="黑体" panose="02010609060101010101" pitchFamily="2" charset="-122"/>
              <a:cs typeface="黑体" panose="02010609060101010101" pitchFamily="2" charset="-122"/>
              <a:sym typeface="+mn-ea"/>
            </a:endParaRPr>
          </a:p>
        </p:txBody>
      </p:sp>
    </p:spTree>
  </p:cSld>
  <p:clrMapOvr>
    <a:masterClrMapping/>
  </p:clrMapOvr>
  <p:transition spd="slow">
    <p:fade/>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921385" y="134620"/>
            <a:ext cx="10515600" cy="629285"/>
          </a:xfrm>
        </p:spPr>
        <p:txBody>
          <a:bodyPr/>
          <a:lstStyle/>
          <a:p>
            <a:r>
              <a:rPr lang="en-US" altLang="zh-CN" b="1"/>
              <a:t>               </a:t>
            </a:r>
            <a:r>
              <a:rPr lang="zh-CN" altLang="en-US" sz="3600" b="1"/>
              <a:t>病历介绍</a:t>
            </a:r>
            <a:endParaRPr lang="zh-CN" altLang="en-US" sz="3600" b="1"/>
          </a:p>
        </p:txBody>
      </p:sp>
      <p:sp>
        <p:nvSpPr>
          <p:cNvPr id="3" name="内容占位符 2"/>
          <p:cNvSpPr>
            <a:spLocks noGrp="1"/>
          </p:cNvSpPr>
          <p:nvPr>
            <p:ph idx="1"/>
          </p:nvPr>
        </p:nvSpPr>
        <p:spPr>
          <a:xfrm>
            <a:off x="921385" y="758190"/>
            <a:ext cx="10980420" cy="5341620"/>
          </a:xfrm>
        </p:spPr>
        <p:txBody>
          <a:bodyPr/>
          <a:lstStyle/>
          <a:p>
            <a:pPr algn="just" eaLnBrk="1" latinLnBrk="0" hangingPunct="1">
              <a:lnSpc>
                <a:spcPct val="120000"/>
              </a:lnSpc>
            </a:pPr>
            <a:r>
              <a:rPr lang="zh-CN" sz="1800">
                <a:effectLst/>
                <a:latin typeface="微软雅黑" panose="020b0503020204020204" charset="-122"/>
                <a:ea typeface="微软雅黑" panose="020b0503020204020204" charset="-122"/>
                <a:cs typeface="微软雅黑" panose="020b0503020204020204" charset="-122"/>
                <a:sym typeface="+mn-ea"/>
              </a:rPr>
              <a:t>现病史：</a:t>
            </a:r>
            <a:r>
              <a:rPr lang="zh-CN" sz="1600">
                <a:effectLst/>
                <a:latin typeface="微软雅黑" panose="020b0503020204020204" charset="-122"/>
                <a:ea typeface="微软雅黑" panose="020b0503020204020204" charset="-122"/>
                <a:cs typeface="微软雅黑" panose="020b0503020204020204" charset="-122"/>
                <a:sym typeface="+mn-ea"/>
              </a:rPr>
              <a:t>患者因“咳嗽半月”于当地医院就诊，行胸部CT发现“肺部占位”，遂2022.11.10至上海市肺科医院就诊，行头颅MRI增强：右侧丘脑、胼胝体压部、小脑半球及双侧枕顶叶多发病灶，偏急性腔梗可能，右侧额叶可疑小结节样强化。PET-CT：1.右肺下叶软组织肿块伴FDG高代谢，考虑恶性病变，伴右侧胸膜转移，纵膈隆突下、右侧肺门淋巴结转移，左侧肾上腺转移瘤，全身多发骨转移，建议病理明确；2.左侧上颌窦炎症；3.肝内钙化灶；4.右侧小脑半球小结节，建议结合MRI。后行穿刺活检，病理：“右下肺占位组织”符合鳞状细胞癌表型（肿瘤组织占所有组织40%）对EGFR基因常见突变位点（19-Del、L858R、T790M、20-ins、G719X、S768I、L961Q）检测报告：未见突变。对ALK、R0S-1、RET、NTRK2、NTRK3融合基因常见类型检测报告：未见突变。对KRAS、BRAF、HER2基因常见突变位点检测报告：未见突变。PD-L1（间质5%）。免疫组化：CgA（-），SY（-），CD56（-），Ki67（20%），CK5/6（+），P63（+），CK7（-），TTF-1（-），NapsinA（-），P40（部分+）。2022.11.25予以PC+K-T1(AUC4)方案(紫杉醇（白蛋白结合型）390mg D1+CBP 450mg D1+帕博利珠单抗 200mg D1)，化疗后血小板下降III°（30×109/L），2022.12.20再至上海市肺科医院行胸部CT平扫：1.右肺下叶中央型肺癌伴阻塞性炎症，伴纵膈肺门淋巴结肿大融合，双侧胸水。较2022.11.25老片肿块略增大，胸水稍增多。2.右侧胸膜斑块灶，转移待排；3.左侧部分肋骨骨质破坏，伴周围软组织肿胀；4.附见左侧肾上腺结节影，转移可能。考虑PD，患者腰背部疼痛剧烈，MRI提示腰椎多发转移，拟行局部放射治疗，患者因无法耐受，行2fx后中断照射，2023.01.04上海市肺科医院CTPA：1.右肺下叶中央型肺癌肺癌伴阻塞性炎症，伴纵膈肺门淋巴结肿大融合，双侧胸水，较2022.12.26老片胸水稍增多；2.右侧胸膜斑块灶，转移待排；3.左侧部分肋骨骨质破坏、伴周围软组织肿胀；4.附见左侧肾上腺结节影，转移可能；5.CTPA示纵膈内异常支气管影。综合评估疾病进展，患者一般情况较差，不能耐受进一步化疗，2023.01.05开始予以安罗替尼12mg po qd d1-14 q21d方案行靶向治疗，近期患者出现胸闷、气促加重，骨痛剧烈，并双下肢轻度凹陷性水肿，遂今至我院门诊，拟“肺鳞癌多发转移”收入我科住院治疗，</a:t>
            </a:r>
            <a:r>
              <a:rPr lang="zh-CN" altLang="en-US" sz="1800">
                <a:effectLst/>
                <a:latin typeface="微软雅黑" panose="020b0503020204020204" charset="-122"/>
                <a:ea typeface="微软雅黑" panose="020b0503020204020204" charset="-122"/>
                <a:cs typeface="微软雅黑" panose="020b0503020204020204" charset="-122"/>
                <a:sym typeface="+mn-ea"/>
              </a:rPr>
              <a:t>诊断：</a:t>
            </a:r>
            <a:r>
              <a:rPr lang="en-US" altLang="zh-CN" sz="1800">
                <a:effectLst/>
                <a:latin typeface="微软雅黑" panose="020b0503020204020204" charset="-122"/>
                <a:ea typeface="微软雅黑" panose="020b0503020204020204" charset="-122"/>
                <a:cs typeface="微软雅黑" panose="020b0503020204020204" charset="-122"/>
                <a:sym typeface="+mn-ea"/>
              </a:rPr>
              <a:t>1.</a:t>
            </a:r>
            <a:r>
              <a:rPr lang="zh-CN" altLang="en-US" sz="1800">
                <a:effectLst/>
                <a:latin typeface="微软雅黑" panose="020b0503020204020204" charset="-122"/>
                <a:ea typeface="微软雅黑" panose="020b0503020204020204" charset="-122"/>
                <a:cs typeface="微软雅黑" panose="020b0503020204020204" charset="-122"/>
                <a:sym typeface="+mn-ea"/>
              </a:rPr>
              <a:t>右肺恶性肿瘤</a:t>
            </a:r>
            <a:r>
              <a:rPr lang="en-US" altLang="zh-CN" sz="1800">
                <a:effectLst/>
                <a:latin typeface="微软雅黑" panose="020b0503020204020204" charset="-122"/>
                <a:ea typeface="微软雅黑" panose="020b0503020204020204" charset="-122"/>
                <a:cs typeface="微软雅黑" panose="020b0503020204020204" charset="-122"/>
                <a:sym typeface="+mn-ea"/>
              </a:rPr>
              <a:t> </a:t>
            </a:r>
            <a:r>
              <a:rPr lang="zh-CN" altLang="en-US" sz="1800">
                <a:effectLst/>
                <a:latin typeface="微软雅黑" panose="020b0503020204020204" charset="-122"/>
                <a:ea typeface="微软雅黑" panose="020b0503020204020204" charset="-122"/>
                <a:cs typeface="微软雅黑" panose="020b0503020204020204" charset="-122"/>
                <a:sym typeface="+mn-ea"/>
              </a:rPr>
              <a:t>2.胸膜继发恶性肿瘤3.肾上腺继发恶性肿瘤4.骨继发恶性肿瘤5.癌性疼痛6.贫血7.低蛋白血症8.恶病质9.胸腔积液10.肝功能不全</a:t>
            </a:r>
            <a:endParaRPr lang="zh-CN" altLang="en-US" sz="1800">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21508" name="文本框 13"/>
          <p:cNvSpPr txBox="1">
            <a:spLocks noChangeArrowheads="1"/>
          </p:cNvSpPr>
          <p:nvPr/>
        </p:nvSpPr>
        <p:spPr bwMode="auto">
          <a:xfrm>
            <a:off x="1938338" y="288925"/>
            <a:ext cx="8026400" cy="922020"/>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algn="ctr"/>
            <a:r>
              <a:rPr lang="zh-CN" altLang="en-US" sz="5400" b="1">
                <a:solidFill>
                  <a:schemeClr val="tx1"/>
                </a:solidFill>
                <a:effectLst/>
                <a:latin typeface="黑体" panose="02010609060101010101" pitchFamily="2" charset="-122"/>
                <a:ea typeface="黑体" panose="02010609060101010101" pitchFamily="2" charset="-122"/>
              </a:rPr>
              <a:t>病例介绍</a:t>
            </a:r>
            <a:endParaRPr lang="zh-CN" altLang="en-US" sz="5400" b="1">
              <a:solidFill>
                <a:schemeClr val="tx1"/>
              </a:solidFill>
              <a:effectLst/>
              <a:latin typeface="黑体" panose="02010609060101010101" pitchFamily="2" charset="-122"/>
              <a:ea typeface="黑体" panose="02010609060101010101" pitchFamily="2" charset="-122"/>
            </a:endParaRPr>
          </a:p>
        </p:txBody>
      </p:sp>
      <p:sp>
        <p:nvSpPr>
          <p:cNvPr id="21509" name="文本框 16"/>
          <p:cNvSpPr txBox="1">
            <a:spLocks noChangeArrowheads="1"/>
          </p:cNvSpPr>
          <p:nvPr/>
        </p:nvSpPr>
        <p:spPr bwMode="auto">
          <a:xfrm>
            <a:off x="1217930" y="2091055"/>
            <a:ext cx="9269095" cy="3415030"/>
          </a:xfrm>
          <a:prstGeom prst="rect">
            <a:avLst/>
          </a:prstGeom>
          <a:noFill/>
          <a:ln w="9525">
            <a:noFill/>
            <a:miter lim="800000"/>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等线" panose="02010600030101010101" charset="-122"/>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等线" panose="02010600030101010101" charset="-122"/>
              </a:defRPr>
            </a:lvl9pPr>
          </a:lstStyle>
          <a:p>
            <a:pPr eaLnBrk="1" latinLnBrk="0" hangingPunct="1">
              <a:lnSpc>
                <a:spcPct val="100000"/>
              </a:lnSpc>
            </a:pP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遵医嘱按肿瘤科常规</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I</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级护理、软食、卧床休息、深静脉血栓基础预防，疼痛综合评定，气压治疗，给予康莱特、脂肪乳、人血白蛋白等药物治疗。口服奥斯康定</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100mg q12h</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a:t>
            </a:r>
            <a:endPar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1-28 </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给予氧气吸入</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2L/</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分。</a:t>
            </a:r>
            <a:endPar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1-30 </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给予留置导尿。</a:t>
            </a:r>
            <a:endPar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1-27</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1-29</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1-30</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2-4</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分别给予盐酸吗啡注射液静脉注射。</a:t>
            </a:r>
            <a:endPar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1-31</a:t>
            </a:r>
            <a:r>
              <a:rPr lang="zh-CN"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给予软皂水灌肠。</a:t>
            </a:r>
            <a:endParaRPr lang="zh-CN"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effectLst/>
                <a:latin typeface="微软雅黑" panose="020b0503020204020204" charset="-122"/>
                <a:ea typeface="微软雅黑" panose="020b0503020204020204" charset="-122"/>
                <a:cs typeface="微软雅黑" panose="020b0503020204020204" charset="-122"/>
                <a:sym typeface="+mn-ea"/>
              </a:rPr>
              <a:t>2-2</a:t>
            </a:r>
            <a:r>
              <a:rPr lang="zh-CN" altLang="en-US" sz="2400">
                <a:effectLst/>
                <a:latin typeface="微软雅黑" panose="020b0503020204020204" charset="-122"/>
                <a:ea typeface="微软雅黑" panose="020b0503020204020204" charset="-122"/>
                <a:cs typeface="微软雅黑" panose="020b0503020204020204" charset="-122"/>
                <a:sym typeface="+mn-ea"/>
              </a:rPr>
              <a:t>给予斯鲁利单抗治疗。</a:t>
            </a:r>
            <a:endParaRPr lang="zh-CN" altLang="en-US" sz="2400">
              <a:effectLst/>
              <a:latin typeface="微软雅黑" panose="020b0503020204020204" charset="-122"/>
              <a:ea typeface="微软雅黑" panose="020b0503020204020204" charset="-122"/>
              <a:cs typeface="微软雅黑" panose="020b0503020204020204" charset="-122"/>
              <a:sym typeface="+mn-ea"/>
            </a:endParaRPr>
          </a:p>
          <a:p>
            <a:pPr eaLnBrk="1" latinLnBrk="0" hangingPunct="1">
              <a:lnSpc>
                <a:spcPct val="100000"/>
              </a:lnSpc>
            </a:pP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2-3</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输红悬</a:t>
            </a:r>
            <a:r>
              <a:rPr lang="en-US" altLang="zh-CN" sz="2400">
                <a:solidFill>
                  <a:schemeClr val="tx1"/>
                </a:solidFill>
                <a:effectLst/>
                <a:latin typeface="微软雅黑" panose="020b0503020204020204" charset="-122"/>
                <a:ea typeface="微软雅黑" panose="020b0503020204020204" charset="-122"/>
                <a:cs typeface="微软雅黑" panose="020b0503020204020204" charset="-122"/>
                <a:sym typeface="+mn-ea"/>
              </a:rPr>
              <a:t>2</a:t>
            </a:r>
            <a:r>
              <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rPr>
              <a:t>单位。</a:t>
            </a:r>
            <a:endParaRPr lang="zh-CN" altLang="en-US" sz="2400">
              <a:solidFill>
                <a:schemeClr val="tx1"/>
              </a:solidFill>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spd="slow">
    <p:fade/>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https://d.book118.com/357014012140006050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11</Slides>
  <Notes>1</Notes>
  <TotalTime>1</TotalTime>
  <HiddenSlides>0</HiddenSlides>
  <MMClips>0</MMClips>
  <ScaleCrop>0</ScaleCrop>
  <HeadingPairs>
    <vt:vector baseType="variant" size="6">
      <vt:variant>
        <vt:lpstr>Fonts used</vt:lpstr>
      </vt:variant>
      <vt:variant>
        <vt:i4>15</vt:i4>
      </vt:variant>
      <vt:variant>
        <vt:lpstr>Theme</vt:lpstr>
      </vt:variant>
      <vt:variant>
        <vt:i4>1</vt:i4>
      </vt:variant>
      <vt:variant>
        <vt:lpstr>Slide Titles</vt:lpstr>
      </vt:variant>
      <vt:variant>
        <vt:i4>11</vt:i4>
      </vt:variant>
    </vt:vector>
  </HeadingPairs>
  <TitlesOfParts>
    <vt:vector baseType="lpstr" size="27">
      <vt:lpstr>Arial</vt:lpstr>
      <vt:lpstr>Calibri</vt:lpstr>
      <vt:lpstr>等线 Light</vt:lpstr>
      <vt:lpstr>等线</vt:lpstr>
      <vt:lpstr>宋体</vt:lpstr>
      <vt:lpstr>Constantia</vt:lpstr>
      <vt:lpstr>Aharoni</vt:lpstr>
      <vt:lpstr>黑体</vt:lpstr>
      <vt:lpstr>楷体_GB2312</vt:lpstr>
      <vt:lpstr>微软雅黑</vt:lpstr>
      <vt:lpstr>Wingdings</vt:lpstr>
      <vt:lpstr>Verdana</vt:lpstr>
      <vt:lpstr>新宋体</vt:lpstr>
      <vt:lpstr>仿宋</vt:lpstr>
      <vt:lpstr>Calibri Light</vt:lpstr>
      <vt:lpstr>Office Theme</vt:lpstr>
      <vt:lpstr>        肺恶性肿瘤的护理查房</vt:lpstr>
      <vt:lpstr>     </vt:lpstr>
      <vt:lpstr>病因</vt:lpstr>
      <vt:lpstr>PowerPoint Presentation</vt:lpstr>
      <vt:lpstr>肺癌的分期</vt:lpstr>
      <vt:lpstr>临床表现</vt:lpstr>
      <vt:lpstr>辅助检查</vt:lpstr>
      <vt:lpstr>PowerPoint Presentation</vt:lpstr>
      <vt:lpstr>               病历介绍</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2024-09-23T10:54:59.287</cp:lastPrinted>
  <dcterms:created xsi:type="dcterms:W3CDTF">2024-09-23T02:54:59Z</dcterms:created>
  <dcterms:modified xsi:type="dcterms:W3CDTF">2024-09-23T02:55:01Z</dcterms:modified>
</cp:coreProperties>
</file>