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39B983-F8D9-4421-AC5E-2248F5FD9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BBCA75-8778-4B3C-BDC2-6FE46A756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F2F63A-205F-41D7-8BC5-877E7BB7E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0402B2-F160-4EF8-971C-F0F9A7076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86C1D7-512E-459F-A735-22B5CCDEB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A40922-21AF-45C2-940A-26CA5BE2D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7824E7-13FE-4E31-AD34-AAC9E1D66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A66851-66D9-41E2-9B4E-E17F18C63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5553D8-4059-4963-8F1D-A94B868E8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8FFBF0-FEB1-4E05-A123-0395654B2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01C7E8-0BF7-4429-AFF6-7A37BEA57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02216405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热性惊厥的护理\n## 1.高热性惊厥的基本概念与病因\n### 1.1高热性惊厥的定义与分类\n### 1.2高热性惊厥的发病原因及危险因素\n### 1.3高热性惊厥的临床表现与诊断\n## 2.高热性惊厥的护理评估与观察\n### 2.1高热性惊厥的护理评估方法与内容\n### 2.2高热性惊厥的观察要点与记录\n### 2.3高热性惊厥的并发症预防与护理\n## 3.高热性惊厥的药物治疗与护理\n### 3.1高热性惊厥的药物治疗原则与方法\n### 3.2药物治疗的副作用观察与护理\n### 3.3高热性惊厥的药物治疗注意事项与患者教育\n## 4.高热性惊厥的物理治疗与护理\n### 4.1物理降温的方法与选择\n### 4.2物理降温的护理配合与观察\n### 4.3物理治疗的效果评估与调整\n## 5.高热性惊厥的心理护理与家庭支持\n### 5.1高热性惊厥对患者心理的影响及心理护理措施\n### 5.2家庭成员的心理疏导与支持\n### 5.3心理护理与家庭支持的长期干预与效果评估\n## 6.高热性惊厥的健康教育与健康促进\n### 6.1高热性惊厥的健康教育内容与方法\n### 6.2高热性惊厥的健康促进策略与实施\n### 6.3健康教育与健康促进的效果评估与持续改进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高热性惊厥的护理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1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高热性惊厥的基本概念与病因</a:t>
            </a:r>
            <a:endParaRPr/>
          </a:p>
        </p:txBody>
      </p:sp>
      <p:sp>
        <p:nvSpPr>
          <p:cNvPr id="122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13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高热性惊厥的定义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发热期间出现的惊厥发作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体温多在38℃以上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发作持续时间短暂，多数在5分钟以内</a:t>
                </a:r>
                <a:endParaRPr/>
              </a:p>
            </p:txBody>
          </p:sp>
        </p:grpSp>
        <p:grpSp>
          <p:nvGrpSpPr>
            <p:cNvPr id="216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高热性惊厥的分类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简单性高热性惊厥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单次发作，持续时间短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发作后意识恢复快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复杂性高热性惊厥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多次发作，持续时间较长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发作后意识恢复慢或不清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可能伴有脑电图异常</a:t>
                </a:r>
                <a:endParaRPr/>
              </a:p>
            </p:txBody>
          </p:sp>
        </p:grpSp>
      </p:grpSp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高热性惊厥的定义与分类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发病原因</a:t>
                </a:r>
                <a:endParaRPr/>
              </a:p>
            </p:txBody>
          </p:sp>
          <p:sp>
            <p:nvSpPr>
              <p:cNvPr id="22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感染性疾病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病毒性感染、细菌性感染等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非感染性疾病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免疫性疾病、肿瘤等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高热惊厥基因遗传因素</a:t>
                </a:r>
                <a:endParaRPr/>
              </a:p>
            </p:txBody>
          </p:sp>
          <p:sp>
            <p:nvSpPr>
              <p:cNvPr id="22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危险因素</a:t>
                </a:r>
                <a:endParaRPr/>
              </a:p>
            </p:txBody>
          </p:sp>
          <p:sp>
            <p:nvSpPr>
              <p:cNvPr id="23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神经系统发育异常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家庭史中有高热性惊厥患者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维生素D缺乏</a:t>
                </a:r>
                <a:endParaRPr/>
              </a:p>
            </p:txBody>
          </p:sp>
          <p:sp>
            <p:nvSpPr>
              <p:cNvPr id="23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高热性惊厥的发病原因及危险因素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高热性惊厥的临床表现与诊断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临床表现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意识丧失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全身性或局部性抽搐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呼吸暂停或呼吸急促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双眼上翻或斜视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根据临床表现及发热病史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脑电图检查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家族史调查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高热性惊厥的护理评估与观察</a:t>
            </a:r>
            <a:endParaRPr/>
          </a:p>
        </p:txBody>
      </p:sp>
      <p:sp>
        <p:nvSpPr>
          <p:cNvPr id="25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护理评估方法</a:t>
                </a:r>
                <a:endParaRPr/>
              </a:p>
            </p:txBody>
          </p:sp>
          <p:sp>
            <p:nvSpPr>
              <p:cNvPr id="25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观察患者的体温、意识、抽搐等症状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了解患者的病史、家族史等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进行神经系统检查</a:t>
                </a:r>
                <a:endParaRPr/>
              </a:p>
            </p:txBody>
          </p:sp>
          <p:sp>
            <p:nvSpPr>
              <p:cNvPr id="26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护理评估内容</a:t>
                </a:r>
                <a:endParaRPr/>
              </a:p>
            </p:txBody>
          </p:sp>
          <p:sp>
            <p:nvSpPr>
              <p:cNvPr id="26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患者的体温变化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患者的精神状态及意识水平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患者抽搐的频率、持续时间及部位</a:t>
                </a:r>
                <a:endParaRPr/>
              </a:p>
            </p:txBody>
          </p:sp>
          <p:sp>
            <p:nvSpPr>
              <p:cNvPr id="26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高热性惊厥的护理评估方法与内容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高热性惊厥的观察要点与记录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观察要点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患者的体温变化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患者抽搐的频率、持续时间及部位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患者的呼吸、循环等生命体征</a:t>
                </a:r>
                <a:endParaRPr/>
              </a:p>
            </p:txBody>
          </p:sp>
          <p:pic>
            <p:nvPicPr>
              <p:cNvPr id="2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记录内容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患者的体温、抽搐等症状的变化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患者的治疗及护理措施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患者出现的并发症及处理情况</a:t>
                </a:r>
                <a:endParaRPr/>
              </a:p>
            </p:txBody>
          </p:sp>
          <p:pic>
            <p:nvPicPr>
              <p:cNvPr id="2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高热性惊厥的并发症预防与护理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并发症预防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保持室内温度适宜，避免过热过冷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保持患者呼吸道通畅，防止窒息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按时给予患者药物治疗，控制体温</a:t>
                </a:r>
                <a:endParaRPr/>
              </a:p>
            </p:txBody>
          </p:sp>
          <p:pic>
            <p:nvPicPr>
              <p:cNvPr id="2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对出现并发症的患者进行针对性的护理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对患者及家属进行并发症预防知识的健康教育</a:t>
                </a:r>
                <a:endParaRPr/>
              </a:p>
            </p:txBody>
          </p:sp>
          <p:pic>
            <p:nvPicPr>
              <p:cNvPr id="2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高热性惊厥的药物治疗与护理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10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椭圆 48"/>
          <p:cNvSpPr>
            <a:spLocks noChangeAspect="1"/>
          </p:cNvSpPr>
          <p:nvPr/>
        </p:nvSpPr>
        <p:spPr>
          <a:xfrm>
            <a:off x="6756206" y="161539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01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2" name="椭圆 49"/>
          <p:cNvSpPr>
            <a:spLocks noChangeAspect="1"/>
          </p:cNvSpPr>
          <p:nvPr/>
        </p:nvSpPr>
        <p:spPr>
          <a:xfrm>
            <a:off x="6756206" y="449352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02</a:t>
            </a:r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877764" y="1615393"/>
            <a:ext cx="3412535" cy="4719321"/>
            <a:chOff x="7877764" y="1615393"/>
            <a:chExt cx="3412535" cy="4719321"/>
          </a:xfrm>
        </p:grpSpPr>
        <p:grpSp>
          <p:nvGrpSpPr>
            <p:cNvPr id="14" name=""/>
            <p:cNvGrpSpPr/>
            <p:nvPr/>
          </p:nvGrpSpPr>
          <p:grpSpPr>
            <a:xfrm>
              <a:off x="7877765" y="1615393"/>
              <a:ext cx="3412534" cy="1841188"/>
              <a:chOff x="7877765" y="1615393"/>
              <a:chExt cx="3412534" cy="1841188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6" y="1615393"/>
                <a:ext cx="340739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药物治疗原则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5" y="2015503"/>
                <a:ext cx="3412534" cy="14410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控制发热，降低惊厥发作的风险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预防惊厥复发，减少并发症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针对病因进行治疗</a:t>
                </a:r>
                <a:endParaRPr/>
              </a:p>
            </p:txBody>
          </p:sp>
        </p:grpSp>
        <p:grpSp>
          <p:nvGrpSpPr>
            <p:cNvPr id="17" name=""/>
            <p:cNvGrpSpPr/>
            <p:nvPr/>
          </p:nvGrpSpPr>
          <p:grpSpPr>
            <a:xfrm>
              <a:off x="7877764" y="4493526"/>
              <a:ext cx="3412534" cy="1841188"/>
              <a:chOff x="7877764" y="4493526"/>
              <a:chExt cx="3412534" cy="1841188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5" y="4493526"/>
                <a:ext cx="340739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药物治疗方法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4" y="4893636"/>
                <a:ext cx="3412534" cy="14410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降温药物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对乙酰氨基酚、布洛芬等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抗惊厥药物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苯巴比妥、地西泮等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针对病因治疗药物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抗感染药物、免疫调节药物等</a:t>
                </a:r>
                <a:endParaRPr/>
              </a:p>
            </p:txBody>
          </p:sp>
        </p:grpSp>
      </p:grpSp>
      <p:sp>
        <p:nvSpPr>
          <p:cNvPr id="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高热性惊厥的药物治疗原则与方法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副作用观察</a:t>
                </a:r>
                <a:endParaRPr/>
              </a:p>
            </p:txBody>
          </p:sp>
          <p:sp>
            <p:nvSpPr>
              <p:cNvPr id="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观察患者的生命体征及精神状态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注意患者有无恶心、呕吐、皮疹等不良反应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定期进行肝肾功能、血常规等检查</a:t>
                </a:r>
                <a:endParaRPr/>
              </a:p>
            </p:txBody>
          </p:sp>
          <p:sp>
            <p:nvSpPr>
              <p:cNvPr id="2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</a:t>
                </a:r>
                <a:endParaRPr/>
              </a:p>
            </p:txBody>
          </p:sp>
          <p:sp>
            <p:nvSpPr>
              <p:cNvPr id="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对出现副作用的患者进行针对性的护理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对患者及家属进行药物副作用预防及处理的健康教育</a:t>
                </a:r>
                <a:endParaRPr/>
              </a:p>
            </p:txBody>
          </p:sp>
          <p:sp>
            <p:nvSpPr>
              <p:cNvPr id="3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药物治疗的副作用观察与护理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高热性惊厥的药物治疗注意事项与患者教育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药物治疗注意事项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遵医嘱给药，注意药物剂量及给药时间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观察患者对药物的疗效及副作用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对患者进行定期随访，调整治疗方案</a:t>
                </a:r>
                <a:endParaRPr/>
              </a:p>
            </p:txBody>
          </p:sp>
          <p:pic>
            <p:nvPicPr>
              <p:cNvPr id="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向患者及家属讲解高热性惊厥的病因、症状及治疗方法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教会患者及家属如何观察及记录病情变化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强调患者及家属在预防高热性惊厥复发中的重要作用</a:t>
                </a:r>
                <a:endParaRPr/>
              </a:p>
            </p:txBody>
          </p:sp>
          <p:pic>
            <p:nvPicPr>
              <p:cNvPr id="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https://d.book118.com/357022164050006043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高热性惊厥的护理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2024-09-17T01:30:29.432</cp:lastPrinted>
  <dcterms:created xsi:type="dcterms:W3CDTF">2024-09-16T17:30:29Z</dcterms:created>
  <dcterms:modified xsi:type="dcterms:W3CDTF">2024-09-16T17:30:31Z</dcterms:modified>
</cp:coreProperties>
</file>