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0040112" cy="7530084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E3AF1-4962-417A-B41A-F251A99B1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388EF-A75E-4F37-80E5-0602D190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1A241-1B1A-442D-9449-E82AE690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57008-10FE-40D5-A4F0-DD268A082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2804EC-F544-4321-BA98-8BC34E62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C9AB5-288B-4A91-A44F-2FF30404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944D7-DD94-48D5-83BC-FD0B9CDEB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38389-1017-4123-A434-92C65A74C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33FF7-E0EE-4D26-93C1-0BB4B02F4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EF3DA-6348-4065-9626-5F25D997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1F4EE-0BC3-4BD2-94C3-2EF75BD21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100401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7" u="none">
              <a:solidFill>
                <a:schemeClr val="tx1"/>
              </a:solidFill>
              <a:latin typeface="Arial" pitchFamily="34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100401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7" u="none">
              <a:solidFill>
                <a:schemeClr val="tx1"/>
              </a:solidFill>
              <a:latin typeface="Arial" pitchFamily="34" charset="0"/>
              <a:ea typeface="宋体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100401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en-US" sz="1537" u="none">
                <a:solidFill>
                  <a:schemeClr val="tx1"/>
                </a:solidFill>
                <a:latin typeface="Arial" pitchFamily="34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26" name="Slide Number Placeholder 3"/>
          <p:cNvSpPr/>
          <p:nvPr>
            <p:ph type="sldNum" sz="quarter"/>
          </p:nvPr>
        </p:nvSpPr>
        <p:spPr>
          <a:xfrm>
            <a:off x="7195414" y="6857257"/>
            <a:ext cx="2342693" cy="52292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1pPr>
            <a:lvl2pPr marL="502006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2pPr>
            <a:lvl3pPr marL="1004011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3pPr>
            <a:lvl4pPr marL="1506017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4pPr>
            <a:lvl5pPr marL="2008022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100401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136B0BA8-0B7B-41D0-B2C8-83D5B0A43A97}" type="slidenum">
              <a:rPr kumimoji="0" lang="zh-CN" altLang="en-US" sz="1537" u="none">
                <a:solidFill>
                  <a:schemeClr val="tx1"/>
                </a:solidFill>
                <a:latin typeface="Arial" pitchFamily="34" charset="0"/>
                <a:ea typeface="宋体" charset="-122"/>
              </a:rPr>
              <a:t>*</a:t>
            </a:fld>
          </a:p>
        </p:txBody>
      </p:sp>
      <p:sp>
        <p:nvSpPr>
          <p:cNvPr id="1027" name="Rectangle 2"/>
          <p:cNvSpPr/>
          <p:nvPr>
            <p:ph type="title" idx="1"/>
          </p:nvPr>
        </p:nvSpPr>
        <p:spPr>
          <a:xfrm>
            <a:off x="502006" y="301553"/>
            <a:ext cx="9036101" cy="125501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  <a:lvl2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2pPr>
            <a:lvl3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3pPr>
            <a:lvl4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4pPr>
            <a:lvl5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Rectangle 3"/>
          <p:cNvSpPr/>
          <p:nvPr>
            <p:ph type="body" idx="2"/>
          </p:nvPr>
        </p:nvSpPr>
        <p:spPr>
          <a:xfrm>
            <a:off x="502006" y="1757019"/>
            <a:ext cx="9036101" cy="49695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Date Placeholder 1"/>
          <p:cNvSpPr/>
          <p:nvPr>
            <p:ph type="dt" sz="half" idx="3"/>
          </p:nvPr>
        </p:nvSpPr>
        <p:spPr>
          <a:xfrm>
            <a:off x="502006" y="6857257"/>
            <a:ext cx="2342693" cy="52292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1pPr>
            <a:lvl2pPr marL="502006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2pPr>
            <a:lvl3pPr marL="1004011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3pPr>
            <a:lvl4pPr marL="1506017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4pPr>
            <a:lvl5pPr marL="2008022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100401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7" u="none">
              <a:solidFill>
                <a:schemeClr val="tx1"/>
              </a:solidFill>
              <a:latin typeface="Arial" pitchFamily="34" charset="0"/>
              <a:ea typeface="宋体" charset="-122"/>
            </a:endParaRPr>
          </a:p>
        </p:txBody>
      </p:sp>
      <p:sp>
        <p:nvSpPr>
          <p:cNvPr id="1030" name="Footer Placeholder 2"/>
          <p:cNvSpPr/>
          <p:nvPr>
            <p:ph type="ftr" sz="quarter" idx="4"/>
          </p:nvPr>
        </p:nvSpPr>
        <p:spPr>
          <a:xfrm>
            <a:off x="3430372" y="6857257"/>
            <a:ext cx="3179369" cy="52292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1pPr>
            <a:lvl2pPr marL="502006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2pPr>
            <a:lvl3pPr marL="1004011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3pPr>
            <a:lvl4pPr marL="1506017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4pPr>
            <a:lvl5pPr marL="2008022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4011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537" u="none">
              <a:solidFill>
                <a:schemeClr val="tx1"/>
              </a:solidFill>
              <a:latin typeface="Arial" pitchFamily="34" charset="0"/>
              <a:ea typeface="宋体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100401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31" b="0" i="0" u="none">
          <a:solidFill>
            <a:schemeClr val="tx2"/>
          </a:solidFill>
          <a:latin typeface="Arial" pitchFamily="34" charset="0"/>
          <a:ea typeface="宋体" charset="-122"/>
        </a:defRPr>
      </a:lvl1pPr>
      <a:lvl2pPr marL="0" indent="0" algn="ctr" defTabSz="100401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31" b="0" i="0" u="none">
          <a:solidFill>
            <a:schemeClr val="tx2"/>
          </a:solidFill>
          <a:latin typeface="Arial" pitchFamily="34" charset="0"/>
          <a:ea typeface="宋体" charset="-122"/>
        </a:defRPr>
      </a:lvl2pPr>
      <a:lvl3pPr marL="0" indent="0" algn="ctr" defTabSz="100401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31" b="0" i="0" u="none">
          <a:solidFill>
            <a:schemeClr val="tx2"/>
          </a:solidFill>
          <a:latin typeface="Arial" pitchFamily="34" charset="0"/>
          <a:ea typeface="宋体" charset="-122"/>
        </a:defRPr>
      </a:lvl3pPr>
      <a:lvl4pPr marL="0" indent="0" algn="ctr" defTabSz="100401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31" b="0" i="0" u="none">
          <a:solidFill>
            <a:schemeClr val="tx2"/>
          </a:solidFill>
          <a:latin typeface="Arial" pitchFamily="34" charset="0"/>
          <a:ea typeface="宋体" charset="-122"/>
        </a:defRPr>
      </a:lvl4pPr>
      <a:lvl5pPr marL="0" indent="0" algn="ctr" defTabSz="1004011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31" b="0" i="0" u="none">
          <a:solidFill>
            <a:schemeClr val="tx2"/>
          </a:solidFill>
          <a:latin typeface="Arial" pitchFamily="34" charset="0"/>
          <a:ea typeface="宋体" charset="-122"/>
        </a:defRPr>
      </a:lvl5pPr>
    </p:titleStyle>
    <p:bodyStyle>
      <a:lvl1pPr marL="376504" indent="-376504" algn="l" defTabSz="100401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514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815759" indent="-313753" algn="l" defTabSz="100401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3074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255014" indent="-251003" algn="l" defTabSz="100401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635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757019" indent="-251003" algn="l" defTabSz="100401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196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259025" indent="-251003" algn="l" defTabSz="1004011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196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100401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6" b="0" i="0" u="none" baseline="0">
          <a:solidFill>
            <a:schemeClr val="tx1"/>
          </a:solidFill>
          <a:effectLst/>
        </a:defRPr>
      </a:lvl1pPr>
      <a:lvl2pPr marL="502006" indent="0" algn="l" defTabSz="100401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6" b="0" i="0" u="none" baseline="0">
          <a:solidFill>
            <a:schemeClr val="tx1"/>
          </a:solidFill>
          <a:effectLst/>
        </a:defRPr>
      </a:lvl2pPr>
      <a:lvl3pPr marL="1004011" indent="0" algn="l" defTabSz="100401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6" b="0" i="0" u="none" baseline="0">
          <a:solidFill>
            <a:schemeClr val="tx1"/>
          </a:solidFill>
          <a:effectLst/>
        </a:defRPr>
      </a:lvl3pPr>
      <a:lvl4pPr marL="1506017" indent="0" algn="l" defTabSz="100401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6" b="0" i="0" u="none" baseline="0">
          <a:solidFill>
            <a:schemeClr val="tx1"/>
          </a:solidFill>
          <a:effectLst/>
        </a:defRPr>
      </a:lvl4pPr>
      <a:lvl5pPr marL="2008022" indent="0" algn="l" defTabSz="100401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76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Relationship Id="rId7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305120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/>
          <p:nvPr>
            <p:ph type="ctrTitle" idx="4294967295"/>
          </p:nvPr>
        </p:nvSpPr>
        <p:spPr>
          <a:xfrm>
            <a:off x="1255014" y="1232354"/>
            <a:ext cx="7530084" cy="26215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lang="zh-CN" altLang="en-US" sz="6188"/>
              <a:t>经皮钉复位钉培训</a:t>
            </a:r>
            <a:endParaRPr lang="zh-CN" altLang="en-US" sz="6588"/>
          </a:p>
        </p:txBody>
      </p:sp>
      <p:sp>
        <p:nvSpPr>
          <p:cNvPr id="2051" name="副标题 2"/>
          <p:cNvSpPr/>
          <p:nvPr>
            <p:ph type="subTitle" idx="4294967295"/>
          </p:nvPr>
        </p:nvSpPr>
        <p:spPr>
          <a:xfrm>
            <a:off x="1255014" y="3955037"/>
            <a:ext cx="7530084" cy="18180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5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502006" indent="0" algn="ctr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004011" indent="0" algn="ctr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506017" indent="0" algn="ctr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08022" indent="0" algn="ctr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/>
            <a:endParaRPr sz="2635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4" name="Picture 2"/>
          <p:cNvPicPr/>
          <p:nvPr/>
        </p:nvPicPr>
        <p:blipFill>
          <a:blip r:embed="rId2"/>
          <a:srcRect l="4941" r="4619"/>
          <a:stretch>
            <a:fillRect/>
          </a:stretch>
        </p:blipFill>
        <p:spPr>
          <a:xfrm>
            <a:off x="-10458" y="10458"/>
            <a:ext cx="10040111" cy="75196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55" name="Rectangle 3"/>
          <p:cNvSpPr/>
          <p:nvPr>
            <p:ph type="ctrTitle" idx="4294967295"/>
          </p:nvPr>
        </p:nvSpPr>
        <p:spPr>
          <a:xfrm>
            <a:off x="1087679" y="1171346"/>
            <a:ext cx="5978747" cy="17465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r"/>
            <a:r>
              <a:rPr lang="zh-CN" altLang="en-US" sz="3543"/>
              <a:t>经皮后路椎弓根钉内固定</a:t>
            </a:r>
            <a:br>
              <a:rPr lang="zh-CN" altLang="en-US" sz="3543"/>
            </a:br>
            <a:r>
              <a:rPr lang="zh-CN" altLang="en-US" sz="3543"/>
              <a:t>                      手术工具包</a:t>
            </a:r>
            <a:br>
              <a:rPr lang="zh-CN" altLang="en-US" sz="3543"/>
            </a:br>
            <a:r>
              <a:rPr lang="en-US" altLang="en-US" sz="2425"/>
              <a:t>PTSF</a:t>
            </a:r>
            <a:r>
              <a:rPr lang="en-US" altLang="zh-CN" sz="2325"/>
              <a:t>-Ⅰ</a:t>
            </a:r>
            <a:r>
              <a:rPr lang="zh-CN" altLang="en-US" sz="2425"/>
              <a:t>复位钉操作手册</a:t>
            </a:r>
            <a:endParaRPr lang="zh-CN" altLang="en-US" sz="2525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8" name="Rectangle 5"/>
          <p:cNvSpPr/>
          <p:nvPr>
            <p:ph type="ctrTitle" idx="4294967295"/>
          </p:nvPr>
        </p:nvSpPr>
        <p:spPr>
          <a:xfrm>
            <a:off x="869795" y="1261986"/>
            <a:ext cx="876766" cy="43925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100366" tIns="50183" rIns="100366" bIns="50183" anchor="ctr" anchorCtr="0"/>
          <a:lstStyle>
            <a:lvl1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lang="zh-CN" altLang="en-US" sz="1676"/>
              <a:t>工具</a:t>
            </a:r>
            <a:endParaRPr lang="zh-CN" altLang="en-US" sz="1976"/>
          </a:p>
        </p:txBody>
      </p:sp>
      <p:pic>
        <p:nvPicPr>
          <p:cNvPr id="2059" name="Picture 6"/>
          <p:cNvPicPr/>
          <p:nvPr/>
        </p:nvPicPr>
        <p:blipFill>
          <a:blip r:embed="rId2"/>
          <a:srcRect l="5257" r="92"/>
          <a:stretch>
            <a:fillRect/>
          </a:stretch>
        </p:blipFill>
        <p:spPr>
          <a:xfrm>
            <a:off x="4662726" y="2323520"/>
            <a:ext cx="2337463" cy="37179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60" name="Picture 7"/>
          <p:cNvPicPr/>
          <p:nvPr/>
        </p:nvPicPr>
        <p:blipFill>
          <a:blip r:embed="rId3"/>
          <a:stretch>
            <a:fillRect/>
          </a:stretch>
        </p:blipFill>
        <p:spPr>
          <a:xfrm rot="19800000">
            <a:off x="2091691" y="2677363"/>
            <a:ext cx="2112607" cy="333275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61" name="Picture 8"/>
          <p:cNvPicPr/>
          <p:nvPr/>
        </p:nvPicPr>
        <p:blipFill>
          <a:blip r:embed="rId4"/>
          <a:srcRect l="6361" r="7753"/>
          <a:stretch>
            <a:fillRect/>
          </a:stretch>
        </p:blipFill>
        <p:spPr>
          <a:xfrm>
            <a:off x="7453389" y="2096920"/>
            <a:ext cx="1931327" cy="40962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62" name="Picture 9"/>
          <p:cNvPicPr/>
          <p:nvPr/>
        </p:nvPicPr>
        <p:blipFill>
          <a:blip r:embed="rId5"/>
          <a:stretch>
            <a:fillRect/>
          </a:stretch>
        </p:blipFill>
        <p:spPr>
          <a:xfrm>
            <a:off x="798329" y="3006805"/>
            <a:ext cx="892454" cy="29579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2" name="New shape"/>
          <p:cNvSpPr/>
          <p:nvPr/>
        </p:nvSpPr>
        <p:spPr>
          <a:xfrm>
            <a:off x="0" y="0"/>
            <a:ext cx="10040112" cy="7530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用穿刺针穿刺,建议用小锤轻敲获得临时固定,头部以获得骨性固定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2、用持棒器上的扳手，将连接棒锁紧。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3、沿穿刺针外管插入导丝，深度约为40-45mm，接近椎体前缘。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1、沿导丝置入一级、二级扩张管，扩张管接触骨面。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手持硅胶手柄，逆时针转动外管顶端的把手，将持钉器与空心钉脱离，当完全脱开时，取出持钉器、加强器。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1、沿切口插入穿刺针；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4、持棒器逆时针转动，连接棒的尖端穿过皮肤下的筋膜，到达右侧的空心钉U槽内，透过C臂确认连接棒的在右侧空心钉的位置。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使用定位网或导针，拍正位，找到椎弓根眼位置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2、将持棒器的把手平行于皮肤表面，将持棒器从左侧的空心钉U型内插入钉体内，接触钉的底部；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经皮后路椎弓根钉内固定</a:t>
            </a:r>
            <a:br>
              <a:rPr sz="1200" b="0">
                <a:solidFill>
                  <a:srgbClr val="000000"/>
                </a:solidFill>
              </a:rPr>
            </a:br>
            <a:r>
              <a:rPr sz="1200" b="0">
                <a:solidFill>
                  <a:srgbClr val="000000"/>
                </a:solidFill>
              </a:rPr>
              <a:t>                      手术工具包</a:t>
            </a:r>
            <a:br>
              <a:rPr sz="1200" b="0">
                <a:solidFill>
                  <a:srgbClr val="000000"/>
                </a:solidFill>
              </a:rPr>
            </a:br>
            <a:r>
              <a:rPr sz="1200" b="0">
                <a:solidFill>
                  <a:srgbClr val="000000"/>
                </a:solidFill>
              </a:rPr>
              <a:t>PTSF-Ⅰ复位钉操作手册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2、将螺塞拧入，当旋转出现阻力时，反向旋转螺塞半圈，取下持帽器，为加压撑开做好准备工作；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1、沿导丝置入一级、二级扩张管，扩张管接触骨面。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经皮后路椎弓根钉内固定</a:t>
            </a:r>
            <a:br>
              <a:rPr sz="1200" b="0">
                <a:solidFill>
                  <a:srgbClr val="000000"/>
                </a:solidFill>
              </a:rPr>
            </a:br>
            <a:r>
              <a:rPr sz="1200" b="0">
                <a:solidFill>
                  <a:srgbClr val="000000"/>
                </a:solidFill>
              </a:rPr>
              <a:t>                      手术工具包</a:t>
            </a:r>
            <a:br>
              <a:rPr sz="1200" b="0">
                <a:solidFill>
                  <a:srgbClr val="000000"/>
                </a:solidFill>
              </a:rPr>
            </a:br>
            <a:r>
              <a:rPr sz="1200" b="0">
                <a:solidFill>
                  <a:srgbClr val="000000"/>
                </a:solidFill>
              </a:rPr>
              <a:t>PTSF-Ⅰ复位钉操作手册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CP确认穿刺针位置和方向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、持钉器芯杆前端的U型定位块与螺钉的U型槽接触并吻合；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2、用持棒器上的扳手，将连接棒锁紧。</a:t>
            </a:r>
          </a:p>
        </p:txBody>
      </p:sp>
      <p:pic>
        <p:nvPicPr>
          <p:cNvPr id="2073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40112" cy="7530084"/>
          </a:xfrm>
          <a:prstGeom prst="rect">
            <a:avLst/>
          </a:prstGeom>
        </p:spPr>
      </p:pic>
      <p:sp>
        <p:nvSpPr>
          <p:cNvPr id="2065" name="Rectangle 5"/>
          <p:cNvSpPr/>
          <p:nvPr>
            <p:ph type="ctrTitle" idx="4294967295"/>
          </p:nvPr>
        </p:nvSpPr>
        <p:spPr>
          <a:xfrm>
            <a:off x="798329" y="1261986"/>
            <a:ext cx="1788395" cy="43925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100366" tIns="50183" rIns="100366" bIns="50183" anchor="ctr" anchorCtr="0"/>
          <a:lstStyle>
            <a:lvl1pPr marL="0" indent="0" algn="ctr" defTabSz="1004011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31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lang="zh-CN" altLang="en-US" sz="1576"/>
              <a:t>工具与内植物</a:t>
            </a:r>
            <a:endParaRPr lang="zh-CN" altLang="en-US" sz="1976"/>
          </a:p>
        </p:txBody>
      </p:sp>
      <p:pic>
        <p:nvPicPr>
          <p:cNvPr id="2066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6522587" y="4599975"/>
            <a:ext cx="3147993" cy="197141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67" name="Picture 7"/>
          <p:cNvPicPr/>
          <p:nvPr/>
        </p:nvPicPr>
        <p:blipFill>
          <a:blip r:embed="rId4"/>
          <a:stretch>
            <a:fillRect/>
          </a:stretch>
        </p:blipFill>
        <p:spPr>
          <a:xfrm>
            <a:off x="5196108" y="2325262"/>
            <a:ext cx="2900477" cy="16960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8" name="Rectangle 8"/>
          <p:cNvSpPr/>
          <p:nvPr/>
        </p:nvSpPr>
        <p:spPr>
          <a:xfrm>
            <a:off x="5663251" y="1336939"/>
            <a:ext cx="1898208" cy="3782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66" tIns="50183" rIns="100366" bIns="50183"/>
          <a:lstStyle>
            <a:defPPr>
              <a:defRPr lang="zh-CN"/>
            </a:defPPr>
            <a:lvl1pPr marL="0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1pPr>
            <a:lvl2pPr marL="502006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2pPr>
            <a:lvl3pPr marL="1004011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3pPr>
            <a:lvl4pPr marL="1506017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4pPr>
            <a:lvl5pPr marL="2008022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buFontTx/>
            </a:pPr>
            <a:r>
              <a:rPr lang="zh-CN" altLang="en-US" sz="1457">
                <a:latin typeface="Arial" pitchFamily="34" charset="0"/>
                <a:ea typeface="宋体" charset="-122"/>
              </a:rPr>
              <a:t>一次性工具</a:t>
            </a:r>
            <a:endParaRPr lang="zh-CN" altLang="en-US" sz="1757">
              <a:latin typeface="Arial" pitchFamily="34" charset="0"/>
              <a:ea typeface="宋体" charset="-122"/>
            </a:endParaRPr>
          </a:p>
        </p:txBody>
      </p:sp>
      <p:pic>
        <p:nvPicPr>
          <p:cNvPr id="2069" name="Picture 9"/>
          <p:cNvPicPr/>
          <p:nvPr/>
        </p:nvPicPr>
        <p:blipFill>
          <a:blip r:embed="rId5"/>
          <a:stretch>
            <a:fillRect/>
          </a:stretch>
        </p:blipFill>
        <p:spPr>
          <a:xfrm>
            <a:off x="798329" y="2325262"/>
            <a:ext cx="1045845" cy="351926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70" name="Picture 10"/>
          <p:cNvPicPr/>
          <p:nvPr/>
        </p:nvPicPr>
        <p:blipFill>
          <a:blip r:embed="rId6"/>
          <a:stretch>
            <a:fillRect/>
          </a:stretch>
        </p:blipFill>
        <p:spPr>
          <a:xfrm>
            <a:off x="2300860" y="3843481"/>
            <a:ext cx="1560053" cy="227645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71" name="Picture 11"/>
          <p:cNvPicPr/>
          <p:nvPr/>
        </p:nvPicPr>
        <p:blipFill>
          <a:blip r:embed="rId7"/>
          <a:stretch>
            <a:fillRect/>
          </a:stretch>
        </p:blipFill>
        <p:spPr>
          <a:xfrm>
            <a:off x="2731400" y="2401957"/>
            <a:ext cx="714661" cy="7355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6" name="New shape"/>
          <p:cNvSpPr/>
          <p:nvPr/>
        </p:nvSpPr>
        <p:spPr>
          <a:xfrm>
            <a:off x="0" y="0"/>
            <a:ext cx="10040112" cy="7530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、持钉器芯杆前端的U型定位块与螺钉的U型槽接触并吻合；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使用定位网或导针，拍正位，找到椎弓根眼位置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1、将撑开片安装在撑开器左侧的两个撑开臂上；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2、将持棒器的把手平行于皮肤表面，将持棒器从左侧的空心钉U型内插入钉体内，接触钉的底部；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钉尾应不能完全贴骨，维持多轴钉活动度；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2、撑开片放置在空心钉的内侧底部，顺时针转动撑开器把手，空心钉及椎体将被撑开；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用穿刺针穿刺,建议用小锤轻敲获得临时固定,头部以获得骨性固定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、持钉器的芯杆前端的外六角对准螺钉体的内六角，插入螺钉内，螺钉体不转动；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2、取出穿刺针的针芯；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1、将撑开片安装 在撑开器右侧的两个撑开臂上；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经皮后路椎弓根钉内固定</a:t>
            </a:r>
            <a:br>
              <a:rPr sz="1200" b="0">
                <a:solidFill>
                  <a:srgbClr val="000000"/>
                </a:solidFill>
              </a:rPr>
            </a:br>
            <a:r>
              <a:rPr sz="1200" b="0">
                <a:solidFill>
                  <a:srgbClr val="000000"/>
                </a:solidFill>
              </a:rPr>
              <a:t>                      手术工具包</a:t>
            </a:r>
            <a:br>
              <a:rPr sz="1200" b="0">
                <a:solidFill>
                  <a:srgbClr val="000000"/>
                </a:solidFill>
              </a:rPr>
            </a:br>
            <a:r>
              <a:rPr sz="1200" b="0">
                <a:solidFill>
                  <a:srgbClr val="000000"/>
                </a:solidFill>
              </a:rPr>
              <a:t>PTSF-Ⅰ复位钉操作手册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2、拧入螺塞临时锁紧连接棒，避免连接棒发生移动与转动。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1、使用用止血钳夹住导丝防止导针移动,穿透椎体；</a:t>
            </a:r>
          </a:p>
        </p:txBody>
      </p:sp>
      <p:pic>
        <p:nvPicPr>
          <p:cNvPr id="2077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40112" cy="7530084"/>
          </a:xfrm>
          <a:prstGeom prst="rect">
            <a:avLst/>
          </a:prstGeom>
        </p:spPr>
      </p:pic>
      <p:sp>
        <p:nvSpPr>
          <p:cNvPr id="2074" name="内容占位符 4"/>
          <p:cNvSpPr/>
          <p:nvPr>
            <p:ph sz="half" idx="2"/>
          </p:nvPr>
        </p:nvSpPr>
        <p:spPr>
          <a:xfrm>
            <a:off x="514208" y="1235841"/>
            <a:ext cx="4434382" cy="4969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4292"/>
              <a:t>椎弓根体表定位</a:t>
            </a:r>
            <a:endParaRPr lang="en-US" altLang="zh-CN" sz="4392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674"/>
              <a:t>病人俯卧位</a:t>
            </a:r>
            <a:endParaRPr lang="en-US" altLang="zh-CN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674"/>
              <a:t>要求：</a:t>
            </a:r>
            <a:endParaRPr lang="zh-CN" altLang="en-US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 sz="2674"/>
              <a:t>1.</a:t>
            </a:r>
            <a:r>
              <a:rPr lang="zh-CN" altLang="en-US" sz="2774"/>
              <a:t>病床透视性好</a:t>
            </a:r>
            <a:endParaRPr lang="zh-CN" altLang="en-US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674"/>
              <a:t>机正侧位调整容易</a:t>
            </a:r>
            <a:endParaRPr lang="zh-CN" altLang="en-US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</p:txBody>
      </p:sp>
      <p:pic>
        <p:nvPicPr>
          <p:cNvPr id="2075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4941617" y="2103893"/>
            <a:ext cx="4906756" cy="33676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8" name="Picture 4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05730" y="1171346"/>
            <a:ext cx="2759288" cy="461217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</p:pic>
      <p:sp>
        <p:nvSpPr>
          <p:cNvPr id="2079" name="内容占位符 4"/>
          <p:cNvSpPr/>
          <p:nvPr>
            <p:ph sz="half" idx="2"/>
          </p:nvPr>
        </p:nvSpPr>
        <p:spPr>
          <a:xfrm>
            <a:off x="514208" y="1235841"/>
            <a:ext cx="4434382" cy="49695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4092"/>
              <a:t>椎弓根体表定位</a:t>
            </a:r>
            <a:endParaRPr lang="en-US" altLang="zh-CN" sz="4392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674"/>
              <a:t>   使用定位网或导针，拍正位，找到椎弓根眼位置</a:t>
            </a:r>
            <a:endParaRPr lang="en-US" altLang="zh-CN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774"/>
              <a:t>用标记笔皮肤上标记</a:t>
            </a:r>
            <a:endParaRPr lang="en-US" altLang="zh-CN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376504" lvl="0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874"/>
              <a:t>消毒铺巾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文本占位符 3"/>
          <p:cNvSpPr/>
          <p:nvPr>
            <p:ph type="body" sz="half" idx="4294967295"/>
          </p:nvPr>
        </p:nvSpPr>
        <p:spPr>
          <a:xfrm>
            <a:off x="355588" y="1314278"/>
            <a:ext cx="4979965" cy="497996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4292"/>
              <a:t>椎弓根的定位</a:t>
            </a:r>
            <a:endParaRPr lang="en-US" altLang="zh-CN" sz="4392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/>
              <a:t>上下终板成一条直线</a:t>
            </a:r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/>
              <a:t>左右椎弓根眼对称</a:t>
            </a:r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zh-CN" altLang="en-US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/>
              <a:t>棘突在正中位置</a:t>
            </a:r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zh-CN" altLang="en-US"/>
          </a:p>
        </p:txBody>
      </p:sp>
      <p:pic>
        <p:nvPicPr>
          <p:cNvPr id="2083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941618" y="1788395"/>
            <a:ext cx="4615662" cy="255883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6" name="文本占位符 3"/>
          <p:cNvSpPr/>
          <p:nvPr>
            <p:ph type="body" sz="half" idx="4294967295"/>
          </p:nvPr>
        </p:nvSpPr>
        <p:spPr>
          <a:xfrm>
            <a:off x="355588" y="1488586"/>
            <a:ext cx="4979965" cy="497996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4292"/>
              <a:t>穿刺</a:t>
            </a:r>
            <a:endParaRPr lang="en-US" altLang="zh-CN" sz="4392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/>
              <a:t>用穿刺针穿刺</a:t>
            </a:r>
            <a:r>
              <a:rPr lang="en-US" altLang="zh-CN"/>
              <a:t>,</a:t>
            </a:r>
            <a:r>
              <a:rPr lang="zh-CN" altLang="en-US"/>
              <a:t>建议用小锤轻敲获得临时固定</a:t>
            </a:r>
            <a:r>
              <a:rPr lang="en-US" altLang="zh-CN"/>
              <a:t>,</a:t>
            </a:r>
            <a:r>
              <a:rPr lang="zh-CN" altLang="en-US"/>
              <a:t>头部以获得骨性固定</a:t>
            </a:r>
            <a:endParaRPr lang="en-US" altLang="zh-CN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/>
              <a:t>CP</a:t>
            </a:r>
            <a:r>
              <a:rPr lang="zh-CN" altLang="en-US"/>
              <a:t>确认穿刺针位置和方向</a:t>
            </a:r>
            <a:endParaRPr lang="en-US" altLang="zh-CN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b="1"/>
              <a:t>确认后穿刺针穿破皮质</a:t>
            </a:r>
            <a:r>
              <a:rPr lang="en-US" altLang="zh-CN" b="1"/>
              <a:t>,</a:t>
            </a:r>
            <a:r>
              <a:rPr lang="zh-CN" altLang="en-US" b="1"/>
              <a:t>一般穿透椎弓根</a:t>
            </a:r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zh-CN" altLang="en-US"/>
          </a:p>
        </p:txBody>
      </p:sp>
      <p:pic>
        <p:nvPicPr>
          <p:cNvPr id="2087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5889851" y="1709957"/>
            <a:ext cx="2846441" cy="475859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0" name="文本占位符 3"/>
          <p:cNvSpPr/>
          <p:nvPr>
            <p:ph type="body" sz="half" idx="4294967295"/>
          </p:nvPr>
        </p:nvSpPr>
        <p:spPr>
          <a:xfrm>
            <a:off x="753009" y="1506017"/>
            <a:ext cx="3303127" cy="337633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4292"/>
              <a:t>皮肤切口</a:t>
            </a:r>
            <a:endParaRPr lang="en-US" altLang="zh-CN" sz="4392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zh-CN" altLang="en-US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/>
              <a:t>作切口</a:t>
            </a:r>
            <a:r>
              <a:rPr lang="en-US" altLang="zh-CN"/>
              <a:t>,</a:t>
            </a:r>
            <a:r>
              <a:rPr lang="zh-CN" altLang="en-US"/>
              <a:t>纵横向均可</a:t>
            </a:r>
            <a:endParaRPr lang="zh-CN" altLang="zh-CN"/>
          </a:p>
        </p:txBody>
      </p:sp>
      <p:pic>
        <p:nvPicPr>
          <p:cNvPr id="2091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4861437" y="1866834"/>
            <a:ext cx="3639540" cy="366045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 spd="slow">
    <p:wipe dir="d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4" name="Picture 2"/>
          <p:cNvPicPr/>
          <p:nvPr/>
        </p:nvPicPr>
        <p:blipFill>
          <a:blip r:embed="rId2"/>
          <a:srcRect l="3816" t="6503" r="9630" b="14165"/>
          <a:stretch>
            <a:fillRect/>
          </a:stretch>
        </p:blipFill>
        <p:spPr>
          <a:xfrm>
            <a:off x="2731399" y="1488586"/>
            <a:ext cx="4593002" cy="5614445"/>
          </a:xfrm>
          <a:prstGeom prst="rect">
            <a:avLst/>
          </a:prstGeom>
          <a:noFill/>
          <a:ln cap="flat">
            <a:solidFill>
              <a:srgbClr val="00FFFF"/>
            </a:solidFill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95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7362749" y="502006"/>
            <a:ext cx="2429846" cy="38539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96" name="Picture 6"/>
          <p:cNvPicPr/>
          <p:nvPr/>
        </p:nvPicPr>
        <p:blipFill>
          <a:blip r:embed="rId4"/>
          <a:stretch>
            <a:fillRect/>
          </a:stretch>
        </p:blipFill>
        <p:spPr>
          <a:xfrm>
            <a:off x="7362749" y="4350715"/>
            <a:ext cx="2421132" cy="27749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7" name="文本占位符 3"/>
          <p:cNvSpPr/>
          <p:nvPr>
            <p:ph type="body" sz="half" idx="4294967295"/>
          </p:nvPr>
        </p:nvSpPr>
        <p:spPr>
          <a:xfrm>
            <a:off x="275406" y="2546633"/>
            <a:ext cx="2311317" cy="394980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 sz="1796"/>
              <a:t>1</a:t>
            </a:r>
            <a:r>
              <a:rPr lang="zh-CN" altLang="en-US" sz="1796"/>
              <a:t>、沿切口插入穿刺针；</a:t>
            </a:r>
            <a:endParaRPr lang="zh-CN" altLang="en-US" sz="2196"/>
          </a:p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 sz="2096"/>
              <a:t>2</a:t>
            </a:r>
            <a:r>
              <a:rPr lang="zh-CN" altLang="en-US" sz="2096"/>
              <a:t>、取出穿刺针的针芯；</a:t>
            </a:r>
            <a:endParaRPr lang="zh-CN" altLang="en-US" sz="2196"/>
          </a:p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 sz="1996"/>
              <a:t>3</a:t>
            </a:r>
            <a:r>
              <a:rPr lang="zh-CN" altLang="en-US" sz="1896"/>
              <a:t>、沿穿刺针外管插入导丝，深度约为</a:t>
            </a:r>
            <a:r>
              <a:rPr lang="en-US" altLang="zh-CN" sz="1896"/>
              <a:t>40-45mm</a:t>
            </a:r>
            <a:r>
              <a:rPr lang="zh-CN" altLang="en-US" sz="2096"/>
              <a:t>，接近椎体前缘。</a:t>
            </a:r>
            <a:endParaRPr lang="en-US" altLang="zh-CN" sz="2196"/>
          </a:p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 sz="1896"/>
              <a:t>4</a:t>
            </a:r>
            <a:r>
              <a:rPr lang="zh-CN" altLang="en-US" sz="1896"/>
              <a:t>、拔除穿刺针</a:t>
            </a:r>
            <a:endParaRPr lang="zh-CN" altLang="en-US" sz="2196"/>
          </a:p>
        </p:txBody>
      </p:sp>
      <p:sp>
        <p:nvSpPr>
          <p:cNvPr id="2098" name="文本占位符 3"/>
          <p:cNvSpPr/>
          <p:nvPr/>
        </p:nvSpPr>
        <p:spPr>
          <a:xfrm>
            <a:off x="167336" y="1422349"/>
            <a:ext cx="2485625" cy="68328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zh-CN" altLang="en-US" sz="3992"/>
              <a:t>放置导针</a:t>
            </a:r>
            <a:endParaRPr lang="zh-CN" altLang="en-US" sz="4392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1" name="文本占位符 3"/>
          <p:cNvSpPr/>
          <p:nvPr>
            <p:ph type="body" sz="half" idx="4294967295"/>
          </p:nvPr>
        </p:nvSpPr>
        <p:spPr>
          <a:xfrm>
            <a:off x="440999" y="1868576"/>
            <a:ext cx="3158452" cy="393412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4192"/>
              <a:t>扩张</a:t>
            </a:r>
            <a:endParaRPr lang="en-US" altLang="zh-CN" sz="4392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 sz="2635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 sz="1896"/>
              <a:t>1</a:t>
            </a:r>
            <a:r>
              <a:rPr lang="zh-CN" altLang="en-US" sz="1996"/>
              <a:t>、沿导丝置入一级、二级扩张管，扩张管接触骨面。</a:t>
            </a:r>
            <a:endParaRPr lang="en-US" altLang="zh-CN" sz="2196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 sz="2096"/>
              <a:t>2</a:t>
            </a:r>
            <a:r>
              <a:rPr lang="zh-CN" altLang="en-US" sz="1896"/>
              <a:t>、移除一级扩张管</a:t>
            </a:r>
            <a:r>
              <a:rPr lang="zh-CN" altLang="en-US" sz="2535"/>
              <a:t>。</a:t>
            </a:r>
            <a:endParaRPr lang="zh-CN" altLang="en-US" sz="2635"/>
          </a:p>
        </p:txBody>
      </p:sp>
      <p:pic>
        <p:nvPicPr>
          <p:cNvPr id="2102" name="Picture 3"/>
          <p:cNvPicPr/>
          <p:nvPr/>
        </p:nvPicPr>
        <p:blipFill>
          <a:blip r:embed="rId2"/>
          <a:srcRect l="8205" t="7919" r="7399" b="5005"/>
          <a:stretch>
            <a:fillRect/>
          </a:stretch>
        </p:blipFill>
        <p:spPr>
          <a:xfrm>
            <a:off x="3731923" y="807045"/>
            <a:ext cx="6081588" cy="59107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cxnSp>
        <p:nvCxnSpPr>
          <p:cNvPr id="2103" name="Line 4"/>
          <p:cNvCxnSpPr/>
          <p:nvPr/>
        </p:nvCxnSpPr>
        <p:spPr>
          <a:xfrm flipH="1" flipV="1">
            <a:off x="6808451" y="517694"/>
            <a:ext cx="0" cy="1594913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</p:spTree>
  </p:cSld>
  <p:clrMapOvr>
    <a:masterClrMapping/>
  </p:clrMapOvr>
  <p:transition spd="slow">
    <p:wipe dir="r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6" name="文本占位符 3"/>
          <p:cNvSpPr/>
          <p:nvPr>
            <p:ph type="body" sz="half" idx="4294967295"/>
          </p:nvPr>
        </p:nvSpPr>
        <p:spPr>
          <a:xfrm>
            <a:off x="655397" y="881996"/>
            <a:ext cx="3505324" cy="273139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4292"/>
              <a:t>开骨</a:t>
            </a:r>
            <a:endParaRPr lang="zh-CN" altLang="en-US" sz="4392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 sz="4392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096"/>
              <a:t>沿导针置入开骨器，在椎弓根顶部扩大皮质骨进口。</a:t>
            </a:r>
            <a:endParaRPr lang="zh-CN" altLang="en-US" sz="2196"/>
          </a:p>
          <a:p>
            <a:pPr marL="0" lvl="0" indent="0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zh-CN" altLang="zh-CN" sz="1318"/>
          </a:p>
        </p:txBody>
      </p:sp>
      <p:pic>
        <p:nvPicPr>
          <p:cNvPr id="2107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1087679" y="3430371"/>
            <a:ext cx="3099187" cy="346349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08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4610434" y="350359"/>
            <a:ext cx="5129869" cy="690431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cxnSp>
        <p:nvCxnSpPr>
          <p:cNvPr id="2109" name="Line 5"/>
          <p:cNvCxnSpPr/>
          <p:nvPr/>
        </p:nvCxnSpPr>
        <p:spPr>
          <a:xfrm flipH="1" flipV="1">
            <a:off x="7395869" y="198711"/>
            <a:ext cx="0" cy="683285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</p:spTree>
  </p:cSld>
  <p:clrMapOvr>
    <a:masterClrMapping/>
  </p:clrMapOvr>
  <p:transition spd="slow">
    <p:pull dir="ld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2" name="文本占位符 3"/>
          <p:cNvSpPr/>
          <p:nvPr>
            <p:ph type="body" sz="half" idx="4294967295"/>
          </p:nvPr>
        </p:nvSpPr>
        <p:spPr>
          <a:xfrm>
            <a:off x="585674" y="920344"/>
            <a:ext cx="3731924" cy="333798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00384" tIns="50192" rIns="100384" bIns="50192" anchor="t" anchorCtr="0"/>
          <a:lstStyle>
            <a:lvl1pPr marL="376504" indent="-376504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07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15759" indent="-31375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63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55014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57019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59025" indent="-251003" algn="l" defTabSz="1004011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9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3992"/>
              <a:t>攻丝</a:t>
            </a:r>
            <a:endParaRPr lang="zh-CN" altLang="en-US" sz="4392"/>
          </a:p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en-US" altLang="zh-CN" sz="4392"/>
          </a:p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1876"/>
              <a:t>        沿导丝置入空心丝锥，沿椎弓根在椎体上进行攻丝。</a:t>
            </a:r>
            <a:endParaRPr lang="en-US" altLang="zh-CN" sz="1976"/>
          </a:p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1676" b="1"/>
              <a:t>        </a:t>
            </a:r>
            <a:r>
              <a:rPr lang="en-US" altLang="zh-CN" sz="1876" b="1"/>
              <a:t>1</a:t>
            </a:r>
            <a:r>
              <a:rPr lang="zh-CN" altLang="en-US" sz="1776" b="1"/>
              <a:t>、使用用止血钳夹住导丝防止导针移动</a:t>
            </a:r>
            <a:r>
              <a:rPr lang="en-US" altLang="zh-CN" sz="1676" b="1"/>
              <a:t>,</a:t>
            </a:r>
            <a:r>
              <a:rPr lang="zh-CN" altLang="en-US" sz="1676" b="1"/>
              <a:t>穿透椎体；</a:t>
            </a:r>
            <a:endParaRPr lang="zh-CN" altLang="en-US" sz="1976" b="1"/>
          </a:p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1576" b="1"/>
              <a:t>        </a:t>
            </a:r>
            <a:r>
              <a:rPr lang="en-US" altLang="zh-CN" sz="1876" b="1"/>
              <a:t>2</a:t>
            </a:r>
            <a:r>
              <a:rPr lang="zh-CN" altLang="en-US" sz="1676" b="1"/>
              <a:t>、丝锥直径要比使用的空心钉型号小。</a:t>
            </a:r>
            <a:endParaRPr lang="zh-CN" altLang="en-US" sz="1976" b="1"/>
          </a:p>
          <a:p>
            <a:pPr marL="0" lvl="0" indent="0" algn="l" defTabSz="1004011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endParaRPr lang="zh-CN" altLang="zh-CN" sz="2635"/>
          </a:p>
        </p:txBody>
      </p:sp>
      <p:pic>
        <p:nvPicPr>
          <p:cNvPr id="2113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610434" y="350359"/>
            <a:ext cx="5129869" cy="690431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4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2008023" y="4099712"/>
            <a:ext cx="2175358" cy="28603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5" name="Picture 5"/>
          <p:cNvPicPr/>
          <p:nvPr/>
        </p:nvPicPr>
        <p:blipFill>
          <a:blip r:embed="rId4"/>
          <a:stretch>
            <a:fillRect/>
          </a:stretch>
        </p:blipFill>
        <p:spPr>
          <a:xfrm>
            <a:off x="4183380" y="669341"/>
            <a:ext cx="1713443" cy="34129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cxnSp>
        <p:nvCxnSpPr>
          <p:cNvPr id="2116" name="Line 6"/>
          <p:cNvCxnSpPr/>
          <p:nvPr/>
        </p:nvCxnSpPr>
        <p:spPr>
          <a:xfrm flipH="1" flipV="1">
            <a:off x="7395869" y="47064"/>
            <a:ext cx="0" cy="807043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</p:spTree>
  </p:cSld>
  <p:clrMapOvr>
    <a:masterClrMapping/>
  </p:clrMapOvr>
  <p:transition spd="slow">
    <p:wipe dir="d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9" name="标题 1"/>
          <p:cNvSpPr/>
          <p:nvPr/>
        </p:nvSpPr>
        <p:spPr>
          <a:xfrm>
            <a:off x="369532" y="578701"/>
            <a:ext cx="5222253" cy="9482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 anchor="b" anchorCtr="0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4192">
                <a:latin typeface="宋体" charset="-122"/>
              </a:rPr>
              <a:t>螺钉植入的准备工作</a:t>
            </a:r>
            <a:endParaRPr lang="zh-CN" altLang="en-US" sz="4392">
              <a:latin typeface="宋体" charset="-122"/>
            </a:endParaRPr>
          </a:p>
        </p:txBody>
      </p:sp>
      <p:sp>
        <p:nvSpPr>
          <p:cNvPr id="2120" name="AutoShape 3"/>
          <p:cNvSpPr/>
          <p:nvPr/>
        </p:nvSpPr>
        <p:spPr>
          <a:xfrm>
            <a:off x="3146251" y="2384527"/>
            <a:ext cx="78438" cy="711175"/>
          </a:xfrm>
          <a:prstGeom prst="downArrow">
            <a:avLst>
              <a:gd name="adj1" fmla="val 50000"/>
              <a:gd name="adj2" fmla="val 226668"/>
            </a:avLst>
          </a:prstGeom>
          <a:solidFill>
            <a:srgbClr val="FF0000"/>
          </a:solidFill>
          <a:ln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1pPr>
            <a:lvl2pPr marL="502006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2pPr>
            <a:lvl3pPr marL="1004011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3pPr>
            <a:lvl4pPr marL="1506017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4pPr>
            <a:lvl5pPr marL="2008022" indent="0" algn="l" defTabSz="1004011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635" b="0" i="0" u="none" kern="1200">
                <a:solidFill>
                  <a:schemeClr val="tx1"/>
                </a:solidFill>
                <a:latin typeface="黑体" charset="-122"/>
                <a:ea typeface="黑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</a:p>
        </p:txBody>
      </p:sp>
      <p:pic>
        <p:nvPicPr>
          <p:cNvPr id="2121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1228869" y="3233405"/>
            <a:ext cx="859335" cy="284818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2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3017264" y="1716929"/>
            <a:ext cx="1410147" cy="43646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23" name="Picture 6"/>
          <p:cNvPicPr/>
          <p:nvPr/>
        </p:nvPicPr>
        <p:blipFill>
          <a:blip r:embed="rId4"/>
          <a:stretch>
            <a:fillRect/>
          </a:stretch>
        </p:blipFill>
        <p:spPr>
          <a:xfrm>
            <a:off x="5091523" y="2096919"/>
            <a:ext cx="1401432" cy="40038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4" name="文本占位符 3"/>
          <p:cNvSpPr/>
          <p:nvPr/>
        </p:nvSpPr>
        <p:spPr>
          <a:xfrm>
            <a:off x="1085937" y="6011866"/>
            <a:ext cx="1214923" cy="7878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en-US" altLang="zh-CN" sz="1676"/>
              <a:t>1</a:t>
            </a:r>
            <a:r>
              <a:rPr lang="zh-CN" altLang="en-US" sz="1876"/>
              <a:t>、取出锁紧螺母</a:t>
            </a:r>
            <a:endParaRPr lang="zh-CN" altLang="en-US" sz="1976"/>
          </a:p>
        </p:txBody>
      </p:sp>
      <p:sp>
        <p:nvSpPr>
          <p:cNvPr id="2125" name="文本占位符 3"/>
          <p:cNvSpPr/>
          <p:nvPr/>
        </p:nvSpPr>
        <p:spPr>
          <a:xfrm>
            <a:off x="3160195" y="6041498"/>
            <a:ext cx="1190520" cy="7582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en-US" altLang="zh-CN" sz="1876"/>
              <a:t>2</a:t>
            </a:r>
            <a:r>
              <a:rPr lang="zh-CN" altLang="en-US" sz="1776"/>
              <a:t>、安装延长杆</a:t>
            </a:r>
            <a:endParaRPr lang="zh-CN" altLang="en-US" sz="1976"/>
          </a:p>
        </p:txBody>
      </p:sp>
      <p:sp>
        <p:nvSpPr>
          <p:cNvPr id="2126" name="文本占位符 3"/>
          <p:cNvSpPr/>
          <p:nvPr/>
        </p:nvSpPr>
        <p:spPr>
          <a:xfrm>
            <a:off x="5305921" y="6088561"/>
            <a:ext cx="1645463" cy="7111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en-US" altLang="zh-CN" sz="1576"/>
              <a:t>3</a:t>
            </a:r>
            <a:r>
              <a:rPr lang="zh-CN" altLang="en-US" sz="1676"/>
              <a:t>、检验延长杆安装牢固</a:t>
            </a:r>
            <a:endParaRPr lang="zh-CN" altLang="en-US" sz="1976"/>
          </a:p>
        </p:txBody>
      </p:sp>
      <p:cxnSp>
        <p:nvCxnSpPr>
          <p:cNvPr id="2127" name="Line 10"/>
          <p:cNvCxnSpPr/>
          <p:nvPr/>
        </p:nvCxnSpPr>
        <p:spPr>
          <a:xfrm flipH="1">
            <a:off x="6236723" y="2551862"/>
            <a:ext cx="0" cy="1138228"/>
          </a:xfrm>
          <a:prstGeom prst="line">
            <a:avLst/>
          </a:prstGeom>
          <a:noFill/>
          <a:ln w="25400" cap="flat">
            <a:solidFill>
              <a:srgbClr val="000000"/>
            </a:solidFill>
            <a:prstDash val="solid"/>
            <a:miter lim="800000"/>
            <a:headEnd type="stealth" w="lg" len="lg"/>
            <a:tailEnd type="none" w="lg" len="lg"/>
          </a:ln>
        </p:spPr>
      </p:cxnSp>
      <p:sp>
        <p:nvSpPr>
          <p:cNvPr id="2128" name="文本占位符 3"/>
          <p:cNvSpPr/>
          <p:nvPr/>
        </p:nvSpPr>
        <p:spPr>
          <a:xfrm>
            <a:off x="6522586" y="2398471"/>
            <a:ext cx="2431590" cy="1669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zh-CN" altLang="en-US" sz="1676"/>
              <a:t>、向上提拉上延长杆，观察上延长杆与螺钉不脱开；</a:t>
            </a:r>
            <a:endParaRPr lang="zh-CN" altLang="en-US" sz="1976"/>
          </a:p>
          <a:p>
            <a:pPr marL="0" lvl="0" indent="0">
              <a:buNone/>
            </a:pPr>
            <a:endParaRPr lang="zh-CN" altLang="en-US" sz="1976"/>
          </a:p>
        </p:txBody>
      </p:sp>
      <p:cxnSp>
        <p:nvCxnSpPr>
          <p:cNvPr id="2129" name="Line 12"/>
          <p:cNvCxnSpPr/>
          <p:nvPr/>
        </p:nvCxnSpPr>
        <p:spPr>
          <a:xfrm flipH="1" flipV="1">
            <a:off x="1729131" y="2551862"/>
            <a:ext cx="0" cy="1138228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stealth" w="lg" len="lg"/>
            <a:tailEnd type="none" w="med" len="med"/>
          </a:ln>
        </p:spPr>
      </p:cxnSp>
      <p:sp>
        <p:nvSpPr>
          <p:cNvPr id="2130" name="文本占位符 3"/>
          <p:cNvSpPr/>
          <p:nvPr/>
        </p:nvSpPr>
        <p:spPr>
          <a:xfrm>
            <a:off x="1085937" y="2096920"/>
            <a:ext cx="1675094" cy="4549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zh-CN" altLang="en-US" sz="1876"/>
              <a:t>无锁紧螺母</a:t>
            </a:r>
            <a:endParaRPr lang="zh-CN" altLang="en-US" sz="1976"/>
          </a:p>
        </p:txBody>
      </p:sp>
      <p:cxnSp>
        <p:nvCxnSpPr>
          <p:cNvPr id="2131" name="Line 14"/>
          <p:cNvCxnSpPr/>
          <p:nvPr/>
        </p:nvCxnSpPr>
        <p:spPr>
          <a:xfrm flipH="1">
            <a:off x="4089254" y="2323519"/>
            <a:ext cx="0" cy="1138227"/>
          </a:xfrm>
          <a:prstGeom prst="line">
            <a:avLst/>
          </a:prstGeom>
          <a:noFill/>
          <a:ln w="25400" cap="flat">
            <a:solidFill>
              <a:srgbClr val="000000"/>
            </a:solidFill>
            <a:prstDash val="solid"/>
            <a:miter lim="800000"/>
            <a:headEnd type="none" w="lg" len="lg"/>
            <a:tailEnd type="stealth" w="lg" len="lg"/>
          </a:ln>
        </p:spPr>
      </p:cxnSp>
      <p:sp>
        <p:nvSpPr>
          <p:cNvPr id="2132" name="文本占位符 3"/>
          <p:cNvSpPr/>
          <p:nvPr/>
        </p:nvSpPr>
        <p:spPr>
          <a:xfrm>
            <a:off x="4160720" y="2096920"/>
            <a:ext cx="502006" cy="17430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zh-CN" altLang="en-US" sz="1776"/>
              <a:t>插入延长杆</a:t>
            </a:r>
            <a:endParaRPr lang="zh-CN" altLang="en-US" sz="1976"/>
          </a:p>
        </p:txBody>
      </p:sp>
      <p:cxnSp>
        <p:nvCxnSpPr>
          <p:cNvPr id="2133" name="Line 16"/>
          <p:cNvCxnSpPr/>
          <p:nvPr/>
        </p:nvCxnSpPr>
        <p:spPr>
          <a:xfrm>
            <a:off x="5950858" y="3916690"/>
            <a:ext cx="1286389" cy="98658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stealth" w="lg" len="lg"/>
            <a:tailEnd type="none" w="med" len="med"/>
          </a:ln>
        </p:spPr>
      </p:cxnSp>
      <p:sp>
        <p:nvSpPr>
          <p:cNvPr id="2134" name="文本占位符 3"/>
          <p:cNvSpPr/>
          <p:nvPr/>
        </p:nvSpPr>
        <p:spPr>
          <a:xfrm>
            <a:off x="7308714" y="4523280"/>
            <a:ext cx="1933069" cy="11382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100384" tIns="50192" rIns="100384" bIns="50192"/>
          <a:lstStyle>
            <a:defPPr>
              <a:defRPr lang="zh-CN"/>
            </a:defPPr>
            <a:lvl1pPr marL="376504" indent="-376504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51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815759" indent="-31375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307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255014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3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757019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2259025" indent="-251003" algn="l" defTabSz="1004011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196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zh-CN" altLang="en-US" sz="1776"/>
              <a:t>、观察上延长杆弹片处无突起状态</a:t>
            </a:r>
            <a:endParaRPr lang="zh-CN" altLang="en-US" sz="1976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770112" cy="6260084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https://d.book118.com/357023051201006034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黑体</vt:lpstr>
      <vt:lpstr>宋体</vt:lpstr>
      <vt:lpstr>Office Theme</vt:lpstr>
      <vt:lpstr>经皮钉复位钉培训</vt:lpstr>
      <vt:lpstr>经皮后路椎弓根钉内固定                      手术工具包PTSF-Ⅰ复位钉操作手册</vt:lpstr>
      <vt:lpstr>工具</vt:lpstr>
      <vt:lpstr>工具与内植物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2024-09-09T02:51:24.967</cp:lastPrinted>
  <dcterms:created xsi:type="dcterms:W3CDTF">2024-09-08T18:51:24Z</dcterms:created>
  <dcterms:modified xsi:type="dcterms:W3CDTF">2024-09-08T18:51:26Z</dcterms:modified>
</cp:coreProperties>
</file>