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BAB776-4B15-4350-B497-3DB419806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7EEBB-5DEE-4BEE-9D03-3EE6E1F24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66FEF2-29AC-49BB-8E01-AC484CD3D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8C982A-F9E5-4729-A356-338FB874B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462C02-164E-4E4E-8371-B21DE9E9C9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CEF245-955B-4987-A451-8B97C234E7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128667-A265-4017-ACF7-36A5822F64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58590D-31DD-4E84-BB92-1A892214F4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E332AC-CB85-4693-9D62-C8E65A60C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38C4A-CCE9-417E-ADD7-F96802F64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1CD6E-A1B6-4B2F-A7AE-9A15F649D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31135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教学设计的理论基础</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2024-01-17</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教学设计概述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学习理论与教学设计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教学设计的主要理论流派</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教学设计的过程与方法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教学设计的评价与优化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教学设计与教师专业发展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教学设计概述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教学设计是依据对学习需求的分析，提出解决问题的最佳方案，使教学效果达到优化的系统决策过程。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学设计的根本目的是促进学习者的学习，通过运用系统方法，将学习理论与教学理论的原理转换成对教学目标、教学内容、教学方法和教学策略、教学评价等环节进行具体计划、创设有效的教与学系统的“过程”或“程序”，促进学习者的学习兴趣，提高教学效率和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教学设计的定义与目的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早期的教学设计</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主要关注如何有效地传递知识，强调教学内容的分析和组织。</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行为主义教学设计</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基于行为主义学习理论，关注刺激-反应的学习过程，强调教学目标的具体化和可测量性。</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认知主义教学设计</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基于认知主义学习理论，关注学习者的内部认知过程，强调知识的理解和应用。</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建构主义教学设计</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基于建构主义学习理论，关注学习者在已有知识经验基础上主动建构新知识的过程，强调学习的情境性和社会性。</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教学设计的历史与发展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150029" y="159340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系统性原则</a:t>
            </a:r>
            <a:endParaRPr lang="en-US" sz="1100"/>
          </a:p>
        </p:txBody>
      </p:sp>
      <p:sp>
        <p:nvSpPr>
          <p:cNvPr id="3" name="AutoShape 3"/>
          <p:cNvSpPr/>
          <p:nvPr/>
        </p:nvSpPr>
        <p:spPr>
          <a:xfrm>
            <a:off x="1150029"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教学设计是一个系统工程，需要综合考虑教学目标、教学内容、学习者特征、教学策略、教学评价等各个要素。</a:t>
            </a:r>
            <a:endParaRPr lang="en-US" sz="1100"/>
          </a:p>
        </p:txBody>
      </p:sp>
      <p:sp>
        <p:nvSpPr>
          <p:cNvPr id="4" name="AutoShape 4"/>
          <p:cNvSpPr/>
          <p:nvPr/>
        </p:nvSpPr>
        <p:spPr>
          <a:xfrm>
            <a:off x="7793308" y="159340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针对性原则</a:t>
            </a:r>
            <a:endParaRPr lang="en-US" sz="1100"/>
          </a:p>
        </p:txBody>
      </p:sp>
      <p:sp>
        <p:nvSpPr>
          <p:cNvPr id="5" name="AutoShape 5"/>
          <p:cNvSpPr/>
          <p:nvPr/>
        </p:nvSpPr>
        <p:spPr>
          <a:xfrm>
            <a:off x="7793308" y="1918792"/>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教学设计需要针对特定的教学目标和学习者特征进行，确保教学内容和教学方法的适切性。</a:t>
            </a:r>
            <a:endParaRPr lang="en-US" sz="1100"/>
          </a:p>
        </p:txBody>
      </p:sp>
      <p:sp>
        <p:nvSpPr>
          <p:cNvPr id="6" name="AutoShape 6"/>
          <p:cNvSpPr/>
          <p:nvPr/>
        </p:nvSpPr>
        <p:spPr>
          <a:xfrm>
            <a:off x="1150029" y="379014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最优化原则</a:t>
            </a:r>
            <a:endParaRPr lang="en-US" sz="1100"/>
          </a:p>
        </p:txBody>
      </p:sp>
      <p:sp>
        <p:nvSpPr>
          <p:cNvPr id="7" name="AutoShape 7"/>
          <p:cNvSpPr/>
          <p:nvPr/>
        </p:nvSpPr>
        <p:spPr>
          <a:xfrm>
            <a:off x="1150029"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教学设计需要追求教学效果的最优化，通过不断调整和改进教学方案，提高教学效率和质量。</a:t>
            </a:r>
            <a:endParaRPr lang="en-US" sz="1100"/>
          </a:p>
        </p:txBody>
      </p:sp>
      <p:sp>
        <p:nvSpPr>
          <p:cNvPr id="8" name="AutoShape 8"/>
          <p:cNvSpPr/>
          <p:nvPr/>
        </p:nvSpPr>
        <p:spPr>
          <a:xfrm>
            <a:off x="7793308" y="3790147"/>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可操作性原则</a:t>
            </a:r>
            <a:endParaRPr lang="en-US" sz="1100"/>
          </a:p>
        </p:txBody>
      </p:sp>
      <p:sp>
        <p:nvSpPr>
          <p:cNvPr id="9" name="AutoShape 9"/>
          <p:cNvSpPr/>
          <p:nvPr/>
        </p:nvSpPr>
        <p:spPr>
          <a:xfrm>
            <a:off x="7793308" y="4115534"/>
            <a:ext cx="3241937" cy="158963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教学设计需要考虑到实际的可操作性，确保教学方案能够在实践中得以顺利实施。</a:t>
            </a:r>
            <a:endParaRPr lang="en-US" sz="1100"/>
          </a:p>
        </p:txBody>
      </p:sp>
      <p:sp>
        <p:nvSpPr>
          <p:cNvPr id="10" name="Freeform 10"/>
          <p:cNvSpPr/>
          <p:nvPr/>
        </p:nvSpPr>
        <p:spPr>
          <a:xfrm>
            <a:off x="4898003" y="3416893"/>
            <a:ext cx="1166724" cy="1297311"/>
          </a:xfrm>
          <a:custGeom>
            <a:rect l="l" t="t" r="r" b="b"/>
            <a:pathLst>
              <a:path w="1521" h="1691">
                <a:moveTo>
                  <a:pt x="1521" y="934"/>
                </a:moveTo>
                <a:cubicBezTo>
                  <a:pt x="1419" y="934"/>
                  <a:pt x="1320" y="912"/>
                  <a:pt x="1226" y="873"/>
                </a:cubicBezTo>
                <a:cubicBezTo>
                  <a:pt x="1135" y="836"/>
                  <a:pt x="1054" y="781"/>
                  <a:pt x="983" y="712"/>
                </a:cubicBezTo>
                <a:cubicBezTo>
                  <a:pt x="915" y="641"/>
                  <a:pt x="859" y="561"/>
                  <a:pt x="820" y="470"/>
                </a:cubicBezTo>
                <a:cubicBezTo>
                  <a:pt x="781" y="376"/>
                  <a:pt x="761" y="276"/>
                  <a:pt x="761" y="174"/>
                </a:cubicBezTo>
                <a:cubicBezTo>
                  <a:pt x="554" y="174"/>
                  <a:pt x="403" y="174"/>
                  <a:pt x="294" y="174"/>
                </a:cubicBezTo>
                <a:cubicBezTo>
                  <a:pt x="193" y="0"/>
                  <a:pt x="193" y="0"/>
                  <a:pt x="193" y="0"/>
                </a:cubicBezTo>
                <a:cubicBezTo>
                  <a:pt x="93" y="174"/>
                  <a:pt x="93" y="174"/>
                  <a:pt x="93" y="174"/>
                </a:cubicBezTo>
                <a:cubicBezTo>
                  <a:pt x="0" y="174"/>
                  <a:pt x="0" y="174"/>
                  <a:pt x="0" y="174"/>
                </a:cubicBezTo>
                <a:cubicBezTo>
                  <a:pt x="0" y="1011"/>
                  <a:pt x="682" y="1692"/>
                  <a:pt x="1521" y="1692"/>
                </a:cubicBezTo>
                <a:cubicBezTo>
                  <a:pt x="1521" y="1661"/>
                  <a:pt x="1521" y="1631"/>
                  <a:pt x="1521" y="1602"/>
                </a:cubicBezTo>
                <a:cubicBezTo>
                  <a:pt x="1350" y="1503"/>
                  <a:pt x="1350" y="1503"/>
                  <a:pt x="1350" y="1503"/>
                </a:cubicBezTo>
                <a:cubicBezTo>
                  <a:pt x="1521" y="1404"/>
                  <a:pt x="1521" y="1404"/>
                  <a:pt x="1521" y="1404"/>
                </a:cubicBezTo>
                <a:cubicBezTo>
                  <a:pt x="1521" y="934"/>
                  <a:pt x="1521" y="934"/>
                  <a:pt x="1521" y="93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22179" y="3554921"/>
            <a:ext cx="1299452" cy="1164582"/>
          </a:xfrm>
          <a:custGeom>
            <a:rect l="l" t="t" r="r" b="b"/>
            <a:pathLst>
              <a:path w="1695" h="1518">
                <a:moveTo>
                  <a:pt x="1602" y="0"/>
                </a:moveTo>
                <a:cubicBezTo>
                  <a:pt x="1502" y="171"/>
                  <a:pt x="1502" y="171"/>
                  <a:pt x="1502" y="171"/>
                </a:cubicBezTo>
                <a:cubicBezTo>
                  <a:pt x="1402" y="0"/>
                  <a:pt x="1402" y="0"/>
                  <a:pt x="1402" y="0"/>
                </a:cubicBezTo>
                <a:cubicBezTo>
                  <a:pt x="934" y="0"/>
                  <a:pt x="934" y="0"/>
                  <a:pt x="934" y="0"/>
                </a:cubicBezTo>
                <a:cubicBezTo>
                  <a:pt x="934" y="102"/>
                  <a:pt x="915" y="202"/>
                  <a:pt x="875" y="296"/>
                </a:cubicBezTo>
                <a:cubicBezTo>
                  <a:pt x="836" y="387"/>
                  <a:pt x="781" y="467"/>
                  <a:pt x="712" y="538"/>
                </a:cubicBezTo>
                <a:cubicBezTo>
                  <a:pt x="643" y="607"/>
                  <a:pt x="560" y="662"/>
                  <a:pt x="469" y="699"/>
                </a:cubicBezTo>
                <a:cubicBezTo>
                  <a:pt x="377" y="738"/>
                  <a:pt x="276" y="760"/>
                  <a:pt x="174" y="760"/>
                </a:cubicBezTo>
                <a:cubicBezTo>
                  <a:pt x="174" y="968"/>
                  <a:pt x="174" y="1119"/>
                  <a:pt x="174" y="1228"/>
                </a:cubicBezTo>
                <a:cubicBezTo>
                  <a:pt x="0" y="1329"/>
                  <a:pt x="0" y="1329"/>
                  <a:pt x="0" y="1329"/>
                </a:cubicBezTo>
                <a:cubicBezTo>
                  <a:pt x="174" y="1430"/>
                  <a:pt x="174" y="1430"/>
                  <a:pt x="174" y="1430"/>
                </a:cubicBezTo>
                <a:cubicBezTo>
                  <a:pt x="174" y="1518"/>
                  <a:pt x="174" y="1518"/>
                  <a:pt x="174" y="1518"/>
                </a:cubicBezTo>
                <a:cubicBezTo>
                  <a:pt x="1013" y="1518"/>
                  <a:pt x="1695" y="837"/>
                  <a:pt x="1695" y="0"/>
                </a:cubicBezTo>
                <a:cubicBezTo>
                  <a:pt x="1662" y="0"/>
                  <a:pt x="1631" y="0"/>
                  <a:pt x="160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03303" y="2297341"/>
            <a:ext cx="1299452" cy="1164582"/>
          </a:xfrm>
          <a:custGeom>
            <a:rect l="l" t="t" r="r" b="b"/>
            <a:pathLst>
              <a:path w="1695" h="1519">
                <a:moveTo>
                  <a:pt x="1695" y="188"/>
                </a:moveTo>
                <a:cubicBezTo>
                  <a:pt x="1521" y="87"/>
                  <a:pt x="1521" y="87"/>
                  <a:pt x="1521" y="87"/>
                </a:cubicBezTo>
                <a:cubicBezTo>
                  <a:pt x="1521" y="0"/>
                  <a:pt x="1521" y="0"/>
                  <a:pt x="1521" y="0"/>
                </a:cubicBezTo>
                <a:cubicBezTo>
                  <a:pt x="682" y="0"/>
                  <a:pt x="0" y="681"/>
                  <a:pt x="0" y="1519"/>
                </a:cubicBezTo>
                <a:cubicBezTo>
                  <a:pt x="33" y="1519"/>
                  <a:pt x="63" y="1519"/>
                  <a:pt x="93" y="1519"/>
                </a:cubicBezTo>
                <a:cubicBezTo>
                  <a:pt x="193" y="1345"/>
                  <a:pt x="193" y="1345"/>
                  <a:pt x="193" y="1345"/>
                </a:cubicBezTo>
                <a:cubicBezTo>
                  <a:pt x="294" y="1519"/>
                  <a:pt x="294" y="1519"/>
                  <a:pt x="294" y="1519"/>
                </a:cubicBezTo>
                <a:cubicBezTo>
                  <a:pt x="761" y="1519"/>
                  <a:pt x="761" y="1519"/>
                  <a:pt x="761" y="1519"/>
                </a:cubicBezTo>
                <a:cubicBezTo>
                  <a:pt x="761" y="1416"/>
                  <a:pt x="781" y="1316"/>
                  <a:pt x="820" y="1224"/>
                </a:cubicBezTo>
                <a:cubicBezTo>
                  <a:pt x="859" y="1133"/>
                  <a:pt x="915" y="1051"/>
                  <a:pt x="983" y="982"/>
                </a:cubicBezTo>
                <a:cubicBezTo>
                  <a:pt x="1054" y="911"/>
                  <a:pt x="1135" y="856"/>
                  <a:pt x="1226" y="819"/>
                </a:cubicBezTo>
                <a:cubicBezTo>
                  <a:pt x="1320" y="779"/>
                  <a:pt x="1419" y="760"/>
                  <a:pt x="1521" y="760"/>
                </a:cubicBezTo>
                <a:cubicBezTo>
                  <a:pt x="1521" y="551"/>
                  <a:pt x="1521" y="399"/>
                  <a:pt x="1521" y="290"/>
                </a:cubicBezTo>
                <a:lnTo>
                  <a:pt x="1695" y="1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60206" y="2302641"/>
            <a:ext cx="1166724" cy="1297311"/>
          </a:xfrm>
          <a:custGeom>
            <a:rect l="l" t="t" r="r" b="b"/>
            <a:pathLst>
              <a:path w="1521" h="1690">
                <a:moveTo>
                  <a:pt x="1428" y="1519"/>
                </a:moveTo>
                <a:cubicBezTo>
                  <a:pt x="1521" y="1519"/>
                  <a:pt x="1521" y="1519"/>
                  <a:pt x="1521" y="1519"/>
                </a:cubicBezTo>
                <a:cubicBezTo>
                  <a:pt x="1521" y="681"/>
                  <a:pt x="839" y="0"/>
                  <a:pt x="0" y="0"/>
                </a:cubicBezTo>
                <a:cubicBezTo>
                  <a:pt x="0" y="31"/>
                  <a:pt x="0" y="60"/>
                  <a:pt x="0" y="88"/>
                </a:cubicBezTo>
                <a:cubicBezTo>
                  <a:pt x="171" y="188"/>
                  <a:pt x="171" y="188"/>
                  <a:pt x="171" y="188"/>
                </a:cubicBezTo>
                <a:cubicBezTo>
                  <a:pt x="0" y="288"/>
                  <a:pt x="0" y="288"/>
                  <a:pt x="0" y="288"/>
                </a:cubicBezTo>
                <a:cubicBezTo>
                  <a:pt x="0" y="760"/>
                  <a:pt x="0" y="760"/>
                  <a:pt x="0" y="760"/>
                </a:cubicBezTo>
                <a:cubicBezTo>
                  <a:pt x="102" y="760"/>
                  <a:pt x="203" y="779"/>
                  <a:pt x="295" y="819"/>
                </a:cubicBezTo>
                <a:cubicBezTo>
                  <a:pt x="386" y="856"/>
                  <a:pt x="469" y="911"/>
                  <a:pt x="538" y="982"/>
                </a:cubicBezTo>
                <a:cubicBezTo>
                  <a:pt x="607" y="1051"/>
                  <a:pt x="662" y="1133"/>
                  <a:pt x="701" y="1224"/>
                </a:cubicBezTo>
                <a:cubicBezTo>
                  <a:pt x="741" y="1316"/>
                  <a:pt x="760" y="1416"/>
                  <a:pt x="760" y="1519"/>
                </a:cubicBezTo>
                <a:cubicBezTo>
                  <a:pt x="968" y="1519"/>
                  <a:pt x="1118" y="1519"/>
                  <a:pt x="1228" y="1519"/>
                </a:cubicBezTo>
                <a:cubicBezTo>
                  <a:pt x="1328" y="1690"/>
                  <a:pt x="1328" y="1690"/>
                  <a:pt x="1328" y="1690"/>
                </a:cubicBezTo>
                <a:lnTo>
                  <a:pt x="1428" y="1519"/>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4" name="Picture 14"/>
          <p:cNvPicPr>
            <a:picLocks noChangeAspect="1"/>
          </p:cNvPicPr>
          <p:nvPr/>
        </p:nvPicPr>
        <p:blipFill>
          <a:blip r:embed="rId2"/>
          <a:stretch>
            <a:fillRect/>
          </a:stretch>
        </p:blipFill>
        <p:spPr>
          <a:xfrm>
            <a:off x="5259849" y="2677031"/>
            <a:ext cx="345497" cy="338535"/>
          </a:xfrm>
          <a:prstGeom prst="rect">
            <a:avLst/>
          </a:prstGeom>
        </p:spPr>
      </p:pic>
      <p:pic>
        <p:nvPicPr>
          <p:cNvPr id="15" name="Picture 15"/>
          <p:cNvPicPr>
            <a:picLocks noChangeAspect="1"/>
          </p:cNvPicPr>
          <p:nvPr/>
        </p:nvPicPr>
        <p:blipFill>
          <a:blip r:embed="rId3"/>
          <a:stretch>
            <a:fillRect/>
          </a:stretch>
        </p:blipFill>
        <p:spPr>
          <a:xfrm>
            <a:off x="6647521" y="2713607"/>
            <a:ext cx="321283" cy="314810"/>
          </a:xfrm>
          <a:prstGeom prst="rect">
            <a:avLst/>
          </a:prstGeom>
        </p:spPr>
      </p:pic>
      <p:pic>
        <p:nvPicPr>
          <p:cNvPr id="16" name="Picture 16"/>
          <p:cNvPicPr>
            <a:picLocks noChangeAspect="1"/>
          </p:cNvPicPr>
          <p:nvPr/>
        </p:nvPicPr>
        <p:blipFill>
          <a:blip r:embed="rId4"/>
          <a:stretch>
            <a:fillRect/>
          </a:stretch>
        </p:blipFill>
        <p:spPr>
          <a:xfrm>
            <a:off x="5263001" y="3983451"/>
            <a:ext cx="353163" cy="346047"/>
          </a:xfrm>
          <a:prstGeom prst="rect">
            <a:avLst/>
          </a:prstGeom>
        </p:spPr>
      </p:pic>
      <p:pic>
        <p:nvPicPr>
          <p:cNvPr id="17" name="Picture 17"/>
          <p:cNvPicPr>
            <a:picLocks noChangeAspect="1"/>
          </p:cNvPicPr>
          <p:nvPr/>
        </p:nvPicPr>
        <p:blipFill>
          <a:blip r:embed="rId5"/>
          <a:stretch>
            <a:fillRect/>
          </a:stretch>
        </p:blipFill>
        <p:spPr>
          <a:xfrm>
            <a:off x="6608769" y="3983451"/>
            <a:ext cx="353163" cy="346047"/>
          </a:xfrm>
          <a:prstGeom prst="rect">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教学设计的基本原则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学习理论与教学设计</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行为主义学习理论强调学习是刺激与反应之间的联结，认为所有行为都是习得的，并主张通过奖励和惩罚来塑造和改变行为。</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基于行为主义学习理论的教学设计强调目标导向，将学习目标分解为一系列小目标，通过提供适当的刺激和反馈来帮助学生达到这些目标。同时，重视练习和反复实践，以形成自动化的技能和行为习惯。</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理论基础</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教学设计原则</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行为主义学习理论与教学设计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认知主义学习理论关注学习者的内部认知过程，包括记忆、思维、问题解决等。它认为学习是学习者主动建构知识的过程，而不仅仅是被动地接受刺激。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理论基础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于认知主义学习理论的教学设计强调激发学生的主动性和积极性，通过提供有意义的学习材料和活动来促进学生的认知加工和知识建构。同时，重视学生的个体差异和先前知识经验，采用多样化的教学策略来满足不同学生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教学设计原则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认知主义学习理论与教学设计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建构主义学习理论强调知识是由学习者在社会文化背景下主动建构的，认为学习是学习者与周围环境互动的过程。它强调学习者的主动性、社会性和情境性。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教学设计原则</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于建构主义学习理论的教学设计强调提供真实或仿真的学习环境，让学生在与同伴和教师的互动中建构知识。同时，重视学生的先前知识和经验，鼓励学生通过探究、合作和实践等方式来学习和掌握知识。此外，还强调评价学生的学习过程和成果，以提供及时的反馈和指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理论基础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建构主义学习理论与教学设计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教学设计的主要理论流派</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系统化教学设计</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强调教学设计的整体性和系统性，包括分析、设计、开发、实施和评价五个阶段。</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教学目标导向</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以明确的教学目标为导向，通过教学分析、学习者分析、任务分析等步骤，确保教学目标的实现。</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反馈与修正</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重视教学过程中的反馈，根据学习者表现和成绩及时调整教学策略和方法。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迪克-凯瑞模式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学习者分析</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教学任务设计</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根据教学目标和学习者特征，设计具有针对性的教学任务。</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教学策略选择</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根据教学任务和学习者特征，选择合适的教学策略，如讲解、示范、小组讨论等。</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关注学习者的认知、情感和技能水平，为教学设计提供依据。</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教学评价</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通过测验、作业、观察等方式评价学习者的学习成果，为教学改进提供依据。</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加涅的九段教学法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https://d.book118.com/357031135136006035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2024-09-10T09:15:30.363</cp:lastPrinted>
  <dcterms:created xsi:type="dcterms:W3CDTF">2024-09-10T01:15:30Z</dcterms:created>
  <dcterms:modified xsi:type="dcterms:W3CDTF">2024-09-10T01:15:32Z</dcterms:modified>
</cp:coreProperties>
</file>