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RMTASS+KWLAJR+MicrosoftYaHei-Bold"/>
      <p:regular r:id="rId15"/>
    </p:embeddedFont>
    <p:embeddedFont>
      <p:font typeface="OOBJNO+HQLUTV+ArialMT"/>
      <p:regular r:id="rId16"/>
    </p:embeddedFont>
    <p:embeddedFont>
      <p:font typeface="QKHBFA+MS-UIGothic"/>
      <p:regular r:id="rId17"/>
    </p:embeddedFont>
    <p:embeddedFont>
      <p:font typeface="CDOUOU+UBVJTR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62F4E-1628-4519-80D2-8202B405C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8A9F9-FB0B-4374-85A2-611B2A08E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572F3-FF01-46EE-9329-C3B1E412D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FD9AE-CB19-4252-B865-57BD56C74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FCF373-A288-4E09-9352-1E3545042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C995D4-436C-400E-B08D-01685276D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3D3E6A-C299-44B5-ACB9-85895957B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5EEAFF-4F3E-433B-AD66-D2063E29B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C2CA95-C0C7-4E7D-A937-C251E43C8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4793D-117A-4777-B2E1-9FEDA5CD3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72A46-D293-481C-8FDF-639786EDC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4016316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04850" y="1428986"/>
            <a:ext cx="5165393" cy="16625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10">
                <a:solidFill>
                  <a:srgbClr val="000000"/>
                </a:solidFill>
                <a:latin typeface="RMTASS+KWLAJR+MicrosoftYaHei-Bold"/>
                <a:cs typeface="RMTASS+KWLAJR+MicrosoftYaHei-Bold"/>
              </a:rPr>
              <a:t>English</a:t>
            </a:r>
            <a:r>
              <a:rPr sz="5150" spc="260">
                <a:solidFill>
                  <a:srgbClr val="000000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5150">
                <a:solidFill>
                  <a:srgbClr val="000000"/>
                </a:solidFill>
                <a:latin typeface="RMTASS+KWLAJR+MicrosoftYaHei-Bold"/>
                <a:cs typeface="RMTASS+KWLAJR+MicrosoftYaHei-Bold"/>
              </a:rPr>
              <a:t>song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04850" y="2375136"/>
            <a:ext cx="5603867" cy="16625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10">
                <a:solidFill>
                  <a:srgbClr val="000000"/>
                </a:solidFill>
                <a:latin typeface="RMTASS+KWLAJR+MicrosoftYaHei-Bold"/>
                <a:cs typeface="RMTASS+KWLAJR+MicrosoftYaHei-Bold"/>
              </a:rPr>
              <a:t>interpretation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04850" y="3321286"/>
            <a:ext cx="8273902" cy="16625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10">
                <a:solidFill>
                  <a:srgbClr val="000000"/>
                </a:solidFill>
                <a:latin typeface="RMTASS+KWLAJR+MicrosoftYaHei-Bold"/>
                <a:cs typeface="RMTASS+KWLAJR+MicrosoftYaHei-Bold"/>
              </a:rPr>
              <a:t>courseware</a:t>
            </a:r>
            <a:r>
              <a:rPr sz="5150" spc="252">
                <a:solidFill>
                  <a:srgbClr val="000000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5150" spc="10">
                <a:solidFill>
                  <a:srgbClr val="000000"/>
                </a:solidFill>
                <a:latin typeface="RMTASS+KWLAJR+MicrosoftYaHei-Bold"/>
                <a:cs typeface="RMTASS+KWLAJR+MicrosoftYaHei-Bold"/>
              </a:rPr>
              <a:t>related</a:t>
            </a:r>
            <a:r>
              <a:rPr sz="5150" spc="249">
                <a:solidFill>
                  <a:srgbClr val="000000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5150" spc="10">
                <a:solidFill>
                  <a:srgbClr val="000000"/>
                </a:solidFill>
                <a:latin typeface="RMTASS+KWLAJR+MicrosoftYaHei-Bold"/>
                <a:cs typeface="RMTASS+KWLAJR+MicrosoftYaHei-Bold"/>
              </a:rPr>
              <a:t>to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4518"/>
            <a:ext cx="7291870" cy="242765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OOBJNO+HQLUTV+ArialMT"/>
                <a:cs typeface="OOBJNO+HQLUTV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Introduction</a:t>
            </a:r>
            <a:r>
              <a:rPr sz="2400" spc="11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to</a:t>
            </a:r>
            <a:r>
              <a:rPr sz="2400" spc="114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relevant</a:t>
            </a:r>
            <a:r>
              <a:rPr sz="2400" spc="114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clauses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OOBJNO+HQLUTV+ArialMT"/>
                <a:cs typeface="OOBJNO+HQLUTV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Attributive</a:t>
            </a:r>
            <a:r>
              <a:rPr sz="2400" spc="114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clauses</a:t>
            </a:r>
            <a:r>
              <a:rPr sz="2400" spc="113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in</a:t>
            </a:r>
            <a:r>
              <a:rPr sz="2400" spc="114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English</a:t>
            </a:r>
            <a:r>
              <a:rPr sz="2400" spc="113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songs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OOBJNO+HQLUTV+ArialMT"/>
                <a:cs typeface="OOBJNO+HQLUTV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The</a:t>
            </a:r>
            <a:r>
              <a:rPr sz="2400" spc="114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role</a:t>
            </a:r>
            <a:r>
              <a:rPr sz="2400" spc="114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of</a:t>
            </a:r>
            <a:r>
              <a:rPr sz="2400" spc="114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attributive</a:t>
            </a:r>
            <a:r>
              <a:rPr sz="2400" spc="114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clauses</a:t>
            </a:r>
            <a:r>
              <a:rPr sz="2400" spc="115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in</a:t>
            </a:r>
            <a:r>
              <a:rPr sz="2400" spc="114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English</a:t>
            </a:r>
          </a:p>
          <a:p>
            <a:pPr marL="203200" marR="0">
              <a:lnSpc>
                <a:spcPts val="2500"/>
              </a:lnSpc>
              <a:spcBef>
                <a:spcPts val="1830"/>
              </a:spcBef>
              <a:spcAft>
                <a:spcPct val="0"/>
              </a:spcAft>
            </a:pP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songs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QKHBFA+MS-UIGothic"/>
                <a:cs typeface="QKHBFA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4139078"/>
            <a:ext cx="6213237" cy="13303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OOBJNO+HQLUTV+ArialMT"/>
                <a:cs typeface="OOBJNO+HQLUTV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The</a:t>
            </a:r>
            <a:r>
              <a:rPr sz="2400" spc="114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Changes</a:t>
            </a:r>
            <a:r>
              <a:rPr sz="2400" spc="115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and</a:t>
            </a:r>
            <a:r>
              <a:rPr sz="2400" spc="116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Development</a:t>
            </a:r>
            <a:r>
              <a:rPr sz="2400" spc="114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of</a:t>
            </a:r>
          </a:p>
          <a:p>
            <a:pPr marL="203200" marR="0">
              <a:lnSpc>
                <a:spcPts val="2500"/>
              </a:lnSpc>
              <a:spcBef>
                <a:spcPts val="1830"/>
              </a:spcBef>
              <a:spcAft>
                <a:spcPct val="0"/>
              </a:spcAft>
            </a:pP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Objective</a:t>
            </a:r>
            <a:r>
              <a:rPr sz="2400" spc="114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Clause</a:t>
            </a:r>
            <a:r>
              <a:rPr sz="2400" spc="115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in</a:t>
            </a:r>
            <a:r>
              <a:rPr sz="2400" spc="114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English</a:t>
            </a:r>
            <a:r>
              <a:rPr sz="2400" spc="116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Songs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65E1FF"/>
                </a:solidFill>
                <a:latin typeface="RMTASS+KWLAJR+MicrosoftYaHei-Bold"/>
                <a:cs typeface="RMTASS+KWLAJR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493158"/>
            <a:ext cx="6849697" cy="13302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OOBJNO+HQLUTV+ArialMT"/>
                <a:cs typeface="OOBJNO+HQLUTV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The</a:t>
            </a:r>
            <a:r>
              <a:rPr sz="2400" spc="114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creative</a:t>
            </a:r>
            <a:r>
              <a:rPr sz="2400" spc="114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techniques</a:t>
            </a:r>
            <a:r>
              <a:rPr sz="2400" spc="113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of</a:t>
            </a:r>
            <a:r>
              <a:rPr sz="2400" spc="112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attributive</a:t>
            </a:r>
          </a:p>
          <a:p>
            <a:pPr marL="203200" marR="0">
              <a:lnSpc>
                <a:spcPts val="2500"/>
              </a:lnSpc>
              <a:spcBef>
                <a:spcPts val="1830"/>
              </a:spcBef>
              <a:spcAft>
                <a:spcPct val="0"/>
              </a:spcAft>
            </a:pP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clauses</a:t>
            </a:r>
            <a:r>
              <a:rPr sz="2400" spc="113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in</a:t>
            </a:r>
            <a:r>
              <a:rPr sz="2400" spc="114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English</a:t>
            </a:r>
            <a:r>
              <a:rPr sz="2400" spc="113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songs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3590438"/>
            <a:ext cx="6391844" cy="133032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OOBJNO+HQLUTV+ArialMT"/>
                <a:cs typeface="OOBJNO+HQLUTV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Recommendation</a:t>
            </a:r>
            <a:r>
              <a:rPr sz="2400" spc="107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and</a:t>
            </a:r>
            <a:r>
              <a:rPr sz="2400" spc="113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Practice</a:t>
            </a:r>
            <a:r>
              <a:rPr sz="2400" spc="114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of</a:t>
            </a:r>
          </a:p>
          <a:p>
            <a:pPr marL="203200" marR="0">
              <a:lnSpc>
                <a:spcPts val="2500"/>
              </a:lnSpc>
              <a:spcBef>
                <a:spcPts val="1830"/>
              </a:spcBef>
              <a:spcAft>
                <a:spcPct val="0"/>
              </a:spcAft>
            </a:pP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Attributive</a:t>
            </a:r>
            <a:r>
              <a:rPr sz="2400" spc="114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Clause</a:t>
            </a:r>
            <a:r>
              <a:rPr sz="2400" spc="115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in</a:t>
            </a:r>
            <a:r>
              <a:rPr sz="2400" spc="114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English</a:t>
            </a:r>
            <a:r>
              <a:rPr sz="2400" spc="116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4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Songs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QKHBFA+MS-UIGothic"/>
                <a:cs typeface="QKHBFA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65E1FF"/>
                </a:solidFill>
                <a:latin typeface="RMTASS+KWLAJR+MicrosoftYaHei-Bold"/>
                <a:cs typeface="RMTASS+KWLAJR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31765" y="2248644"/>
            <a:ext cx="4902066" cy="212361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376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RMTASS+KWLAJR+MicrosoftYaHei-Bold"/>
                <a:cs typeface="RMTASS+KWLAJR+MicrosoftYaHei-Bold"/>
              </a:rPr>
              <a:t>Introduction</a:t>
            </a:r>
            <a:r>
              <a:rPr sz="4200" spc="192">
                <a:solidFill>
                  <a:srgbClr val="000000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4200">
                <a:solidFill>
                  <a:srgbClr val="000000"/>
                </a:solidFill>
                <a:latin typeface="RMTASS+KWLAJR+MicrosoftYaHei-Bold"/>
                <a:cs typeface="RMTASS+KWLAJR+MicrosoftYaHei-Bold"/>
              </a:rPr>
              <a:t>to</a:t>
            </a:r>
          </a:p>
          <a:p>
            <a:pPr marL="0" marR="0">
              <a:lnSpc>
                <a:spcPts val="4376"/>
              </a:lnSpc>
              <a:spcBef>
                <a:spcPts val="1618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RMTASS+KWLAJR+MicrosoftYaHei-Bold"/>
                <a:cs typeface="RMTASS+KWLAJR+MicrosoftYaHei-Bold"/>
              </a:rPr>
              <a:t>relevant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971800" y="2395339"/>
            <a:ext cx="4269841" cy="3970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816"/>
              </a:lnSpc>
              <a:spcBef>
                <a:spcPct val="0"/>
              </a:spcBef>
              <a:spcAft>
                <a:spcPct val="0"/>
              </a:spcAft>
            </a:pPr>
            <a:r>
              <a:rPr sz="12300">
                <a:solidFill>
                  <a:srgbClr val="000000"/>
                </a:solidFill>
                <a:latin typeface="RMTASS+KWLAJR+MicrosoftYaHei-Bold"/>
                <a:cs typeface="RMTASS+KWLAJR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31765" y="3784709"/>
            <a:ext cx="2724298" cy="1355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376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RMTASS+KWLAJR+MicrosoftYaHei-Bold"/>
                <a:cs typeface="RMTASS+KWLAJR+MicrosoftYaHei-Bold"/>
              </a:rPr>
              <a:t>clauses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7325277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The</a:t>
            </a:r>
            <a:r>
              <a:rPr sz="3000" spc="143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30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definition</a:t>
            </a:r>
            <a:r>
              <a:rPr sz="3000" spc="138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30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of</a:t>
            </a:r>
            <a:r>
              <a:rPr sz="3000" spc="14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30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relevant</a:t>
            </a:r>
            <a:r>
              <a:rPr sz="3000" spc="143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30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clauses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9456"/>
            <a:ext cx="3094421" cy="16702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Relative clauses are suborder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clauses that modify a noun or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pronoun in a sense, providing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additional information about the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subject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6771"/>
            <a:ext cx="3255508" cy="10530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DOUOU+UBVJTR+MicrosoftYaHei"/>
                <a:cs typeface="CDOUOU+UBVJTR+MicrosoftYaHei"/>
              </a:rPr>
              <a:t>They typically begin with a relative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DOUOU+UBVJTR+MicrosoftYaHei"/>
                <a:cs typeface="CDOUOU+UBVJTR+MicrosoftYaHei"/>
              </a:rPr>
              <a:t>pronoun (who, who, who, which)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DOUOU+UBVJTR+MicrosoftYaHei"/>
                <a:cs typeface="CDOUOU+UBVJTR+MicrosoftYaHei"/>
              </a:rPr>
              <a:t>or relative objective (that)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7142568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Classification</a:t>
            </a:r>
            <a:r>
              <a:rPr sz="3000" spc="138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30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of</a:t>
            </a:r>
            <a:r>
              <a:rPr sz="3000" spc="14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30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relevant</a:t>
            </a:r>
            <a:r>
              <a:rPr sz="3000" spc="143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30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clauses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63757"/>
            <a:ext cx="3737373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According</a:t>
            </a:r>
            <a:r>
              <a:rPr sz="2300" spc="122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3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to</a:t>
            </a:r>
            <a:r>
              <a:rPr sz="2300" spc="121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300" spc="1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function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43610" y="2321580"/>
            <a:ext cx="6338911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restrictive relative clauses and non restrictive relative clauses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8041"/>
            <a:ext cx="3167513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According</a:t>
            </a:r>
            <a:r>
              <a:rPr sz="2300" spc="122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3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to</a:t>
            </a:r>
            <a:r>
              <a:rPr sz="2300" spc="121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300" spc="1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form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69314" y="4874280"/>
            <a:ext cx="571640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that clause, which clause, who (m) clause, which clause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7029963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The</a:t>
            </a:r>
            <a:r>
              <a:rPr sz="3000" spc="143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30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function</a:t>
            </a:r>
            <a:r>
              <a:rPr sz="3000" spc="138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30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of</a:t>
            </a:r>
            <a:r>
              <a:rPr sz="3000" spc="14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30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relevant</a:t>
            </a:r>
            <a:r>
              <a:rPr sz="3000" spc="143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30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clauses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5994" y="2561316"/>
            <a:ext cx="2398421" cy="19649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To provide additional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information: relevant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clauses can provide more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detailed information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about the subject,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888740" y="2561316"/>
            <a:ext cx="2209389" cy="23471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To emphasize: by using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relevant clauses, the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writer can emphasize a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specific aspect of the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subject, drawing the</a:t>
            </a:r>
          </a:p>
          <a:p>
            <a:pPr marL="0" marR="0">
              <a:lnSpc>
                <a:spcPts val="1406"/>
              </a:lnSpc>
              <a:spcBef>
                <a:spcPts val="165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reader's attention to it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24650" y="2561316"/>
            <a:ext cx="2456882" cy="19649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To clarify: relevant clauses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can help make the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meaning of the presence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cleaner by providing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more contextual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560559" y="2561316"/>
            <a:ext cx="2400359" cy="15826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To connect ideas: relative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clauses can be used to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connect different ideas in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a sense, making the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560559" y="4092301"/>
            <a:ext cx="2296125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structure more coherent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75994" y="4474571"/>
            <a:ext cx="2282939" cy="8180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enriching the content of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the sentence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724650" y="4474571"/>
            <a:ext cx="1221960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information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31765" y="2248644"/>
            <a:ext cx="3724748" cy="212361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376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RMTASS+KWLAJR+MicrosoftYaHei-Bold"/>
                <a:cs typeface="RMTASS+KWLAJR+MicrosoftYaHei-Bold"/>
              </a:rPr>
              <a:t>Attributive</a:t>
            </a:r>
          </a:p>
          <a:p>
            <a:pPr marL="0" marR="0">
              <a:lnSpc>
                <a:spcPts val="4376"/>
              </a:lnSpc>
              <a:spcBef>
                <a:spcPts val="1618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RMTASS+KWLAJR+MicrosoftYaHei-Bold"/>
                <a:cs typeface="RMTASS+KWLAJR+MicrosoftYaHei-Bold"/>
              </a:rPr>
              <a:t>clauses</a:t>
            </a:r>
            <a:r>
              <a:rPr sz="4200" spc="194">
                <a:solidFill>
                  <a:srgbClr val="000000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4200">
                <a:solidFill>
                  <a:srgbClr val="000000"/>
                </a:solidFill>
                <a:latin typeface="RMTASS+KWLAJR+MicrosoftYaHei-Bold"/>
                <a:cs typeface="RMTASS+KWLAJR+MicrosoftYaHei-Bold"/>
              </a:rPr>
              <a:t>in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971800" y="2395339"/>
            <a:ext cx="4269841" cy="3970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816"/>
              </a:lnSpc>
              <a:spcBef>
                <a:spcPct val="0"/>
              </a:spcBef>
              <a:spcAft>
                <a:spcPct val="0"/>
              </a:spcAft>
            </a:pPr>
            <a:r>
              <a:rPr sz="12300">
                <a:solidFill>
                  <a:srgbClr val="000000"/>
                </a:solidFill>
                <a:latin typeface="RMTASS+KWLAJR+MicrosoftYaHei-Bold"/>
                <a:cs typeface="RMTASS+KWLAJR+MicrosoftYaHei-Bold"/>
              </a:rPr>
              <a:t>02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31765" y="3784709"/>
            <a:ext cx="4460105" cy="1355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376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RMTASS+KWLAJR+MicrosoftYaHei-Bold"/>
                <a:cs typeface="RMTASS+KWLAJR+MicrosoftYaHei-Bold"/>
              </a:rPr>
              <a:t>English</a:t>
            </a:r>
            <a:r>
              <a:rPr sz="4200" spc="199">
                <a:solidFill>
                  <a:srgbClr val="000000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4200">
                <a:solidFill>
                  <a:srgbClr val="000000"/>
                </a:solidFill>
                <a:latin typeface="RMTASS+KWLAJR+MicrosoftYaHei-Bold"/>
                <a:cs typeface="RMTASS+KWLAJR+MicrosoftYaHei-Bold"/>
              </a:rPr>
              <a:t>songs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715189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Song</a:t>
            </a:r>
            <a:r>
              <a:rPr sz="3000" spc="142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30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selection</a:t>
            </a:r>
            <a:r>
              <a:rPr sz="3000" spc="137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30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and</a:t>
            </a:r>
            <a:r>
              <a:rPr sz="3000" spc="146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30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classification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6620"/>
            <a:ext cx="2530764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Selection</a:t>
            </a:r>
            <a:r>
              <a:rPr sz="2000" spc="1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0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criteria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6201"/>
            <a:ext cx="5086243" cy="12003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80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Choose representative English songs that cover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different styles and periods, ensuring that the content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of the songs is healthy and positive.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14395"/>
            <a:ext cx="3073954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Classification</a:t>
            </a:r>
            <a:r>
              <a:rPr sz="2000" spc="1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0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criteria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9846"/>
            <a:ext cx="4999382" cy="12003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80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Classify songs based on factors such as theme, style,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and emotion, making it easier for learners to choose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OUOU+UBVJTR+MicrosoftYaHei"/>
                <a:cs typeface="CDOUOU+UBVJTR+MicrosoftYaHei"/>
              </a:rPr>
              <a:t>according to their needs.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8423281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Analysis</a:t>
            </a:r>
            <a:r>
              <a:rPr sz="3000" spc="145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30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of</a:t>
            </a:r>
            <a:r>
              <a:rPr sz="3000" spc="137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30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Attributive</a:t>
            </a:r>
            <a:r>
              <a:rPr sz="3000" spc="143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30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Clause</a:t>
            </a:r>
            <a:r>
              <a:rPr sz="3000" spc="143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30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in</a:t>
            </a:r>
            <a:r>
              <a:rPr sz="3000" spc="137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3000">
                <a:solidFill>
                  <a:srgbClr val="00A5B2"/>
                </a:solidFill>
                <a:latin typeface="RMTASS+KWLAJR+MicrosoftYaHei-Bold"/>
                <a:cs typeface="RMTASS+KWLAJR+MicrosoftYaHei-Bold"/>
              </a:rPr>
              <a:t>Lyrics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90452"/>
            <a:ext cx="3152241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0">
                <a:solidFill>
                  <a:srgbClr val="FFFFFF"/>
                </a:solidFill>
                <a:latin typeface="RMTASS+KWLAJR+MicrosoftYaHei-Bold"/>
                <a:cs typeface="RMTASS+KWLAJR+MicrosoftYaHei-Bold"/>
              </a:rPr>
              <a:t>Structural</a:t>
            </a:r>
            <a:r>
              <a:rPr sz="2300" spc="110">
                <a:solidFill>
                  <a:srgbClr val="FFFFFF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300" spc="10">
                <a:solidFill>
                  <a:srgbClr val="FFFFFF"/>
                </a:solidFill>
                <a:latin typeface="RMTASS+KWLAJR+MicrosoftYaHei-Bold"/>
                <a:cs typeface="RMTASS+KWLAJR+MicrosoftYaHei-Bold"/>
              </a:rPr>
              <a:t>analysis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9504" y="2521311"/>
            <a:ext cx="6511993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DOUOU+UBVJTR+MicrosoftYaHei"/>
                <a:cs typeface="CDOUOU+UBVJTR+MicrosoftYaHei"/>
              </a:rPr>
              <a:t>Analyze the grammatical structure of the relative clauses in the lyrics,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9921"/>
            <a:ext cx="5787402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DOUOU+UBVJTR+MicrosoftYaHei"/>
                <a:cs typeface="CDOUOU+UBVJTR+MicrosoftYaHei"/>
              </a:rPr>
              <a:t>clarifying the role and position of the clauses in the sentence.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6582"/>
            <a:ext cx="4054141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5">
                <a:solidFill>
                  <a:srgbClr val="FFFFFF"/>
                </a:solidFill>
                <a:latin typeface="RMTASS+KWLAJR+MicrosoftYaHei-Bold"/>
                <a:cs typeface="RMTASS+KWLAJR+MicrosoftYaHei-Bold"/>
              </a:rPr>
              <a:t>Semantic</a:t>
            </a:r>
            <a:r>
              <a:rPr sz="2300" spc="115">
                <a:solidFill>
                  <a:srgbClr val="FFFFFF"/>
                </a:solidFill>
                <a:latin typeface="RMTASS+KWLAJR+MicrosoftYaHei-Bold"/>
                <a:cs typeface="RMTASS+KWLAJR+MicrosoftYaHei-Bold"/>
              </a:rPr>
              <a:t> </a:t>
            </a:r>
            <a:r>
              <a:rPr sz="2300" spc="10">
                <a:solidFill>
                  <a:srgbClr val="FFFFFF"/>
                </a:solidFill>
                <a:latin typeface="RMTASS+KWLAJR+MicrosoftYaHei-Bold"/>
                <a:cs typeface="RMTASS+KWLAJR+MicrosoftYaHei-Bold"/>
              </a:rPr>
              <a:t>interpretation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4276"/>
            <a:ext cx="6798929" cy="744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80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DOUOU+UBVJTR+MicrosoftYaHei"/>
                <a:cs typeface="CDOUOU+UBVJTR+MicrosoftYaHei"/>
              </a:rPr>
              <a:t>Deeply interpret the specific meaning of attributive clauses in the lyrics,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DOUOU+UBVJTR+MicrosoftYaHei"/>
                <a:cs typeface="CDOUOU+UBVJTR+MicrosoftYaHei"/>
              </a:rPr>
              <a:t>helping learners better understand the connotation of the song.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https://d.book118.com/357040163165006043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RMTASS+KWLAJR+MicrosoftYaHei-Bold</vt:lpstr>
      <vt:lpstr>OOBJNO+HQLUTV+ArialMT</vt:lpstr>
      <vt:lpstr>Times New Roman</vt:lpstr>
      <vt:lpstr>QKHBFA+MS-UIGothic</vt:lpstr>
      <vt:lpstr>SimSun</vt:lpstr>
      <vt:lpstr>CDOUOU+UBVJTR+MicrosoftYaHei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2024-09-18T00:51:32.379</cp:lastPrinted>
  <dcterms:created xsi:type="dcterms:W3CDTF">2024-09-17T16:51:32Z</dcterms:created>
  <dcterms:modified xsi:type="dcterms:W3CDTF">2024-09-17T16:51:33Z</dcterms:modified>
</cp:coreProperties>
</file>