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FPLBKI+KIPOGF+ArialMT"/>
      <p:regular r:id="rId15"/>
    </p:embeddedFont>
    <p:embeddedFont>
      <p:font typeface="OLCLIG+MS-UIGothic"/>
      <p:regular r:id="rId16"/>
    </p:embeddedFont>
    <p:embeddedFont>
      <p:font typeface="PEQEWN+PAPQMV+MicrosoftYaHei-Bold"/>
      <p:regular r:id="rId17"/>
    </p:embeddedFont>
    <p:embeddedFont>
      <p:font typeface="RVNMSL+DJGWGL+MicrosoftYaHei"/>
      <p:regular r:id="rId18"/>
    </p:embeddedFont>
    <p:embeddedFont>
      <p:font typeface="ORTISR+DJGWGL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C577A-38B2-401F-B8D2-B40A3EF1F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68E75-0C8D-497B-90AC-AB9563AE6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E398D-478C-4976-B111-D7293FB46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69543-0D46-4914-B7AB-623089586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E5A037-03C1-4C35-B668-6F6832073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313AF2-EE80-4D0A-81F4-772E12632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BB96F1-D837-4AF6-9583-00514BA87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4FDFD-25F8-4E15-8F42-14875027C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9DBFC-F0DB-4EE1-9DC3-6E4490883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8A83D-21AA-4760-9BB0-B97EB5DD9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545B2-FF19-4BDA-82CF-3DB49A3A5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42101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099959" cy="1332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FPLBKI+KIPOGF+ArialMT"/>
                <a:cs typeface="FPLBKI+KIPOGF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8C8C8C"/>
                </a:solidFill>
                <a:latin typeface="OLCLIG+MS-UIGothic"/>
                <a:cs typeface="OLCLIG+MS-UIGothic"/>
              </a:rPr>
              <a:t>力分析基本概念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FPLBKI+KIPOGF+ArialMT"/>
                <a:cs typeface="FPLBKI+KIPOGF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8C8C8C"/>
                </a:solidFill>
                <a:latin typeface="OLCLIG+MS-UIGothic"/>
                <a:cs typeface="OLCLIG+MS-UIGothic"/>
              </a:rPr>
              <a:t>力分析方法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249320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FPLBKI+KIPOGF+ArialMT"/>
                <a:cs typeface="FPLBKI+KIPOGF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8C8C8C"/>
                </a:solidFill>
                <a:latin typeface="OLCLIG+MS-UIGothic"/>
                <a:cs typeface="OLCLIG+MS-UIGothic"/>
              </a:rPr>
              <a:t>力分析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8C8C8C"/>
                </a:solidFill>
                <a:latin typeface="OLCLIG+MS-UIGothic"/>
                <a:cs typeface="OLCLIG+MS-UIGothic"/>
              </a:rPr>
              <a:t>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3041840"/>
            <a:ext cx="3738822" cy="13321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FPLBKI+KIPOGF+ArialMT"/>
                <a:cs typeface="FPLBKI+KIPOGF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8C8C8C"/>
                </a:solidFill>
                <a:latin typeface="OLCLIG+MS-UIGothic"/>
                <a:cs typeface="OLCLIG+MS-UIGothic"/>
              </a:rPr>
              <a:t>力分析中的常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见问题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FPLBKI+KIPOGF+ArialMT"/>
                <a:cs typeface="FPLBKI+KIPOGF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8C8C8C"/>
                </a:solidFill>
                <a:latin typeface="OLCLIG+MS-UIGothic"/>
                <a:cs typeface="OLCLIG+MS-UIGothic"/>
              </a:rPr>
              <a:t>力分析的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进阶</a:t>
            </a:r>
            <a:r>
              <a:rPr sz="2400">
                <a:solidFill>
                  <a:srgbClr val="8C8C8C"/>
                </a:solidFill>
                <a:latin typeface="OLCLIG+MS-UIGothic"/>
                <a:cs typeface="OLCLIG+MS-UIGothic"/>
              </a:rPr>
              <a:t>知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8C8C8C"/>
                </a:solidFill>
                <a:latin typeface="OLCLIG+MS-UIGothic"/>
                <a:cs typeface="OLCLIG+MS-UIGothic"/>
              </a:rPr>
              <a:t>目</a:t>
            </a:r>
            <a:r>
              <a:rPr sz="9200">
                <a:solidFill>
                  <a:srgbClr val="8C8C8C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6473837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PEQEWN+PAPQMV+MicrosoftYaHei-Bold"/>
                <a:cs typeface="PEQEWN+PAPQMV+MicrosoftYaHei-Bold"/>
              </a:rPr>
              <a:t>01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5150" spc="25">
                <a:solidFill>
                  <a:srgbClr val="F7F7F7"/>
                </a:solidFill>
                <a:latin typeface="OLCLIG+MS-UIGothic"/>
                <a:cs typeface="OLCLIG+MS-UIGothic"/>
              </a:rPr>
              <a:t>力分析基本概念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8C8C8C"/>
                </a:solidFill>
                <a:latin typeface="OLCLIG+MS-UIGothic"/>
                <a:cs typeface="OLCLIG+MS-UIGothic"/>
              </a:rPr>
              <a:t>力分析的定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8C8C8C"/>
                </a:solidFill>
                <a:latin typeface="OLCLIG+MS-UIGothic"/>
                <a:cs typeface="OLCLIG+MS-UIGothic"/>
              </a:rPr>
              <a:t>力分析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54032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是一种研究系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统动态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的方法，通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内部各要素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的相互作用和影响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行分析，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的未来状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322897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8C8C8C"/>
                </a:solidFill>
                <a:latin typeface="OLCLIG+MS-UIGothic"/>
                <a:cs typeface="OLCLIG+MS-UIGothic"/>
              </a:rPr>
              <a:t>力分析的原理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648447"/>
            <a:ext cx="54032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基于系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统动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力学原理，通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建立系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的数学模型或仿真模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型，模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动态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，并通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模型的参数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整和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化，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性能的改善和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4861559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8C8C8C"/>
                </a:solidFill>
                <a:latin typeface="OLCLIG+MS-UIGothic"/>
                <a:cs typeface="OLCLIG+MS-UIGothic"/>
              </a:rPr>
              <a:t>力分析的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8C8C8C"/>
                </a:solidFill>
                <a:latin typeface="OLCLIG+MS-UIGothic"/>
                <a:cs typeface="OLCLIG+MS-UIGothic"/>
              </a:rPr>
              <a:t>用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场</a:t>
            </a:r>
            <a:r>
              <a:rPr sz="1600">
                <a:solidFill>
                  <a:srgbClr val="8C8C8C"/>
                </a:solidFill>
                <a:latin typeface="OLCLIG+MS-UIGothic"/>
                <a:cs typeface="OLCLIG+MS-UIGothic"/>
              </a:rPr>
              <a:t>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5322943"/>
            <a:ext cx="5256088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广泛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用于各种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域，如机械、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子、化工、交通、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等，用于解决复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的系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统问题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，如生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产线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化、交通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拥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堵的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解、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政策的制定等。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8C8C8C"/>
                </a:solidFill>
                <a:latin typeface="OLCLIG+MS-UIGothic"/>
                <a:cs typeface="OLCLIG+MS-UIGothic"/>
              </a:rPr>
              <a:t>力分析的步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问题</a:t>
            </a:r>
            <a:r>
              <a:rPr sz="1550" spc="25">
                <a:solidFill>
                  <a:srgbClr val="8C8C8C"/>
                </a:solidFill>
                <a:latin typeface="OLCLIG+MS-UIGothic"/>
                <a:cs typeface="OLCLIG+MS-UIGothic"/>
              </a:rPr>
              <a:t>定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OLCLIG+MS-UIGothic"/>
                <a:cs typeface="OLCLIG+MS-UIGothic"/>
              </a:rPr>
              <a:t>参数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8C8C8C"/>
                </a:solidFill>
                <a:latin typeface="OLCLIG+MS-UIGothic"/>
                <a:cs typeface="OLCLIG+MS-UIGothic"/>
              </a:rPr>
              <a:t>整和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优</a:t>
            </a:r>
            <a:r>
              <a:rPr sz="1550">
                <a:solidFill>
                  <a:srgbClr val="8C8C8C"/>
                </a:solidFill>
                <a:latin typeface="OLCLIG+MS-UIGothic"/>
                <a:cs typeface="OLCLIG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明确研究的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和目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，确定</a:t>
            </a:r>
          </a:p>
          <a:p>
            <a:pPr marL="8572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界和范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根据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数据和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实验结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果，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模型的参数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化和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整，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以提高模型的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精度和可靠性。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OLCLIG+MS-UIGothic"/>
                <a:cs typeface="OLCLIG+MS-UIGothic"/>
              </a:rPr>
              <a:t>模型建立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907144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8C8C8C"/>
                </a:solidFill>
                <a:latin typeface="OLCLIG+MS-UIGothic"/>
                <a:cs typeface="OLCLIG+MS-UIGothic"/>
              </a:rPr>
              <a:t>果分析和解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释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94109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根据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和相关理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，建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立系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的数学模型或仿真模型。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模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拟结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果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行分析和解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得出系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特性和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875269" y="5865983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律，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决策提供依据和支持。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8C8C8C"/>
                </a:solidFill>
                <a:latin typeface="OLCLIG+MS-UIGothic"/>
                <a:cs typeface="OLCLIG+MS-UIGothic"/>
              </a:rPr>
              <a:t>力分析的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8180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LCLIG+MS-UIGothic"/>
                <a:cs typeface="OLCLIG+MS-UIGothic"/>
              </a:rPr>
              <a:t>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600">
                <a:solidFill>
                  <a:srgbClr val="FFFFFF"/>
                </a:solidFill>
                <a:latin typeface="OLCLIG+MS-UIGothic"/>
                <a:cs typeface="OLCLIG+MS-UIGothic"/>
              </a:rPr>
              <a:t>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17811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动态</a:t>
            </a:r>
            <a:r>
              <a:rPr sz="1600">
                <a:solidFill>
                  <a:srgbClr val="FFFFFF"/>
                </a:solidFill>
                <a:latin typeface="OLCLIG+MS-UIGothic"/>
                <a:cs typeface="OLCLIG+MS-UIGothic"/>
              </a:rPr>
              <a:t>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力分析将研究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象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视为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一个整体，从整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体的角度出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，全面考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内部各要素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的相互作用和影响。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力分析能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揭示系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特性和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律，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决策提供更加准确和可靠的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支持。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45335" y="43357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LCLIG+MS-UIGothic"/>
                <a:cs typeface="OLCLIG+MS-UIGothic"/>
              </a:rPr>
              <a:t>可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600">
                <a:solidFill>
                  <a:srgbClr val="FFFFFF"/>
                </a:solidFill>
                <a:latin typeface="OLCLIG+MS-UIGothic"/>
                <a:cs typeface="OLCLIG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LCLIG+MS-UIGothic"/>
                <a:cs typeface="OLCLIG+MS-UIGothic"/>
              </a:rPr>
              <a:t>适用性广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力分析可以通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仿真模型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行可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化展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示，更加直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地了解系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力分析可以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用于各种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域和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，具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有广泛的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用前景和价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5159197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PEQEWN+PAPQMV+MicrosoftYaHei-Bold"/>
                <a:cs typeface="PEQEWN+PAPQMV+MicrosoftYaHei-Bold"/>
              </a:rPr>
              <a:t>02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5150" spc="23">
                <a:solidFill>
                  <a:srgbClr val="F7F7F7"/>
                </a:solidFill>
                <a:latin typeface="OLCLIG+MS-UIGothic"/>
                <a:cs typeface="OLCLIG+MS-UIGothic"/>
              </a:rPr>
              <a:t>力分析方法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OLCLIG+MS-UIGothic"/>
                <a:cs typeface="OLCLIG+MS-UIGothic"/>
              </a:rPr>
              <a:t>牛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顿</a:t>
            </a:r>
            <a:r>
              <a:rPr sz="3000">
                <a:solidFill>
                  <a:srgbClr val="8C8C8C"/>
                </a:solidFill>
                <a:latin typeface="OLCLIG+MS-UIGothic"/>
                <a:cs typeface="OLCLIG+MS-UIGothic"/>
              </a:rPr>
              <a:t>第二定律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43079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描述物体运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态变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化与力之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关系的定律。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8C8C8C"/>
                </a:solidFill>
                <a:latin typeface="OLCLIG+MS-UIGothic"/>
                <a:cs typeface="OLCLIG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2586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牛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第二定律指出，物体运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的改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与作用力成正比，力是改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物体运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的原因。公式表示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RVNMSL+DJGWGL+MicrosoftYaHei"/>
                <a:cs typeface="RVNMSL+DJGWGL+MicrosoftYaHei"/>
              </a:rPr>
              <a:t>F=ma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，其中</a:t>
            </a:r>
            <a:r>
              <a:rPr sz="1500">
                <a:solidFill>
                  <a:srgbClr val="F7F7F7"/>
                </a:solidFill>
                <a:latin typeface="RVNMSL+DJGWGL+MicrosoftYaHei"/>
                <a:cs typeface="RVNMSL+DJGWGL+MicrosoftYaHei"/>
              </a:rPr>
              <a:t>F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表示作用力，</a:t>
            </a:r>
            <a:r>
              <a:rPr sz="1500">
                <a:solidFill>
                  <a:srgbClr val="F7F7F7"/>
                </a:solidFill>
                <a:latin typeface="RVNMSL+DJGWGL+MicrosoftYaHei"/>
                <a:cs typeface="RVNMSL+DJGWGL+MicrosoftYaHei"/>
              </a:rPr>
              <a:t>m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表示物体的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量，</a:t>
            </a:r>
            <a:r>
              <a:rPr sz="1500">
                <a:solidFill>
                  <a:srgbClr val="F7F7F7"/>
                </a:solidFill>
                <a:latin typeface="RVNMSL+DJGWGL+MicrosoftYaHei"/>
                <a:cs typeface="RVNMSL+DJGWGL+MicrosoftYaHei"/>
              </a:rPr>
              <a:t>a</a:t>
            </a: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表示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LCLIG+MS-UIGothic"/>
                <a:cs typeface="OLCLIG+MS-UIGothic"/>
              </a:rPr>
              <a:t>加速度。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8C8C8C"/>
                </a:solidFill>
                <a:latin typeface="OLCLIG+MS-UIGothic"/>
                <a:cs typeface="OLCLIG+MS-UIGothic"/>
              </a:rPr>
              <a:t>能定理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27144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描述物体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化与外力所做功之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关系的定理。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OLCLIG+MS-UIGothic"/>
                <a:cs typeface="OLCLIG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571222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能定理指出，一个物体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能的改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等于所有外力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它所做的功。公式表示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RTISR+DJGWGL+MicrosoftYaHei"/>
                <a:cs typeface="ORTISR+DJGWGL+MicrosoftYaHei"/>
              </a:rPr>
              <a:t>ΔEk=W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，其中</a:t>
            </a:r>
            <a:r>
              <a:rPr sz="1350">
                <a:solidFill>
                  <a:srgbClr val="FFFFFF"/>
                </a:solidFill>
                <a:latin typeface="ORTISR+DJGWGL+MicrosoftYaHei"/>
                <a:cs typeface="ORTISR+DJGWGL+MicrosoftYaHei"/>
              </a:rPr>
              <a:t>ΔEk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表示物体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能的改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，</a:t>
            </a:r>
            <a:r>
              <a:rPr sz="1350">
                <a:solidFill>
                  <a:srgbClr val="FFFFFF"/>
                </a:solidFill>
                <a:latin typeface="RVNMSL+DJGWGL+MicrosoftYaHei"/>
                <a:cs typeface="RVNMSL+DJGWGL+MicrosoftYaHei"/>
              </a:rPr>
              <a:t>W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表示所有外力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物体所做的功。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势</a:t>
            </a:r>
            <a:r>
              <a:rPr sz="3000">
                <a:solidFill>
                  <a:srgbClr val="8C8C8C"/>
                </a:solidFill>
                <a:latin typeface="OLCLIG+MS-UIGothic"/>
                <a:cs typeface="OLCLIG+MS-UIGothic"/>
              </a:rPr>
              <a:t>能定理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描述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能与其他形式能量之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相互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19" y="2268708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LCLIG+MS-UIGothic"/>
                <a:cs typeface="OLCLIG+MS-UIGothic"/>
              </a:rPr>
              <a:t>化关系的定理。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OLCLIG+MS-UIGothic"/>
                <a:cs typeface="OLCLIG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451838"/>
            <a:ext cx="3289160" cy="13653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能定理指出，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能的改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等于其他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形式能量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它所做的功。公式表示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RTISR+DJGWGL+MicrosoftYaHei"/>
                <a:cs typeface="ORTISR+DJGWGL+MicrosoftYaHei"/>
              </a:rPr>
              <a:t>ΔEp=W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，其中</a:t>
            </a:r>
            <a:r>
              <a:rPr sz="1350">
                <a:solidFill>
                  <a:srgbClr val="FFFFFF"/>
                </a:solidFill>
                <a:latin typeface="ORTISR+DJGWGL+MicrosoftYaHei"/>
                <a:cs typeface="ORTISR+DJGWGL+MicrosoftYaHei"/>
              </a:rPr>
              <a:t>ΔEp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表示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能的改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VNMSL+DJGWGL+MicrosoftYaHei"/>
                <a:cs typeface="RVNMSL+DJGWGL+MicrosoftYaHei"/>
              </a:rPr>
              <a:t>W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表示其他形式能量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OLCLIG+MS-UIGothic"/>
                <a:cs typeface="OLCLIG+MS-UIGothic"/>
              </a:rPr>
              <a:t>物体所做的功。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https://d.book118.com/357042101065006044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FPLBKI+KIPOGF+ArialMT</vt:lpstr>
      <vt:lpstr>Times New Roman</vt:lpstr>
      <vt:lpstr>SimSun</vt:lpstr>
      <vt:lpstr>OLCLIG+MS-UIGothic</vt:lpstr>
      <vt:lpstr>PEQEWN+PAPQMV+MicrosoftYaHei-Bold</vt:lpstr>
      <vt:lpstr>RVNMSL+DJGWGL+MicrosoftYaHei</vt:lpstr>
      <vt:lpstr>ORTISR+DJGWGL+MicrosoftYaHei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2024-09-18T21:24:56.594</cp:lastPrinted>
  <dcterms:created xsi:type="dcterms:W3CDTF">2024-09-18T13:24:56Z</dcterms:created>
  <dcterms:modified xsi:type="dcterms:W3CDTF">2024-09-18T13:24:57Z</dcterms:modified>
</cp:coreProperties>
</file>