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64.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image" Target="../media/image2.png"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0751C0-F988-40EC-81A4-C914848AF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71AAD-4BEC-4E9F-938F-9029CC74E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4E2177-F585-4DDA-B05A-EE14AED30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4393D0-EB80-4373-9AFC-5BF905E5A2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BC5BF8-2EE9-4759-9943-92AD754E63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B9928-3605-48BF-8221-20AADA2200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452787-D487-4ED5-8F08-AE4E6E17E2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7205A-9879-42CC-8372-0BE6E6E2A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1692CF-1B39-49D5-865E-FA7B7EA34C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CE59D-BD9F-4ECF-8878-BB5763BF8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7FB18-AE61-4025-B657-29C9C85F0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7" name="图片 6" descr="黑暗里有星球&#10;&#10;描述已自动生成"/>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rcRect b="9485"/>
          <a:stretch>
            <a:fillRect/>
          </a:stretch>
        </p:blipFill>
        <p:spPr>
          <a:xfrm>
            <a:off x="3425" y="0"/>
            <a:ext cx="12188575" cy="6858000"/>
          </a:xfrm>
          <a:custGeom>
            <a:gdLst>
              <a:gd name="connsiteX0" fmla="*/ 0 w 12188575"/>
              <a:gd name="connsiteY0" fmla="*/ 0 h 6858000"/>
              <a:gd name="connsiteX1" fmla="*/ 12188575 w 12188575"/>
              <a:gd name="connsiteY1" fmla="*/ 0 h 6858000"/>
              <a:gd name="connsiteX2" fmla="*/ 12188575 w 12188575"/>
              <a:gd name="connsiteY2" fmla="*/ 6858000 h 6858000"/>
              <a:gd name="connsiteX3" fmla="*/ 0 w 12188575"/>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8575" h="6858000">
                <a:moveTo>
                  <a:pt x="0" y="0"/>
                </a:moveTo>
                <a:lnTo>
                  <a:pt x="12188575" y="0"/>
                </a:lnTo>
                <a:lnTo>
                  <a:pt x="12188575" y="6858000"/>
                </a:lnTo>
                <a:lnTo>
                  <a:pt x="0" y="6858000"/>
                </a:lnTo>
                <a:close/>
              </a:path>
            </a:pathLst>
          </a:custGeom>
        </p:spPr>
      </p:pic>
      <p:pic>
        <p:nvPicPr>
          <p:cNvPr id="8" name="图片 7"/>
          <p:cNvPicPr>
            <a:picLocks noChangeAspect="1"/>
          </p:cNvPicPr>
          <p:nvPr userDrawn="1">
            <p:custDataLst>
              <p:tags r:id="rId4"/>
            </p:custDataLst>
          </p:nvPr>
        </p:nvPicPr>
        <p:blipFill>
          <a:blip r:embed="rId3"/>
          <a:stretch>
            <a:fillRect/>
          </a:stretch>
        </p:blipFill>
        <p:spPr>
          <a:xfrm>
            <a:off x="234986" y="1303986"/>
            <a:ext cx="1535822" cy="1510300"/>
          </a:xfrm>
          <a:prstGeom prst="rect">
            <a:avLst/>
          </a:prstGeom>
        </p:spPr>
      </p:pic>
      <p:sp>
        <p:nvSpPr>
          <p:cNvPr id="2" name="标题 1"/>
          <p:cNvSpPr>
            <a:spLocks noGrp="1"/>
          </p:cNvSpPr>
          <p:nvPr>
            <p:ph type="ctrTitle"/>
            <p:custDataLst>
              <p:tags r:id="rId5"/>
            </p:custDataLst>
          </p:nvPr>
        </p:nvSpPr>
        <p:spPr>
          <a:xfrm>
            <a:off x="838199" y="1761445"/>
            <a:ext cx="6120000" cy="1800000"/>
          </a:xfrm>
        </p:spPr>
        <p:txBody>
          <a:bodyPr anchor="b">
            <a:normAutofit/>
          </a:bodyPr>
          <a:lstStyle>
            <a:lvl1pPr algn="l">
              <a:lnSpc>
                <a:spcPct val="100000"/>
              </a:lnSpc>
              <a:defRPr sz="5400">
                <a:gradFill>
                  <a:gsLst>
                    <a:gs pos="0">
                      <a:schemeClr val="tx1"/>
                    </a:gs>
                    <a:gs pos="100000">
                      <a:schemeClr val="accent3"/>
                    </a:gs>
                  </a:gsLst>
                  <a:lin ang="2700000" scaled="0"/>
                </a:gradFill>
                <a:latin typeface="+mj-ea"/>
                <a:ea typeface="+mj-ea"/>
              </a:defRPr>
            </a:lvl1pPr>
          </a:lstStyle>
          <a:p>
            <a:r>
              <a:rPr lang="zh-CN" altLang="en-US"/>
              <a:t>单击此处编辑母版标题样式</a:t>
            </a:r>
            <a:endParaRPr lang="zh-CN" altLang="en-US"/>
          </a:p>
        </p:txBody>
      </p:sp>
      <p:sp>
        <p:nvSpPr>
          <p:cNvPr id="3" name="副标题 2"/>
          <p:cNvSpPr>
            <a:spLocks noGrp="1"/>
          </p:cNvSpPr>
          <p:nvPr>
            <p:ph type="subTitle" idx="1"/>
            <p:custDataLst>
              <p:tags r:id="rId6"/>
            </p:custDataLst>
          </p:nvPr>
        </p:nvSpPr>
        <p:spPr>
          <a:xfrm>
            <a:off x="838199" y="3719265"/>
            <a:ext cx="6120000" cy="972000"/>
          </a:xfrm>
        </p:spPr>
        <p:txBody>
          <a:bodyPr>
            <a:normAutofit/>
          </a:bodyPr>
          <a:lstStyle>
            <a:lvl1pPr marL="0" indent="0" algn="l">
              <a:lnSpc>
                <a:spcPct val="100000"/>
              </a:lnSpc>
              <a:buNone/>
              <a:defRPr sz="2000">
                <a:solidFill>
                  <a:schemeClr val="tx1">
                    <a:lumMod val="6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7"/>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normAutofit/>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10"/>
            </p:custDataLst>
          </p:nvPr>
        </p:nvSpPr>
        <p:spPr>
          <a:xfrm>
            <a:off x="838199" y="424490"/>
            <a:ext cx="2743199" cy="504000"/>
          </a:xfrm>
        </p:spPr>
        <p:txBody>
          <a:bodyPr anchor="ctr">
            <a:normAutofit/>
          </a:bodyPr>
          <a:lstStyle>
            <a:lvl1pPr marL="0" indent="0">
              <a:lnSpc>
                <a:spcPct val="100000"/>
              </a:lnSpc>
              <a:buNone/>
              <a:defRPr sz="1200">
                <a:solidFill>
                  <a:schemeClr val="tx1"/>
                </a:solidFill>
              </a:defRPr>
            </a:lvl1pPr>
          </a:lstStyle>
          <a:p>
            <a:pPr lvl="0"/>
            <a:r>
              <a:rPr lang="zh-CN" altLang="en-US"/>
              <a:t>公司名占位符</a:t>
            </a:r>
            <a:endParaRPr lang="zh-CN" altLang="en-US"/>
          </a:p>
        </p:txBody>
      </p:sp>
      <p:sp>
        <p:nvSpPr>
          <p:cNvPr id="18" name="文本占位符 17"/>
          <p:cNvSpPr>
            <a:spLocks noGrp="1"/>
          </p:cNvSpPr>
          <p:nvPr>
            <p:ph type="body" sz="quarter" idx="15" hasCustomPrompt="1"/>
            <p:custDataLst>
              <p:tags r:id="rId11"/>
            </p:custDataLst>
          </p:nvPr>
        </p:nvSpPr>
        <p:spPr>
          <a:xfrm>
            <a:off x="8850824" y="424490"/>
            <a:ext cx="2743200" cy="504000"/>
          </a:xfrm>
        </p:spPr>
        <p:txBody>
          <a:bodyPr anchor="ctr">
            <a:normAutofit/>
          </a:bodyPr>
          <a:lstStyle>
            <a:lvl1pPr marL="0" indent="0" algn="r">
              <a:lnSpc>
                <a:spcPct val="100000"/>
              </a:lnSpc>
              <a:buNone/>
              <a:defRPr sz="1200">
                <a:solidFill>
                  <a:schemeClr val="tx1"/>
                </a:solidFill>
              </a:defRPr>
            </a:lvl1pPr>
          </a:lstStyle>
          <a:p>
            <a:pPr lvl="0"/>
            <a:r>
              <a:rPr lang="zh-CN" altLang="en-US"/>
              <a:t>年号占位符</a:t>
            </a:r>
            <a:endParaRPr lang="zh-CN" altLang="en-US"/>
          </a:p>
        </p:txBody>
      </p:sp>
      <p:sp>
        <p:nvSpPr>
          <p:cNvPr id="24" name="文本占位符 23"/>
          <p:cNvSpPr>
            <a:spLocks noGrp="1"/>
          </p:cNvSpPr>
          <p:nvPr>
            <p:ph type="body" sz="quarter" idx="17" hasCustomPrompt="1"/>
            <p:custDataLst>
              <p:tags r:id="rId12"/>
            </p:custDataLst>
          </p:nvPr>
        </p:nvSpPr>
        <p:spPr>
          <a:xfrm>
            <a:off x="838199" y="4799265"/>
            <a:ext cx="1620000" cy="396000"/>
          </a:xfrm>
          <a:prstGeom prst="roundRect">
            <a:avLst>
              <a:gd name="adj" fmla="val 50000"/>
            </a:avLst>
          </a:prstGeom>
          <a:gradFill flip="none" rotWithShape="1">
            <a:gsLst>
              <a:gs pos="0">
                <a:schemeClr val="accent2"/>
              </a:gs>
              <a:gs pos="100000">
                <a:schemeClr val="accent3"/>
              </a:gs>
            </a:gsLst>
            <a:lin ang="2700000" scaled="0"/>
          </a:gradFill>
        </p:spPr>
        <p:txBody>
          <a:bodyPr anchor="ctr">
            <a:normAutofit/>
          </a:bodyPr>
          <a:lstStyle>
            <a:lvl1pPr marL="0" indent="0" algn="ctr">
              <a:lnSpc>
                <a:spcPct val="100000"/>
              </a:lnSpc>
              <a:buNone/>
              <a:defRPr sz="1200">
                <a:solidFill>
                  <a:schemeClr val="dk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5" name="图片 4"/>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标题 1"/>
          <p:cNvSpPr>
            <a:spLocks noGrp="1"/>
          </p:cNvSpPr>
          <p:nvPr>
            <p:ph type="title" hasCustomPrompt="1"/>
            <p:custDataLst>
              <p:tags r:id="rId3"/>
            </p:custDataLst>
          </p:nvPr>
        </p:nvSpPr>
        <p:spPr>
          <a:xfrm>
            <a:off x="6096000" y="1818936"/>
            <a:ext cx="5512904" cy="1081088"/>
          </a:xfrm>
        </p:spPr>
        <p:txBody>
          <a:bodyPr anchor="b">
            <a:noAutofit/>
          </a:bodyPr>
          <a:lstStyle>
            <a:lvl1pPr>
              <a:defRPr sz="7200"/>
            </a:lvl1pPr>
          </a:lstStyle>
          <a:p>
            <a:r>
              <a:rPr lang="zh-CN" altLang="en-US"/>
              <a:t>标题</a:t>
            </a:r>
            <a:endParaRPr lang="zh-CN" altLang="en-US"/>
          </a:p>
        </p:txBody>
      </p:sp>
      <p:sp>
        <p:nvSpPr>
          <p:cNvPr id="7"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5"/>
            </p:custDataLst>
          </p:nvPr>
        </p:nvSpPr>
        <p:spPr/>
        <p:txBody>
          <a:bodyPr/>
          <a:lstStyle/>
          <a:p>
            <a:endParaRPr lang="zh-CN" altLang="en-US"/>
          </a:p>
        </p:txBody>
      </p:sp>
      <p:sp>
        <p:nvSpPr>
          <p:cNvPr id="9"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标题 1"/>
          <p:cNvSpPr>
            <a:spLocks noGrp="1"/>
          </p:cNvSpPr>
          <p:nvPr>
            <p:ph type="title"/>
            <p:custDataLst>
              <p:tags r:id="rId3"/>
            </p:custDataLst>
          </p:nvPr>
        </p:nvSpPr>
        <p:spPr>
          <a:xfrm>
            <a:off x="835800" y="3148536"/>
            <a:ext cx="6477000" cy="1676364"/>
          </a:xfrm>
        </p:spPr>
        <p:txBody>
          <a:bodyPr anchor="t" anchorCtr="0"/>
          <a:lstStyle>
            <a:lvl1pPr algn="l">
              <a:defRPr sz="5400"/>
            </a:lvl1pPr>
          </a:lstStyle>
          <a:p>
            <a:r>
              <a:rPr lang="zh-CN" altLang="en-US"/>
              <a:t>单击此处编辑母版标题样式</a:t>
            </a:r>
            <a:endParaRPr lang="zh-CN" altLang="en-US"/>
          </a:p>
        </p:txBody>
      </p:sp>
      <p:sp>
        <p:nvSpPr>
          <p:cNvPr id="4"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7"/>
            </p:custDataLst>
          </p:nvPr>
        </p:nvSpPr>
        <p:spPr>
          <a:xfrm>
            <a:off x="835800" y="547607"/>
            <a:ext cx="6477000" cy="2244193"/>
          </a:xfrm>
        </p:spPr>
        <p:txBody>
          <a:bodyPr anchor="b">
            <a:noAutofit/>
          </a:bodyPr>
          <a:lstStyle>
            <a:lvl1pPr marL="0" indent="0" algn="l">
              <a:buNone/>
              <a:defRPr sz="8000">
                <a:gradFill>
                  <a:gsLst>
                    <a:gs pos="0">
                      <a:schemeClr val="tx1"/>
                    </a:gs>
                    <a:gs pos="100000">
                      <a:schemeClr val="accent1"/>
                    </a:gs>
                  </a:gsLst>
                  <a:lin ang="4800000" scaled="0"/>
                </a:gradFill>
                <a:latin typeface="+mn-ea"/>
                <a:ea typeface="+mn-ea"/>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黑暗里有星球&#10;&#10;描述已自动生成"/>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rcRect b="9485"/>
          <a:stretch>
            <a:fillRect/>
          </a:stretch>
        </p:blipFill>
        <p:spPr>
          <a:xfrm>
            <a:off x="3425" y="0"/>
            <a:ext cx="12188575" cy="6858000"/>
          </a:xfrm>
          <a:custGeom>
            <a:gdLst>
              <a:gd name="connsiteX0" fmla="*/ 0 w 12188575"/>
              <a:gd name="connsiteY0" fmla="*/ 0 h 6858000"/>
              <a:gd name="connsiteX1" fmla="*/ 12188575 w 12188575"/>
              <a:gd name="connsiteY1" fmla="*/ 0 h 6858000"/>
              <a:gd name="connsiteX2" fmla="*/ 12188575 w 12188575"/>
              <a:gd name="connsiteY2" fmla="*/ 6858000 h 6858000"/>
              <a:gd name="connsiteX3" fmla="*/ 0 w 12188575"/>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8575" h="6858000">
                <a:moveTo>
                  <a:pt x="0" y="0"/>
                </a:moveTo>
                <a:lnTo>
                  <a:pt x="12188575" y="0"/>
                </a:lnTo>
                <a:lnTo>
                  <a:pt x="12188575" y="6858000"/>
                </a:lnTo>
                <a:lnTo>
                  <a:pt x="0" y="6858000"/>
                </a:lnTo>
                <a:close/>
              </a:path>
            </a:pathLst>
          </a:custGeom>
          <a:gradFill flip="none" rotWithShape="1">
            <a:gsLst>
              <a:gs pos="0">
                <a:schemeClr val="accent2"/>
              </a:gs>
              <a:gs pos="100000">
                <a:schemeClr val="accent3"/>
              </a:gs>
            </a:gsLst>
            <a:lin ang="2700000" scaled="0"/>
          </a:gradFill>
        </p:spPr>
      </p:pic>
      <p:sp>
        <p:nvSpPr>
          <p:cNvPr id="3" name="副标题 2"/>
          <p:cNvSpPr>
            <a:spLocks noGrp="1"/>
          </p:cNvSpPr>
          <p:nvPr>
            <p:ph type="subTitle" idx="1"/>
            <p:custDataLst>
              <p:tags r:id="rId3"/>
            </p:custDataLst>
          </p:nvPr>
        </p:nvSpPr>
        <p:spPr>
          <a:xfrm>
            <a:off x="838200" y="3719265"/>
            <a:ext cx="6120000" cy="972000"/>
          </a:xfrm>
        </p:spPr>
        <p:txBody>
          <a:bodyPr>
            <a:normAutofit/>
          </a:bodyPr>
          <a:lstStyle>
            <a:lvl1pPr marL="0" indent="0" algn="l">
              <a:lnSpc>
                <a:spcPct val="100000"/>
              </a:lnSpc>
              <a:buNone/>
              <a:defRPr sz="2000">
                <a:solidFill>
                  <a:schemeClr val="tx1">
                    <a:lumMod val="6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7"/>
            </p:custDataLst>
          </p:nvPr>
        </p:nvSpPr>
        <p:spPr>
          <a:xfrm>
            <a:off x="838799" y="424490"/>
            <a:ext cx="2657069" cy="504000"/>
          </a:xfrm>
        </p:spPr>
        <p:txBody>
          <a:bodyPr anchor="ctr">
            <a:normAutofit/>
          </a:bodyPr>
          <a:lstStyle>
            <a:lvl1pPr marL="0" indent="0">
              <a:lnSpc>
                <a:spcPct val="100000"/>
              </a:lnSpc>
              <a:buNone/>
              <a:defRPr sz="1200">
                <a:solidFill>
                  <a:schemeClr val="tx1"/>
                </a:solidFill>
              </a:defRPr>
            </a:lvl1pPr>
          </a:lstStyle>
          <a:p>
            <a:pPr lvl="0"/>
            <a:r>
              <a:rPr lang="zh-CN" altLang="en-US"/>
              <a:t>公司名占位符</a:t>
            </a:r>
            <a:endParaRPr lang="zh-CN" altLang="en-US"/>
          </a:p>
        </p:txBody>
      </p:sp>
      <p:sp>
        <p:nvSpPr>
          <p:cNvPr id="18" name="文本占位符 17"/>
          <p:cNvSpPr>
            <a:spLocks noGrp="1"/>
          </p:cNvSpPr>
          <p:nvPr>
            <p:ph type="body" sz="quarter" idx="15" hasCustomPrompt="1"/>
            <p:custDataLst>
              <p:tags r:id="rId8"/>
            </p:custDataLst>
          </p:nvPr>
        </p:nvSpPr>
        <p:spPr>
          <a:xfrm>
            <a:off x="8852400" y="424490"/>
            <a:ext cx="2743200" cy="504000"/>
          </a:xfrm>
        </p:spPr>
        <p:txBody>
          <a:bodyPr anchor="ctr">
            <a:normAutofit/>
          </a:bodyPr>
          <a:lstStyle>
            <a:lvl1pPr marL="0" indent="0" algn="r">
              <a:lnSpc>
                <a:spcPct val="100000"/>
              </a:lnSpc>
              <a:buNone/>
              <a:defRPr sz="1200">
                <a:solidFill>
                  <a:schemeClr val="tx1"/>
                </a:solidFill>
              </a:defRPr>
            </a:lvl1pPr>
          </a:lstStyle>
          <a:p>
            <a:pPr lvl="0"/>
            <a:r>
              <a:rPr lang="zh-CN" altLang="en-US"/>
              <a:t>年号占位符</a:t>
            </a:r>
            <a:endParaRPr lang="zh-CN" altLang="en-US"/>
          </a:p>
        </p:txBody>
      </p:sp>
      <p:sp>
        <p:nvSpPr>
          <p:cNvPr id="24" name="文本占位符 23"/>
          <p:cNvSpPr>
            <a:spLocks noGrp="1"/>
          </p:cNvSpPr>
          <p:nvPr>
            <p:ph type="body" sz="quarter" idx="17" hasCustomPrompt="1"/>
            <p:custDataLst>
              <p:tags r:id="rId9"/>
            </p:custDataLst>
          </p:nvPr>
        </p:nvSpPr>
        <p:spPr>
          <a:xfrm>
            <a:off x="838200" y="4799265"/>
            <a:ext cx="1620000" cy="396000"/>
          </a:xfrm>
          <a:prstGeom prst="roundRect">
            <a:avLst>
              <a:gd name="adj" fmla="val 50000"/>
            </a:avLst>
          </a:prstGeom>
          <a:gradFill>
            <a:gsLst>
              <a:gs pos="0">
                <a:schemeClr val="accent2"/>
              </a:gs>
              <a:gs pos="100000">
                <a:schemeClr val="accent3"/>
              </a:gs>
            </a:gsLst>
            <a:lin ang="2700000" scaled="0"/>
          </a:gradFill>
        </p:spPr>
        <p:txBody>
          <a:bodyPr anchor="ctr">
            <a:normAutofit/>
          </a:bodyPr>
          <a:lstStyle>
            <a:lvl1pPr marL="0" indent="0" algn="ctr">
              <a:lnSpc>
                <a:spcPct val="100000"/>
              </a:lnSpc>
              <a:buNone/>
              <a:defRPr sz="1200">
                <a:solidFill>
                  <a:schemeClr val="dk1">
                    <a:lumMod val="100000"/>
                  </a:schemeClr>
                </a:solidFill>
              </a:defRPr>
            </a:lvl1pPr>
          </a:lstStyle>
          <a:p>
            <a:pPr lvl="0"/>
            <a:r>
              <a:rPr lang="zh-CN" altLang="en-US"/>
              <a:t>署名占位符</a:t>
            </a:r>
            <a:endParaRPr lang="zh-CN" altLang="en-US"/>
          </a:p>
        </p:txBody>
      </p:sp>
      <p:pic>
        <p:nvPicPr>
          <p:cNvPr id="8" name="图片 7"/>
          <p:cNvPicPr>
            <a:picLocks noChangeAspect="1"/>
          </p:cNvPicPr>
          <p:nvPr userDrawn="1">
            <p:custDataLst>
              <p:tags r:id="rId11"/>
            </p:custDataLst>
          </p:nvPr>
        </p:nvPicPr>
        <p:blipFill>
          <a:blip r:embed="rId10"/>
          <a:stretch>
            <a:fillRect/>
          </a:stretch>
        </p:blipFill>
        <p:spPr>
          <a:xfrm>
            <a:off x="234986" y="1303986"/>
            <a:ext cx="1535822" cy="1510300"/>
          </a:xfrm>
          <a:prstGeom prst="rect">
            <a:avLst/>
          </a:prstGeom>
        </p:spPr>
      </p:pic>
      <p:sp>
        <p:nvSpPr>
          <p:cNvPr id="2" name="标题 1"/>
          <p:cNvSpPr>
            <a:spLocks noGrp="1"/>
          </p:cNvSpPr>
          <p:nvPr>
            <p:ph type="ctrTitle"/>
            <p:custDataLst>
              <p:tags r:id="rId12"/>
            </p:custDataLst>
          </p:nvPr>
        </p:nvSpPr>
        <p:spPr>
          <a:xfrm>
            <a:off x="838200" y="1775265"/>
            <a:ext cx="6120000" cy="1800000"/>
          </a:xfrm>
        </p:spPr>
        <p:txBody>
          <a:bodyPr anchor="b">
            <a:normAutofit/>
          </a:bodyPr>
          <a:lstStyle>
            <a:lvl1pPr algn="l">
              <a:lnSpc>
                <a:spcPct val="100000"/>
              </a:lnSpc>
              <a:defRPr sz="5400">
                <a:gradFill>
                  <a:gsLst>
                    <a:gs pos="0">
                      <a:schemeClr val="tx1"/>
                    </a:gs>
                    <a:gs pos="100000">
                      <a:schemeClr val="accent3"/>
                    </a:gs>
                  </a:gsLst>
                  <a:lin ang="2700000" scaled="0"/>
                </a:gradFill>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7.xml" /><Relationship Id="rId14" Type="http://schemas.openxmlformats.org/officeDocument/2006/relationships/tags" Target="../tags/tag68.xml" /><Relationship Id="rId15" Type="http://schemas.openxmlformats.org/officeDocument/2006/relationships/tags" Target="../tags/tag69.xml" /><Relationship Id="rId16" Type="http://schemas.openxmlformats.org/officeDocument/2006/relationships/tags" Target="../tags/tag70.xml"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8" name="图片 7"/>
          <p:cNvPicPr>
            <a:picLocks noChangeAspect="1"/>
          </p:cNvPicPr>
          <p:nvPr userDrawn="1">
            <p:custDataLst>
              <p:tags r:id="rId13"/>
            </p:custDataLst>
          </p:nvPr>
        </p:nvPicPr>
        <p:blipFill>
          <a:blip r:embed="rId12"/>
          <a:srcRect t="63612" r="46047" b="5777"/>
          <a:stretch>
            <a:fillRect/>
          </a:stretch>
        </p:blipFill>
        <p:spPr>
          <a:xfrm flipH="1">
            <a:off x="42" y="0"/>
            <a:ext cx="5970229" cy="3331028"/>
          </a:xfrm>
          <a:custGeom>
            <a:gdLst>
              <a:gd name="connsiteX0" fmla="*/ 0 w 5970229"/>
              <a:gd name="connsiteY0" fmla="*/ 0 h 3331028"/>
              <a:gd name="connsiteX1" fmla="*/ 5970229 w 5970229"/>
              <a:gd name="connsiteY1" fmla="*/ 0 h 3331028"/>
              <a:gd name="connsiteX2" fmla="*/ 5970229 w 5970229"/>
              <a:gd name="connsiteY2" fmla="*/ 3331028 h 3331028"/>
              <a:gd name="connsiteX3" fmla="*/ 0 w 5970229"/>
              <a:gd name="connsiteY3" fmla="*/ 3331028 h 3331028"/>
            </a:gdLst>
            <a:cxnLst>
              <a:cxn ang="0">
                <a:pos x="connsiteX0" y="connsiteY0"/>
              </a:cxn>
              <a:cxn ang="0">
                <a:pos x="connsiteX1" y="connsiteY1"/>
              </a:cxn>
              <a:cxn ang="0">
                <a:pos x="connsiteX2" y="connsiteY2"/>
              </a:cxn>
              <a:cxn ang="0">
                <a:pos x="connsiteX3" y="connsiteY3"/>
              </a:cxn>
            </a:cxnLst>
            <a:rect l="l" t="t" r="r" b="b"/>
            <a:pathLst>
              <a:path w="5970229" h="3331028">
                <a:moveTo>
                  <a:pt x="0" y="0"/>
                </a:moveTo>
                <a:lnTo>
                  <a:pt x="5970229" y="0"/>
                </a:lnTo>
                <a:lnTo>
                  <a:pt x="5970229" y="3331028"/>
                </a:lnTo>
                <a:lnTo>
                  <a:pt x="0" y="3331028"/>
                </a:lnTo>
                <a:close/>
              </a:path>
            </a:pathLst>
          </a:custGeom>
        </p:spPr>
      </p:pic>
      <p:sp>
        <p:nvSpPr>
          <p:cNvPr id="2"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9" name="KSO_TEMPLATE" hidden="1"/>
          <p:cNvSpPr/>
          <p:nvPr userDrawn="1">
            <p:custDataLst>
              <p:tags r:id="rId19"/>
            </p:custDataLst>
          </p:nvPr>
        </p:nvSpPr>
        <p:spPr>
          <a:xfrm flipH="1">
            <a:off x="0" y="0"/>
            <a:ext cx="0" cy="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200" b="1" kern="1200">
          <a:gradFill>
            <a:gsLst>
              <a:gs pos="0">
                <a:schemeClr val="tx1"/>
              </a:gs>
              <a:gs pos="100000">
                <a:schemeClr val="accent1"/>
              </a:gs>
            </a:gsLst>
            <a:lin ang="48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tags" Target="../tags/tag7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tags" Target="../tags/tag95.xml" /><Relationship Id="rId2" Type="http://schemas.openxmlformats.org/officeDocument/2006/relationships/notesSlide" Target="../notesSlides/notesSlide1.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tags" Target="../tags/tag109.xml" /><Relationship Id="rId13" Type="http://schemas.openxmlformats.org/officeDocument/2006/relationships/tags" Target="../tags/tag110.xml" /><Relationship Id="rId14" Type="http://schemas.openxmlformats.org/officeDocument/2006/relationships/tags" Target="../tags/tag111.xml" /><Relationship Id="rId15" Type="http://schemas.openxmlformats.org/officeDocument/2006/relationships/tags" Target="../tags/tag112.xml" /><Relationship Id="rId16" Type="http://schemas.openxmlformats.org/officeDocument/2006/relationships/tags" Target="../tags/tag113.xml" /><Relationship Id="rId17" Type="http://schemas.openxmlformats.org/officeDocument/2006/relationships/tags" Target="../tags/tag114.xml" /><Relationship Id="rId18" Type="http://schemas.openxmlformats.org/officeDocument/2006/relationships/tags" Target="../tags/tag115.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tags" Target="../tags/tag140.xml" /><Relationship Id="rId16" Type="http://schemas.openxmlformats.org/officeDocument/2006/relationships/tags" Target="../tags/tag141.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4312013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199" y="1761445"/>
            <a:ext cx="6120000" cy="1800000"/>
          </a:xfrm>
        </p:spPr>
        <p:txBody>
          <a:bodyPr>
            <a:normAutofit fontScale="90000"/>
          </a:bodyPr>
          <a:lstStyle/>
          <a:p>
            <a:r>
              <a:rPr lang="zh-CN" altLang="en-US"/>
              <a:t>人力资源战略与组织创新人力资源信息系统对组织绩效管理的影响研究能力的关系研究</a:t>
            </a:r>
            <a:endParaRPr lang="zh-CN" altLang="en-US"/>
          </a:p>
        </p:txBody>
      </p:sp>
      <p:sp>
        <p:nvSpPr>
          <p:cNvPr id="5" name="副标题"/>
          <p:cNvSpPr>
            <a:spLocks noGrp="1"/>
          </p:cNvSpPr>
          <p:nvPr>
            <p:ph type="subTitle" idx="1"/>
            <p:custDataLst>
              <p:tags r:id="rId3"/>
            </p:custDataLst>
          </p:nvPr>
        </p:nvSpPr>
        <p:spPr>
          <a:xfrm>
            <a:off x="838199" y="3719265"/>
            <a:ext cx="6120000" cy="972000"/>
          </a:xfrm>
        </p:spPr>
        <p:txBody>
          <a:bodyPr/>
          <a:lstStyle/>
          <a:p>
            <a:r>
              <a:rPr lang="zh-CN" altLang="en-US"/>
              <a:t>.</a:t>
            </a:r>
            <a:endParaRPr lang="zh-CN" altLang="en-US"/>
          </a:p>
        </p:txBody>
      </p:sp>
      <p:sp>
        <p:nvSpPr>
          <p:cNvPr id="6" name="公司名"/>
          <p:cNvSpPr>
            <a:spLocks noGrp="1"/>
          </p:cNvSpPr>
          <p:nvPr>
            <p:ph type="body" sz="quarter" idx="13"/>
            <p:custDataLst>
              <p:tags r:id="rId4"/>
            </p:custDataLst>
          </p:nvPr>
        </p:nvSpPr>
        <p:spPr>
          <a:xfrm>
            <a:off x="838199" y="504000"/>
            <a:ext cx="2743199" cy="504000"/>
          </a:xfrm>
        </p:spPr>
        <p:txBody>
          <a:bodyPr/>
          <a:lstStyle/>
          <a:p>
            <a:r>
              <a:rPr lang="en-US" altLang="zh-CN"/>
              <a:t>YOUR LOGO</a:t>
            </a:r>
            <a:endParaRPr lang="zh-CN" altLang="en-US"/>
          </a:p>
        </p:txBody>
      </p:sp>
      <p:sp>
        <p:nvSpPr>
          <p:cNvPr id="8" name="年份"/>
          <p:cNvSpPr>
            <a:spLocks noGrp="1"/>
          </p:cNvSpPr>
          <p:nvPr>
            <p:ph type="body" sz="quarter" idx="15"/>
            <p:custDataLst>
              <p:tags r:id="rId5"/>
            </p:custDataLst>
          </p:nvPr>
        </p:nvSpPr>
        <p:spPr>
          <a:xfrm>
            <a:off x="8850824" y="504000"/>
            <a:ext cx="2743200" cy="504000"/>
          </a:xfrm>
        </p:spPr>
        <p:txBody>
          <a:bodyPr/>
          <a:lstStyle/>
          <a:p>
            <a:r>
              <a:rPr lang="en-US" altLang="zh-CN"/>
              <a:t>20XX</a:t>
            </a:r>
            <a:endParaRPr lang="zh-CN" altLang="en-US"/>
          </a:p>
        </p:txBody>
      </p:sp>
      <p:sp>
        <p:nvSpPr>
          <p:cNvPr id="10" name="署名"/>
          <p:cNvSpPr>
            <a:spLocks noGrp="1"/>
          </p:cNvSpPr>
          <p:nvPr>
            <p:ph type="body" sz="quarter" idx="17"/>
            <p:custDataLst>
              <p:tags r:id="rId6"/>
            </p:custDataLst>
          </p:nvPr>
        </p:nvSpPr>
        <p:spPr>
          <a:xfrm>
            <a:off x="838199" y="4799265"/>
            <a:ext cx="1620000" cy="396000"/>
          </a:xfrm>
        </p:spPr>
        <p:txBody>
          <a:bodyPr>
            <a:normAutofit/>
          </a:bodyPr>
          <a:lstStyle/>
          <a:p>
            <a:r>
              <a:rPr lang="zh-CN" altLang="en-US">
                <a:solidFill>
                  <a:schemeClr val="dk1">
                    <a:lumMod val="100000"/>
                  </a:schemeClr>
                </a:solidFill>
              </a:rPr>
              <a:t>汇报人：</a:t>
            </a:r>
            <a:r>
              <a:rPr lang="en-US" altLang="zh-CN">
                <a:solidFill>
                  <a:schemeClr val="dk1">
                    <a:lumMod val="100000"/>
                  </a:schemeClr>
                </a:solidFill>
              </a:rPr>
              <a:t>xxx</a:t>
            </a:r>
            <a:endParaRPr lang="zh-CN" altLang="en-US">
              <a:solidFill>
                <a:schemeClr val="dk1">
                  <a:lumMod val="100000"/>
                </a:schemeClr>
              </a:solidFill>
            </a:endParaRPr>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圆角 8"/>
          <p:cNvSpPr/>
          <p:nvPr>
            <p:custDataLst>
              <p:tags r:id="rId3"/>
            </p:custDataLst>
          </p:nvPr>
        </p:nvSpPr>
        <p:spPr>
          <a:xfrm>
            <a:off x="635285" y="2900363"/>
            <a:ext cx="10921429" cy="3715122"/>
          </a:xfrm>
          <a:prstGeom prst="roundRect">
            <a:avLst>
              <a:gd name="adj" fmla="val 4409"/>
            </a:avLst>
          </a:prstGeom>
          <a:solidFill>
            <a:schemeClr val="bg1">
              <a:lumMod val="85000"/>
              <a:lumOff val="15000"/>
            </a:schemeClr>
          </a:solidFill>
          <a:ln w="6350">
            <a:solidFill>
              <a:schemeClr val="bg1">
                <a:lumMod val="50000"/>
                <a:lumOff val="50000"/>
              </a:schemeClr>
            </a:solidFill>
            <a:prstDash val="solid"/>
          </a:ln>
          <a:effectLst>
            <a:outerShdw blurRad="190500" dist="88900" algn="ctr" rotWithShape="0">
              <a:schemeClr val="bg2">
                <a:lumMod val="50000"/>
                <a:alpha val="2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a typeface="微软雅黑"/>
              <a:cs typeface="微软雅黑" panose="020b0503020204020204" charset="-122"/>
            </a:endParaRPr>
          </a:p>
        </p:txBody>
      </p:sp>
      <p:sp>
        <p:nvSpPr>
          <p:cNvPr id="4" name="标题"/>
          <p:cNvSpPr>
            <a:spLocks noGrp="1"/>
          </p:cNvSpPr>
          <p:nvPr>
            <p:ph type="title"/>
            <p:custDataLst>
              <p:tags r:id="rId4"/>
            </p:custDataLst>
          </p:nvPr>
        </p:nvSpPr>
        <p:spPr>
          <a:xfrm>
            <a:off x="6096000" y="1818936"/>
            <a:ext cx="5512904" cy="1081088"/>
          </a:xfrm>
        </p:spPr>
        <p:txBody>
          <a:bodyPr/>
          <a:lstStyle/>
          <a:p>
            <a:r>
              <a:rPr lang="en-US" altLang="zh-CN"/>
              <a:t>目录</a:t>
            </a:r>
            <a:endParaRPr lang="en-US" altLang="zh-CN"/>
          </a:p>
        </p:txBody>
      </p:sp>
      <p:sp>
        <p:nvSpPr>
          <p:cNvPr id="6" name="序号"/>
          <p:cNvSpPr txBox="1"/>
          <p:nvPr>
            <p:custDataLst>
              <p:tags r:id="rId5"/>
            </p:custDataLst>
          </p:nvPr>
        </p:nvSpPr>
        <p:spPr>
          <a:xfrm>
            <a:off x="1399930"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One</a:t>
            </a:r>
            <a:endParaRPr lang="en-US" sz="1200">
              <a:solidFill>
                <a:schemeClr val="dk1">
                  <a:lumMod val="100000"/>
                </a:schemeClr>
              </a:solidFill>
              <a:latin typeface="+mj-ea"/>
              <a:ea typeface="+mj-ea"/>
            </a:endParaRPr>
          </a:p>
        </p:txBody>
      </p:sp>
      <p:sp>
        <p:nvSpPr>
          <p:cNvPr id="7" name="项标题"/>
          <p:cNvSpPr txBox="1"/>
          <p:nvPr>
            <p:custDataLst>
              <p:tags r:id="rId6"/>
            </p:custDataLst>
          </p:nvPr>
        </p:nvSpPr>
        <p:spPr>
          <a:xfrm>
            <a:off x="1399928" y="3867561"/>
            <a:ext cx="2631771"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gradFill>
                  <a:gsLst>
                    <a:gs pos="0">
                      <a:schemeClr val="tx1"/>
                    </a:gs>
                    <a:gs pos="100000">
                      <a:schemeClr val="accent1"/>
                    </a:gs>
                  </a:gsLst>
                  <a:lin ang="4800000" scaled="0"/>
                </a:gradFill>
                <a:latin typeface="+mj-ea"/>
                <a:ea typeface="+mj-ea"/>
              </a:rPr>
              <a:t>人力资源战略的内涵与重要性</a:t>
            </a:r>
            <a:endParaRPr lang="zh-CN" altLang="en-US" sz="2200" b="1" spc="300">
              <a:gradFill>
                <a:gsLst>
                  <a:gs pos="0">
                    <a:schemeClr val="tx1"/>
                  </a:gs>
                  <a:gs pos="100000">
                    <a:schemeClr val="accent1"/>
                  </a:gs>
                </a:gsLst>
                <a:lin ang="4800000" scaled="0"/>
              </a:gradFill>
              <a:latin typeface="+mj-ea"/>
              <a:ea typeface="+mj-ea"/>
            </a:endParaRPr>
          </a:p>
        </p:txBody>
      </p:sp>
      <p:sp>
        <p:nvSpPr>
          <p:cNvPr id="17" name="序号"/>
          <p:cNvSpPr txBox="1"/>
          <p:nvPr>
            <p:custDataLst>
              <p:tags r:id="rId7"/>
            </p:custDataLst>
          </p:nvPr>
        </p:nvSpPr>
        <p:spPr>
          <a:xfrm>
            <a:off x="5091845"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Two</a:t>
            </a:r>
            <a:endParaRPr lang="en-US" sz="1200">
              <a:solidFill>
                <a:schemeClr val="dk1">
                  <a:lumMod val="100000"/>
                </a:schemeClr>
              </a:solidFill>
              <a:latin typeface="+mj-ea"/>
              <a:ea typeface="+mj-ea"/>
            </a:endParaRPr>
          </a:p>
        </p:txBody>
      </p:sp>
      <p:sp>
        <p:nvSpPr>
          <p:cNvPr id="18" name="项标题"/>
          <p:cNvSpPr txBox="1"/>
          <p:nvPr>
            <p:custDataLst>
              <p:tags r:id="rId8"/>
            </p:custDataLst>
          </p:nvPr>
        </p:nvSpPr>
        <p:spPr>
          <a:xfrm>
            <a:off x="5091844" y="3867561"/>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spc="300">
                <a:gradFill>
                  <a:gsLst>
                    <a:gs pos="0">
                      <a:schemeClr val="tx1"/>
                    </a:gs>
                    <a:gs pos="100000">
                      <a:schemeClr val="accent1"/>
                    </a:gs>
                  </a:gsLst>
                  <a:lin ang="4800000" scaled="0"/>
                </a:gradFill>
                <a:latin typeface="+mj-ea"/>
                <a:ea typeface="+mj-ea"/>
              </a:rPr>
              <a:t>组织创新能力的概念与影响因素</a:t>
            </a:r>
            <a:endParaRPr lang="zh-CN" altLang="en-US" sz="2200" b="1" spc="300">
              <a:gradFill>
                <a:gsLst>
                  <a:gs pos="0">
                    <a:schemeClr val="tx1"/>
                  </a:gs>
                  <a:gs pos="100000">
                    <a:schemeClr val="accent1"/>
                  </a:gs>
                </a:gsLst>
                <a:lin ang="4800000" scaled="0"/>
              </a:gradFill>
              <a:latin typeface="+mj-ea"/>
              <a:ea typeface="+mj-ea"/>
            </a:endParaRPr>
          </a:p>
        </p:txBody>
      </p:sp>
      <p:sp>
        <p:nvSpPr>
          <p:cNvPr id="19" name="序号"/>
          <p:cNvSpPr txBox="1"/>
          <p:nvPr>
            <p:custDataLst>
              <p:tags r:id="rId9"/>
            </p:custDataLst>
          </p:nvPr>
        </p:nvSpPr>
        <p:spPr>
          <a:xfrm>
            <a:off x="8526136"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Three</a:t>
            </a:r>
            <a:endParaRPr lang="en-US" sz="1200">
              <a:solidFill>
                <a:schemeClr val="dk1">
                  <a:lumMod val="100000"/>
                </a:schemeClr>
              </a:solidFill>
              <a:latin typeface="+mj-ea"/>
              <a:ea typeface="+mj-ea"/>
            </a:endParaRPr>
          </a:p>
        </p:txBody>
      </p:sp>
      <p:sp>
        <p:nvSpPr>
          <p:cNvPr id="20" name="项标题"/>
          <p:cNvSpPr txBox="1"/>
          <p:nvPr>
            <p:custDataLst>
              <p:tags r:id="rId10"/>
            </p:custDataLst>
          </p:nvPr>
        </p:nvSpPr>
        <p:spPr>
          <a:xfrm>
            <a:off x="8526135" y="3867561"/>
            <a:ext cx="2631600" cy="901217"/>
          </a:xfrm>
          <a:prstGeom prst="rect">
            <a:avLst/>
          </a:prstGeom>
          <a:noFill/>
        </p:spPr>
        <p:txBody>
          <a:bodyPr wrap="square" lIns="0" tIns="0" rIns="0" bIns="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人力资源战略与组织创新能力之间的关系</a:t>
            </a:r>
            <a:endParaRPr lang="zh-CN" altLang="en-US" sz="2400" b="1" spc="300">
              <a:gradFill>
                <a:gsLst>
                  <a:gs pos="0">
                    <a:schemeClr val="tx1"/>
                  </a:gs>
                  <a:gs pos="100000">
                    <a:schemeClr val="accent1"/>
                  </a:gs>
                </a:gsLst>
                <a:lin ang="4800000" scaled="0"/>
              </a:gradFill>
              <a:latin typeface="+mj-ea"/>
              <a:ea typeface="+mj-ea"/>
            </a:endParaRPr>
          </a:p>
        </p:txBody>
      </p:sp>
      <p:sp>
        <p:nvSpPr>
          <p:cNvPr id="21" name="序号"/>
          <p:cNvSpPr txBox="1"/>
          <p:nvPr>
            <p:custDataLst>
              <p:tags r:id="rId11"/>
            </p:custDataLst>
          </p:nvPr>
        </p:nvSpPr>
        <p:spPr>
          <a:xfrm>
            <a:off x="3216496"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altLang="zh-CN" sz="1200">
                <a:solidFill>
                  <a:schemeClr val="dk1">
                    <a:lumMod val="100000"/>
                  </a:schemeClr>
                </a:solidFill>
                <a:latin typeface="+mj-ea"/>
                <a:ea typeface="+mj-ea"/>
              </a:rPr>
              <a:t>Part Four</a:t>
            </a:r>
            <a:endParaRPr lang="en-US" altLang="zh-CN" sz="1200">
              <a:solidFill>
                <a:schemeClr val="dk1">
                  <a:lumMod val="100000"/>
                </a:schemeClr>
              </a:solidFill>
              <a:latin typeface="+mj-ea"/>
              <a:ea typeface="+mj-ea"/>
            </a:endParaRPr>
          </a:p>
        </p:txBody>
      </p:sp>
      <p:sp>
        <p:nvSpPr>
          <p:cNvPr id="22" name="项标题"/>
          <p:cNvSpPr txBox="1"/>
          <p:nvPr>
            <p:custDataLst>
              <p:tags r:id="rId12"/>
            </p:custDataLst>
          </p:nvPr>
        </p:nvSpPr>
        <p:spPr>
          <a:xfrm>
            <a:off x="3216494" y="5479324"/>
            <a:ext cx="2631771" cy="901217"/>
          </a:xfrm>
          <a:prstGeom prst="rect">
            <a:avLst/>
          </a:prstGeom>
          <a:noFill/>
        </p:spPr>
        <p:txBody>
          <a:bodyPr wrap="square" lIns="0" tIns="0" rIns="0" bIns="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人力资源战略与组织创新能力关系的实证研究</a:t>
            </a:r>
            <a:endParaRPr lang="zh-CN" altLang="en-US" sz="2400" b="1" spc="300">
              <a:gradFill>
                <a:gsLst>
                  <a:gs pos="0">
                    <a:schemeClr val="tx1"/>
                  </a:gs>
                  <a:gs pos="100000">
                    <a:schemeClr val="accent1"/>
                  </a:gs>
                </a:gsLst>
                <a:lin ang="4800000" scaled="0"/>
              </a:gradFill>
              <a:latin typeface="+mj-ea"/>
              <a:ea typeface="+mj-ea"/>
            </a:endParaRPr>
          </a:p>
        </p:txBody>
      </p:sp>
      <p:sp>
        <p:nvSpPr>
          <p:cNvPr id="23" name="序号"/>
          <p:cNvSpPr txBox="1"/>
          <p:nvPr>
            <p:custDataLst>
              <p:tags r:id="rId13"/>
            </p:custDataLst>
          </p:nvPr>
        </p:nvSpPr>
        <p:spPr>
          <a:xfrm>
            <a:off x="6854453"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Five</a:t>
            </a:r>
            <a:endParaRPr lang="en-US" sz="1200">
              <a:solidFill>
                <a:schemeClr val="dk1">
                  <a:lumMod val="100000"/>
                </a:schemeClr>
              </a:solidFill>
              <a:latin typeface="+mj-ea"/>
              <a:ea typeface="+mj-ea"/>
            </a:endParaRPr>
          </a:p>
        </p:txBody>
      </p:sp>
      <p:sp>
        <p:nvSpPr>
          <p:cNvPr id="24" name="项标题"/>
          <p:cNvSpPr txBox="1"/>
          <p:nvPr>
            <p:custDataLst>
              <p:tags r:id="rId14"/>
            </p:custDataLst>
          </p:nvPr>
        </p:nvSpPr>
        <p:spPr>
          <a:xfrm>
            <a:off x="6854452" y="5479324"/>
            <a:ext cx="2631600" cy="901217"/>
          </a:xfrm>
          <a:prstGeom prst="rect">
            <a:avLst/>
          </a:prstGeom>
          <a:noFill/>
        </p:spPr>
        <p:txBody>
          <a:bodyPr wrap="square" lIns="0" tIns="0" rIns="0" bIns="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人力资源战略与组织创新能力关系的管理启示</a:t>
            </a:r>
            <a:endParaRPr lang="zh-CN" altLang="en-US" sz="2400" b="1" spc="300">
              <a:gradFill>
                <a:gsLst>
                  <a:gs pos="0">
                    <a:schemeClr val="tx1"/>
                  </a:gs>
                  <a:gs pos="100000">
                    <a:schemeClr val="accent1"/>
                  </a:gs>
                </a:gsLst>
                <a:lin ang="4800000" scaled="0"/>
              </a:gradFill>
              <a:latin typeface="+mj-ea"/>
              <a:ea typeface="+mj-ea"/>
            </a:endParaRPr>
          </a:p>
        </p:txBody>
      </p:sp>
      <p:cxnSp>
        <p:nvCxnSpPr>
          <p:cNvPr id="27" name="直接连接符 26"/>
          <p:cNvCxnSpPr/>
          <p:nvPr>
            <p:custDataLst>
              <p:tags r:id="rId15"/>
            </p:custDataLst>
          </p:nvPr>
        </p:nvCxnSpPr>
        <p:spPr>
          <a:xfrm flipH="1" flipV="1">
            <a:off x="4468557" y="3317924"/>
            <a:ext cx="0" cy="1332000"/>
          </a:xfrm>
          <a:prstGeom prst="line">
            <a:avLst/>
          </a:prstGeom>
          <a:ln>
            <a:gradFill flip="none" rotWithShape="1">
              <a:gsLst>
                <a:gs pos="50000">
                  <a:schemeClr val="accent4"/>
                </a:gs>
                <a:gs pos="0">
                  <a:schemeClr val="accent4">
                    <a:alpha val="0"/>
                  </a:schemeClr>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16"/>
            </p:custDataLst>
          </p:nvPr>
        </p:nvCxnSpPr>
        <p:spPr>
          <a:xfrm flipH="1" flipV="1">
            <a:off x="7974045" y="3317924"/>
            <a:ext cx="0" cy="1332000"/>
          </a:xfrm>
          <a:prstGeom prst="line">
            <a:avLst/>
          </a:prstGeom>
          <a:ln>
            <a:gradFill flip="none" rotWithShape="1">
              <a:gsLst>
                <a:gs pos="50000">
                  <a:schemeClr val="accent4"/>
                </a:gs>
                <a:gs pos="0">
                  <a:schemeClr val="accent4">
                    <a:alpha val="0"/>
                  </a:schemeClr>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17"/>
            </p:custDataLst>
          </p:nvPr>
        </p:nvCxnSpPr>
        <p:spPr>
          <a:xfrm flipH="1" flipV="1">
            <a:off x="6095999" y="4882753"/>
            <a:ext cx="0" cy="1332000"/>
          </a:xfrm>
          <a:prstGeom prst="line">
            <a:avLst/>
          </a:prstGeom>
          <a:ln>
            <a:gradFill flip="none" rotWithShape="1">
              <a:gsLst>
                <a:gs pos="50000">
                  <a:schemeClr val="accent4"/>
                </a:gs>
                <a:gs pos="0">
                  <a:schemeClr val="accent4">
                    <a:alpha val="0"/>
                  </a:schemeClr>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835800" y="3148536"/>
            <a:ext cx="6477000" cy="1676364"/>
          </a:xfrm>
        </p:spPr>
        <p:txBody>
          <a:bodyPr/>
          <a:lstStyle/>
          <a:p>
            <a:r>
              <a:rPr lang="zh-CN" altLang="en-US"/>
              <a:t>人力资源战略的内涵与重要性</a:t>
            </a:r>
            <a:endParaRPr lang="zh-CN" altLang="en-US"/>
          </a:p>
        </p:txBody>
      </p:sp>
      <p:sp>
        <p:nvSpPr>
          <p:cNvPr id="6" name="节编号"/>
          <p:cNvSpPr>
            <a:spLocks noGrp="1"/>
          </p:cNvSpPr>
          <p:nvPr>
            <p:ph type="body" sz="quarter" idx="13"/>
            <p:custDataLst>
              <p:tags r:id="rId3"/>
            </p:custDataLst>
          </p:nvPr>
        </p:nvSpPr>
        <p:spPr>
          <a:xfrm>
            <a:off x="835800" y="1567800"/>
            <a:ext cx="6477000" cy="1224000"/>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人力资源战略的定义和构成要素</a:t>
            </a:r>
            <a:endParaRPr lang="zh-CN" altLang="en-US"/>
          </a:p>
        </p:txBody>
      </p:sp>
      <p:sp>
        <p:nvSpPr>
          <p:cNvPr id="21" name="文本框 20"/>
          <p:cNvSpPr txBox="1"/>
          <p:nvPr>
            <p:custDataLst>
              <p:tags r:id="rId2"/>
            </p:custDataLst>
          </p:nvPr>
        </p:nvSpPr>
        <p:spPr>
          <a:xfrm>
            <a:off x="6781376"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rPr>
              <a:t>03</a:t>
            </a:r>
            <a:endPar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endParaRPr>
          </a:p>
        </p:txBody>
      </p:sp>
      <p:sp>
        <p:nvSpPr>
          <p:cNvPr id="26" name="文本框 25"/>
          <p:cNvSpPr txBox="1"/>
          <p:nvPr>
            <p:custDataLst>
              <p:tags r:id="rId3"/>
            </p:custDataLst>
          </p:nvPr>
        </p:nvSpPr>
        <p:spPr>
          <a:xfrm>
            <a:off x="6781376"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07</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179" name="文本框 178"/>
          <p:cNvSpPr txBox="1"/>
          <p:nvPr>
            <p:custDataLst>
              <p:tags r:id="rId4"/>
            </p:custDataLst>
          </p:nvPr>
        </p:nvSpPr>
        <p:spPr>
          <a:xfrm>
            <a:off x="6295211"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人力资源规划：根据企业战略目标，制定出人力资源的需求预测和供给计划。</a:t>
            </a:r>
            <a:endParaRPr lang="zh-CN" altLang="en-US" sz="1600" b="0">
              <a:latin typeface="+mn-ea"/>
              <a:ea typeface="+mn-ea"/>
              <a:sym typeface="+mn-ea"/>
            </a:endParaRPr>
          </a:p>
        </p:txBody>
      </p:sp>
      <p:sp>
        <p:nvSpPr>
          <p:cNvPr id="181" name="文本框 180"/>
          <p:cNvSpPr txBox="1"/>
          <p:nvPr>
            <p:custDataLst>
              <p:tags r:id="rId5"/>
            </p:custDataLst>
          </p:nvPr>
        </p:nvSpPr>
        <p:spPr>
          <a:xfrm>
            <a:off x="6293911"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薪酬福利：制定合理的薪酬福利政策，吸引和留住优秀人才。</a:t>
            </a:r>
            <a:endParaRPr lang="zh-CN" altLang="en-US" sz="1600" b="0">
              <a:latin typeface="+mn-ea"/>
              <a:ea typeface="+mn-ea"/>
              <a:sym typeface="+mn-ea"/>
            </a:endParaRPr>
          </a:p>
        </p:txBody>
      </p:sp>
      <p:sp>
        <p:nvSpPr>
          <p:cNvPr id="19" name="文本框 18"/>
          <p:cNvSpPr txBox="1"/>
          <p:nvPr>
            <p:custDataLst>
              <p:tags r:id="rId6"/>
            </p:custDataLst>
          </p:nvPr>
        </p:nvSpPr>
        <p:spPr>
          <a:xfrm>
            <a:off x="1325015"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01</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24" name="文本框 23"/>
          <p:cNvSpPr txBox="1"/>
          <p:nvPr>
            <p:custDataLst>
              <p:tags r:id="rId7"/>
            </p:custDataLst>
          </p:nvPr>
        </p:nvSpPr>
        <p:spPr>
          <a:xfrm>
            <a:off x="1325015" y="3833720"/>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sym typeface="+mn-ea"/>
              </a:rPr>
              <a:t>05</a:t>
            </a:r>
            <a:endParaRPr lang="en-US" altLang="zh-CN" sz="6600">
              <a:gradFill>
                <a:gsLst>
                  <a:gs pos="67000">
                    <a:schemeClr val="accent5">
                      <a:alpha val="0"/>
                    </a:schemeClr>
                  </a:gs>
                  <a:gs pos="34000">
                    <a:schemeClr val="accent5"/>
                  </a:gs>
                </a:gsLst>
                <a:lin ang="5400000" scaled="1"/>
              </a:gradFill>
              <a:sym typeface="+mn-ea"/>
            </a:endParaRPr>
          </a:p>
        </p:txBody>
      </p:sp>
      <p:sp>
        <p:nvSpPr>
          <p:cNvPr id="177" name="文本框 176"/>
          <p:cNvSpPr txBox="1"/>
          <p:nvPr>
            <p:custDataLst>
              <p:tags r:id="rId8"/>
            </p:custDataLst>
          </p:nvPr>
        </p:nvSpPr>
        <p:spPr>
          <a:xfrm>
            <a:off x="838850" y="2254983"/>
            <a:ext cx="2330805" cy="1433930"/>
          </a:xfrm>
          <a:prstGeom prst="rect">
            <a:avLst/>
          </a:prstGeom>
          <a:noFill/>
        </p:spPr>
        <p:txBody>
          <a:bodyPr wrap="square" rtlCol="0">
            <a:normAutofit fontScale="90000" lnSpcReduction="2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定义：人力资源战略是指企业为实现其战略目标，对人力资源的获取、开发、利用和保留等方面进行的整体规划。</a:t>
            </a:r>
            <a:endParaRPr lang="zh-CN" altLang="en-US" b="0">
              <a:latin typeface="+mn-ea"/>
              <a:ea typeface="+mn-ea"/>
              <a:sym typeface="+mn-ea"/>
            </a:endParaRPr>
          </a:p>
        </p:txBody>
      </p:sp>
      <p:sp>
        <p:nvSpPr>
          <p:cNvPr id="182" name="文本框 181"/>
          <p:cNvSpPr txBox="1"/>
          <p:nvPr>
            <p:custDataLst>
              <p:tags r:id="rId9"/>
            </p:custDataLst>
          </p:nvPr>
        </p:nvSpPr>
        <p:spPr>
          <a:xfrm>
            <a:off x="838200"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培训与发展：为企业员工提供培训和发展机会，提高员工的职业技能和综合素质。</a:t>
            </a:r>
            <a:endParaRPr lang="zh-CN" altLang="en-US" sz="1600" b="0">
              <a:latin typeface="+mn-ea"/>
              <a:ea typeface="+mn-ea"/>
              <a:sym typeface="+mn-ea"/>
            </a:endParaRPr>
          </a:p>
        </p:txBody>
      </p:sp>
      <p:sp>
        <p:nvSpPr>
          <p:cNvPr id="20" name="文本框 19"/>
          <p:cNvSpPr txBox="1"/>
          <p:nvPr>
            <p:custDataLst>
              <p:tags r:id="rId10"/>
            </p:custDataLst>
          </p:nvPr>
        </p:nvSpPr>
        <p:spPr>
          <a:xfrm>
            <a:off x="4053521"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02</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25" name="文本框 24"/>
          <p:cNvSpPr txBox="1"/>
          <p:nvPr>
            <p:custDataLst>
              <p:tags r:id="rId11"/>
            </p:custDataLst>
          </p:nvPr>
        </p:nvSpPr>
        <p:spPr>
          <a:xfrm>
            <a:off x="4053521"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endParaRPr>
          </a:p>
        </p:txBody>
      </p:sp>
      <p:sp>
        <p:nvSpPr>
          <p:cNvPr id="178" name="文本框 177"/>
          <p:cNvSpPr txBox="1"/>
          <p:nvPr>
            <p:custDataLst>
              <p:tags r:id="rId12"/>
            </p:custDataLst>
          </p:nvPr>
        </p:nvSpPr>
        <p:spPr>
          <a:xfrm>
            <a:off x="3566705" y="2254983"/>
            <a:ext cx="2330805" cy="1433930"/>
          </a:xfrm>
          <a:prstGeom prst="rect">
            <a:avLst/>
          </a:prstGeom>
          <a:noFill/>
        </p:spPr>
        <p:txBody>
          <a:bodyPr wrap="square" rtlCol="0">
            <a:normAutofit fontScale="90000" lnSpcReduction="2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构成要素：包括人力资源规划、招聘与选拔、培训与发展、绩效管理、薪酬福利、员工关系等方面。</a:t>
            </a:r>
            <a:endParaRPr lang="zh-CN" altLang="en-US" b="0">
              <a:latin typeface="+mn-ea"/>
              <a:ea typeface="+mn-ea"/>
              <a:sym typeface="+mn-ea"/>
            </a:endParaRPr>
          </a:p>
        </p:txBody>
      </p:sp>
      <p:sp>
        <p:nvSpPr>
          <p:cNvPr id="183" name="文本框 182"/>
          <p:cNvSpPr txBox="1"/>
          <p:nvPr>
            <p:custDataLst>
              <p:tags r:id="rId13"/>
            </p:custDataLst>
          </p:nvPr>
        </p:nvSpPr>
        <p:spPr>
          <a:xfrm>
            <a:off x="3566055" y="4702709"/>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绩效管理：通过设定绩效目标，对员工的工作表现进行评估和激励。</a:t>
            </a:r>
            <a:endParaRPr lang="zh-CN" altLang="en-US" sz="1600" b="0">
              <a:latin typeface="+mn-ea"/>
              <a:ea typeface="+mn-ea"/>
              <a:sym typeface="+mn-ea"/>
            </a:endParaRPr>
          </a:p>
        </p:txBody>
      </p:sp>
      <p:sp>
        <p:nvSpPr>
          <p:cNvPr id="22" name="文本框 21"/>
          <p:cNvSpPr txBox="1"/>
          <p:nvPr>
            <p:custDataLst>
              <p:tags r:id="rId14"/>
            </p:custDataLst>
          </p:nvPr>
        </p:nvSpPr>
        <p:spPr>
          <a:xfrm>
            <a:off x="9509232" y="1390545"/>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t>04</a:t>
            </a:r>
            <a:endParaRPr lang="zh-CN" altLang="en-US" sz="6600"/>
          </a:p>
        </p:txBody>
      </p:sp>
      <p:sp>
        <p:nvSpPr>
          <p:cNvPr id="27" name="文本框 26"/>
          <p:cNvSpPr txBox="1"/>
          <p:nvPr>
            <p:custDataLst>
              <p:tags r:id="rId15"/>
            </p:custDataLst>
          </p:nvPr>
        </p:nvSpPr>
        <p:spPr>
          <a:xfrm>
            <a:off x="9509232"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08</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180" name="文本框 179"/>
          <p:cNvSpPr txBox="1"/>
          <p:nvPr>
            <p:custDataLst>
              <p:tags r:id="rId16"/>
            </p:custDataLst>
          </p:nvPr>
        </p:nvSpPr>
        <p:spPr>
          <a:xfrm>
            <a:off x="9023066" y="2178939"/>
            <a:ext cx="2330805" cy="1433930"/>
          </a:xfrm>
          <a:prstGeom prst="rect">
            <a:avLst/>
          </a:prstGeom>
          <a:noFill/>
        </p:spPr>
        <p:txBody>
          <a:bodyPr wrap="square" rtlCol="0">
            <a:normAutofit fontScale="90000" lnSpcReduction="2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招聘与选拔：根据企业战略需求，招聘合适的人才，并通过选拔过程，筛选出最适合企业的员工。</a:t>
            </a:r>
            <a:endParaRPr lang="zh-CN" altLang="en-US" b="0">
              <a:latin typeface="+mn-ea"/>
              <a:ea typeface="+mn-ea"/>
              <a:sym typeface="+mn-ea"/>
            </a:endParaRPr>
          </a:p>
        </p:txBody>
      </p:sp>
      <p:sp>
        <p:nvSpPr>
          <p:cNvPr id="184" name="文本框 183"/>
          <p:cNvSpPr txBox="1"/>
          <p:nvPr>
            <p:custDataLst>
              <p:tags r:id="rId17"/>
            </p:custDataLst>
          </p:nvPr>
        </p:nvSpPr>
        <p:spPr>
          <a:xfrm>
            <a:off x="9021766" y="471765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员工关系：建立和谐的员工关系，提高员工的满意度和忠诚度。</a:t>
            </a:r>
            <a:endParaRPr lang="zh-CN" altLang="en-US" sz="1600" b="0">
              <a:latin typeface="+mn-ea"/>
              <a:ea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人力资源战略对组织发展的作用</a:t>
            </a:r>
            <a:endParaRPr lang="zh-CN" altLang="en-US"/>
          </a:p>
        </p:txBody>
      </p:sp>
      <p:sp>
        <p:nvSpPr>
          <p:cNvPr id="31"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283983" y="4592597"/>
            <a:ext cx="3005905" cy="1317090"/>
          </a:xfrm>
          <a:prstGeom prst="rect">
            <a:avLst/>
          </a:prstGeom>
          <a:noFill/>
        </p:spPr>
        <p:txBody>
          <a:bodyPr wrap="square" lIns="0" rtlCol="0">
            <a:normAutofit lnSpcReduction="2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提升员工满意度和忠诚度：通过提供良好的工作环境、福利待遇和职业发展机会，人力资源战略可以提高员工的满意度和忠诚度，降低员工流失率。</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吸引和留住优秀人才：通过制定合理的人力资源战略，组织可以吸引和留住优秀的员工，提高组织的核心竞争力。</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促进组织创新：人力资源战略可以通过培训、激励等方式，激发员工的创新潜能，促进组织的创新和发展。</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提高组织绩效：合理的人力资源战略可以提高员工的工作效率和质量，从而提高组织的整体绩效。</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835800" y="3148536"/>
            <a:ext cx="6477000" cy="1676364"/>
          </a:xfrm>
        </p:spPr>
        <p:txBody>
          <a:bodyPr/>
          <a:lstStyle/>
          <a:p>
            <a:r>
              <a:rPr lang="zh-CN" altLang="en-US"/>
              <a:t>组织创新能力的概念与影响因素</a:t>
            </a:r>
            <a:endParaRPr lang="zh-CN" altLang="en-US"/>
          </a:p>
        </p:txBody>
      </p:sp>
      <p:sp>
        <p:nvSpPr>
          <p:cNvPr id="6" name="节编号"/>
          <p:cNvSpPr>
            <a:spLocks noGrp="1"/>
          </p:cNvSpPr>
          <p:nvPr>
            <p:ph type="body" sz="quarter" idx="13"/>
            <p:custDataLst>
              <p:tags r:id="rId3"/>
            </p:custDataLst>
          </p:nvPr>
        </p:nvSpPr>
        <p:spPr>
          <a:xfrm>
            <a:off x="835800" y="1567800"/>
            <a:ext cx="6477000" cy="1224000"/>
          </a:xfrm>
        </p:spPr>
        <p:txBody>
          <a:bodyPr/>
          <a:lstStyle/>
          <a:p>
            <a:r>
              <a:rPr lang="en-US" altLang="zh-CN"/>
              <a:t>02</a:t>
            </a:r>
            <a:endParaRPr lang="en-US" altLang="zh-CN"/>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组织创新能力的定义和特征</a:t>
            </a:r>
            <a:endParaRPr lang="zh-CN" altLang="en-US"/>
          </a:p>
        </p:txBody>
      </p:sp>
      <p:sp>
        <p:nvSpPr>
          <p:cNvPr id="21" name="文本框 20"/>
          <p:cNvSpPr txBox="1"/>
          <p:nvPr>
            <p:custDataLst>
              <p:tags r:id="rId2"/>
            </p:custDataLst>
          </p:nvPr>
        </p:nvSpPr>
        <p:spPr>
          <a:xfrm>
            <a:off x="6781093" y="1390723"/>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mn-ea"/>
                <a:sym typeface="+mn-ea"/>
              </a:rPr>
              <a:t>03</a:t>
            </a:r>
            <a:endParaRPr lang="en-US" altLang="zh-CN" sz="6600" b="1" spc="100">
              <a:gradFill>
                <a:gsLst>
                  <a:gs pos="67000">
                    <a:schemeClr val="accent3">
                      <a:alpha val="0"/>
                    </a:schemeClr>
                  </a:gs>
                  <a:gs pos="34000">
                    <a:schemeClr val="accent3"/>
                  </a:gs>
                </a:gsLst>
                <a:lin ang="5400000" scaled="1"/>
              </a:gradFill>
              <a:latin typeface="+mn-ea"/>
              <a:sym typeface="+mn-ea"/>
            </a:endParaRPr>
          </a:p>
        </p:txBody>
      </p:sp>
      <p:sp>
        <p:nvSpPr>
          <p:cNvPr id="179" name="文本框 178"/>
          <p:cNvSpPr txBox="1"/>
          <p:nvPr>
            <p:custDataLst>
              <p:tags r:id="rId3"/>
            </p:custDataLst>
          </p:nvPr>
        </p:nvSpPr>
        <p:spPr>
          <a:xfrm>
            <a:off x="6294898" y="2255214"/>
            <a:ext cx="2330949" cy="1434018"/>
          </a:xfrm>
          <a:prstGeom prst="rect">
            <a:avLst/>
          </a:prstGeom>
          <a:noFill/>
        </p:spPr>
        <p:txBody>
          <a:bodyPr wrap="square" rtlCol="0">
            <a:normAutofit fontScale="9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创新意识：组织成员对创新的认知和态度，包括对新事物的敏感度、好奇心和探索精神等。</a:t>
            </a:r>
            <a:endParaRPr lang="zh-CN" altLang="en-US" b="0">
              <a:latin typeface="+mn-ea"/>
              <a:ea typeface="+mn-ea"/>
              <a:sym typeface="+mn-ea"/>
            </a:endParaRPr>
          </a:p>
        </p:txBody>
      </p:sp>
      <p:sp>
        <p:nvSpPr>
          <p:cNvPr id="19" name="文本框 18"/>
          <p:cNvSpPr txBox="1"/>
          <p:nvPr>
            <p:custDataLst>
              <p:tags r:id="rId4"/>
            </p:custDataLst>
          </p:nvPr>
        </p:nvSpPr>
        <p:spPr>
          <a:xfrm>
            <a:off x="1324395" y="1390723"/>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01</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77" name="文本框 176"/>
          <p:cNvSpPr txBox="1"/>
          <p:nvPr>
            <p:custDataLst>
              <p:tags r:id="rId5"/>
            </p:custDataLst>
          </p:nvPr>
        </p:nvSpPr>
        <p:spPr>
          <a:xfrm>
            <a:off x="838200"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组织创新能力的定义：组织在面临内外部环境变化时，能够迅速适应并创新的能力。</a:t>
            </a:r>
            <a:endParaRPr lang="zh-CN" altLang="en-US" sz="1600" b="0">
              <a:latin typeface="+mn-ea"/>
              <a:ea typeface="+mn-ea"/>
              <a:sym typeface="+mn-ea"/>
            </a:endParaRPr>
          </a:p>
        </p:txBody>
      </p:sp>
      <p:sp>
        <p:nvSpPr>
          <p:cNvPr id="20" name="文本框 19"/>
          <p:cNvSpPr txBox="1"/>
          <p:nvPr>
            <p:custDataLst>
              <p:tags r:id="rId6"/>
            </p:custDataLst>
          </p:nvPr>
        </p:nvSpPr>
        <p:spPr>
          <a:xfrm>
            <a:off x="4053069" y="1390723"/>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mn-ea"/>
                <a:sym typeface="+mn-ea"/>
              </a:rPr>
              <a:t>02</a:t>
            </a:r>
            <a:endParaRPr lang="en-US" altLang="zh-CN" sz="6600" b="1" spc="100">
              <a:gradFill>
                <a:gsLst>
                  <a:gs pos="67000">
                    <a:schemeClr val="accent2">
                      <a:alpha val="0"/>
                    </a:schemeClr>
                  </a:gs>
                  <a:gs pos="34000">
                    <a:schemeClr val="accent2"/>
                  </a:gs>
                </a:gsLst>
                <a:lin ang="5400000" scaled="1"/>
              </a:gradFill>
              <a:latin typeface="+mn-ea"/>
              <a:sym typeface="+mn-ea"/>
            </a:endParaRPr>
          </a:p>
        </p:txBody>
      </p:sp>
      <p:sp>
        <p:nvSpPr>
          <p:cNvPr id="178" name="文本框 177"/>
          <p:cNvSpPr txBox="1"/>
          <p:nvPr>
            <p:custDataLst>
              <p:tags r:id="rId7"/>
            </p:custDataLst>
          </p:nvPr>
        </p:nvSpPr>
        <p:spPr>
          <a:xfrm>
            <a:off x="3566224" y="2255214"/>
            <a:ext cx="2330949" cy="1434018"/>
          </a:xfrm>
          <a:prstGeom prst="rect">
            <a:avLst/>
          </a:prstGeom>
          <a:noFill/>
        </p:spPr>
        <p:txBody>
          <a:bodyPr wrap="square" rtlCol="0">
            <a:normAutofit fontScale="9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组织创新能力的特征：包括创新意识、创新氛围、创新机制、创新资源和创新成果等方面。</a:t>
            </a:r>
            <a:endParaRPr lang="zh-CN" altLang="en-US" b="0">
              <a:latin typeface="+mn-ea"/>
              <a:ea typeface="+mn-ea"/>
              <a:sym typeface="+mn-ea"/>
            </a:endParaRPr>
          </a:p>
        </p:txBody>
      </p:sp>
      <p:sp>
        <p:nvSpPr>
          <p:cNvPr id="26" name="文本框 25"/>
          <p:cNvSpPr txBox="1"/>
          <p:nvPr>
            <p:custDataLst>
              <p:tags r:id="rId8"/>
            </p:custDataLst>
          </p:nvPr>
        </p:nvSpPr>
        <p:spPr>
          <a:xfrm>
            <a:off x="8145431" y="3834049"/>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07</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81" name="文本框 180"/>
          <p:cNvSpPr txBox="1"/>
          <p:nvPr>
            <p:custDataLst>
              <p:tags r:id="rId9"/>
            </p:custDataLst>
          </p:nvPr>
        </p:nvSpPr>
        <p:spPr>
          <a:xfrm>
            <a:off x="7657935" y="4717391"/>
            <a:ext cx="2332750" cy="1434018"/>
          </a:xfrm>
          <a:prstGeom prst="rect">
            <a:avLst/>
          </a:prstGeom>
          <a:noFill/>
        </p:spPr>
        <p:txBody>
          <a:bodyPr wrap="square" rtlCol="0">
            <a:normAutofit fontScale="90000" lnSpcReduction="1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创新成果：组织通过创新活动取得的实际效果和收益，包括新产品、新服务、新市场和新利润等。</a:t>
            </a:r>
            <a:endParaRPr lang="zh-CN" altLang="en-US" b="0">
              <a:latin typeface="+mn-ea"/>
              <a:ea typeface="+mn-ea"/>
              <a:sym typeface="+mn-ea"/>
            </a:endParaRPr>
          </a:p>
        </p:txBody>
      </p:sp>
      <p:sp>
        <p:nvSpPr>
          <p:cNvPr id="24" name="文本框 23"/>
          <p:cNvSpPr txBox="1"/>
          <p:nvPr>
            <p:custDataLst>
              <p:tags r:id="rId10"/>
            </p:custDataLst>
          </p:nvPr>
        </p:nvSpPr>
        <p:spPr>
          <a:xfrm>
            <a:off x="2688732" y="3834049"/>
            <a:ext cx="1358152" cy="1189314"/>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latin typeface="+mn-ea"/>
                <a:sym typeface="+mn-ea"/>
              </a:rPr>
              <a:t>05</a:t>
            </a:r>
            <a:endParaRPr lang="en-US" altLang="zh-CN" sz="6600">
              <a:gradFill>
                <a:gsLst>
                  <a:gs pos="67000">
                    <a:schemeClr val="accent5">
                      <a:alpha val="0"/>
                    </a:schemeClr>
                  </a:gs>
                  <a:gs pos="34000">
                    <a:schemeClr val="accent5"/>
                  </a:gs>
                </a:gsLst>
                <a:lin ang="5400000" scaled="1"/>
              </a:gradFill>
              <a:latin typeface="+mn-ea"/>
              <a:sym typeface="+mn-ea"/>
            </a:endParaRPr>
          </a:p>
        </p:txBody>
      </p:sp>
      <p:sp>
        <p:nvSpPr>
          <p:cNvPr id="182" name="文本框 181"/>
          <p:cNvSpPr txBox="1"/>
          <p:nvPr>
            <p:custDataLst>
              <p:tags r:id="rId11"/>
            </p:custDataLst>
          </p:nvPr>
        </p:nvSpPr>
        <p:spPr>
          <a:xfrm>
            <a:off x="2201237" y="4717391"/>
            <a:ext cx="2332750" cy="1434018"/>
          </a:xfrm>
          <a:prstGeom prst="rect">
            <a:avLst/>
          </a:prstGeom>
          <a:noFill/>
        </p:spPr>
        <p:txBody>
          <a:bodyPr wrap="square" rtlCol="0">
            <a:normAutofit fontScale="90000" lnSpcReduction="1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创新机制：组织为推动创新而建立的制度和流程，包括创新项目的立项、执行、评估和优化等环节。</a:t>
            </a:r>
            <a:endParaRPr lang="zh-CN" altLang="en-US" b="0">
              <a:latin typeface="+mn-ea"/>
              <a:ea typeface="+mn-ea"/>
              <a:sym typeface="+mn-ea"/>
            </a:endParaRPr>
          </a:p>
        </p:txBody>
      </p:sp>
      <p:sp>
        <p:nvSpPr>
          <p:cNvPr id="25" name="文本框 24"/>
          <p:cNvSpPr txBox="1"/>
          <p:nvPr>
            <p:custDataLst>
              <p:tags r:id="rId12"/>
            </p:custDataLst>
          </p:nvPr>
        </p:nvSpPr>
        <p:spPr>
          <a:xfrm>
            <a:off x="5416756" y="3834049"/>
            <a:ext cx="1358152" cy="1189314"/>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mn-ea"/>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mn-ea"/>
              <a:sym typeface="+mn-ea"/>
            </a:endParaRPr>
          </a:p>
        </p:txBody>
      </p:sp>
      <p:sp>
        <p:nvSpPr>
          <p:cNvPr id="183" name="文本框 182"/>
          <p:cNvSpPr txBox="1"/>
          <p:nvPr>
            <p:custDataLst>
              <p:tags r:id="rId13"/>
            </p:custDataLst>
          </p:nvPr>
        </p:nvSpPr>
        <p:spPr>
          <a:xfrm>
            <a:off x="4929911" y="47030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600" b="0">
                <a:latin typeface="+mn-ea"/>
                <a:ea typeface="+mn-ea"/>
                <a:sym typeface="+mn-ea"/>
              </a:rPr>
              <a:t>创新资源：组织为创新活动提供的各种支持，包括人力、物力、财力和信息等资源。</a:t>
            </a:r>
            <a:endParaRPr lang="zh-CN" altLang="en-US" sz="1600" b="0">
              <a:latin typeface="+mn-ea"/>
              <a:ea typeface="+mn-ea"/>
              <a:sym typeface="+mn-ea"/>
            </a:endParaRPr>
          </a:p>
        </p:txBody>
      </p:sp>
      <p:sp>
        <p:nvSpPr>
          <p:cNvPr id="22" name="文本框 21"/>
          <p:cNvSpPr txBox="1"/>
          <p:nvPr>
            <p:custDataLst>
              <p:tags r:id="rId14"/>
            </p:custDataLst>
          </p:nvPr>
        </p:nvSpPr>
        <p:spPr>
          <a:xfrm>
            <a:off x="9509118" y="1390723"/>
            <a:ext cx="1358152" cy="1189314"/>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latin typeface="+mn-ea"/>
              </a:rPr>
              <a:t>04</a:t>
            </a:r>
            <a:endParaRPr lang="en-US" altLang="zh-CN" sz="6600">
              <a:latin typeface="+mn-ea"/>
            </a:endParaRPr>
          </a:p>
        </p:txBody>
      </p:sp>
      <p:sp>
        <p:nvSpPr>
          <p:cNvPr id="180" name="文本框 179"/>
          <p:cNvSpPr txBox="1"/>
          <p:nvPr>
            <p:custDataLst>
              <p:tags r:id="rId15"/>
            </p:custDataLst>
          </p:nvPr>
        </p:nvSpPr>
        <p:spPr>
          <a:xfrm>
            <a:off x="9022922" y="2179165"/>
            <a:ext cx="2330949" cy="1434018"/>
          </a:xfrm>
          <a:prstGeom prst="rect">
            <a:avLst/>
          </a:prstGeom>
          <a:noFill/>
        </p:spPr>
        <p:txBody>
          <a:bodyPr wrap="square" rtlCol="0">
            <a:normAutofit fontScale="90000" lnSpcReduction="1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创新氛围：组织内部鼓励创新、支持创新的文化和环境，包括领导层的支持、同事的合作和激励机制等。</a:t>
            </a:r>
            <a:endParaRPr lang="zh-CN" altLang="en-US" b="0">
              <a:latin typeface="+mn-ea"/>
              <a:ea typeface="+mn-ea"/>
              <a:sym typeface="+mn-ea"/>
            </a:endParaRPr>
          </a:p>
        </p:txBody>
      </p:sp>
    </p:spTree>
    <p:custDataLst>
      <p:tags r:id="rId1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影响组织创新能力的因素</a:t>
            </a:r>
            <a:endParaRPr lang="zh-CN" altLang="en-US"/>
          </a:p>
        </p:txBody>
      </p:sp>
      <p:sp>
        <p:nvSpPr>
          <p:cNvPr id="32" name="矩形 31"/>
          <p:cNvSpPr/>
          <p:nvPr>
            <p:custDataLst>
              <p:tags r:id="rId2"/>
            </p:custDataLst>
          </p:nvPr>
        </p:nvSpPr>
        <p:spPr>
          <a:xfrm>
            <a:off x="3822005" y="136440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组织文化：开放、创新、包容的文化氛围有助于激发员工的创新潜能</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3822005" y="218675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领导风格：民主、支持、鼓励创新的领导风格有助于激发员工的创新热情</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3822005" y="3009105"/>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员工素质：高素质、多元化的员工队伍有助于激发组织的创新活力</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3822005" y="3831457"/>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激励机制：合理的薪酬体系、激励政策有助于激发员工的创新动力</a:t>
            </a:r>
            <a:endParaRPr lang="zh-CN" altLang="en-US" sz="1200" spc="150">
              <a:solidFill>
                <a:schemeClr val="tx1">
                  <a:lumMod val="65000"/>
                  <a:lumOff val="35000"/>
                </a:schemeClr>
              </a:solidFill>
              <a:latin typeface="+mn-ea"/>
              <a:sym typeface="+mn-ea"/>
            </a:endParaRPr>
          </a:p>
        </p:txBody>
      </p:sp>
      <p:sp>
        <p:nvSpPr>
          <p:cNvPr id="4" name="矩形 3"/>
          <p:cNvSpPr/>
          <p:nvPr>
            <p:custDataLst>
              <p:tags r:id="rId6"/>
            </p:custDataLst>
          </p:nvPr>
        </p:nvSpPr>
        <p:spPr>
          <a:xfrm>
            <a:off x="3822005" y="465381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培训与发展：完善的培训体系、职业发展通道有助于提升员工的创新能力</a:t>
            </a:r>
            <a:endParaRPr lang="zh-CN" altLang="en-US" sz="1200" spc="150">
              <a:solidFill>
                <a:schemeClr val="tx1">
                  <a:lumMod val="65000"/>
                  <a:lumOff val="35000"/>
                </a:schemeClr>
              </a:solidFill>
              <a:latin typeface="+mn-ea"/>
              <a:sym typeface="+mn-ea"/>
            </a:endParaRPr>
          </a:p>
        </p:txBody>
      </p:sp>
      <p:sp>
        <p:nvSpPr>
          <p:cNvPr id="7" name="矩形 6"/>
          <p:cNvSpPr/>
          <p:nvPr>
            <p:custDataLst>
              <p:tags r:id="rId7"/>
            </p:custDataLst>
          </p:nvPr>
        </p:nvSpPr>
        <p:spPr>
          <a:xfrm>
            <a:off x="3822005" y="547616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组织结构：扁平化、灵活的组织结构有助于提高组织的创新效率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835800" y="3148536"/>
            <a:ext cx="6477000" cy="1676364"/>
          </a:xfrm>
        </p:spPr>
        <p:txBody>
          <a:bodyPr/>
          <a:lstStyle/>
          <a:p>
            <a:r>
              <a:rPr lang="zh-CN" altLang="en-US"/>
              <a:t>人力资源战略与组织创新能力之间的关系</a:t>
            </a:r>
            <a:endParaRPr lang="zh-CN" altLang="en-US"/>
          </a:p>
        </p:txBody>
      </p:sp>
      <p:sp>
        <p:nvSpPr>
          <p:cNvPr id="6" name="节编号"/>
          <p:cNvSpPr>
            <a:spLocks noGrp="1"/>
          </p:cNvSpPr>
          <p:nvPr>
            <p:ph type="body" sz="quarter" idx="13"/>
            <p:custDataLst>
              <p:tags r:id="rId3"/>
            </p:custDataLst>
          </p:nvPr>
        </p:nvSpPr>
        <p:spPr>
          <a:xfrm>
            <a:off x="835800" y="1567800"/>
            <a:ext cx="6477000" cy="1224000"/>
          </a:xfrm>
        </p:spPr>
        <p:txBody>
          <a:bodyPr/>
          <a:lstStyle/>
          <a:p>
            <a:r>
              <a:rPr lang="en-US" altLang="zh-CN"/>
              <a:t>03</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人力资源战略对组织创新能力的影响机制</a:t>
            </a:r>
            <a:endParaRPr lang="zh-CN" altLang="en-US"/>
          </a:p>
        </p:txBody>
      </p:sp>
      <p:sp>
        <p:nvSpPr>
          <p:cNvPr id="27"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人力资源战略的制定和实施，有助于提升组织的创新能力</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人力资源战略可以吸引和留住优秀人才，为组织提供创新动力</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人力资源战略可以促进组织内部的知识共享和合作，提高创新效率</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人力资源战略可以激发员工的创新意识和潜能，推动组织创新文化的形成</a:t>
            </a:r>
            <a:endParaRPr lang="zh-CN" altLang="en-US" sz="2000" spc="200">
              <a:solidFill>
                <a:schemeClr val="tx1">
                  <a:lumMod val="85000"/>
                  <a:lumOff val="15000"/>
                </a:schemeClr>
              </a:solidFill>
              <a:uFillTx/>
              <a:latin typeface="+mn-ea"/>
              <a:sym typeface="+mn-ea"/>
            </a:endParaRPr>
          </a:p>
        </p:txBody>
      </p:sp>
    </p:spTree>
    <p:custDataLst>
      <p:tags r:id="rId1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https://d.book118.com/357043120130006050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年号占位符"/>
  <p:tag name="KSO_WM_UNIT_SUBTYPE" val="e"/>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32"/>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年号占位符"/>
  <p:tag name="KSO_WM_UNIT_SUBTYPE" val="e"/>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1"/>
  <p:tag name="KSO_WM_TEMPLATE_MASTER_TYPE" val="0"/>
  <p:tag name="KSO_WM_TEMPLATE_SUBCATEGORY" val="29"/>
  <p:tag name="KSO_WM_TEMPLATE_THUMBS_INDEX" val="1、9"/>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2"/>
  <p:tag name="KSO_WM_UNIT_INDEX" val="2"/>
  <p:tag name="KSO_WM_UNIT_LAYERLEVEL" val="1"/>
  <p:tag name="KSO_WM_UNIT_NOCLEAR" val="0"/>
  <p:tag name="KSO_WM_UNIT_PRESET_TEXT" val="YOUR LOGO"/>
  <p:tag name="KSO_WM_UNIT_SUBTYPE" val="g"/>
  <p:tag name="KSO_WM_UNIT_TYPE" val="f"/>
  <p:tag name="KSO_WM_UNIT_VALUE" val="32"/>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1"/>
  <p:tag name="KSO_WM_UNIT_INDEX" val="1"/>
  <p:tag name="KSO_WM_UNIT_LAYERLEVEL" val="1"/>
  <p:tag name="KSO_WM_UNIT_NOCLEAR" val="0"/>
  <p:tag name="KSO_WM_UNIT_PRESET_TEXT" val="20XX"/>
  <p:tag name="KSO_WM_UNIT_SUBTYPE" val="e"/>
  <p:tag name="KSO_WM_UNIT_TYPE" val="f"/>
  <p:tag name="KSO_WM_UNIT_VALUE" val="32"/>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3"/>
  <p:tag name="KSO_WM_UNIT_INDEX" val="3"/>
  <p:tag name="KSO_WM_UNIT_LAYERLEVEL" val="1"/>
  <p:tag name="KSO_WM_UNIT_NOCLEAR" val="0"/>
  <p:tag name="KSO_WM_UNIT_PRESET_TEXT" val="汇报人：WPS"/>
  <p:tag name="KSO_WM_UNIT_SUBTYPE" val="b"/>
  <p:tag name="KSO_WM_UNIT_TYPE" val="f"/>
  <p:tag name="KSO_WM_UNIT_VALUE" val="9"/>
</p:tagLst>
</file>

<file path=ppt/tags/tag79.xml><?xml version="1.0" encoding="utf-8"?>
<p:tagLst xmlns:p="http://schemas.openxmlformats.org/presentationml/2006/main">
  <p:tag name="KSO_WM_BEAUTIFY_FLAG" val="#wm#"/>
  <p:tag name="KSO_WM_SLIDE_ID" val="custom20230981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1"/>
  <p:tag name="KSO_WM_TEMPLATE_MASTER_TYPE" val="0"/>
  <p:tag name="KSO_WM_TEMPLATE_SUBCATEGORY" val="29"/>
  <p:tag name="KSO_WM_TEMPLATE_THUMBS_INDEX" val="1、9"/>
</p:tagLst>
</file>

<file path=ppt/tags/tag80.xml><?xml version="1.0" encoding="utf-8"?>
<p:tagLst xmlns:p="http://schemas.openxmlformats.org/presentationml/2006/main">
  <p:tag name="KSO_WM_BEAUTIFY_FLAG" val="#wm#"/>
  <p:tag name="KSO_WM_DIAGRAM_COLOR_MATCH_VALUE" val="{&quot;shape&quot;:{&quot;fill&quot;:{&quot;solid&quot;:{&quot;brightness&quot;:0.15000000596046448,&quot;colorType&quot;:1,&quot;foreColorIndex&quot;:14,&quot;transparency&quot;:0},&quot;type&quot;:1},&quot;glow&quot;:{&quot;colorType&quot;:0},&quot;line&quot;:{&quot;solidLine&quot;:{&quot;brightness&quot;:0.5,&quot;colorType&quot;:1,&quot;foreColorIndex&quot;:14,&quot;transparency&quot;:0},&quot;type&quot;:1},&quot;shadow&quot;:{&quot;brightness&quot;:-0.5,&quot;colorType&quot;:1,&quot;foreColorIndex&quot;:16,&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81_5*l_i*1_1"/>
  <p:tag name="KSO_WM_UNIT_INDEX" val="1_1"/>
  <p:tag name="KSO_WM_UNIT_LAYERLEVEL" val="1_1"/>
  <p:tag name="KSO_WM_UNIT_LINE_FILL_TYPE" val="2"/>
  <p:tag name="KSO_WM_UNIT_LINE_FORE_SCHEMECOLOR_INDEX" val="14"/>
  <p:tag name="KSO_WM_UNIT_SHADOW_SCHEMECOLOR_INDEX" val="16"/>
  <p:tag name="KSO_WM_UNIT_TEXT_FILL_FORE_SCHEMECOLOR_INDEX" val="2"/>
  <p:tag name="KSO_WM_UNIT_TEXT_FILL_TYPE" val="1"/>
  <p:tag name="KSO_WM_UNIT_TYPE" val="l_i"/>
  <p:tag name="KSO_WM_UNIT_USESOURCEFORMAT_APPLY" val="0"/>
</p:tagLst>
</file>

<file path=ppt/tags/tag8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a*1"/>
  <p:tag name="KSO_WM_UNIT_INDEX" val="1"/>
  <p:tag name="KSO_WM_UNIT_ISCONTENTSTITLE" val="1"/>
  <p:tag name="KSO_WM_UNIT_ISNUMDGMTITLE" val="0"/>
  <p:tag name="KSO_WM_UNIT_LAYERLEVEL" val="1"/>
  <p:tag name="KSO_WM_UNIT_NOCLEAR" val="0"/>
  <p:tag name="KSO_WM_UNIT_PRESET_TEXT" val="CONTENTS"/>
  <p:tag name="KSO_WM_UNIT_TEXT_FILL_FORE_SCHEMECOLOR_INDEX" val="5"/>
  <p:tag name="KSO_WM_UNIT_TYPE" val="a"/>
  <p:tag name="KSO_WM_UNIT_USESOURCEFORMAT_APPLY" val="0"/>
  <p:tag name="KSO_WM_UNIT_VALUE" val="3"/>
</p:tagLst>
</file>

<file path=ppt/tags/tag8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FILL_FORE_SCHEMECOLOR_INDEX" val="8"/>
  <p:tag name="KSO_WM_UNIT_HIGHLIGHT" val="0"/>
  <p:tag name="KSO_WM_UNIT_ID" val="custom20230981_5*l_h_i*1_1_1"/>
  <p:tag name="KSO_WM_UNIT_INDEX" val="1_1_1"/>
  <p:tag name="KSO_WM_UNIT_LAYERLEVEL" val="1_1_1"/>
  <p:tag name="KSO_WM_UNIT_PRESET_TEXT" val="Part One"/>
  <p:tag name="KSO_WM_UNIT_SUBTYPE" val="d"/>
  <p:tag name="KSO_WM_UNIT_TEXT_FILL_FORE_SCHEMECOLOR_INDEX" val="1"/>
  <p:tag name="KSO_WM_UNIT_TEXT_FILL_TYPE" val="1"/>
  <p:tag name="KSO_WM_UNIT_TYPE" val="l_h_i"/>
  <p:tag name="KSO_WM_UNIT_USESOURCEFORMAT_APPLY" val="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YPE" val="l_h_a"/>
  <p:tag name="KSO_WM_UNIT_USESOURCEFORMAT_APPLY" val="0"/>
  <p:tag name="KSO_WM_UNIT_VALUE" val="10"/>
</p:tagLst>
</file>

<file path=ppt/tags/tag8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FILL_FORE_SCHEMECOLOR_INDEX" val="8"/>
  <p:tag name="KSO_WM_UNIT_HIGHLIGHT" val="0"/>
  <p:tag name="KSO_WM_UNIT_ID" val="custom20230981_5*l_h_i*1_2_1"/>
  <p:tag name="KSO_WM_UNIT_INDEX" val="1_2_1"/>
  <p:tag name="KSO_WM_UNIT_LAYERLEVEL" val="1_1_1"/>
  <p:tag name="KSO_WM_UNIT_PRESET_TEXT" val="Part Two"/>
  <p:tag name="KSO_WM_UNIT_SUBTYPE" val="d"/>
  <p:tag name="KSO_WM_UNIT_TEXT_FILL_FORE_SCHEMECOLOR_INDEX" val="1"/>
  <p:tag name="KSO_WM_UNIT_TEXT_FILL_TYPE" val="1"/>
  <p:tag name="KSO_WM_UNIT_TYPE" val="l_h_i"/>
  <p:tag name="KSO_WM_UNIT_USESOURCEFORMAT_APPLY" val="0"/>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YPE" val="l_h_a"/>
  <p:tag name="KSO_WM_UNIT_USESOURCEFORMAT_APPLY" val="0"/>
  <p:tag name="KSO_WM_UNIT_VALUE" val="10"/>
</p:tagLst>
</file>

<file path=ppt/tags/tag8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FILL_FORE_SCHEMECOLOR_INDEX" val="8"/>
  <p:tag name="KSO_WM_UNIT_HIGHLIGHT" val="0"/>
  <p:tag name="KSO_WM_UNIT_ID" val="custom20230981_5*l_h_i*1_3_1"/>
  <p:tag name="KSO_WM_UNIT_INDEX" val="1_3_1"/>
  <p:tag name="KSO_WM_UNIT_LAYERLEVEL" val="1_1_1"/>
  <p:tag name="KSO_WM_UNIT_PRESET_TEXT" val="Part Three"/>
  <p:tag name="KSO_WM_UNIT_SUBTYPE" val="d"/>
  <p:tag name="KSO_WM_UNIT_TEXT_FILL_FORE_SCHEMECOLOR_INDEX" val="1"/>
  <p:tag name="KSO_WM_UNIT_TEXT_FILL_TYPE" val="1"/>
  <p:tag name="KSO_WM_UNIT_TYPE" val="l_h_i"/>
  <p:tag name="KSO_WM_UNIT_USESOURCEFORMAT_APPLY" val="0"/>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YPE" val="l_h_a"/>
  <p:tag name="KSO_WM_UNIT_USESOURCEFORMAT_APPLY" val="0"/>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FILL_FORE_SCHEMECOLOR_INDEX" val="8"/>
  <p:tag name="KSO_WM_UNIT_HIGHLIGHT" val="0"/>
  <p:tag name="KSO_WM_UNIT_ID" val="custom20230981_5*l_h_i*1_4_1"/>
  <p:tag name="KSO_WM_UNIT_INDEX" val="1_4_1"/>
  <p:tag name="KSO_WM_UNIT_LAYERLEVEL" val="1_1_1"/>
  <p:tag name="KSO_WM_UNIT_PRESET_TEXT" val="Part Four"/>
  <p:tag name="KSO_WM_UNIT_SUBTYPE" val="d"/>
  <p:tag name="KSO_WM_UNIT_TEXT_FILL_FORE_SCHEMECOLOR_INDEX" val="1"/>
  <p:tag name="KSO_WM_UNIT_TEXT_FILL_TYPE" val="1"/>
  <p:tag name="KSO_WM_UNIT_TYPE" val="l_h_i"/>
  <p:tag name="KSO_WM_UNIT_USESOURCEFORMAT_APPLY" val="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YPE" val="l_h_a"/>
  <p:tag name="KSO_WM_UNIT_USESOURCEFORMAT_APPLY" val="0"/>
  <p:tag name="KSO_WM_UNIT_VALUE" val="10"/>
</p:tagLst>
</file>

<file path=ppt/tags/tag9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FILL_FORE_SCHEMECOLOR_INDEX" val="8"/>
  <p:tag name="KSO_WM_UNIT_HIGHLIGHT" val="0"/>
  <p:tag name="KSO_WM_UNIT_ID" val="custom20230981_5*l_h_i*1_5_1"/>
  <p:tag name="KSO_WM_UNIT_INDEX" val="1_5_1"/>
  <p:tag name="KSO_WM_UNIT_LAYERLEVEL" val="1_1_1"/>
  <p:tag name="KSO_WM_UNIT_PRESET_TEXT" val="Part Five"/>
  <p:tag name="KSO_WM_UNIT_SUBTYPE" val="d"/>
  <p:tag name="KSO_WM_UNIT_TEXT_FILL_FORE_SCHEMECOLOR_INDEX" val="1"/>
  <p:tag name="KSO_WM_UNIT_TEXT_FILL_TYPE" val="1"/>
  <p:tag name="KSO_WM_UNIT_TYPE" val="l_h_i"/>
  <p:tag name="KSO_WM_UNIT_USESOURCEFORMAT_APPLY" val="0"/>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5"/>
  <p:tag name="KSO_WM_UNIT_TYPE" val="l_h_a"/>
  <p:tag name="KSO_WM_UNIT_USESOURCEFORMAT_APPLY" val="0"/>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2_2"/>
  <p:tag name="KSO_WM_UNIT_INDEX" val="1_2_2"/>
  <p:tag name="KSO_WM_UNIT_LAYERLEVEL" val="1_1_1"/>
  <p:tag name="KSO_WM_UNIT_LINE_FORE_SCHEMECOLOR_INDEX" val="8"/>
  <p:tag name="KSO_WM_UNIT_TYPE" val="l_h_i"/>
  <p:tag name="KSO_WM_UNIT_USESOURCEFORMAT_APPLY" val="0"/>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3_2"/>
  <p:tag name="KSO_WM_UNIT_INDEX" val="1_3_2"/>
  <p:tag name="KSO_WM_UNIT_LAYERLEVEL" val="1_1_1"/>
  <p:tag name="KSO_WM_UNIT_LINE_FORE_SCHEMECOLOR_INDEX" val="8"/>
  <p:tag name="KSO_WM_UNIT_TYPE" val="l_h_i"/>
  <p:tag name="KSO_WM_UNIT_USESOURCEFORMAT_APPLY" val="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5_2"/>
  <p:tag name="KSO_WM_UNIT_INDEX" val="1_5_2"/>
  <p:tag name="KSO_WM_UNIT_LAYERLEVEL" val="1_1_1"/>
  <p:tag name="KSO_WM_UNIT_LINE_FORE_SCHEMECOLOR_INDEX" val="8"/>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SLIDE_DIAGTYPE" val="l"/>
  <p:tag name="KSO_WM_SLIDE_ID" val="custom20230981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1"/>
  <p:tag name="KSO_WM_UNIT_TYPE" val="e"/>
  <p:tag name="KSO_WM_UNIT_VALUE" val="13"/>
</p:tagLst>
</file>

<file path=ppt/tags/tag98.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7,&quot;pos&quot;:0.6700000166893005,&quot;transparency&quot;:1},{&quot;brightness&quot;:0,&quot;colorType&quot;:1,&quot;foreColorIndex&quot;:7,&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3_1"/>
  <p:tag name="KSO_WM_UNIT_INDEX" val="1_3_1"/>
  <p:tag name="KSO_WM_UNIT_LAYERLEVEL" val="1_1_1"/>
  <p:tag name="KSO_WM_UNIT_SUBTYPE" val="d"/>
  <p:tag name="KSO_WM_UNIT_TEXT_FILL_FORE_SCHEMECOLOR_INDEX" val="7"/>
  <p:tag name="KSO_WM_UNIT_TYPE" val="l_h_i"/>
  <p:tag name="KSO_WM_UNIT_USESOURCEFORMAT_APPLY" val="0"/>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7_1"/>
  <p:tag name="KSO_WM_UNIT_INDEX" val="1_7_1"/>
  <p:tag name="KSO_WM_UNIT_LAYERLEVEL" val="1_1_1"/>
  <p:tag name="KSO_WM_UNIT_SUBTYPE" val="d"/>
  <p:tag name="KSO_WM_UNIT_TEXT_FILL_FORE_SCHEMECOLOR_INDEX" val="5"/>
  <p:tag name="KSO_WM_UNIT_TYPE" val="l_h_i"/>
  <p:tag name="KSO_WM_UNIT_USESOURCEFORMAT_APPLY" val="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1_1"/>
  <p:tag name="KSO_WM_UNIT_INDEX" val="1_1_1"/>
  <p:tag name="KSO_WM_UNIT_LAYERLEVEL" val="1_1_1"/>
  <p:tag name="KSO_WM_UNIT_SUBTYPE" val="d"/>
  <p:tag name="KSO_WM_UNIT_TEXT_FILL_FORE_SCHEMECOLOR_INDEX" val="5"/>
  <p:tag name="KSO_WM_UNIT_TYPE" val="l_h_i"/>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9,&quot;pos&quot;:0.6700000166893005,&quot;transparency&quot;:1},{&quot;brightness&quot;:0,&quot;colorType&quot;:1,&quot;foreColorIndex&quot;:9,&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5_1"/>
  <p:tag name="KSO_WM_UNIT_INDEX" val="1_5_1"/>
  <p:tag name="KSO_WM_UNIT_LAYERLEVEL" val="1_1_1"/>
  <p:tag name="KSO_WM_UNIT_SUBTYPE" val="d"/>
  <p:tag name="KSO_WM_UNIT_TEXT_FILL_FORE_SCHEMECOLOR_INDEX" val="9"/>
  <p:tag name="KSO_WM_UNIT_TYPE" val="l_h_i"/>
  <p:tag name="KSO_WM_UNIT_USESOURCEFORMAT_APPLY" val="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2_1"/>
  <p:tag name="KSO_WM_UNIT_INDEX" val="1_2_1"/>
  <p:tag name="KSO_WM_UNIT_LAYERLEVEL" val="1_1_1"/>
  <p:tag name="KSO_WM_UNIT_SUBTYPE" val="d"/>
  <p:tag name="KSO_WM_UNIT_TEXT_FILL_FORE_SCHEMECOLOR_INDEX" val="6"/>
  <p:tag name="KSO_WM_UNIT_TYPE" val="l_h_i"/>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10,&quot;pos&quot;:0.6700000166893005,&quot;transparency&quot;:1},{&quot;brightness&quot;:0,&quot;colorType&quot;:1,&quot;foreColorIndex&quot;:10,&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6_1"/>
  <p:tag name="KSO_WM_UNIT_INDEX" val="1_6_1"/>
  <p:tag name="KSO_WM_UNIT_LAYERLEVEL" val="1_1_1"/>
  <p:tag name="KSO_WM_UNIT_SUBTYPE" val="d"/>
  <p:tag name="KSO_WM_UNIT_TEXT_FILL_FORE_SCHEMECOLOR_INDEX" val="10"/>
  <p:tag name="KSO_WM_UNIT_TYPE" val="l_h_i"/>
  <p:tag name="KSO_WM_UNIT_USESOURCEFORMAT_APPLY" val="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8,&quot;pos&quot;:0,&quot;transparency&quot;:0},{&quot;brightness&quot;:0,&quot;colorType&quot;:1,&quot;foreColorIndex&quot;:8,&quot;pos&quot;:0.6700000166893005,&quot;transparency&quot;:1},{&quot;brightness&quot;:0,&quot;colorType&quot;:1,&quot;foreColorIndex&quot;:8,&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4_1"/>
  <p:tag name="KSO_WM_UNIT_INDEX" val="1_4_1"/>
  <p:tag name="KSO_WM_UNIT_LAYERLEVEL" val="1_1_1"/>
  <p:tag name="KSO_WM_UNIT_SUBTYPE" val="d"/>
  <p:tag name="KSO_WM_UNIT_TEXT_FILL_FORE_SCHEMECOLOR_INDEX" val="8"/>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8_1"/>
  <p:tag name="KSO_WM_UNIT_INDEX" val="1_8_1"/>
  <p:tag name="KSO_WM_UNIT_LAYERLEVEL" val="1_1_1"/>
  <p:tag name="KSO_WM_UNIT_SUBTYPE" val="d"/>
  <p:tag name="KSO_WM_UNIT_TEXT_FILL_FORE_SCHEMECOLOR_INDEX" val="6"/>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8_1"/>
  <p:tag name="KSO_WM_UNIT_INDEX" val="1_8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15.xml><?xml version="1.0" encoding="utf-8"?>
<p:tagLst xmlns:p="http://schemas.openxmlformats.org/presentationml/2006/main">
  <p:tag name="KSO_WM_TEMPLATE_CATEGORY" val="custom"/>
  <p:tag name="KSO_WM_TEMPLATE_INDEX" val="20230981"/>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2"/>
  <p:tag name="KSO_WM_UNIT_TYPE" val="e"/>
  <p:tag name="KSO_WM_UNIT_VALUE" val="13"/>
</p:tagLst>
</file>

<file path=ppt/tags/tag126.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7,&quot;pos&quot;:0.6700000166893005,&quot;transparency&quot;:1},{&quot;brightness&quot;:0,&quot;colorType&quot;:1,&quot;foreColorIndex&quot;:7,&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3_1"/>
  <p:tag name="KSO_WM_UNIT_INDEX" val="1_3_1"/>
  <p:tag name="KSO_WM_UNIT_LAYERLEVEL" val="1_1_1"/>
  <p:tag name="KSO_WM_UNIT_SUBTYPE" val="d"/>
  <p:tag name="KSO_WM_UNIT_TEXT_FILL_FORE_SCHEMECOLOR_INDEX" val="7"/>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1_1"/>
  <p:tag name="KSO_WM_UNIT_INDEX" val="1_1_1"/>
  <p:tag name="KSO_WM_UNIT_LAYERLEVEL" val="1_1_1"/>
  <p:tag name="KSO_WM_UNIT_SUBTYPE" val="d"/>
  <p:tag name="KSO_WM_UNIT_TEXT_FILL_FORE_SCHEMECOLOR_INDEX" val="5"/>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2_1"/>
  <p:tag name="KSO_WM_UNIT_INDEX" val="1_2_1"/>
  <p:tag name="KSO_WM_UNIT_LAYERLEVEL" val="1_1_1"/>
  <p:tag name="KSO_WM_UNIT_SUBTYPE" val="d"/>
  <p:tag name="KSO_WM_UNIT_TEXT_FILL_FORE_SCHEMECOLOR_INDEX" val="6"/>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7_1"/>
  <p:tag name="KSO_WM_UNIT_INDEX" val="1_7_1"/>
  <p:tag name="KSO_WM_UNIT_LAYERLEVEL" val="1_1_1"/>
  <p:tag name="KSO_WM_UNIT_SUBTYPE" val="d"/>
  <p:tag name="KSO_WM_UNIT_TEXT_FILL_FORE_SCHEMECOLOR_INDEX" val="5"/>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9,&quot;pos&quot;:0.6700000166893005,&quot;transparency&quot;:1},{&quot;brightness&quot;:0,&quot;colorType&quot;:1,&quot;foreColorIndex&quot;:9,&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5_1"/>
  <p:tag name="KSO_WM_UNIT_INDEX" val="1_5_1"/>
  <p:tag name="KSO_WM_UNIT_LAYERLEVEL" val="1_1_1"/>
  <p:tag name="KSO_WM_UNIT_SUBTYPE" val="d"/>
  <p:tag name="KSO_WM_UNIT_TEXT_FILL_FORE_SCHEMECOLOR_INDEX" val="9"/>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10,&quot;pos&quot;:0.6700000166893005,&quot;transparency&quot;:1},{&quot;brightness&quot;:0,&quot;colorType&quot;:1,&quot;foreColorIndex&quot;:10,&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6_1"/>
  <p:tag name="KSO_WM_UNIT_INDEX" val="1_6_1"/>
  <p:tag name="KSO_WM_UNIT_LAYERLEVEL" val="1_1_1"/>
  <p:tag name="KSO_WM_UNIT_SUBTYPE" val="d"/>
  <p:tag name="KSO_WM_UNIT_TEXT_FILL_FORE_SCHEMECOLOR_INDEX" val="10"/>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8,&quot;pos&quot;:0,&quot;transparency&quot;:0},{&quot;brightness&quot;:0,&quot;colorType&quot;:1,&quot;foreColorIndex&quot;:8,&quot;pos&quot;:0.6700000166893005,&quot;transparency&quot;:1},{&quot;brightness&quot;:0,&quot;colorType&quot;:1,&quot;foreColorIndex&quot;:8,&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4_1"/>
  <p:tag name="KSO_WM_UNIT_INDEX" val="1_4_1"/>
  <p:tag name="KSO_WM_UNIT_LAYERLEVEL" val="1_1_1"/>
  <p:tag name="KSO_WM_UNIT_SUBTYPE" val="d"/>
  <p:tag name="KSO_WM_UNIT_TEXT_FILL_FORE_SCHEMECOLOR_INDEX" val="8"/>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1.xml><?xml version="1.0" encoding="utf-8"?>
<p:tagLst xmlns:p="http://schemas.openxmlformats.org/presentationml/2006/main">
  <p:tag name="KSO_WM_TEMPLATE_CATEGORY" val="custom"/>
  <p:tag name="KSO_WM_TEMPLATE_INDEX" val="20230981"/>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8.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9.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3"/>
  <p:tag name="KSO_WM_UNIT_TYPE" val="e"/>
  <p:tag name="KSO_WM_UNIT_VALUE" val="13"/>
</p:tagLst>
</file>

<file path=ppt/tags/tag150.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63.xml><?xml version="1.0" encoding="utf-8"?>
<p:tagLst xmlns:p="http://schemas.openxmlformats.org/presentationml/2006/main">
  <p:tag name="KSO_WM_TEMPLATE_CATEGORY" val="custom"/>
  <p:tag name="KSO_WM_TEMPLATE_INDEX" val="20230981"/>
</p:tagLst>
</file>

<file path=ppt/tags/tag1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黑金">
      <a:dk1>
        <a:srgbClr val="000000"/>
      </a:dk1>
      <a:lt1>
        <a:srgbClr val="FFFFFF"/>
      </a:lt1>
      <a:dk2>
        <a:srgbClr val="261300"/>
      </a:dk2>
      <a:lt2>
        <a:srgbClr val="F5F7FF"/>
      </a:lt2>
      <a:accent1>
        <a:srgbClr val="FFA649"/>
      </a:accent1>
      <a:accent2>
        <a:srgbClr val="FFAD69"/>
      </a:accent2>
      <a:accent3>
        <a:srgbClr val="FFCA92"/>
      </a:accent3>
      <a:accent4>
        <a:srgbClr val="E6B074"/>
      </a:accent4>
      <a:accent5>
        <a:srgbClr val="C6917C"/>
      </a:accent5>
      <a:accent6>
        <a:srgbClr val="DD6523"/>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3"/>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err="1" smtClean="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11</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微软雅黑</vt:lpstr>
      <vt:lpstr>Calibri Light</vt:lpstr>
      <vt:lpstr>Wingdings</vt:lpstr>
      <vt:lpstr>Office Theme</vt:lpstr>
      <vt:lpstr>人力资源战略与组织创新人力资源信息系统对组织绩效管理的影响研究能力的关系研究</vt:lpstr>
      <vt:lpstr>目录</vt:lpstr>
      <vt:lpstr>人力资源战略的内涵与重要性</vt:lpstr>
      <vt:lpstr>人力资源战略的定义和构成要素</vt:lpstr>
      <vt:lpstr>人力资源战略对组织发展的作用</vt:lpstr>
      <vt:lpstr>组织创新能力的概念与影响因素</vt:lpstr>
      <vt:lpstr>组织创新能力的定义和特征</vt:lpstr>
      <vt:lpstr>影响组织创新能力的因素</vt:lpstr>
      <vt:lpstr>人力资源战略与组织创新能力之间的关系</vt:lpstr>
      <vt:lpstr>人力资源战略对组织创新能力的影响机制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2024-09-23T07:30:28.432</cp:lastPrinted>
  <dcterms:created xsi:type="dcterms:W3CDTF">2024-09-22T23:30:28Z</dcterms:created>
  <dcterms:modified xsi:type="dcterms:W3CDTF">2024-09-22T23:30:30Z</dcterms:modified>
</cp:coreProperties>
</file>