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F7DEEE9-8CF6-4BF3-A812-32BAECECB5B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F413E3E-BCC0-45E8-83F5-89140059C83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7955B47-16B0-4C51-B3D4-35A05923A3E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E70E813-7E33-4CB9-96A2-DD3C024AF4D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517E246-57DA-4579-9C08-7132B5B273F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4551B17-0257-420A-BA8D-0AC1E234434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8CA08F4-F795-467A-87D0-303926F36FC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C1CBE12-176C-4868-BF4F-3A008F4C821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50AA307-0086-4E10-8520-91020E42C49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778E625-5816-4B9E-A3EB-70024E21823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B8DEFE2-64B8-477A-805B-D289D6EEB1D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5705303605200603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42870" y="1523327"/>
            <a:ext cx="8305190"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chemeClr val="dk1">
                    <a:alpha val="100000"/>
                  </a:schemeClr>
                </a:solidFill>
                <a:latin typeface="Microsoft Yahei"/>
                <a:ea typeface="Microsoft Yahei"/>
                <a:cs typeface="Microsoft Yahei"/>
              </a:rPr>
              <a:t>《仪表着陆系统》PPT课件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仪表着陆系统简介</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仪表着陆系统的组成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仪表着陆系统的应用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仪表着陆系统的维护与保养</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仪表着陆系统的未来发展</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01</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仪表着陆系统简介</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832" b="832"/>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仪表着陆系统（Instrument Landing System，ILS）是一种空中交通管制设备，用于引导飞机在复杂气象条件下安全着陆。</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提供精确的垂直和水平引导，使飞行员能够在低能见度条件下安全降落在跑道上。</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定义与功能</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功能</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定义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12500" r="12500"/>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工作原理</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仪表着陆系统通过地面发射的无线电信号对飞机进行定位和引导。这些信号包括航向信号和下滑信号，它们通过飞机上的接收器解码并转换为可视和可听的指示。</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航向信号</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指示飞机相对于跑道的正确航向，使飞行员能够保持正确的航线。</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下滑信号</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指示飞机相对于跑道的高度的正确下滑道，使飞行员能够按照预定的下滑轨迹降落。</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工作原理</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440684" y="1569551"/>
            <a:ext cx="3418416" cy="4073482"/>
          </a:xfrm>
          <a:prstGeom prst="rec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251615" y="2379250"/>
            <a:ext cx="2811304" cy="2809875"/>
          </a:xfrm>
          <a:custGeom>
            <a:rect l="l" t="t" r="r" b="b"/>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177" y="10800"/>
                </a:moveTo>
                <a:cubicBezTo>
                  <a:pt x="1177" y="16115"/>
                  <a:pt x="5485" y="20423"/>
                  <a:pt x="10800" y="20423"/>
                </a:cubicBezTo>
                <a:cubicBezTo>
                  <a:pt x="16115" y="20423"/>
                  <a:pt x="20423" y="16115"/>
                  <a:pt x="20423" y="10800"/>
                </a:cubicBezTo>
                <a:cubicBezTo>
                  <a:pt x="20423" y="5485"/>
                  <a:pt x="16115" y="1177"/>
                  <a:pt x="10800" y="1177"/>
                </a:cubicBezTo>
                <a:cubicBezTo>
                  <a:pt x="5485" y="1177"/>
                  <a:pt x="1177" y="5485"/>
                  <a:pt x="1177" y="1080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03256" y="1797082"/>
            <a:ext cx="1348359" cy="1019157"/>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420201" y="5637371"/>
            <a:ext cx="826770" cy="460343"/>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346696" y="4534330"/>
            <a:ext cx="1348359" cy="1019157"/>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510170" y="2701925"/>
            <a:ext cx="2294194" cy="2200553"/>
          </a:xfrm>
          <a:custGeom>
            <a:rect l="l" t="t" r="r" b="b"/>
            <a:pathLst>
              <a:path w="1905000" h="1905000">
                <a:moveTo>
                  <a:pt x="47625" y="666750"/>
                </a:moveTo>
                <a:lnTo>
                  <a:pt x="381000" y="190500"/>
                </a:lnTo>
                <a:lnTo>
                  <a:pt x="952500" y="0"/>
                </a:lnTo>
                <a:lnTo>
                  <a:pt x="1524000" y="190500"/>
                </a:lnTo>
                <a:lnTo>
                  <a:pt x="1857375" y="666750"/>
                </a:lnTo>
                <a:lnTo>
                  <a:pt x="1857375" y="1238250"/>
                </a:lnTo>
                <a:lnTo>
                  <a:pt x="1524000" y="1714500"/>
                </a:lnTo>
                <a:lnTo>
                  <a:pt x="952500" y="1905000"/>
                </a:lnTo>
                <a:lnTo>
                  <a:pt x="381000" y="1714500"/>
                </a:lnTo>
                <a:lnTo>
                  <a:pt x="47625" y="123825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3087620" y="3214540"/>
            <a:ext cx="1139293" cy="113929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发展历程</a:t>
              </a:r>
            </a:p>
          </p:txBody>
        </p:sp>
      </p:grpSp>
      <p:sp>
        <p:nvSpPr>
          <p:cNvPr id="31" name="Freeform 31"/>
          <p:cNvSpPr/>
          <p:nvPr/>
        </p:nvSpPr>
        <p:spPr>
          <a:xfrm>
            <a:off x="1262052" y="1991277"/>
            <a:ext cx="630767" cy="630767"/>
          </a:xfrm>
          <a:custGeom>
            <a:rect l="l" t="t" r="r" b="b"/>
            <a:pathLst>
              <a:path w="304800" h="304800">
                <a:moveTo>
                  <a:pt x="60960" y="167640"/>
                </a:moveTo>
                <a:lnTo>
                  <a:pt x="30480" y="167640"/>
                </a:lnTo>
                <a:cubicBezTo>
                  <a:pt x="13649" y="167640"/>
                  <a:pt x="0" y="153991"/>
                  <a:pt x="0" y="137160"/>
                </a:cubicBezTo>
                <a:lnTo>
                  <a:pt x="0" y="137160"/>
                </a:lnTo>
                <a:lnTo>
                  <a:pt x="0" y="76200"/>
                </a:lnTo>
                <a:cubicBezTo>
                  <a:pt x="0" y="59436"/>
                  <a:pt x="13716" y="45720"/>
                  <a:pt x="30480" y="45720"/>
                </a:cubicBezTo>
                <a:lnTo>
                  <a:pt x="60960" y="45720"/>
                </a:lnTo>
                <a:lnTo>
                  <a:pt x="60960" y="15240"/>
                </a:lnTo>
                <a:lnTo>
                  <a:pt x="274320" y="15240"/>
                </a:lnTo>
                <a:lnTo>
                  <a:pt x="274320" y="167640"/>
                </a:lnTo>
                <a:cubicBezTo>
                  <a:pt x="274320" y="201311"/>
                  <a:pt x="247031" y="228600"/>
                  <a:pt x="213360" y="228600"/>
                </a:cubicBezTo>
                <a:lnTo>
                  <a:pt x="213360" y="228600"/>
                </a:lnTo>
                <a:lnTo>
                  <a:pt x="121920" y="228600"/>
                </a:lnTo>
                <a:cubicBezTo>
                  <a:pt x="88249" y="228600"/>
                  <a:pt x="60960" y="201311"/>
                  <a:pt x="60960" y="167640"/>
                </a:cubicBezTo>
                <a:lnTo>
                  <a:pt x="60960" y="167640"/>
                </a:lnTo>
                <a:close/>
                <a:moveTo>
                  <a:pt x="60960" y="137160"/>
                </a:moveTo>
                <a:lnTo>
                  <a:pt x="60960" y="76200"/>
                </a:lnTo>
                <a:lnTo>
                  <a:pt x="30480" y="76200"/>
                </a:lnTo>
                <a:lnTo>
                  <a:pt x="30480" y="137160"/>
                </a:lnTo>
                <a:lnTo>
                  <a:pt x="60960" y="137160"/>
                </a:lnTo>
                <a:close/>
                <a:moveTo>
                  <a:pt x="30480" y="259080"/>
                </a:moveTo>
                <a:lnTo>
                  <a:pt x="30480" y="243840"/>
                </a:lnTo>
                <a:lnTo>
                  <a:pt x="304800" y="243840"/>
                </a:lnTo>
                <a:lnTo>
                  <a:pt x="304800" y="259080"/>
                </a:lnTo>
                <a:lnTo>
                  <a:pt x="243840" y="289560"/>
                </a:lnTo>
                <a:lnTo>
                  <a:pt x="91440" y="289560"/>
                </a:lnTo>
                <a:lnTo>
                  <a:pt x="30480" y="2590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5705598" y="4728631"/>
            <a:ext cx="630555" cy="630555"/>
          </a:xfrm>
          <a:custGeom>
            <a:rect l="l" t="t" r="r" b="b"/>
            <a:pathLst>
              <a:path w="304800" h="304800">
                <a:moveTo>
                  <a:pt x="106680" y="259080"/>
                </a:moveTo>
                <a:lnTo>
                  <a:pt x="30480" y="259080"/>
                </a:lnTo>
                <a:cubicBezTo>
                  <a:pt x="13649" y="259080"/>
                  <a:pt x="0" y="245431"/>
                  <a:pt x="0" y="228600"/>
                </a:cubicBezTo>
                <a:lnTo>
                  <a:pt x="0" y="228600"/>
                </a:lnTo>
                <a:lnTo>
                  <a:pt x="0" y="30480"/>
                </a:lnTo>
                <a:cubicBezTo>
                  <a:pt x="0" y="13716"/>
                  <a:pt x="13716" y="0"/>
                  <a:pt x="30480" y="0"/>
                </a:cubicBezTo>
                <a:lnTo>
                  <a:pt x="274320" y="0"/>
                </a:lnTo>
                <a:cubicBezTo>
                  <a:pt x="291151" y="0"/>
                  <a:pt x="304800" y="13649"/>
                  <a:pt x="304800" y="30480"/>
                </a:cubicBezTo>
                <a:lnTo>
                  <a:pt x="304800" y="30480"/>
                </a:lnTo>
                <a:lnTo>
                  <a:pt x="304800" y="228600"/>
                </a:lnTo>
                <a:cubicBezTo>
                  <a:pt x="304800" y="245431"/>
                  <a:pt x="291151" y="259080"/>
                  <a:pt x="274320" y="259080"/>
                </a:cubicBezTo>
                <a:lnTo>
                  <a:pt x="274320" y="259080"/>
                </a:lnTo>
                <a:lnTo>
                  <a:pt x="198120" y="259080"/>
                </a:lnTo>
                <a:lnTo>
                  <a:pt x="259080" y="289560"/>
                </a:lnTo>
                <a:lnTo>
                  <a:pt x="259080" y="304800"/>
                </a:lnTo>
                <a:lnTo>
                  <a:pt x="45720" y="304800"/>
                </a:lnTo>
                <a:lnTo>
                  <a:pt x="45720" y="289560"/>
                </a:lnTo>
                <a:lnTo>
                  <a:pt x="106680" y="259080"/>
                </a:lnTo>
                <a:close/>
                <a:moveTo>
                  <a:pt x="30480" y="30480"/>
                </a:moveTo>
                <a:lnTo>
                  <a:pt x="30480" y="198120"/>
                </a:lnTo>
                <a:lnTo>
                  <a:pt x="274320" y="198120"/>
                </a:lnTo>
                <a:lnTo>
                  <a:pt x="274320" y="30480"/>
                </a:lnTo>
                <a:lnTo>
                  <a:pt x="30480" y="304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291556" y="4966363"/>
            <a:ext cx="1154900" cy="1591889"/>
          </a:xfrm>
          <a:custGeom>
            <a:rect l="l" t="t" r="r" b="b"/>
            <a:pathLst>
              <a:path w="1154900" h="1591889">
                <a:moveTo>
                  <a:pt x="0" y="0"/>
                </a:moveTo>
                <a:lnTo>
                  <a:pt x="0" y="1591889"/>
                </a:lnTo>
                <a:lnTo>
                  <a:pt x="1154900" y="1591889"/>
                </a:lnTo>
                <a:lnTo>
                  <a:pt x="1154900" y="1303164"/>
                </a:lnTo>
                <a:lnTo>
                  <a:pt x="288725" y="1303164"/>
                </a:lnTo>
                <a:lnTo>
                  <a:pt x="288725"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rot="-10800000">
            <a:off x="10781066" y="205192"/>
            <a:ext cx="1154900" cy="1591889"/>
          </a:xfrm>
          <a:custGeom>
            <a:rect l="l" t="t" r="r" b="b"/>
            <a:pathLst>
              <a:path w="1154900" h="1591889">
                <a:moveTo>
                  <a:pt x="0" y="0"/>
                </a:moveTo>
                <a:lnTo>
                  <a:pt x="0" y="1591889"/>
                </a:lnTo>
                <a:lnTo>
                  <a:pt x="1154900" y="1591889"/>
                </a:lnTo>
                <a:lnTo>
                  <a:pt x="1154900" y="1303164"/>
                </a:lnTo>
                <a:lnTo>
                  <a:pt x="288725" y="1303164"/>
                </a:lnTo>
                <a:lnTo>
                  <a:pt x="288725"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5" name="Group 35"/>
          <p:cNvGrpSpPr/>
          <p:nvPr/>
        </p:nvGrpSpPr>
        <p:grpSpPr>
          <a:xfrm>
            <a:off x="7581403" y="1797082"/>
            <a:ext cx="3111273" cy="3664926"/>
            <a:chOff x="7581403" y="1797082"/>
            <a:chExt cx="3111273" cy="3664926"/>
          </a:xfrm>
        </p:grpSpPr>
        <p:sp>
          <p:nvSpPr>
            <p:cNvPr id="36" name="TextBox 36"/>
            <p:cNvSpPr txBox="1"/>
            <p:nvPr/>
          </p:nvSpPr>
          <p:spPr>
            <a:xfrm>
              <a:off x="7581403" y="1797082"/>
              <a:ext cx="3111273" cy="3664926"/>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80000"/>
                </a:lnSpc>
                <a:buFont typeface="Arial"/>
                <a:buChar char="•"/>
              </a:pPr>
              <a:r>
                <a:rPr lang="en-US" sz="1500">
                  <a:solidFill>
                    <a:srgbClr val="FFFDFD">
                      <a:alpha val="100000"/>
                    </a:srgbClr>
                  </a:solidFill>
                  <a:latin typeface="Microsoft Yahei"/>
                  <a:ea typeface="Microsoft Yahei"/>
                  <a:cs typeface="Microsoft Yahei"/>
                </a:rPr>
                <a:t>发展历程：仪表着陆系统最早起源于20世纪30年代，经过多年的发展，技术不断改进和完善。目前，仪表着陆系统已经成为全球机场普遍使用的设备之一，为飞行安全提供了重要保障。</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02</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仪表着陆系统的组成</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675" b="16675"/>
          <a:stretch>
            <a:fillRect/>
          </a:stretch>
        </p:blipFill>
        <p:spPr>
          <a:xfrm>
            <a:off x="705128" y="1258733"/>
            <a:ext cx="5140490" cy="5140491"/>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提供飞机相对跑道的航向道指引，使飞机在着陆时能够保持在正确的航线上。</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功能</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包括发射机和天线系统，发射机产生航向信标信号，天线系统负责信号的发射和覆盖。</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组成</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通过地面天线发射水平极化信号，形成航向道，飞机接收信号后通过比较接收到的信号与自身机载信标接收机产生的信号，确定飞机相对于跑道的航向偏差。</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工作原理</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航向信标台</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功能</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提供飞机相对跑道的下滑道指引，使飞机在着陆时能够按照预定的下滑轨迹下滑。</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7542" r="17542"/>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组成</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包括发射机和天线系统，发射机产生下滑信标信号，天线系统负责信号的发射和覆盖。</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工作原理</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通过地面天线发射垂直极化信号，形成下滑道，飞机接收信号后通过比较接收到的信号与自身机载信标接收机产生的信号，确定飞机相对于跑道的下滑道偏差。</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下滑信标台</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提供飞机相对跑道的距离信息，使飞行员能够知道飞机距离跑道入口的距离。</a:t>
            </a:r>
          </a:p>
        </p:txBody>
      </p:sp>
      <p:pic>
        <p:nvPicPr>
          <p:cNvPr id="6" name="Picture 6"/>
          <p:cNvPicPr>
            <a:picLocks noChangeAspect="1"/>
          </p:cNvPicPr>
          <p:nvPr/>
        </p:nvPicPr>
        <p:blipFill>
          <a:blip r:embed="rId2"/>
          <a:srcRect l="16667" r="16667"/>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功能</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包括发射机和天线系统，发射机产生指点信标信号，天线系统负责信号的发射和覆盖。</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组成</a:t>
            </a:r>
          </a:p>
        </p:txBody>
      </p:sp>
      <p:pic>
        <p:nvPicPr>
          <p:cNvPr id="10" name="Picture 10"/>
          <p:cNvPicPr>
            <a:picLocks noChangeAspect="1"/>
          </p:cNvPicPr>
          <p:nvPr/>
        </p:nvPicPr>
        <p:blipFill>
          <a:blip r:embed="rId3"/>
          <a:srcRect l="18213" r="18213"/>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6667" r="16667"/>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通过地面天线发射射频脉冲信号，飞机接收信号后通过测量信号的相位差确定飞机相对于跑道的距离。</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工作原理</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指点信标台</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rot="16200000">
            <a:off x="2007200" y="2256367"/>
            <a:ext cx="2931584" cy="2931584"/>
          </a:xfrm>
          <a:custGeom>
            <a:rect l="l" t="t" r="r" b="b"/>
            <a:pathLst>
              <a:path w="21600" h="21600">
                <a:moveTo>
                  <a:pt x="2950" y="15226"/>
                </a:moveTo>
                <a:cubicBezTo>
                  <a:pt x="2188" y="13875"/>
                  <a:pt x="1788" y="12351"/>
                  <a:pt x="1788" y="10800"/>
                </a:cubicBezTo>
                <a:cubicBezTo>
                  <a:pt x="1788" y="5822"/>
                  <a:pt x="5822" y="1788"/>
                  <a:pt x="10800" y="1788"/>
                </a:cubicBezTo>
                <a:cubicBezTo>
                  <a:pt x="15777" y="1788"/>
                  <a:pt x="19812" y="5822"/>
                  <a:pt x="19812" y="10800"/>
                </a:cubicBezTo>
                <a:cubicBezTo>
                  <a:pt x="19811" y="12351"/>
                  <a:pt x="19411" y="13875"/>
                  <a:pt x="18649" y="15226"/>
                </a:cubicBezTo>
                <a:lnTo>
                  <a:pt x="20207" y="16105"/>
                </a:lnTo>
                <a:cubicBezTo>
                  <a:pt x="21120" y="14486"/>
                  <a:pt x="21600" y="12658"/>
                  <a:pt x="21600" y="10800"/>
                </a:cubicBezTo>
                <a:cubicBezTo>
                  <a:pt x="21600" y="4835"/>
                  <a:pt x="16764" y="0"/>
                  <a:pt x="10800" y="0"/>
                </a:cubicBezTo>
                <a:cubicBezTo>
                  <a:pt x="4835" y="0"/>
                  <a:pt x="0" y="4835"/>
                  <a:pt x="0" y="10800"/>
                </a:cubicBezTo>
                <a:cubicBezTo>
                  <a:pt x="-1" y="12658"/>
                  <a:pt x="479" y="14486"/>
                  <a:pt x="1392" y="16105"/>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rot="16426183">
            <a:off x="2243210" y="2494492"/>
            <a:ext cx="2432049" cy="2434167"/>
          </a:xfrm>
          <a:custGeom>
            <a:rect l="l" t="t" r="r" b="b"/>
            <a:pathLst>
              <a:path w="21600" h="21600">
                <a:moveTo>
                  <a:pt x="2643" y="7715"/>
                </a:moveTo>
                <a:cubicBezTo>
                  <a:pt x="3926" y="4323"/>
                  <a:pt x="7173" y="2080"/>
                  <a:pt x="10799" y="2080"/>
                </a:cubicBezTo>
                <a:cubicBezTo>
                  <a:pt x="14426" y="2080"/>
                  <a:pt x="17673" y="4323"/>
                  <a:pt x="18956" y="7715"/>
                </a:cubicBezTo>
                <a:lnTo>
                  <a:pt x="20901" y="6979"/>
                </a:lnTo>
                <a:cubicBezTo>
                  <a:pt x="19313" y="2779"/>
                  <a:pt x="15290" y="-1"/>
                  <a:pt x="10800" y="-1"/>
                </a:cubicBezTo>
                <a:cubicBezTo>
                  <a:pt x="6309" y="-1"/>
                  <a:pt x="2286" y="2779"/>
                  <a:pt x="698" y="6979"/>
                </a:cubicBezTo>
                <a:close/>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5400000">
            <a:off x="1752143" y="2015067"/>
            <a:ext cx="3414183" cy="3414184"/>
          </a:xfrm>
          <a:custGeom>
            <a:rect l="l" t="t" r="r" b="b"/>
            <a:pathLst>
              <a:path w="21600" h="21600">
                <a:moveTo>
                  <a:pt x="6106" y="18536"/>
                </a:moveTo>
                <a:cubicBezTo>
                  <a:pt x="3402" y="16896"/>
                  <a:pt x="1751" y="13962"/>
                  <a:pt x="1751" y="10800"/>
                </a:cubicBezTo>
                <a:cubicBezTo>
                  <a:pt x="1751" y="5802"/>
                  <a:pt x="5802" y="1751"/>
                  <a:pt x="10800" y="1751"/>
                </a:cubicBezTo>
                <a:cubicBezTo>
                  <a:pt x="15797" y="1751"/>
                  <a:pt x="19849" y="5802"/>
                  <a:pt x="19849" y="10800"/>
                </a:cubicBezTo>
                <a:cubicBezTo>
                  <a:pt x="19848" y="13962"/>
                  <a:pt x="18197" y="16896"/>
                  <a:pt x="15493" y="18536"/>
                </a:cubicBezTo>
                <a:lnTo>
                  <a:pt x="16401" y="20033"/>
                </a:lnTo>
                <a:cubicBezTo>
                  <a:pt x="19628" y="18075"/>
                  <a:pt x="21600" y="14574"/>
                  <a:pt x="21600" y="10800"/>
                </a:cubicBezTo>
                <a:cubicBezTo>
                  <a:pt x="21600" y="4835"/>
                  <a:pt x="16764" y="0"/>
                  <a:pt x="10800" y="0"/>
                </a:cubicBezTo>
                <a:cubicBezTo>
                  <a:pt x="4835" y="0"/>
                  <a:pt x="0" y="4835"/>
                  <a:pt x="0" y="10800"/>
                </a:cubicBezTo>
                <a:cubicBezTo>
                  <a:pt x="-1" y="14574"/>
                  <a:pt x="1971" y="18075"/>
                  <a:pt x="5198" y="20033"/>
                </a:cubicBezTo>
                <a:lnTo>
                  <a:pt x="6106" y="18536"/>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510528" y="1542295"/>
            <a:ext cx="480060" cy="382734"/>
          </a:xfrm>
          <a:prstGeom prst="rec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511480" y="3223760"/>
            <a:ext cx="478346" cy="399410"/>
            <a:chOff x="6511480" y="3223760"/>
            <a:chExt cx="478346" cy="399410"/>
          </a:xfrm>
        </p:grpSpPr>
        <p:sp>
          <p:nvSpPr>
            <p:cNvPr id="7" name="AutoShape 7"/>
            <p:cNvSpPr/>
            <p:nvPr/>
          </p:nvSpPr>
          <p:spPr>
            <a:xfrm>
              <a:off x="6511480" y="3223760"/>
              <a:ext cx="478346" cy="39941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511480" y="4805669"/>
            <a:ext cx="478346" cy="413650"/>
            <a:chOff x="6511480" y="4805669"/>
            <a:chExt cx="478346" cy="413650"/>
          </a:xfrm>
        </p:grpSpPr>
        <p:sp>
          <p:nvSpPr>
            <p:cNvPr id="9" name="AutoShape 9"/>
            <p:cNvSpPr/>
            <p:nvPr/>
          </p:nvSpPr>
          <p:spPr>
            <a:xfrm>
              <a:off x="6511480" y="4805669"/>
              <a:ext cx="478346" cy="413650"/>
            </a:xfrm>
            <a:prstGeom prst="rect">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0" name="Freeform 10"/>
          <p:cNvSpPr/>
          <p:nvPr/>
        </p:nvSpPr>
        <p:spPr>
          <a:xfrm>
            <a:off x="2802998" y="2871591"/>
            <a:ext cx="1701137" cy="1701137"/>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监控台</a:t>
              </a:r>
            </a:p>
          </p:txBody>
        </p:sp>
      </p:grpSp>
      <p:grpSp>
        <p:nvGrpSpPr>
          <p:cNvPr id="33" name="Group 33"/>
          <p:cNvGrpSpPr/>
          <p:nvPr/>
        </p:nvGrpSpPr>
        <p:grpSpPr>
          <a:xfrm>
            <a:off x="6384512" y="2015068"/>
            <a:ext cx="5082159" cy="1071601"/>
            <a:chOff x="6384512" y="2015068"/>
            <a:chExt cx="5082159" cy="1071601"/>
          </a:xfrm>
        </p:grpSpPr>
        <p:sp>
          <p:nvSpPr>
            <p:cNvPr id="34" name="TextBox 34"/>
            <p:cNvSpPr txBox="1"/>
            <p:nvPr/>
          </p:nvSpPr>
          <p:spPr>
            <a:xfrm>
              <a:off x="6384512" y="2015068"/>
              <a:ext cx="5082159" cy="1071601"/>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对仪表着陆系统各部分进行监控，确保系统的正常运行和工作。</a:t>
              </a:r>
            </a:p>
          </p:txBody>
        </p:sp>
      </p:grpSp>
      <p:grpSp>
        <p:nvGrpSpPr>
          <p:cNvPr id="35" name="Group 35"/>
          <p:cNvGrpSpPr/>
          <p:nvPr/>
        </p:nvGrpSpPr>
        <p:grpSpPr>
          <a:xfrm>
            <a:off x="7116604" y="3155950"/>
            <a:ext cx="4476083" cy="490334"/>
            <a:chOff x="7116604" y="3155950"/>
            <a:chExt cx="4476083" cy="490334"/>
          </a:xfrm>
        </p:grpSpPr>
        <p:sp>
          <p:nvSpPr>
            <p:cNvPr id="36" name="TextBox 36"/>
            <p:cNvSpPr txBox="1"/>
            <p:nvPr/>
          </p:nvSpPr>
          <p:spPr>
            <a:xfrm>
              <a:off x="7116604" y="3155950"/>
              <a:ext cx="447608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组成</a:t>
              </a:r>
            </a:p>
          </p:txBody>
        </p:sp>
      </p:grpSp>
      <p:grpSp>
        <p:nvGrpSpPr>
          <p:cNvPr id="37" name="Group 37"/>
          <p:cNvGrpSpPr/>
          <p:nvPr/>
        </p:nvGrpSpPr>
        <p:grpSpPr>
          <a:xfrm>
            <a:off x="6510528" y="3652633"/>
            <a:ext cx="5082159" cy="1071601"/>
            <a:chOff x="6510528" y="3652633"/>
            <a:chExt cx="5082159" cy="1071601"/>
          </a:xfrm>
        </p:grpSpPr>
        <p:sp>
          <p:nvSpPr>
            <p:cNvPr id="38" name="TextBox 38"/>
            <p:cNvSpPr txBox="1"/>
            <p:nvPr/>
          </p:nvSpPr>
          <p:spPr>
            <a:xfrm>
              <a:off x="6510528" y="3652633"/>
              <a:ext cx="5082159" cy="1071601"/>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350">
                  <a:solidFill>
                    <a:schemeClr val="dk1">
                      <a:alpha val="100000"/>
                    </a:schemeClr>
                  </a:solidFill>
                  <a:latin typeface="Microsoft Yahei"/>
                  <a:ea typeface="Microsoft Yahei"/>
                  <a:cs typeface="Microsoft Yahei"/>
                </a:rPr>
                <a:t>包括监控设备和显示设备，监控设备负责采集和处理系统各部分的运行状态信息，显示设备则将运行状态信息显示出来供操作人员查看。</a:t>
              </a:r>
            </a:p>
          </p:txBody>
        </p:sp>
      </p:grpSp>
      <p:grpSp>
        <p:nvGrpSpPr>
          <p:cNvPr id="39" name="Group 39"/>
          <p:cNvGrpSpPr/>
          <p:nvPr/>
        </p:nvGrpSpPr>
        <p:grpSpPr>
          <a:xfrm>
            <a:off x="7116604" y="4743284"/>
            <a:ext cx="4476083" cy="490334"/>
            <a:chOff x="7116604" y="4743284"/>
            <a:chExt cx="4476083" cy="490334"/>
          </a:xfrm>
        </p:grpSpPr>
        <p:sp>
          <p:nvSpPr>
            <p:cNvPr id="40" name="TextBox 40"/>
            <p:cNvSpPr txBox="1"/>
            <p:nvPr/>
          </p:nvSpPr>
          <p:spPr>
            <a:xfrm>
              <a:off x="7116604" y="4743284"/>
              <a:ext cx="447608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工作原理</a:t>
              </a:r>
            </a:p>
          </p:txBody>
        </p:sp>
      </p:grpSp>
      <p:grpSp>
        <p:nvGrpSpPr>
          <p:cNvPr id="41" name="Group 41"/>
          <p:cNvGrpSpPr/>
          <p:nvPr/>
        </p:nvGrpSpPr>
        <p:grpSpPr>
          <a:xfrm>
            <a:off x="6510528" y="5239966"/>
            <a:ext cx="5082159" cy="1071601"/>
            <a:chOff x="6510528" y="5239966"/>
            <a:chExt cx="5082159" cy="1071601"/>
          </a:xfrm>
        </p:grpSpPr>
        <p:sp>
          <p:nvSpPr>
            <p:cNvPr id="42" name="TextBox 42"/>
            <p:cNvSpPr txBox="1"/>
            <p:nvPr/>
          </p:nvSpPr>
          <p:spPr>
            <a:xfrm>
              <a:off x="6510528" y="5239966"/>
              <a:ext cx="5082159" cy="1071601"/>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350">
                  <a:solidFill>
                    <a:schemeClr val="dk1">
                      <a:alpha val="100000"/>
                    </a:schemeClr>
                  </a:solidFill>
                  <a:latin typeface="Microsoft Yahei"/>
                  <a:ea typeface="Microsoft Yahei"/>
                  <a:cs typeface="Microsoft Yahei"/>
                </a:rPr>
                <a:t>监控设备通过采集仪表着陆系统各部分的运行状态信息，对信息进行处理后判断系统是否正常工作，并将结果显示在显示设备上供操作人员查看。</a:t>
              </a:r>
            </a:p>
          </p:txBody>
        </p:sp>
      </p:grpSp>
      <p:grpSp>
        <p:nvGrpSpPr>
          <p:cNvPr id="43" name="Group 43"/>
          <p:cNvGrpSpPr/>
          <p:nvPr/>
        </p:nvGrpSpPr>
        <p:grpSpPr>
          <a:xfrm>
            <a:off x="7116604" y="1472796"/>
            <a:ext cx="4476083" cy="490334"/>
            <a:chOff x="7116604" y="1472796"/>
            <a:chExt cx="4476083" cy="490334"/>
          </a:xfrm>
        </p:grpSpPr>
        <p:sp>
          <p:nvSpPr>
            <p:cNvPr id="44" name="TextBox 44"/>
            <p:cNvSpPr txBox="1"/>
            <p:nvPr/>
          </p:nvSpPr>
          <p:spPr>
            <a:xfrm>
              <a:off x="7116604" y="1472796"/>
              <a:ext cx="447608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功能</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03</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仪表着陆系统的应用</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https://d.book118.com/357053036052006034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351E00"/>
      </a:lt1>
      <a:dk2>
        <a:srgbClr val="FFF0DC"/>
      </a:dk2>
      <a:lt2>
        <a:srgbClr val="000000"/>
      </a:lt2>
      <a:accent1>
        <a:srgbClr val="FF960E"/>
      </a:accent1>
      <a:accent2>
        <a:srgbClr val="FF771B"/>
      </a:accent2>
      <a:accent3>
        <a:srgbClr val="C76900"/>
      </a:accent3>
      <a:accent4>
        <a:srgbClr val="FF6E40"/>
      </a:accent4>
      <a:accent5>
        <a:srgbClr val="FF855E"/>
      </a:accent5>
      <a:accent6>
        <a:srgbClr val="FFB69E"/>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61</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2024-09-08T05:30:32.160</cp:lastPrinted>
  <dcterms:created xsi:type="dcterms:W3CDTF">2024-09-07T21:30:32Z</dcterms:created>
  <dcterms:modified xsi:type="dcterms:W3CDTF">2024-09-07T21:30:34Z</dcterms:modified>
</cp:coreProperties>
</file>