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QPFMSC+MS-UIGothic"/>
      <p:regular r:id="rId19"/>
    </p:embeddedFont>
    <p:embeddedFont>
      <p:font typeface="WNETVT+CDRRDA+MicrosoftYaHei"/>
      <p:regular r:id="rId20"/>
    </p:embeddedFont>
    <p:embeddedFont>
      <p:font typeface="LOOUPQ+SGHEGP+ArialMT"/>
      <p:regular r:id="rId21"/>
    </p:embeddedFont>
    <p:embeddedFont>
      <p:font typeface="MEMRKV+IPRUFN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8D302-067A-427F-B662-9378EC149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ECE8B-C008-4DFA-983B-D20A67D5D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12921-B1EB-4D34-A4C4-32FC933C7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CBB10-B51D-480C-8BAC-76BF13693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FDA7D7-4857-4444-98D3-971A7486B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39FCA8-E86D-4856-9A60-99FB1DD21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A40E2A-52A1-4677-9A39-5A35653A3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8BEC9-0DAD-43E7-88BD-FD52F3732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28640-829D-4467-8AF1-2F7306A39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1B4C0-1BD0-4A51-89A5-B3DE287EE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5946A-C492-4279-8677-3EE4A48D0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13005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86150" y="1885469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EB554D"/>
                </a:solidFill>
                <a:latin typeface="QPFMSC+MS-UIGothic"/>
                <a:cs typeface="QPFMSC+MS-UIGothic"/>
              </a:rPr>
              <a:t>老年康复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EB554D"/>
                </a:solidFill>
                <a:latin typeface="QPFMSC+MS-UIGothic"/>
                <a:cs typeface="QPFMSC+MS-UIGothic"/>
              </a:rPr>
              <a:t>理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EB554D"/>
                </a:solidFill>
                <a:latin typeface="QPFMSC+MS-UIGothic"/>
                <a:cs typeface="QPFMS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62065" y="971498"/>
            <a:ext cx="3990718" cy="1468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5">
                <a:solidFill>
                  <a:srgbClr val="EB554D"/>
                </a:solidFill>
                <a:latin typeface="WNETVT+CDRRDA+MicrosoftYaHei"/>
                <a:cs typeface="WNETVT+CDRRDA+MicrosoftYaHei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108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LOOUPQ+SGHEGP+ArialMT"/>
                <a:cs typeface="LOOUPQ+SGHEGP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QPFMSC+MS-UIGothic"/>
                <a:cs typeface="QPFMSC+MS-UIGothic"/>
              </a:rPr>
              <a:t>老年康复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EB554D"/>
                </a:solidFill>
                <a:latin typeface="QPFMSC+MS-UIGothic"/>
                <a:cs typeface="QPFMSC+MS-UIGothic"/>
              </a:rPr>
              <a:t>理概述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98234" y="2646870"/>
            <a:ext cx="4089341" cy="13892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LOOUPQ+SGHEGP+ArialMT"/>
                <a:cs typeface="LOOUPQ+SGHEGP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QPFMSC+MS-UIGothic"/>
                <a:cs typeface="QPFMSC+MS-UIGothic"/>
              </a:rPr>
              <a:t>老年康复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EB554D"/>
                </a:solidFill>
                <a:latin typeface="QPFMSC+MS-UIGothic"/>
                <a:cs typeface="QPFMSC+MS-UIGothic"/>
              </a:rPr>
              <a:t>理的核心内容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LOOUPQ+SGHEGP+ArialMT"/>
                <a:cs typeface="LOOUPQ+SGHEGP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QPFMSC+MS-UIGothic"/>
                <a:cs typeface="QPFMSC+MS-UIGothic"/>
              </a:rPr>
              <a:t>老年康复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EB554D"/>
                </a:solidFill>
                <a:latin typeface="QPFMSC+MS-UIGothic"/>
                <a:cs typeface="QPFMSC+MS-UIGothic"/>
              </a:rPr>
              <a:t>理的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EB554D"/>
                </a:solidFill>
                <a:latin typeface="QPFMSC+MS-UIGothic"/>
                <a:cs typeface="QPFMSC+MS-UIGothic"/>
              </a:rPr>
              <a:t>践方法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3858450"/>
            <a:ext cx="4790382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LOOUPQ+SGHEGP+ArialMT"/>
                <a:cs typeface="LOOUPQ+SGHEGP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QPFMSC+MS-UIGothic"/>
                <a:cs typeface="QPFMSC+MS-UIGothic"/>
              </a:rPr>
              <a:t>老年康复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EB554D"/>
                </a:solidFill>
                <a:latin typeface="QPFMSC+MS-UIGothic"/>
                <a:cs typeface="QPFMSC+MS-UIGothic"/>
              </a:rPr>
              <a:t>理的挑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EB554D"/>
                </a:solidFill>
                <a:latin typeface="QPFMSC+MS-UIGothic"/>
                <a:cs typeface="QPFMSC+MS-UIGothic"/>
              </a:rPr>
              <a:t>与解决方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401434" y="4407217"/>
            <a:ext cx="7620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EB554D"/>
                </a:solidFill>
                <a:latin typeface="QPFMSC+MS-UIGothic"/>
                <a:cs typeface="QPFMSC+MS-UIGothic"/>
              </a:rPr>
              <a:t>案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5012880"/>
            <a:ext cx="3738822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LOOUPQ+SGHEGP+ArialMT"/>
                <a:cs typeface="LOOUPQ+SGHEGP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QPFMSC+MS-UIGothic"/>
                <a:cs typeface="QPFMSC+MS-UIGothic"/>
              </a:rPr>
              <a:t>老年康复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EB554D"/>
                </a:solidFill>
                <a:latin typeface="QPFMSC+MS-UIGothic"/>
                <a:cs typeface="QPFMSC+MS-UIGothic"/>
              </a:rPr>
              <a:t>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MEMRKV+IPRUFN+MicrosoftYaHei-Bold"/>
                <a:cs typeface="MEMRKV+IPRUF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3900" y="5373739"/>
            <a:ext cx="3701904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QPFMSC+MS-UIGothic"/>
                <a:cs typeface="QPFMSC+MS-UIGothic"/>
              </a:rPr>
              <a:t>老年康复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3050" spc="23">
                <a:solidFill>
                  <a:srgbClr val="EB554D"/>
                </a:solidFill>
                <a:latin typeface="QPFMSC+MS-UIGothic"/>
                <a:cs typeface="QPFMSC+MS-UIGothic"/>
              </a:rPr>
              <a:t>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QPFMSC+MS-UIGothic"/>
                <a:cs typeface="QPFMSC+MS-UIGothic"/>
              </a:rPr>
              <a:t>定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老年康复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理是指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老年人的身体、心理和社会方面的功能障碍，采取一系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列的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理措施，以帮助他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恢复健康、提高生活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QPFMSC+MS-UIGothic"/>
                <a:cs typeface="QPFMSC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老年康复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理具有全面性、个体化和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期性的特点，需要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合考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老年人的各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种需求，提供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理服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，并持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关注老年人的健康状况，及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理方案。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老年康复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52584" y="116893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EB554D"/>
                </a:solidFill>
                <a:latin typeface="QPFMSC+MS-UIGothic"/>
                <a:cs typeface="QPFMSC+MS-UIGothic"/>
              </a:rPr>
              <a:t>防并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EB554D"/>
                </a:solidFill>
                <a:latin typeface="QPFMSC+MS-UIGothic"/>
                <a:cs typeface="QPFMSC+MS-UIGothic"/>
              </a:rPr>
              <a:t>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47455" y="1648197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老年康复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理可以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期卧床、缺乏运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等引起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的各种并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症，如褥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疮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、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肺炎等。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76960" y="26497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QPFMSC+MS-UIGothic"/>
                <a:cs typeface="QPFMSC+MS-UIGothic"/>
              </a:rPr>
              <a:t>提高生活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EB554D"/>
                </a:solidFill>
                <a:latin typeface="QPFMSC+MS-UIGothic"/>
                <a:cs typeface="QPFMSC+MS-UIGothic"/>
              </a:rPr>
              <a:t>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05484" y="3158228"/>
            <a:ext cx="2555304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有效的老年康复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理，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可以帮助老年人恢复身体</a:t>
            </a:r>
          </a:p>
          <a:p>
            <a:pPr marL="9525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功能、减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疼痛、改善心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理状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，从而提高他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的</a:t>
            </a:r>
          </a:p>
          <a:p>
            <a:pPr marL="66674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23680" y="4123594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QPFMSC+MS-UIGothic"/>
                <a:cs typeface="QPFMSC+MS-UIGothic"/>
              </a:rPr>
              <a:t>促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EB554D"/>
                </a:solidFill>
                <a:latin typeface="QPFMSC+MS-UIGothic"/>
                <a:cs typeface="QPFMSC+MS-UIGothic"/>
              </a:rPr>
              <a:t>社会参与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52205" y="4580628"/>
            <a:ext cx="2519362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理，可以帮助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老年人更好地参与社会活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，提高他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的社交能力，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的自信心。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老年康复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理的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史与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EB554D"/>
                </a:solidFill>
                <a:latin typeface="SimSun"/>
                <a:cs typeface="SimSun"/>
              </a:rPr>
              <a:t>历</a:t>
            </a:r>
            <a:r>
              <a:rPr sz="2000" spc="15">
                <a:solidFill>
                  <a:srgbClr val="EB554D"/>
                </a:solidFill>
                <a:latin typeface="QPFMSC+MS-UIGothic"/>
                <a:cs typeface="QPFMSC+MS-UIGothic"/>
              </a:rPr>
              <a:t>史回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94216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老年康复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程可以追溯到</a:t>
            </a:r>
            <a:r>
              <a:rPr sz="1350">
                <a:solidFill>
                  <a:srgbClr val="000000"/>
                </a:solidFill>
                <a:latin typeface="WNETVT+CDRRDA+MicrosoftYaHei"/>
                <a:cs typeface="WNETVT+CDRRDA+MicrosoftYaHei"/>
              </a:rPr>
              <a:t>20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中期，当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主要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残疾人和慢性病患者开展康复服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。随着人口老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化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的加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，老年康复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理逐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一个重要的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2000" spc="15">
                <a:solidFill>
                  <a:srgbClr val="EB554D"/>
                </a:solidFill>
                <a:latin typeface="QPFMSC+MS-UIGothic"/>
                <a:cs typeface="QPFMSC+MS-UIGothic"/>
              </a:rPr>
              <a:t>展</a:t>
            </a: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388218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未来，老年康复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理将更加注重个体化、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化和全程化的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模式，同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将更多地运用科技手段提高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理效果和效率。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此外，社区和家庭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理也将成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老年康复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理的重要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展方向。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MEMRKV+IPRUFN+MicrosoftYaHei-Bold"/>
                <a:cs typeface="MEMRKV+IPRUF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47795" y="5373739"/>
            <a:ext cx="4936504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QPFMSC+MS-UIGothic"/>
                <a:cs typeface="QPFMSC+MS-UIGothic"/>
              </a:rPr>
              <a:t>老年康复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3050" spc="25">
                <a:solidFill>
                  <a:srgbClr val="EB554D"/>
                </a:solidFill>
                <a:latin typeface="QPFMSC+MS-UIGothic"/>
                <a:cs typeface="QPFMSC+MS-UIGothic"/>
              </a:rPr>
              <a:t>理的核心内容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日常生活能力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29705" y="172773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QPFMSC+MS-UIGothic"/>
                <a:cs typeface="QPFMSC+MS-UIGothic"/>
              </a:rPr>
              <a:t>自我照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顾</a:t>
            </a:r>
            <a:r>
              <a:rPr sz="2000" spc="25">
                <a:solidFill>
                  <a:srgbClr val="EB554D"/>
                </a:solidFill>
                <a:latin typeface="QPFMSC+MS-UIGothic"/>
                <a:cs typeface="QPFMSC+MS-UIGothic"/>
              </a:rPr>
              <a:t>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29705" y="2207633"/>
            <a:ext cx="39433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老年人独立完成日常生活中的基本活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，如穿衣、洗漱、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食等。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29705" y="3077114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QPFMSC+MS-UIGothic"/>
                <a:cs typeface="QPFMSC+MS-UIGothic"/>
              </a:rPr>
              <a:t>家居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EB554D"/>
                </a:solidFill>
                <a:latin typeface="QPFMSC+MS-UIGothic"/>
                <a:cs typeface="QPFMSC+MS-UIGothic"/>
              </a:rPr>
              <a:t>境适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29705" y="3470647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帮助老年人适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家居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境，如使用合适的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家具、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和工具。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29705" y="4376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QPFMSC+MS-UIGothic"/>
                <a:cs typeface="QPFMSC+MS-UIGothic"/>
              </a:rPr>
              <a:t>社区参与能力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29705" y="4804147"/>
            <a:ext cx="3869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鼓励老年人参与社区活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，提高社交互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29705" y="514704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和参与度。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心理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理与支持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0265" y="1727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QPFMSC+MS-UIGothic"/>
                <a:cs typeface="QPFMSC+MS-UIGothic"/>
              </a:rPr>
              <a:t>情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绪</a:t>
            </a:r>
            <a:r>
              <a:rPr sz="2000" spc="25">
                <a:solidFill>
                  <a:srgbClr val="EB554D"/>
                </a:solidFill>
                <a:latin typeface="QPFMSC+MS-UIGothic"/>
                <a:cs typeface="QPFMSC+MS-UIGothic"/>
              </a:rPr>
              <a:t>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00265" y="2207633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关注老年人的情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绪变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化，提供心理支持和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0265" y="30771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认</a:t>
            </a:r>
            <a:r>
              <a:rPr sz="2000" spc="25">
                <a:solidFill>
                  <a:srgbClr val="EB554D"/>
                </a:solidFill>
                <a:latin typeface="QPFMSC+MS-UIGothic"/>
                <a:cs typeface="QPFMSC+MS-UIGothic"/>
              </a:rPr>
              <a:t>知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00265" y="3470647"/>
            <a:ext cx="37961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过记忆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力游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等活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，提高老年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知能力。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200265" y="4376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QPFMSC+MS-UIGothic"/>
                <a:cs typeface="QPFMSC+MS-UIGothic"/>
              </a:rPr>
              <a:t>精神慰藉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200265" y="4804147"/>
            <a:ext cx="3869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陪伴老年人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行有意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的活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予关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00265" y="514704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和温暖。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养与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EMRKV+IPRUFN+MicrosoftYaHei-Bold"/>
                <a:cs typeface="MEMRKV+IPRUF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EMRKV+IPRUFN+MicrosoftYaHei-Bold"/>
                <a:cs typeface="MEMRKV+IPRUF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EMRKV+IPRUFN+MicrosoftYaHei-Bold"/>
                <a:cs typeface="MEMRKV+IPRUF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QPFMSC+MS-UIGothic"/>
                <a:cs typeface="QPFMSC+MS-UIGothic"/>
              </a:rPr>
              <a:t>均衡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营</a:t>
            </a:r>
            <a:r>
              <a:rPr sz="2000">
                <a:solidFill>
                  <a:srgbClr val="EB554D"/>
                </a:solidFill>
                <a:latin typeface="QPFMSC+MS-UIGothic"/>
                <a:cs typeface="QPFMSC+MS-UIGothic"/>
              </a:rPr>
              <a:t>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饮</a:t>
            </a:r>
            <a:r>
              <a:rPr sz="2000" spc="25">
                <a:solidFill>
                  <a:srgbClr val="EB554D"/>
                </a:solidFill>
                <a:latin typeface="QPFMSC+MS-UIGothic"/>
                <a:cs typeface="QPFMSC+MS-UIGothic"/>
              </a:rPr>
              <a:t>食安全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QPFMSC+MS-UIGothic"/>
                <a:cs typeface="QPFMSC+MS-UIGothic"/>
              </a:rPr>
              <a:t>特殊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饮</a:t>
            </a:r>
            <a:r>
              <a:rPr sz="2000" spc="25">
                <a:solidFill>
                  <a:srgbClr val="EB554D"/>
                </a:solidFill>
                <a:latin typeface="QPFMSC+MS-UIGothic"/>
                <a:cs typeface="QPFMSC+MS-UIGothic"/>
              </a:rPr>
              <a:t>食需求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根据老年人的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养需求，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提供均衡的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食搭配。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注意食物的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生和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量，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防食物中毒和感染。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有特殊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食需求的老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年人，如糖尿病、高血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等，制定个性化的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划。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运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与康复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轻</a:t>
            </a:r>
            <a:r>
              <a:rPr sz="2300" spc="25">
                <a:solidFill>
                  <a:srgbClr val="EB554D"/>
                </a:solidFill>
                <a:latin typeface="QPFMSC+MS-UIGothic"/>
                <a:cs typeface="QPFMSC+MS-UIGothic"/>
              </a:rPr>
              <a:t>度运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QPFMSC+MS-UIGothic"/>
                <a:cs typeface="QPFMSC+MS-UIGothic"/>
              </a:rPr>
              <a:t>康复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QPFMSC+MS-UIGothic"/>
                <a:cs typeface="QPFMSC+MS-UIGothic"/>
              </a:rPr>
              <a:t>安全防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如散步、太极拳等，提高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老年人的心肺功能和肌肉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力量。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老年人的功能障碍，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性的康复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确保老年人在运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和康复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中的安全，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防意外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QPFMSC+MS-UIGothic"/>
                <a:cs typeface="QPFMSC+MS-UIGothic"/>
              </a:rPr>
              <a:t>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慢性疾病的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防与管理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PFMSC+MS-UIGothic"/>
                <a:cs typeface="QPFMSC+MS-UIGothic"/>
              </a:rPr>
              <a:t>定期体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PFMSC+MS-UIGothic"/>
                <a:cs typeface="QPFMSC+MS-UIGothic"/>
              </a:rPr>
              <a:t>疾病管理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PFMSC+MS-UIGothic"/>
                <a:cs typeface="QPFMSC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QPFMSC+MS-UIGothic"/>
                <a:cs typeface="QPFMSC+MS-UIGothic"/>
              </a:rPr>
              <a:t>老年人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QPFMSC+MS-UIGothic"/>
                <a:cs typeface="QPFMSC+MS-UIGothic"/>
              </a:rPr>
              <a:t>行身体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QPFMSC+MS-UIGothic"/>
                <a:cs typeface="QPFMSC+MS-UIGothic"/>
              </a:rPr>
              <a:t>，及早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QPFMSC+MS-UIGothic"/>
                <a:cs typeface="QPFMSC+MS-UIGothic"/>
              </a:rPr>
              <a:t>慢性疾病。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QPFMSC+MS-UIGothic"/>
                <a:cs typeface="QPFMSC+MS-UIGothic"/>
              </a:rPr>
              <a:t>已患慢性疾病的老年人，提供疾病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PFMSC+MS-UIGothic"/>
                <a:cs typeface="QPFMSC+MS-UIGothic"/>
              </a:rPr>
              <a:t>管理和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QPFMSC+MS-UIGothic"/>
                <a:cs typeface="QPFMSC+MS-UIGothic"/>
              </a:rPr>
              <a:t>理方案，提高生活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QPFMSC+MS-UIGothic"/>
                <a:cs typeface="QPFMSC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PFMSC+MS-UIGothic"/>
                <a:cs typeface="QPFMSC+MS-UIGothic"/>
              </a:rPr>
              <a:t>健康宣教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PFMSC+MS-UIGothic"/>
                <a:cs typeface="QPFMSC+MS-UIGothic"/>
              </a:rPr>
              <a:t>向老年人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QPFMSC+MS-UIGothic"/>
                <a:cs typeface="QPFMSC+MS-UIGothic"/>
              </a:rPr>
              <a:t>授慢性疾病的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QPFMSC+MS-UIGothic"/>
                <a:cs typeface="QPFMSC+MS-UIGothic"/>
              </a:rPr>
              <a:t>防知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QPFMSC+MS-UIGothic"/>
                <a:cs typeface="QPFMSC+MS-UIGothic"/>
              </a:rPr>
              <a:t>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511148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PFMSC+MS-UIGothic"/>
                <a:cs typeface="QPFMSC+MS-UIGothic"/>
              </a:rPr>
              <a:t>技巧。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MEMRKV+IPRUFN+MicrosoftYaHei-Bold"/>
                <a:cs typeface="MEMRKV+IPRUFN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47795" y="5373739"/>
            <a:ext cx="4936504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QPFMSC+MS-UIGothic"/>
                <a:cs typeface="QPFMSC+MS-UIGothic"/>
              </a:rPr>
              <a:t>老年康复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3050" spc="23">
                <a:solidFill>
                  <a:srgbClr val="EB554D"/>
                </a:solidFill>
                <a:latin typeface="QPFMSC+MS-UIGothic"/>
                <a:cs typeface="QPFMSC+MS-UIGothic"/>
              </a:rPr>
              <a:t>理的</a:t>
            </a:r>
            <a:r>
              <a:rPr sz="3050" spc="27">
                <a:solidFill>
                  <a:srgbClr val="EB554D"/>
                </a:solidFill>
                <a:latin typeface="SimSun"/>
                <a:cs typeface="SimSun"/>
              </a:rPr>
              <a:t>实</a:t>
            </a:r>
            <a:r>
              <a:rPr sz="3050" spc="23">
                <a:solidFill>
                  <a:srgbClr val="EB554D"/>
                </a:solidFill>
                <a:latin typeface="QPFMSC+MS-UIGothic"/>
                <a:cs typeface="QPFMSC+MS-UIGothic"/>
              </a:rPr>
              <a:t>践方法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个性化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EB554D"/>
                </a:solidFill>
                <a:latin typeface="QPFMSC+MS-UIGothic"/>
                <a:cs typeface="QPFMSC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QPFMSC+MS-UIGothic"/>
                <a:cs typeface="QPFMSC+MS-UIGothic"/>
              </a:rPr>
              <a:t>制定个性化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1550" spc="25">
                <a:solidFill>
                  <a:srgbClr val="EB554D"/>
                </a:solidFill>
                <a:latin typeface="QPFMSC+MS-UIGothic"/>
                <a:cs typeface="QPFMSC+MS-UIGothic"/>
              </a:rPr>
              <a:t>理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计</a:t>
            </a:r>
            <a:r>
              <a:rPr sz="1550">
                <a:solidFill>
                  <a:srgbClr val="EB554D"/>
                </a:solidFill>
                <a:latin typeface="QPFMSC+MS-UIGothic"/>
                <a:cs typeface="QPFMSC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根据老年人的健康状况、生活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喜好和需求，制定个性化的康复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划，确保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理工作的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性和有效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PFMSC+MS-UIGothic"/>
                <a:cs typeface="QPFMSC+MS-UIGothic"/>
              </a:rPr>
              <a:t>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QPFMSC+MS-UIGothic"/>
                <a:cs typeface="QPFMSC+MS-UIGothic"/>
              </a:rPr>
              <a:t>定期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50" spc="25">
                <a:solidFill>
                  <a:srgbClr val="FFFFFF"/>
                </a:solidFill>
                <a:latin typeface="QPFMSC+MS-UIGothic"/>
                <a:cs typeface="QPFMSC+MS-UIGothic"/>
              </a:rPr>
              <a:t>估与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50">
                <a:solidFill>
                  <a:srgbClr val="FFFFFF"/>
                </a:solidFill>
                <a:latin typeface="QPFMSC+MS-UIGothic"/>
                <a:cs typeface="QPFMSC+MS-UIGothic"/>
              </a:rPr>
              <a:t>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PFMSC+MS-UIGothic"/>
                <a:cs typeface="QPFMSC+MS-UIGothic"/>
              </a:rPr>
              <a:t>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QPFMSC+MS-UIGothic"/>
                <a:cs typeface="QPFMSC+MS-UIGothic"/>
              </a:rPr>
              <a:t>估老年人的健康状况和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QPFMSC+MS-UIGothic"/>
                <a:cs typeface="QPFMSC+MS-UIGothic"/>
              </a:rPr>
              <a:t>理需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PFMSC+MS-UIGothic"/>
                <a:cs typeface="QPFMSC+MS-UIGothic"/>
              </a:rPr>
              <a:t>求，及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时调</a:t>
            </a:r>
            <a:r>
              <a:rPr sz="1350">
                <a:solidFill>
                  <a:srgbClr val="FFFFFF"/>
                </a:solidFill>
                <a:latin typeface="QPFMSC+MS-UIGothic"/>
                <a:cs typeface="QPFMSC+MS-UIGothic"/>
              </a:rPr>
              <a:t>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QPFMSC+MS-UIGothic"/>
                <a:cs typeface="QPFMSC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QPFMSC+MS-UIGothic"/>
                <a:cs typeface="QPFMSC+MS-UIGothic"/>
              </a:rPr>
              <a:t>划，以适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QPFMSC+MS-UIGothic"/>
                <a:cs typeface="QPFMSC+MS-UIGothic"/>
              </a:rPr>
              <a:t>老年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PFMSC+MS-UIGothic"/>
                <a:cs typeface="QPFMSC+MS-UIGothic"/>
              </a:rPr>
              <a:t>人的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QPFMSC+MS-UIGothic"/>
                <a:cs typeface="QPFMSC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https://d.book118.com/357113005110006046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QPFMSC+MS-UIGothic</vt:lpstr>
      <vt:lpstr>SimSun</vt:lpstr>
      <vt:lpstr>WNETVT+CDRRDA+MicrosoftYaHei</vt:lpstr>
      <vt:lpstr>LOOUPQ+SGHEGP+ArialMT</vt:lpstr>
      <vt:lpstr>Times New Roman</vt:lpstr>
      <vt:lpstr>MEMRKV+IPRUFN+MicrosoftYaHei-Bold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2024-09-21T16:35:38.519</cp:lastPrinted>
  <dcterms:created xsi:type="dcterms:W3CDTF">2024-09-21T08:35:38Z</dcterms:created>
  <dcterms:modified xsi:type="dcterms:W3CDTF">2024-09-21T08:35:39Z</dcterms:modified>
</cp:coreProperties>
</file>