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79" r:id="rId10"/>
  </p:sldIdLst>
  <p:sldSz cx="12192000" cy="6858000"/>
  <p:notesSz cx="6858000" cy="9144000"/>
  <p:custDataLst>
    <p:tags r:id="rId11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tags" Target="tags/tag1.xml" /><Relationship Id="rId12" Type="http://schemas.openxmlformats.org/officeDocument/2006/relationships/presProps" Target="presProps.xml" /><Relationship Id="rId13" Type="http://schemas.openxmlformats.org/officeDocument/2006/relationships/viewProps" Target="viewProps.xml" /><Relationship Id="rId14" Type="http://schemas.openxmlformats.org/officeDocument/2006/relationships/theme" Target="theme/theme1.xml" /><Relationship Id="rId15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54D0B2C-7F6F-469B-B8A6-71C8465D795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C98D500-B4A2-4ED8-8ABC-A6B2A2F4E15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76F76AB-B622-4130-BFB5-C8CDAAE22C4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667928A-5F7D-48A4-9FD2-380ADC793CD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E6D80A9A-4D35-460C-8D30-DF71551B244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979B616C-3E9F-486E-ACB2-EEB017413E9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97E96818-7E44-4ADF-87CA-EE7AE785AD5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6D3B9DA-921E-4279-B1D0-8C5D1DC0A1E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BF68575-9FB8-484E-ACF1-7EA353AB2E8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97460DF-C3D3-489E-81CA-F8826736C2E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5CFAD80-A5E6-4289-9001-AE744042933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5711305102000603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625811" y="1717202"/>
            <a:ext cx="6025042" cy="20920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国际贸易法之国际贸易支付法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40760" y="0"/>
            <a:ext cx="2809137" cy="3421221"/>
          </a:xfrm>
          <a:prstGeom prst="rect">
            <a:avLst/>
          </a:prstGeom>
          <a:gradFill>
            <a:gsLst>
              <a:gs pos="0">
                <a:schemeClr val="accent2">
                  <a:alpha val="75000"/>
                </a:schemeClr>
              </a:gs>
              <a:gs pos="100000">
                <a:schemeClr val="lt1">
                  <a:alpha val="75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40760" y="1983274"/>
            <a:ext cx="2809137" cy="2809137"/>
          </a:xfrm>
          <a:prstGeom prst="ellipse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2">
                  <a:alpha val="100000"/>
                  <a:lumMod val="60000"/>
                  <a:lumOff val="4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84456" y="2656540"/>
            <a:ext cx="2004496" cy="61493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  <a:spcBef>
                <a:spcPct val="0"/>
              </a:spcBef>
            </a:pPr>
            <a:r>
              <a:rPr lang="en-US" sz="1350">
                <a:solidFill>
                  <a:srgbClr val="FFFFFF">
                    <a:alpha val="4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649672" y="2818600"/>
            <a:ext cx="1766929" cy="183489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57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44782" y="1304925"/>
            <a:ext cx="5981700" cy="4248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国际贸易支付概述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国际贸易支付中的风险与防范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国际支付法律规范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国际贸易支付中的争议解决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国际贸易支付中的电子化趋势</a:t>
            </a:r>
          </a:p>
        </p:txBody>
      </p:sp>
      <p:cxnSp>
        <p:nvCxnSpPr>
          <p:cNvPr id="7" name="Connector 7"/>
          <p:cNvCxnSpPr/>
          <p:nvPr/>
        </p:nvCxnSpPr>
        <p:spPr>
          <a:xfrm flipH="1">
            <a:off x="3198500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cxnSp>
        <p:nvCxnSpPr>
          <p:cNvPr id="8" name="Connector 8"/>
          <p:cNvCxnSpPr/>
          <p:nvPr/>
        </p:nvCxnSpPr>
        <p:spPr>
          <a:xfrm flipH="1">
            <a:off x="1823497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9" name="AutoShape 9"/>
          <p:cNvSpPr/>
          <p:nvPr/>
        </p:nvSpPr>
        <p:spPr>
          <a:xfrm>
            <a:off x="611546" y="2481967"/>
            <a:ext cx="259567" cy="1408741"/>
          </a:xfrm>
          <a:prstGeom prst="rect">
            <a:avLst/>
          </a:prstGeom>
          <a:gradFill>
            <a:gsLst>
              <a:gs pos="0">
                <a:schemeClr val="accent2">
                  <a:alpha val="51000"/>
                </a:schemeClr>
              </a:gs>
              <a:gs pos="100000">
                <a:schemeClr val="lt1">
                  <a:alpha val="51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11546" y="2352184"/>
            <a:ext cx="259567" cy="259567"/>
          </a:xfrm>
          <a:prstGeom prst="ellipse">
            <a:avLst/>
          </a:prstGeom>
          <a:solidFill>
            <a:schemeClr val="accent2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-1022221" y="486945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298477" y="0"/>
            <a:ext cx="668835" cy="1915360"/>
          </a:xfrm>
          <a:prstGeom prst="rect">
            <a:avLst/>
          </a:prstGeom>
          <a:gradFill>
            <a:gsLst>
              <a:gs pos="0">
                <a:schemeClr val="accent2">
                  <a:alpha val="62000"/>
                </a:schemeClr>
              </a:gs>
              <a:gs pos="100000">
                <a:schemeClr val="lt1">
                  <a:alpha val="62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298477" y="1580942"/>
            <a:ext cx="668835" cy="66883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0066688" y="5912672"/>
            <a:ext cx="531248" cy="531248"/>
          </a:xfrm>
          <a:prstGeom prst="ellipse">
            <a:avLst/>
          </a:prstGeom>
          <a:gradFill>
            <a:gsLst>
              <a:gs pos="0">
                <a:schemeClr val="accent2">
                  <a:alpha val="59000"/>
                </a:schemeClr>
              </a:gs>
              <a:gs pos="100000">
                <a:schemeClr val="accent2">
                  <a:alpha val="59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0779576" y="-508283"/>
            <a:ext cx="2423643" cy="2423643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534669" y="336865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国际贸易支付概述</a:t>
            </a:r>
          </a:p>
        </p:txBody>
      </p:sp>
      <p:sp>
        <p:nvSpPr>
          <p:cNvPr id="3" name="AutoShape 3"/>
          <p:cNvSpPr/>
          <p:nvPr/>
        </p:nvSpPr>
        <p:spPr>
          <a:xfrm>
            <a:off x="530711" y="774551"/>
            <a:ext cx="493417" cy="493417"/>
          </a:xfrm>
          <a:prstGeom prst="ellipse">
            <a:avLst/>
          </a:prstGeom>
          <a:gradFill>
            <a:gsLst>
              <a:gs pos="0">
                <a:schemeClr val="accent1">
                  <a:alpha val="20000"/>
                  <a:lumMod val="20000"/>
                  <a:lumOff val="80000"/>
                </a:schemeClr>
              </a:gs>
              <a:gs pos="100000">
                <a:schemeClr val="accent2">
                  <a:alpha val="20000"/>
                  <a:lumMod val="20000"/>
                  <a:lumOff val="8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0591670" y="5593080"/>
            <a:ext cx="689835" cy="689835"/>
          </a:xfrm>
          <a:prstGeom prst="ellipse">
            <a:avLst/>
          </a:prstGeom>
          <a:gradFill>
            <a:gsLst>
              <a:gs pos="0">
                <a:schemeClr val="accent1">
                  <a:alpha val="20000"/>
                  <a:lumMod val="20000"/>
                  <a:lumOff val="80000"/>
                </a:schemeClr>
              </a:gs>
              <a:gs pos="100000">
                <a:schemeClr val="accent2">
                  <a:alpha val="20000"/>
                  <a:lumMod val="20000"/>
                  <a:lumOff val="8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57538" y="1814132"/>
            <a:ext cx="2276924" cy="3364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60000"/>
                    <a:lumOff val="4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2710445" y="331660"/>
            <a:ext cx="6771110" cy="14824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</a:pPr>
            <a:r>
              <a:rPr lang="en-US" sz="76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3819" r="23819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3819" r="23819"/>
          <a:stretch>
            <a:fillRect/>
          </a:stretch>
        </p:blipFill>
        <p:spPr>
          <a:xfrm>
            <a:off x="5906739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3819" r="2381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国际贸易支付法是调整不同国家之间因商品交换、劳务供应等产生的跨国支付关系的法律规范。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定义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涉及不同国家的法律制度、货币体系和支付惯例，需要遵循国际条约和惯例，确保公平、透明和便捷的支付安排。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特点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TextBox 31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定义与特点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81837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940">
                <a:solidFill>
                  <a:srgbClr val="FFFFFF"/>
                </a:solidFill>
                <a:latin typeface="Calibri"/>
                <a:ea typeface="Calibri"/>
                <a:cs typeface="Calibri"/>
              </a:rPr>
              <a:t>    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376738" y="3721608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771733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t="18426" b="18426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t="18426" b="18426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t="18426" b="18426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sp>
        <p:nvSpPr>
          <p:cNvPr id="8" name="AutoShape 8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TextBox 28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支付方式的演变</a:t>
            </a:r>
          </a:p>
        </p:txBody>
      </p:sp>
      <p:sp>
        <p:nvSpPr>
          <p:cNvPr id="29" name="TextBox 29"/>
          <p:cNvSpPr txBox="1"/>
          <p:nvPr/>
        </p:nvSpPr>
        <p:spPr>
          <a:xfrm>
            <a:off x="981837" y="1604867"/>
            <a:ext cx="3394996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传统支付方式</a:t>
            </a:r>
          </a:p>
        </p:txBody>
      </p:sp>
      <p:sp>
        <p:nvSpPr>
          <p:cNvPr id="30" name="TextBox 30"/>
          <p:cNvSpPr txBox="1"/>
          <p:nvPr/>
        </p:nvSpPr>
        <p:spPr>
          <a:xfrm>
            <a:off x="1090562" y="2039620"/>
            <a:ext cx="3286271" cy="1654845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如电汇、信汇和票汇等，依赖于纸质单据和银行间的手工处理，效率较低。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4376833" y="3748751"/>
            <a:ext cx="3394996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电子支付方式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4485558" y="4183504"/>
            <a:ext cx="3286271" cy="1654845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随着互联网技术的发展，电子支付方式逐渐兴起，如网上银行转账、电子信用证等，大大提高了支付效率。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7771733" y="1604867"/>
            <a:ext cx="3394996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新型支付方式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7880459" y="2039620"/>
            <a:ext cx="3286271" cy="1654845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如第三方支付、移动支付等，为国际贸易提供了更加便捷的支付解决方案。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3535" r="13535"/>
          <a:stretch>
            <a:fillRect/>
          </a:stretch>
        </p:blipFill>
        <p:spPr>
          <a:xfrm>
            <a:off x="8422415" y="1165018"/>
            <a:ext cx="3769585" cy="516874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049459" y="1392873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39110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601242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指付款人通过银行或其他中介机构将款项转给收款人的支付方式，包括电汇、信汇和票汇等。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3099145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784885" y="1602358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汇付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405571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指由收款人出具汇票，委托银行向付款人收取款项的支付方式，分为光票托收和跟单托收两种。</a:t>
            </a:r>
          </a:p>
        </p:txBody>
      </p:sp>
      <p:sp>
        <p:nvSpPr>
          <p:cNvPr id="9" name="AutoShape 9"/>
          <p:cNvSpPr/>
          <p:nvPr/>
        </p:nvSpPr>
        <p:spPr>
          <a:xfrm>
            <a:off x="4854091" y="1391888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343439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6903474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587137" y="1601372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托收</a:t>
            </a:r>
          </a:p>
        </p:txBody>
      </p:sp>
      <p:sp>
        <p:nvSpPr>
          <p:cNvPr id="13" name="AutoShape 13"/>
          <p:cNvSpPr/>
          <p:nvPr/>
        </p:nvSpPr>
        <p:spPr>
          <a:xfrm>
            <a:off x="1049459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539110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601242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指银行根据进口商的请求，向出口商开立的承诺付款的书面文件，是一种相对较为安全的支付方式。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3099145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TextBox 17"/>
          <p:cNvSpPr txBox="1"/>
          <p:nvPr/>
        </p:nvSpPr>
        <p:spPr>
          <a:xfrm>
            <a:off x="784885" y="4150486"/>
            <a:ext cx="3066513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信用证</a:t>
            </a:r>
          </a:p>
        </p:txBody>
      </p:sp>
      <p:sp>
        <p:nvSpPr>
          <p:cNvPr id="18" name="AutoShape 18"/>
          <p:cNvSpPr/>
          <p:nvPr/>
        </p:nvSpPr>
        <p:spPr>
          <a:xfrm>
            <a:off x="4853788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4343439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TextBox 20"/>
          <p:cNvSpPr txBox="1"/>
          <p:nvPr/>
        </p:nvSpPr>
        <p:spPr>
          <a:xfrm>
            <a:off x="4405571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指出口商将应收账款转让给保理商，由保理商为其提供贸易融资、应收账款管理和催收等服务的支付方式。</a:t>
            </a:r>
          </a:p>
        </p:txBody>
      </p:sp>
      <p:sp>
        <p:nvSpPr>
          <p:cNvPr id="21" name="AutoShape 21"/>
          <p:cNvSpPr/>
          <p:nvPr/>
        </p:nvSpPr>
        <p:spPr>
          <a:xfrm>
            <a:off x="6903474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TextBox 22"/>
          <p:cNvSpPr txBox="1"/>
          <p:nvPr/>
        </p:nvSpPr>
        <p:spPr>
          <a:xfrm>
            <a:off x="4587137" y="4150486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保理</a:t>
            </a:r>
          </a:p>
        </p:txBody>
      </p:sp>
      <p:sp>
        <p:nvSpPr>
          <p:cNvPr id="23" name="AutoShape 23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TextBox 43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支付方式的种类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534669" y="336865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国际贸易支付中的风险与防范</a:t>
            </a:r>
          </a:p>
        </p:txBody>
      </p:sp>
      <p:sp>
        <p:nvSpPr>
          <p:cNvPr id="3" name="AutoShape 3"/>
          <p:cNvSpPr/>
          <p:nvPr/>
        </p:nvSpPr>
        <p:spPr>
          <a:xfrm>
            <a:off x="530711" y="774551"/>
            <a:ext cx="493417" cy="493417"/>
          </a:xfrm>
          <a:prstGeom prst="ellipse">
            <a:avLst/>
          </a:prstGeom>
          <a:gradFill>
            <a:gsLst>
              <a:gs pos="0">
                <a:schemeClr val="accent1">
                  <a:alpha val="20000"/>
                  <a:lumMod val="20000"/>
                  <a:lumOff val="80000"/>
                </a:schemeClr>
              </a:gs>
              <a:gs pos="100000">
                <a:schemeClr val="accent2">
                  <a:alpha val="20000"/>
                  <a:lumMod val="20000"/>
                  <a:lumOff val="8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0591670" y="5593080"/>
            <a:ext cx="689835" cy="689835"/>
          </a:xfrm>
          <a:prstGeom prst="ellipse">
            <a:avLst/>
          </a:prstGeom>
          <a:gradFill>
            <a:gsLst>
              <a:gs pos="0">
                <a:schemeClr val="accent1">
                  <a:alpha val="20000"/>
                  <a:lumMod val="20000"/>
                  <a:lumOff val="80000"/>
                </a:schemeClr>
              </a:gs>
              <a:gs pos="100000">
                <a:schemeClr val="accent2">
                  <a:alpha val="20000"/>
                  <a:lumMod val="20000"/>
                  <a:lumOff val="8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57538" y="1814132"/>
            <a:ext cx="2276924" cy="3364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60000"/>
                    <a:lumOff val="4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2710445" y="331660"/>
            <a:ext cx="6771110" cy="14824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</a:pPr>
            <a:r>
              <a:rPr lang="en-US" sz="76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https://d.book118.com/357113051020006032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1D4F"/>
      </a:lt1>
      <a:dk2>
        <a:srgbClr val="DEF6FF"/>
      </a:dk2>
      <a:lt2>
        <a:srgbClr val="000000"/>
      </a:lt2>
      <a:accent1>
        <a:srgbClr val="00B6FF"/>
      </a:accent1>
      <a:accent2>
        <a:srgbClr val="405DFF"/>
      </a:accent2>
      <a:accent3>
        <a:srgbClr val="2947E8"/>
      </a:accent3>
      <a:accent4>
        <a:srgbClr val="27DFF4"/>
      </a:accent4>
      <a:accent5>
        <a:srgbClr val="2FE8B7"/>
      </a:accent5>
      <a:accent6>
        <a:srgbClr val="FCC52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MoolBoran"/>
        <a:font script="Taml" typeface="Latha"/>
        <a:font script="Hebr" typeface="Times New Roman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DaunPenh"/>
        <a:font script="Taml" typeface="Latha"/>
        <a:font script="Hebr" typeface="Arial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37</Paragraphs>
  <Slides>8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8</vt:i4>
      </vt:variant>
    </vt:vector>
  </HeadingPairs>
  <TitlesOfParts>
    <vt:vector baseType="lpstr" size="12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2024-09-04T17:57:39.210</cp:lastPrinted>
  <dcterms:created xsi:type="dcterms:W3CDTF">2024-09-04T09:57:39Z</dcterms:created>
  <dcterms:modified xsi:type="dcterms:W3CDTF">2024-09-04T09:57:41Z</dcterms:modified>
</cp:coreProperties>
</file>