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5C533-0BC5-42B9-8163-919696312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AF7CA-6AA9-43BE-8D39-0036D6EEA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740F0-41F6-477A-9A65-8CCF9146A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0AE18-27AB-4319-AD4B-07754A002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8FB607-B410-4264-A55F-0F832E399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C08265-BF53-471B-898D-6DA9148B5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2AD437-6154-4C7B-994D-2A08E21F2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92DCCE-5CF9-484A-8EC4-9F4D83A27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DBC173-C792-492D-AF33-221875234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389F3-56D0-4655-BB05-7BFF1CF37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C1D66-2986-4B75-92A4-29759891F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2105616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纯碱未来发展趋势报告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2023-11-30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纯碱市场概述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纯碱行业发展趋势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纯碱市场主要影响因素分析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纯碱市场未来发展预测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纯碱行业投资风险及建议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纯碱市场概述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纯碱是一种无机化合物，化学式为Na2CO3，广泛应用于轻工、化工、建材、纺织等领域，是制造玻璃、陶瓷、造纸、肥皂等产品的重要原料。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在轻工领域，纯碱主要用于生产平板玻璃、瓶罐玻璃、光学玻璃等；在化工领域，纯碱可用于生产纯碱衍生物、合成洗涤剂等；在纺织领域，纯碱可用于生产织物柔软剂、印染助剂等。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纯碱的定义和用途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22049" y="1596676"/>
            <a:ext cx="1968723" cy="4629531"/>
            <a:chOff x="1422049" y="1596676"/>
            <a:chExt cx="1968723" cy="4629531"/>
          </a:xfrm>
        </p:grpSpPr>
        <p:sp>
          <p:nvSpPr>
            <p:cNvPr id="3" name="Freeform 3"/>
            <p:cNvSpPr/>
            <p:nvPr/>
          </p:nvSpPr>
          <p:spPr>
            <a:xfrm>
              <a:off x="2025363" y="4856702"/>
              <a:ext cx="827723" cy="1223582"/>
            </a:xfrm>
            <a:custGeom>
              <a:rect l="l" t="t" r="r" b="b"/>
              <a:pathLst>
                <a:path w="277" h="410">
                  <a:moveTo>
                    <a:pt x="277" y="410"/>
                  </a:moveTo>
                  <a:lnTo>
                    <a:pt x="167" y="410"/>
                  </a:lnTo>
                  <a:lnTo>
                    <a:pt x="139" y="105"/>
                  </a:lnTo>
                  <a:lnTo>
                    <a:pt x="110" y="410"/>
                  </a:lnTo>
                  <a:lnTo>
                    <a:pt x="0" y="410"/>
                  </a:lnTo>
                  <a:lnTo>
                    <a:pt x="0" y="0"/>
                  </a:lnTo>
                  <a:lnTo>
                    <a:pt x="277" y="0"/>
                  </a:lnTo>
                  <a:lnTo>
                    <a:pt x="277" y="41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4667" y="5883307"/>
              <a:ext cx="609695" cy="342900"/>
            </a:xfrm>
            <a:custGeom>
              <a:rect l="l" t="t" r="r" b="b"/>
              <a:pathLst>
                <a:path w="141" h="79">
                  <a:moveTo>
                    <a:pt x="112" y="17"/>
                  </a:moveTo>
                  <a:cubicBezTo>
                    <a:pt x="130" y="36"/>
                    <a:pt x="141" y="57"/>
                    <a:pt x="109" y="61"/>
                  </a:cubicBezTo>
                  <a:cubicBezTo>
                    <a:pt x="80" y="65"/>
                    <a:pt x="0" y="79"/>
                    <a:pt x="20" y="40"/>
                  </a:cubicBezTo>
                  <a:cubicBezTo>
                    <a:pt x="39" y="3"/>
                    <a:pt x="61" y="0"/>
                    <a:pt x="74" y="0"/>
                  </a:cubicBezTo>
                  <a:cubicBezTo>
                    <a:pt x="86" y="0"/>
                    <a:pt x="102" y="7"/>
                    <a:pt x="112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476276" y="5883307"/>
              <a:ext cx="607504" cy="342900"/>
            </a:xfrm>
            <a:custGeom>
              <a:rect l="l" t="t" r="r" b="b"/>
              <a:pathLst>
                <a:path w="140" h="79">
                  <a:moveTo>
                    <a:pt x="29" y="17"/>
                  </a:moveTo>
                  <a:cubicBezTo>
                    <a:pt x="10" y="36"/>
                    <a:pt x="0" y="57"/>
                    <a:pt x="31" y="61"/>
                  </a:cubicBezTo>
                  <a:cubicBezTo>
                    <a:pt x="60" y="65"/>
                    <a:pt x="140" y="79"/>
                    <a:pt x="120" y="40"/>
                  </a:cubicBezTo>
                  <a:cubicBezTo>
                    <a:pt x="101" y="3"/>
                    <a:pt x="79" y="0"/>
                    <a:pt x="67" y="0"/>
                  </a:cubicBezTo>
                  <a:cubicBezTo>
                    <a:pt x="54" y="0"/>
                    <a:pt x="38" y="7"/>
                    <a:pt x="29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2192622" y="3770662"/>
              <a:ext cx="495395" cy="1115568"/>
            </a:xfrm>
            <a:prstGeom prst="rect">
              <a:avLst/>
            </a:prstGeom>
            <a:solidFill>
              <a:srgbClr val="F4EFE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2383122" y="3793998"/>
              <a:ext cx="97346" cy="110109"/>
            </a:xfrm>
            <a:prstGeom prst="rect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02636" y="3891344"/>
              <a:ext cx="281559" cy="965263"/>
            </a:xfrm>
            <a:custGeom>
              <a:rect l="l" t="t" r="r" b="b"/>
              <a:pathLst>
                <a:path w="94" h="323">
                  <a:moveTo>
                    <a:pt x="34" y="0"/>
                  </a:moveTo>
                  <a:lnTo>
                    <a:pt x="0" y="268"/>
                  </a:lnTo>
                  <a:lnTo>
                    <a:pt x="48" y="323"/>
                  </a:lnTo>
                  <a:lnTo>
                    <a:pt x="94" y="267"/>
                  </a:lnTo>
                  <a:lnTo>
                    <a:pt x="52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1511013" y="4670393"/>
              <a:ext cx="556736" cy="535591"/>
            </a:xfrm>
            <a:custGeom>
              <a:rect l="l" t="t" r="r" b="b"/>
              <a:pathLst>
                <a:path w="128" h="123">
                  <a:moveTo>
                    <a:pt x="48" y="0"/>
                  </a:moveTo>
                  <a:cubicBezTo>
                    <a:pt x="48" y="0"/>
                    <a:pt x="39" y="21"/>
                    <a:pt x="26" y="44"/>
                  </a:cubicBezTo>
                  <a:cubicBezTo>
                    <a:pt x="13" y="66"/>
                    <a:pt x="0" y="89"/>
                    <a:pt x="9" y="94"/>
                  </a:cubicBezTo>
                  <a:cubicBezTo>
                    <a:pt x="18" y="100"/>
                    <a:pt x="35" y="72"/>
                    <a:pt x="35" y="72"/>
                  </a:cubicBezTo>
                  <a:cubicBezTo>
                    <a:pt x="35" y="72"/>
                    <a:pt x="22" y="112"/>
                    <a:pt x="39" y="114"/>
                  </a:cubicBezTo>
                  <a:cubicBezTo>
                    <a:pt x="57" y="117"/>
                    <a:pt x="64" y="81"/>
                    <a:pt x="64" y="81"/>
                  </a:cubicBezTo>
                  <a:cubicBezTo>
                    <a:pt x="64" y="81"/>
                    <a:pt x="60" y="120"/>
                    <a:pt x="78" y="121"/>
                  </a:cubicBezTo>
                  <a:cubicBezTo>
                    <a:pt x="96" y="123"/>
                    <a:pt x="88" y="77"/>
                    <a:pt x="88" y="77"/>
                  </a:cubicBezTo>
                  <a:cubicBezTo>
                    <a:pt x="88" y="77"/>
                    <a:pt x="100" y="100"/>
                    <a:pt x="114" y="90"/>
                  </a:cubicBezTo>
                  <a:cubicBezTo>
                    <a:pt x="128" y="80"/>
                    <a:pt x="93" y="55"/>
                    <a:pt x="99" y="29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1667604" y="3785521"/>
              <a:ext cx="582168" cy="1030891"/>
            </a:xfrm>
            <a:custGeom>
              <a:rect l="l" t="t" r="r" b="b"/>
              <a:pathLst>
                <a:path w="134" h="238">
                  <a:moveTo>
                    <a:pt x="119" y="0"/>
                  </a:moveTo>
                  <a:cubicBezTo>
                    <a:pt x="119" y="0"/>
                    <a:pt x="22" y="34"/>
                    <a:pt x="0" y="213"/>
                  </a:cubicBezTo>
                  <a:cubicBezTo>
                    <a:pt x="0" y="213"/>
                    <a:pt x="28" y="236"/>
                    <a:pt x="68" y="238"/>
                  </a:cubicBezTo>
                  <a:cubicBezTo>
                    <a:pt x="68" y="238"/>
                    <a:pt x="84" y="189"/>
                    <a:pt x="102" y="183"/>
                  </a:cubicBezTo>
                  <a:cubicBezTo>
                    <a:pt x="134" y="2"/>
                    <a:pt x="134" y="2"/>
                    <a:pt x="134" y="2"/>
                  </a:cubicBezTo>
                  <a:lnTo>
                    <a:pt x="119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266726" y="3785521"/>
              <a:ext cx="165164" cy="135446"/>
            </a:xfrm>
            <a:custGeom>
              <a:rect l="l" t="t" r="r" b="b"/>
              <a:pathLst>
                <a:path w="55" h="46">
                  <a:moveTo>
                    <a:pt x="55" y="5"/>
                  </a:moveTo>
                  <a:lnTo>
                    <a:pt x="23" y="46"/>
                  </a:lnTo>
                  <a:lnTo>
                    <a:pt x="0" y="0"/>
                  </a:lnTo>
                  <a:lnTo>
                    <a:pt x="55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989358" y="3736848"/>
              <a:ext cx="326041" cy="1166431"/>
            </a:xfrm>
            <a:custGeom>
              <a:rect l="l" t="t" r="r" b="b"/>
              <a:pathLst>
                <a:path w="75" h="269">
                  <a:moveTo>
                    <a:pt x="52" y="0"/>
                  </a:moveTo>
                  <a:cubicBezTo>
                    <a:pt x="52" y="0"/>
                    <a:pt x="0" y="62"/>
                    <a:pt x="6" y="259"/>
                  </a:cubicBezTo>
                  <a:cubicBezTo>
                    <a:pt x="6" y="259"/>
                    <a:pt x="24" y="269"/>
                    <a:pt x="50" y="264"/>
                  </a:cubicBezTo>
                  <a:cubicBezTo>
                    <a:pt x="50" y="264"/>
                    <a:pt x="57" y="102"/>
                    <a:pt x="75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804413" y="4670393"/>
              <a:ext cx="563118" cy="535591"/>
            </a:xfrm>
            <a:custGeom>
              <a:rect l="l" t="t" r="r" b="b"/>
              <a:pathLst>
                <a:path w="129" h="123">
                  <a:moveTo>
                    <a:pt x="81" y="0"/>
                  </a:moveTo>
                  <a:cubicBezTo>
                    <a:pt x="81" y="0"/>
                    <a:pt x="90" y="21"/>
                    <a:pt x="103" y="44"/>
                  </a:cubicBezTo>
                  <a:cubicBezTo>
                    <a:pt x="116" y="66"/>
                    <a:pt x="129" y="89"/>
                    <a:pt x="120" y="94"/>
                  </a:cubicBezTo>
                  <a:cubicBezTo>
                    <a:pt x="111" y="100"/>
                    <a:pt x="93" y="72"/>
                    <a:pt x="93" y="72"/>
                  </a:cubicBezTo>
                  <a:cubicBezTo>
                    <a:pt x="93" y="72"/>
                    <a:pt x="107" y="112"/>
                    <a:pt x="89" y="114"/>
                  </a:cubicBezTo>
                  <a:cubicBezTo>
                    <a:pt x="72" y="117"/>
                    <a:pt x="65" y="81"/>
                    <a:pt x="65" y="81"/>
                  </a:cubicBezTo>
                  <a:cubicBezTo>
                    <a:pt x="65" y="81"/>
                    <a:pt x="69" y="120"/>
                    <a:pt x="51" y="121"/>
                  </a:cubicBezTo>
                  <a:cubicBezTo>
                    <a:pt x="33" y="123"/>
                    <a:pt x="40" y="77"/>
                    <a:pt x="40" y="77"/>
                  </a:cubicBezTo>
                  <a:cubicBezTo>
                    <a:pt x="40" y="77"/>
                    <a:pt x="29" y="100"/>
                    <a:pt x="15" y="90"/>
                  </a:cubicBezTo>
                  <a:cubicBezTo>
                    <a:pt x="0" y="80"/>
                    <a:pt x="35" y="55"/>
                    <a:pt x="29" y="29"/>
                  </a:cubicBezTo>
                  <a:lnTo>
                    <a:pt x="81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622295" y="3785521"/>
              <a:ext cx="586359" cy="1030891"/>
            </a:xfrm>
            <a:custGeom>
              <a:rect l="l" t="t" r="r" b="b"/>
              <a:pathLst>
                <a:path w="135" h="238">
                  <a:moveTo>
                    <a:pt x="16" y="0"/>
                  </a:moveTo>
                  <a:cubicBezTo>
                    <a:pt x="16" y="0"/>
                    <a:pt x="112" y="34"/>
                    <a:pt x="135" y="213"/>
                  </a:cubicBezTo>
                  <a:cubicBezTo>
                    <a:pt x="135" y="213"/>
                    <a:pt x="106" y="236"/>
                    <a:pt x="67" y="238"/>
                  </a:cubicBezTo>
                  <a:cubicBezTo>
                    <a:pt x="67" y="238"/>
                    <a:pt x="51" y="189"/>
                    <a:pt x="33" y="183"/>
                  </a:cubicBezTo>
                  <a:cubicBezTo>
                    <a:pt x="0" y="2"/>
                    <a:pt x="0" y="2"/>
                    <a:pt x="0" y="2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446654" y="3785521"/>
              <a:ext cx="165164" cy="135446"/>
            </a:xfrm>
            <a:custGeom>
              <a:rect l="l" t="t" r="r" b="b"/>
              <a:pathLst>
                <a:path w="55" h="46">
                  <a:moveTo>
                    <a:pt x="0" y="5"/>
                  </a:moveTo>
                  <a:lnTo>
                    <a:pt x="32" y="46"/>
                  </a:lnTo>
                  <a:lnTo>
                    <a:pt x="55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563049" y="3736848"/>
              <a:ext cx="326041" cy="1166431"/>
            </a:xfrm>
            <a:custGeom>
              <a:rect l="l" t="t" r="r" b="b"/>
              <a:pathLst>
                <a:path w="75" h="269">
                  <a:moveTo>
                    <a:pt x="23" y="0"/>
                  </a:moveTo>
                  <a:cubicBezTo>
                    <a:pt x="23" y="0"/>
                    <a:pt x="75" y="62"/>
                    <a:pt x="68" y="259"/>
                  </a:cubicBezTo>
                  <a:cubicBezTo>
                    <a:pt x="68" y="259"/>
                    <a:pt x="51" y="269"/>
                    <a:pt x="25" y="264"/>
                  </a:cubicBezTo>
                  <a:cubicBezTo>
                    <a:pt x="25" y="264"/>
                    <a:pt x="18" y="102"/>
                    <a:pt x="0" y="0"/>
                  </a:cubicBezTo>
                  <a:lnTo>
                    <a:pt x="23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89772" y="1596676"/>
              <a:ext cx="1901000" cy="1293400"/>
            </a:xfrm>
            <a:custGeom>
              <a:rect l="l" t="t" r="r" b="b"/>
              <a:pathLst>
                <a:path w="438" h="297">
                  <a:moveTo>
                    <a:pt x="14" y="295"/>
                  </a:moveTo>
                  <a:cubicBezTo>
                    <a:pt x="14" y="295"/>
                    <a:pt x="0" y="238"/>
                    <a:pt x="10" y="192"/>
                  </a:cubicBezTo>
                  <a:cubicBezTo>
                    <a:pt x="20" y="145"/>
                    <a:pt x="23" y="154"/>
                    <a:pt x="22" y="134"/>
                  </a:cubicBezTo>
                  <a:cubicBezTo>
                    <a:pt x="22" y="134"/>
                    <a:pt x="31" y="139"/>
                    <a:pt x="31" y="145"/>
                  </a:cubicBezTo>
                  <a:cubicBezTo>
                    <a:pt x="31" y="145"/>
                    <a:pt x="56" y="67"/>
                    <a:pt x="119" y="52"/>
                  </a:cubicBezTo>
                  <a:cubicBezTo>
                    <a:pt x="119" y="52"/>
                    <a:pt x="114" y="62"/>
                    <a:pt x="116" y="73"/>
                  </a:cubicBezTo>
                  <a:cubicBezTo>
                    <a:pt x="116" y="73"/>
                    <a:pt x="173" y="0"/>
                    <a:pt x="296" y="15"/>
                  </a:cubicBezTo>
                  <a:cubicBezTo>
                    <a:pt x="296" y="15"/>
                    <a:pt x="281" y="31"/>
                    <a:pt x="285" y="40"/>
                  </a:cubicBezTo>
                  <a:cubicBezTo>
                    <a:pt x="285" y="40"/>
                    <a:pt x="342" y="31"/>
                    <a:pt x="363" y="48"/>
                  </a:cubicBezTo>
                  <a:cubicBezTo>
                    <a:pt x="363" y="48"/>
                    <a:pt x="347" y="61"/>
                    <a:pt x="348" y="69"/>
                  </a:cubicBezTo>
                  <a:cubicBezTo>
                    <a:pt x="348" y="69"/>
                    <a:pt x="393" y="67"/>
                    <a:pt x="422" y="115"/>
                  </a:cubicBezTo>
                  <a:cubicBezTo>
                    <a:pt x="422" y="115"/>
                    <a:pt x="405" y="128"/>
                    <a:pt x="407" y="137"/>
                  </a:cubicBezTo>
                  <a:cubicBezTo>
                    <a:pt x="407" y="137"/>
                    <a:pt x="432" y="147"/>
                    <a:pt x="438" y="171"/>
                  </a:cubicBezTo>
                  <a:cubicBezTo>
                    <a:pt x="438" y="171"/>
                    <a:pt x="413" y="195"/>
                    <a:pt x="412" y="229"/>
                  </a:cubicBezTo>
                  <a:cubicBezTo>
                    <a:pt x="411" y="262"/>
                    <a:pt x="401" y="295"/>
                    <a:pt x="399" y="297"/>
                  </a:cubicBezTo>
                  <a:lnTo>
                    <a:pt x="14" y="295"/>
                  </a:lnTo>
                  <a:close/>
                </a:path>
              </a:pathLst>
            </a:custGeom>
            <a:solidFill>
              <a:srgbClr val="4C453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266726" y="2149221"/>
              <a:ext cx="751523" cy="683704"/>
            </a:xfrm>
            <a:custGeom>
              <a:rect l="l" t="t" r="r" b="b"/>
              <a:pathLst>
                <a:path w="173" h="157">
                  <a:moveTo>
                    <a:pt x="2" y="103"/>
                  </a:moveTo>
                  <a:cubicBezTo>
                    <a:pt x="2" y="103"/>
                    <a:pt x="0" y="14"/>
                    <a:pt x="70" y="0"/>
                  </a:cubicBezTo>
                  <a:cubicBezTo>
                    <a:pt x="70" y="0"/>
                    <a:pt x="53" y="29"/>
                    <a:pt x="56" y="36"/>
                  </a:cubicBezTo>
                  <a:cubicBezTo>
                    <a:pt x="56" y="36"/>
                    <a:pt x="84" y="4"/>
                    <a:pt x="131" y="19"/>
                  </a:cubicBezTo>
                  <a:cubicBezTo>
                    <a:pt x="131" y="19"/>
                    <a:pt x="110" y="24"/>
                    <a:pt x="108" y="35"/>
                  </a:cubicBezTo>
                  <a:cubicBezTo>
                    <a:pt x="108" y="35"/>
                    <a:pt x="169" y="26"/>
                    <a:pt x="173" y="109"/>
                  </a:cubicBezTo>
                  <a:cubicBezTo>
                    <a:pt x="173" y="109"/>
                    <a:pt x="51" y="157"/>
                    <a:pt x="2" y="103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422049" y="2788444"/>
              <a:ext cx="281559" cy="419100"/>
            </a:xfrm>
            <a:custGeom>
              <a:rect l="l" t="t" r="r" b="b"/>
              <a:pathLst>
                <a:path w="65" h="97">
                  <a:moveTo>
                    <a:pt x="65" y="21"/>
                  </a:moveTo>
                  <a:cubicBezTo>
                    <a:pt x="65" y="21"/>
                    <a:pt x="30" y="0"/>
                    <a:pt x="15" y="21"/>
                  </a:cubicBezTo>
                  <a:cubicBezTo>
                    <a:pt x="0" y="43"/>
                    <a:pt x="28" y="82"/>
                    <a:pt x="65" y="97"/>
                  </a:cubicBezTo>
                  <a:lnTo>
                    <a:pt x="65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083781" y="2788444"/>
              <a:ext cx="283655" cy="419100"/>
            </a:xfrm>
            <a:custGeom>
              <a:rect l="l" t="t" r="r" b="b"/>
              <a:pathLst>
                <a:path w="65" h="97">
                  <a:moveTo>
                    <a:pt x="0" y="21"/>
                  </a:moveTo>
                  <a:cubicBezTo>
                    <a:pt x="0" y="21"/>
                    <a:pt x="36" y="0"/>
                    <a:pt x="51" y="21"/>
                  </a:cubicBezTo>
                  <a:cubicBezTo>
                    <a:pt x="65" y="43"/>
                    <a:pt x="38" y="82"/>
                    <a:pt x="0" y="9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508822" y="2358771"/>
              <a:ext cx="1771841" cy="1458563"/>
            </a:xfrm>
            <a:custGeom>
              <a:rect l="l" t="t" r="r" b="b"/>
              <a:pathLst>
                <a:path w="408" h="336">
                  <a:moveTo>
                    <a:pt x="389" y="194"/>
                  </a:moveTo>
                  <a:cubicBezTo>
                    <a:pt x="379" y="175"/>
                    <a:pt x="371" y="170"/>
                    <a:pt x="371" y="118"/>
                  </a:cubicBezTo>
                  <a:cubicBezTo>
                    <a:pt x="371" y="66"/>
                    <a:pt x="346" y="44"/>
                    <a:pt x="346" y="44"/>
                  </a:cubicBezTo>
                  <a:cubicBezTo>
                    <a:pt x="287" y="0"/>
                    <a:pt x="204" y="61"/>
                    <a:pt x="204" y="61"/>
                  </a:cubicBezTo>
                  <a:cubicBezTo>
                    <a:pt x="204" y="61"/>
                    <a:pt x="121" y="0"/>
                    <a:pt x="62" y="44"/>
                  </a:cubicBezTo>
                  <a:cubicBezTo>
                    <a:pt x="62" y="44"/>
                    <a:pt x="37" y="66"/>
                    <a:pt x="37" y="118"/>
                  </a:cubicBezTo>
                  <a:cubicBezTo>
                    <a:pt x="37" y="170"/>
                    <a:pt x="29" y="175"/>
                    <a:pt x="19" y="194"/>
                  </a:cubicBezTo>
                  <a:cubicBezTo>
                    <a:pt x="10" y="214"/>
                    <a:pt x="0" y="336"/>
                    <a:pt x="204" y="336"/>
                  </a:cubicBezTo>
                  <a:cubicBezTo>
                    <a:pt x="408" y="336"/>
                    <a:pt x="399" y="214"/>
                    <a:pt x="389" y="194"/>
                  </a:cubicBez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1906872" y="3008662"/>
              <a:ext cx="171450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1942781" y="3017139"/>
              <a:ext cx="82582" cy="55055"/>
            </a:xfrm>
            <a:custGeom>
              <a:rect l="l" t="t" r="r" b="b"/>
              <a:pathLst>
                <a:path w="19" h="12">
                  <a:moveTo>
                    <a:pt x="18" y="4"/>
                  </a:moveTo>
                  <a:cubicBezTo>
                    <a:pt x="19" y="7"/>
                    <a:pt x="15" y="10"/>
                    <a:pt x="10" y="11"/>
                  </a:cubicBezTo>
                  <a:cubicBezTo>
                    <a:pt x="5" y="12"/>
                    <a:pt x="1" y="11"/>
                    <a:pt x="0" y="8"/>
                  </a:cubicBezTo>
                  <a:cubicBezTo>
                    <a:pt x="0" y="5"/>
                    <a:pt x="3" y="2"/>
                    <a:pt x="8" y="1"/>
                  </a:cubicBezTo>
                  <a:cubicBezTo>
                    <a:pt x="13" y="0"/>
                    <a:pt x="18" y="2"/>
                    <a:pt x="18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1826386" y="2796921"/>
              <a:ext cx="334423" cy="112204"/>
            </a:xfrm>
            <a:custGeom>
              <a:rect l="l" t="t" r="r" b="b"/>
              <a:pathLst>
                <a:path w="112" h="38">
                  <a:moveTo>
                    <a:pt x="0" y="9"/>
                  </a:moveTo>
                  <a:lnTo>
                    <a:pt x="0" y="38"/>
                  </a:lnTo>
                  <a:lnTo>
                    <a:pt x="112" y="32"/>
                  </a:lnTo>
                  <a:lnTo>
                    <a:pt x="11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2677349" y="3008662"/>
              <a:ext cx="175736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709163" y="3017139"/>
              <a:ext cx="84677" cy="55055"/>
            </a:xfrm>
            <a:custGeom>
              <a:rect l="l" t="t" r="r" b="b"/>
              <a:pathLst>
                <a:path w="19" h="12">
                  <a:moveTo>
                    <a:pt x="19" y="4"/>
                  </a:moveTo>
                  <a:cubicBezTo>
                    <a:pt x="19" y="7"/>
                    <a:pt x="16" y="10"/>
                    <a:pt x="11" y="11"/>
                  </a:cubicBezTo>
                  <a:cubicBezTo>
                    <a:pt x="6" y="12"/>
                    <a:pt x="1" y="11"/>
                    <a:pt x="1" y="8"/>
                  </a:cubicBezTo>
                  <a:cubicBezTo>
                    <a:pt x="0" y="5"/>
                    <a:pt x="4" y="2"/>
                    <a:pt x="9" y="1"/>
                  </a:cubicBezTo>
                  <a:cubicBezTo>
                    <a:pt x="13" y="0"/>
                    <a:pt x="18" y="2"/>
                    <a:pt x="19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596958" y="2796921"/>
              <a:ext cx="338709" cy="112204"/>
            </a:xfrm>
            <a:custGeom>
              <a:rect l="l" t="t" r="r" b="b"/>
              <a:pathLst>
                <a:path w="114" h="38">
                  <a:moveTo>
                    <a:pt x="114" y="9"/>
                  </a:moveTo>
                  <a:lnTo>
                    <a:pt x="114" y="38"/>
                  </a:lnTo>
                  <a:lnTo>
                    <a:pt x="0" y="32"/>
                  </a:lnTo>
                  <a:lnTo>
                    <a:pt x="0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349" y="3226689"/>
              <a:ext cx="230695" cy="131254"/>
            </a:xfrm>
            <a:custGeom>
              <a:rect l="l" t="t" r="r" b="b"/>
              <a:pathLst>
                <a:path w="52" h="30">
                  <a:moveTo>
                    <a:pt x="0" y="30"/>
                  </a:moveTo>
                  <a:cubicBezTo>
                    <a:pt x="0" y="30"/>
                    <a:pt x="1" y="4"/>
                    <a:pt x="22" y="2"/>
                  </a:cubicBezTo>
                  <a:cubicBezTo>
                    <a:pt x="43" y="0"/>
                    <a:pt x="53" y="27"/>
                    <a:pt x="53" y="27"/>
                  </a:cubicBezTo>
                  <a:cubicBezTo>
                    <a:pt x="53" y="27"/>
                    <a:pt x="39" y="9"/>
                    <a:pt x="23" y="11"/>
                  </a:cubicBezTo>
                  <a:cubicBezTo>
                    <a:pt x="7" y="12"/>
                    <a:pt x="0" y="30"/>
                    <a:pt x="0" y="3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124899" y="3349466"/>
              <a:ext cx="694373" cy="359854"/>
            </a:xfrm>
            <a:custGeom>
              <a:rect l="l" t="t" r="r" b="b"/>
              <a:pathLst>
                <a:path w="160" h="83">
                  <a:moveTo>
                    <a:pt x="0" y="32"/>
                  </a:moveTo>
                  <a:cubicBezTo>
                    <a:pt x="0" y="32"/>
                    <a:pt x="118" y="44"/>
                    <a:pt x="150" y="0"/>
                  </a:cubicBezTo>
                  <a:cubicBezTo>
                    <a:pt x="150" y="0"/>
                    <a:pt x="160" y="83"/>
                    <a:pt x="29" y="68"/>
                  </a:cubicBezTo>
                  <a:cubicBezTo>
                    <a:pt x="29" y="68"/>
                    <a:pt x="30" y="50"/>
                    <a:pt x="0" y="32"/>
                  </a:cubicBezTo>
                  <a:close/>
                </a:path>
              </a:pathLst>
            </a:custGeom>
            <a:solidFill>
              <a:srgbClr val="49202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09017" y="3546348"/>
              <a:ext cx="349282" cy="116396"/>
            </a:xfrm>
            <a:custGeom>
              <a:rect l="l" t="t" r="r" b="b"/>
              <a:pathLst>
                <a:path w="80" h="27">
                  <a:moveTo>
                    <a:pt x="80" y="10"/>
                  </a:moveTo>
                  <a:cubicBezTo>
                    <a:pt x="63" y="1"/>
                    <a:pt x="47" y="0"/>
                    <a:pt x="27" y="1"/>
                  </a:cubicBezTo>
                  <a:cubicBezTo>
                    <a:pt x="3" y="2"/>
                    <a:pt x="0" y="13"/>
                    <a:pt x="1" y="24"/>
                  </a:cubicBezTo>
                  <a:cubicBezTo>
                    <a:pt x="40" y="27"/>
                    <a:pt x="64" y="20"/>
                    <a:pt x="80" y="10"/>
                  </a:cubicBez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纯碱市场的发展现状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6" name="Group 56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57" name="TextBox 57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58" name="AutoShape 58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1" name="Group 61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62" name="TextBox 62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63" name="AutoShape 63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6" name="Group 66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67" name="TextBox 67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sp>
        <p:nvSpPr>
          <p:cNvPr id="68" name="TextBox 68"/>
          <p:cNvSpPr txBox="1"/>
          <p:nvPr/>
        </p:nvSpPr>
        <p:spPr>
          <a:xfrm>
            <a:off x="6542983" y="1318593"/>
            <a:ext cx="4495800" cy="11049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近年来，随着全球经济的发展和人民生活水平的提高，纯碱市场需求不断增长。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6542983" y="3081419"/>
            <a:ext cx="4495800" cy="13811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全球纯碱市场呈现出供需平衡、稳定发展的态势。各地区市场差异较大，中国、美国、欧洲等国家和地区是全球主要的纯碱生产国和消费国。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542983" y="4773978"/>
            <a:ext cx="4499225" cy="13811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中国纯碱市场近年来发展迅速，生产能力不断提高，但受环保政策、能源成本等因素影响，部分企业面临生产压力。同时，国内纯碱消费结构发生变化，平板玻璃、光伏玻璃等领域的需求增长较快。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全球纯碱市场主要集中在几个大型企业和地区，其中美国杜邦、德国Wacker、中国石化等企业占据主导地位。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随着环保政策的日益严格和能源成本的上升，部分企业的生产压力逐渐增大，这为其他企业提供了发展机会。同时，新兴市场的发展也将为企业提供更多的商机。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各地区市场竞争格局不同。美国和欧洲等发达国家和地区市场竞争激烈，企业间合作较多；中国纯碱市场则以企业间竞争为主，部分企业在竞争中占据优势地位。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纯碱市场的竞争格局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纯碱行业发展趋势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环保政策对纯碱行业生产过程的限制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随着全球环保意识的提高，各国政府实施了严格的环保政策，对纯碱行业的生产过程提出了更高的要求。纯碱企业需要采取有效措施降低环境污染，如采用绿色生产技术、实施资源回收利用等。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环保政策对纯碱行业成本的影响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环保政策的实施需要纯碱企业投入更多的资金和人力成本，从而增加了生产成本。一些环保不达标的纯碱企业可能会面临被淘汰的风险。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环保政策对纯碱行业的影响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新能源发展对纯碱的需求增加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随着新能源产业的发展，如太阳能、风能等，这些产业需要大量的纯碱作为原材料，因此对纯碱的需求量将会增加。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新能源发展对纯碱行业的影响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随着新能源产业的发展，纯碱行业将会迎来更多的商机和发展机会。同时，新能源产业对纯碱的质量和性能要求也较高，因此纯碱行业需要加强技术创新和升级，提高产品质量和竞争力。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新能源发展对纯碱行业的需求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在市场竞争激烈、环保政策严格的背景下，纯碱行业需要加强技术创新和升级，提高产品质量和性能，降低生产成本和环境污染。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技术创新与升级的方向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纯碱行业的技术创新和升级方向包括采用新型生产工艺、开发新型纯碱产品、提高产品质量和性能等。同时还需要加强与科研机构和高校的合作，引进先进技术和人才，推动行业的可持续发展。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技术创新与升级的重要性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纯碱行业的技术创新与升级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纯碱市场主要影响因素分析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tailEnd type="triangle" w="lg" len="lg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经济增长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通货膨胀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利率和货币政策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宏观经济因素对纯碱市场的影响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宏观经济状况对纯碱市场的影响显著。随着全球经济的复苏，各国对纯碱的需求将不断增加，从而推动纯碱市场的增长。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通货膨胀会影响原材料和生产成本，进而影响纯碱价格。如果通货膨胀率过高，纯碱生产商可能会面临成本压力，从而调整价格。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利率和货币政策也会影响纯碱市场。如果利率上升，贷款成本增加，可能会降低纯碱生产商的投资意愿，从而对市场产生负面影响。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https://d.book118.com/357121056166006041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2024-09-14T23:34:04.636</cp:lastPrinted>
  <dcterms:created xsi:type="dcterms:W3CDTF">2024-09-14T15:34:04Z</dcterms:created>
  <dcterms:modified xsi:type="dcterms:W3CDTF">2024-09-14T15:34:06Z</dcterms:modified>
</cp:coreProperties>
</file>